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523" r:id="rId6"/>
    <p:sldId id="397" r:id="rId7"/>
    <p:sldId id="590" r:id="rId8"/>
    <p:sldId id="583" r:id="rId9"/>
    <p:sldId id="588" r:id="rId10"/>
    <p:sldId id="593" r:id="rId11"/>
    <p:sldId id="594" r:id="rId12"/>
    <p:sldId id="595" r:id="rId13"/>
    <p:sldId id="599" r:id="rId14"/>
    <p:sldId id="596" r:id="rId15"/>
    <p:sldId id="607" r:id="rId16"/>
    <p:sldId id="598" r:id="rId17"/>
    <p:sldId id="601" r:id="rId18"/>
    <p:sldId id="602" r:id="rId19"/>
    <p:sldId id="608" r:id="rId20"/>
    <p:sldId id="603" r:id="rId21"/>
    <p:sldId id="604" r:id="rId22"/>
    <p:sldId id="605" r:id="rId23"/>
    <p:sldId id="5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06E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C94A5-B34A-4E82-AD59-D585E4E49EDA}" v="2313" dt="2025-05-04T11:03:25.1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1" autoAdjust="0"/>
    <p:restoredTop sz="94660"/>
  </p:normalViewPr>
  <p:slideViewPr>
    <p:cSldViewPr snapToGrid="0">
      <p:cViewPr varScale="1">
        <p:scale>
          <a:sx n="79" d="100"/>
          <a:sy n="79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06B75-474E-482C-A778-E054ABF96AD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530A1-0EA2-40ED-9C53-65E58BE78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7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66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61196-DCFD-8A44-E423-1A4AB0EB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126C6-2A38-D1CD-20FF-BA003392A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A48BDA-C645-C2DE-EF34-214DA44342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before results: have parallel pebbling game, lots of analysis. Downside, it doesn’t capture the cost of quantum computation. We have reversible pebbling games but not a lot of </a:t>
            </a:r>
            <a:r>
              <a:rPr lang="en-US" dirty="0" err="1"/>
              <a:t>pebboling</a:t>
            </a:r>
            <a:r>
              <a:rPr lang="en-US" dirty="0"/>
              <a:t> analysis. We bridge some of these gaps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C523C-EF7F-C3B9-A59D-42013E3A97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79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necessary? Upper bound no, Also say lower bound yes. Focus on upper bound. See paper for tighter bounds for many </a:t>
            </a:r>
            <a:r>
              <a:rPr lang="en-US" dirty="0" err="1"/>
              <a:t>imhfs</a:t>
            </a:r>
            <a:r>
              <a:rPr lang="en-US" dirty="0"/>
              <a:t> of interests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7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BF19C-E7C9-01D8-099D-64A7FD5BC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4E8A25-4FB0-8DF6-AA37-8F88645834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50B57-6A74-8EEA-A711-C07A1ECFC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P_2={2,3}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ADB82-6443-DBD5-1A0A-69DAC2B63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22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AA554-914D-1E7D-B84A-1EE0852A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9304E-7EAD-C2B7-A3C1-BD69B4ACD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5172D3-F859-CCAF-2E3F-F77C526FE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be useful to show why space avg can be much less than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276CD-268A-C758-0526-3F0DD8191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73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3F40-707A-7CF0-7A86-5C6576B9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6862C2-2605-152B-602A-C5BFDAD53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6097B-51DF-B383-3EF8-75FD5C7BC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D457D-E2A3-E483-74F4-6BE4F2E3A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3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BE7DC-6D95-FFCC-B837-5E3D3932E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592127-1281-E8F4-F734-F7B99413B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4D03F8-C9E0-43A1-4DE4-C4EC9212A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somewhere </a:t>
            </a:r>
            <a:r>
              <a:rPr lang="en-US" dirty="0" err="1"/>
              <a:t>tha</a:t>
            </a:r>
            <a:r>
              <a:rPr lang="en-US" dirty="0"/>
              <a:t> this is an over </a:t>
            </a:r>
            <a:r>
              <a:rPr lang="en-US" dirty="0" err="1"/>
              <a:t>simplied</a:t>
            </a:r>
            <a:r>
              <a:rPr lang="en-US" dirty="0"/>
              <a:t> sketch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22D20-815E-142F-2698-21864E9A2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75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60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2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entropy secrets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E05A-F77A-4D73-8247-AAB3E0C851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06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kinds (we talk about </a:t>
            </a:r>
            <a:r>
              <a:rPr lang="en-US" dirty="0" err="1"/>
              <a:t>imhfs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1E05A-F77A-4D73-8247-AAB3E0C851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0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4F959-FA90-C064-83EF-E1A9C38BF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D32C7-81BE-169B-ACE0-F1214A3B05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291E1-EA20-BD6B-1E42-E92328899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Captures amortized space-time complexity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CA04E-ED2B-F17D-4EC6-0FEB50F84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4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tool for cost of </a:t>
            </a:r>
            <a:r>
              <a:rPr lang="en-US" dirty="0" err="1"/>
              <a:t>iMHFs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45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pebbling game, powerful tool to analyze cc of MHFs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26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question? Can the classical pebbling game be used to analyze the CC of coherent circuit?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97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7C52-74AA-E506-D3FA-6A7649B9F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91BE4A-3A6D-8E98-98F4-2D59A28A81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553CD-8BD2-758E-0FE9-172A2D1984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DE495-931D-982C-47CC-730C8046F1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1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F27C9-E54B-A6AC-0E54-750AB4127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F6F4F-0C4B-A79D-F665-35521997B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79F7C3-2162-7C1F-8E0A-8DCE97AAD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B534F-C515-BE05-4344-BF7206607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530A1-0EA2-40ED-9C53-65E58BE78A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9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3672-D6E0-47BF-81A2-E80774761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48FBF-231B-8CCC-F3AA-F7EF9330C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B5635-BCF8-8398-FD92-C71E3799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DEA93-ADB6-4E0D-427C-00B5CAA9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FEDEB-0B60-1766-CD59-16CED018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5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E87C-63D2-0C71-EC4F-577F615EB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43E5C-1E4C-2B93-148C-3D3EB36C2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1B914-BF64-9B6C-265D-4317780A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CF1EE-0719-2C16-9661-0EF4E23F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E9C9D-36F6-F76B-97D8-05F6EC30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2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BF0124-FD60-567E-C166-0D757C127A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033BC-B061-F3FF-4EA9-6BC236335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7CE78-272B-A1F9-97F7-18A664FB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F18D2-B524-B845-2DE3-6C1DA6F3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975B9-7092-C6DD-958A-25ABD012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2E3D-24C3-5FBA-6D01-24861AD68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4BB2-C604-E3AC-F578-EA38DE409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421A0-EE5C-CB42-FA1B-2FC99834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5A174-EB5C-E524-A367-74DA6CE1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91586-425E-D5A4-2FFD-783E0BBD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3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AE3B-CB95-73BD-3A97-CB047C121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AC208-8FC4-39FD-CBC2-600B46C81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DEDD4-0F93-764F-7E87-7204330B9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E5242-013D-40D6-51FD-BA23C8525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6810E-4176-0C88-8081-F211B739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1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9B2E-CAB9-03CE-DA39-2127CC16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767C4-36FA-34F8-E751-61A1A6E63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C5205-61D3-8361-84F0-5C4AF1A3C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7155D-EC1E-9FC7-E22B-0AA3A451F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AAB4F-90E2-365E-7ECE-62AF62D0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31591-58ED-1064-C658-6D9C6A93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7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864C-6E57-8844-24D0-9C6004E59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1CD8A-C244-7B8D-3B24-822A41414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DCD520-3E8D-42D2-B556-CCBD78255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DBF4A-E1CD-4E31-0957-38F4FB1E3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9491B-0BBB-8F1E-8BC6-4730C2D83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766CA4-09D0-21BE-7BC6-785912D3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974538-F442-0619-12D6-22DAC6E8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706BDC-43D8-2A8C-B8CB-19812365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5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A5A0B-FD25-FD3F-C2BD-E101FD648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5F62C-61D1-7840-DB26-BBA06886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A4498-B689-FF9E-2837-17134DE69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534A5-BAE8-0D59-FA54-75D18889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0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D45A5-FFBC-5458-C128-EF7C5617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D7D451-964A-7194-8363-E614EE38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02D2E-E058-4BDD-2B42-072B3AED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0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DEFA5-FEAB-FEB1-F28A-EEB00666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D10A-1F8C-A02E-A0CD-904C2DC6E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2EAE6-CD4F-24F1-86DB-6A177C69B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91C07-EAE1-A522-ED95-8CCFA8E0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9C3DC-8716-83DD-2164-F4AC9315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A7F3A-5D08-B8F9-D26D-9BAEF845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41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5127-25AA-A23F-326E-F67286D6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9C1A5-1F47-C13E-D722-A7464C493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5D280-2817-3E6D-8C89-08E319483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50C59-254F-7435-71A0-5BEF8E18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DC8B-5F4A-FCF8-A6DC-730BA4DF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6D9FA-D1CB-581A-AEF1-2A2DEC82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8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1BB4A8-6D96-1EAC-1F61-130107C2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AE908-E486-462A-F079-8DFE35E3F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5350-323C-357E-DFD0-4DAC63521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A0DCA6-67D4-4060-892F-D4C7BDDC21A7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9FEF7-D651-73DD-5A0A-C35CAF32F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44361-41B9-D7A9-D106-DEBE1933F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AF50D2-5B3E-4F5D-B28D-0809BC71D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62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6.png"/><Relationship Id="rId5" Type="http://schemas.openxmlformats.org/officeDocument/2006/relationships/image" Target="../media/image71.png"/><Relationship Id="rId10" Type="http://schemas.openxmlformats.org/officeDocument/2006/relationships/image" Target="../media/image1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27.png"/><Relationship Id="rId5" Type="http://schemas.openxmlformats.org/officeDocument/2006/relationships/image" Target="../media/image71.png"/><Relationship Id="rId10" Type="http://schemas.openxmlformats.org/officeDocument/2006/relationships/image" Target="../media/image77.png"/><Relationship Id="rId4" Type="http://schemas.openxmlformats.org/officeDocument/2006/relationships/image" Target="../media/image70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s://en.wikiquote.org/wiki/File:No_sign.sv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98BA-4E41-A6E8-8FB8-CBB1E4E2D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Autofit/>
          </a:bodyPr>
          <a:lstStyle/>
          <a:p>
            <a:r>
              <a:rPr lang="en-US" sz="3600"/>
              <a:t>The Impact of Reversibility on Parallel Pebbling: Quantum Attacks on Memory-Hard Functions</a:t>
            </a:r>
            <a:br>
              <a:rPr lang="en-US" sz="3600"/>
            </a:br>
            <a:endParaRPr lang="en-US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6D55C-2419-08BD-E307-5515BFA1A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9207"/>
            <a:ext cx="9144000" cy="2738997"/>
          </a:xfrm>
        </p:spPr>
        <p:txBody>
          <a:bodyPr>
            <a:normAutofit lnSpcReduction="10000"/>
          </a:bodyPr>
          <a:lstStyle/>
          <a:p>
            <a:r>
              <a:rPr lang="en-US"/>
              <a:t>Jeremiah </a:t>
            </a:r>
            <a:r>
              <a:rPr lang="en-US" err="1"/>
              <a:t>Blocki</a:t>
            </a:r>
            <a:endParaRPr lang="en-US"/>
          </a:p>
          <a:p>
            <a:r>
              <a:rPr lang="en-US" b="1"/>
              <a:t>Blake Holman</a:t>
            </a:r>
          </a:p>
          <a:p>
            <a:r>
              <a:rPr lang="en-US" err="1"/>
              <a:t>Seunghoon</a:t>
            </a:r>
            <a:r>
              <a:rPr lang="en-US"/>
              <a:t> Lee</a:t>
            </a:r>
          </a:p>
          <a:p>
            <a:endParaRPr lang="en-US" b="1"/>
          </a:p>
          <a:p>
            <a:r>
              <a:rPr lang="en-US" sz="2800"/>
              <a:t>Purdue University</a:t>
            </a:r>
          </a:p>
          <a:p>
            <a:r>
              <a:rPr lang="en-US" sz="2800" err="1"/>
              <a:t>Eurocrypt</a:t>
            </a:r>
            <a:r>
              <a:rPr lang="en-US" sz="2800"/>
              <a:t> 2025</a:t>
            </a:r>
          </a:p>
        </p:txBody>
      </p:sp>
      <p:pic>
        <p:nvPicPr>
          <p:cNvPr id="1026" name="Picture 2" descr="Purdue Train">
            <a:extLst>
              <a:ext uri="{FF2B5EF4-FFF2-40B4-BE49-F238E27FC236}">
                <a16:creationId xmlns:a16="http://schemas.microsoft.com/office/drawing/2014/main" id="{6CBCB55C-6213-A8AF-0250-98617626A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44" y="3294900"/>
            <a:ext cx="2618816" cy="244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49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9E434-875C-DF6F-C3B3-868857E34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083A-CA92-B85E-8FDE-203E9B59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Iterative Functions (Quantum)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6779783A-94C7-D227-4FD3-F251E5B2E5F1}"/>
              </a:ext>
            </a:extLst>
          </p:cNvPr>
          <p:cNvGraphicFramePr>
            <a:graphicFrameLocks/>
          </p:cNvGraphicFramePr>
          <p:nvPr/>
        </p:nvGraphicFramePr>
        <p:xfrm>
          <a:off x="2907403" y="4088005"/>
          <a:ext cx="5981310" cy="221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142">
                  <a:extLst>
                    <a:ext uri="{9D8B030D-6E8A-4147-A177-3AD203B41FA5}">
                      <a16:colId xmlns:a16="http://schemas.microsoft.com/office/drawing/2014/main" val="2034948012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368324668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537531602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1958807818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277064733"/>
                    </a:ext>
                  </a:extLst>
                </a:gridCol>
              </a:tblGrid>
              <a:tr h="83085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Memory Block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207240"/>
                  </a:ext>
                </a:extLst>
              </a:tr>
              <a:tr h="1384754">
                <a:tc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799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0AFAB805-CFC8-D93B-F44E-CEC0C76A1EE9}"/>
                  </a:ext>
                </a:extLst>
              </p:cNvPr>
              <p:cNvSpPr txBox="1"/>
              <p:nvPr/>
            </p:nvSpPr>
            <p:spPr>
              <a:xfrm>
                <a:off x="3278205" y="4952092"/>
                <a:ext cx="4984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0AFAB805-CFC8-D93B-F44E-CEC0C76A1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205" y="4952092"/>
                <a:ext cx="49847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BC94F4EE-A143-789B-DC47-8490DA046E65}"/>
                  </a:ext>
                </a:extLst>
              </p:cNvPr>
              <p:cNvSpPr txBox="1"/>
              <p:nvPr/>
            </p:nvSpPr>
            <p:spPr>
              <a:xfrm>
                <a:off x="7834741" y="4952090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BC94F4EE-A143-789B-DC47-8490DA046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4741" y="4952090"/>
                <a:ext cx="95090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CBD2E4-18DF-D06A-A8F3-32DB241CACA7}"/>
                  </a:ext>
                </a:extLst>
              </p:cNvPr>
              <p:cNvSpPr txBox="1"/>
              <p:nvPr/>
            </p:nvSpPr>
            <p:spPr>
              <a:xfrm>
                <a:off x="812839" y="1451807"/>
                <a:ext cx="638097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0,1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 dirty="0"/>
                  <a:t> and an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compute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))))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Standard approach: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quantum algorithm</a:t>
                </a:r>
                <a:r>
                  <a:rPr lang="en-US" dirty="0"/>
                  <a:t> is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reversible</a:t>
                </a:r>
                <a:r>
                  <a:rPr lang="en-US" dirty="0"/>
                  <a:t>, so it can’t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in place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clear up memory, we must </a:t>
                </a:r>
                <a:r>
                  <a:rPr lang="en-US" b="1" dirty="0" err="1"/>
                  <a:t>uncompute</a:t>
                </a:r>
                <a:r>
                  <a:rPr lang="en-US" dirty="0"/>
                  <a:t> the intermediate values</a:t>
                </a:r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CBD2E4-18DF-D06A-A8F3-32DB241CA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39" y="1451807"/>
                <a:ext cx="6380976" cy="2308324"/>
              </a:xfrm>
              <a:prstGeom prst="rect">
                <a:avLst/>
              </a:prstGeom>
              <a:blipFill>
                <a:blip r:embed="rId5"/>
                <a:stretch>
                  <a:fillRect l="-764" t="-1055" r="-955" b="-3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B08BCA-2865-0547-ECEE-82C6734C3489}"/>
                  </a:ext>
                </a:extLst>
              </p:cNvPr>
              <p:cNvSpPr txBox="1"/>
              <p:nvPr/>
            </p:nvSpPr>
            <p:spPr>
              <a:xfrm>
                <a:off x="5422607" y="4952090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B08BCA-2865-0547-ECEE-82C6734C3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607" y="4952090"/>
                <a:ext cx="95090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B1005-FEF9-74F3-9569-DE719838082C}"/>
                  </a:ext>
                </a:extLst>
              </p:cNvPr>
              <p:cNvSpPr txBox="1"/>
              <p:nvPr/>
            </p:nvSpPr>
            <p:spPr>
              <a:xfrm>
                <a:off x="6656181" y="4954295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B1005-FEF9-74F3-9569-DE7198380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81" y="4954295"/>
                <a:ext cx="95090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E4EEA8-1F0F-27ED-54D1-5B47F8567E5E}"/>
                  </a:ext>
                </a:extLst>
              </p:cNvPr>
              <p:cNvSpPr txBox="1"/>
              <p:nvPr/>
            </p:nvSpPr>
            <p:spPr>
              <a:xfrm>
                <a:off x="4216540" y="4952090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E4EEA8-1F0F-27ED-54D1-5B47F8567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540" y="4952090"/>
                <a:ext cx="95090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48E6AB-531D-BC05-23FB-663C97FB27BE}"/>
                  </a:ext>
                </a:extLst>
              </p:cNvPr>
              <p:cNvSpPr txBox="1"/>
              <p:nvPr/>
            </p:nvSpPr>
            <p:spPr>
              <a:xfrm>
                <a:off x="4132751" y="4952090"/>
                <a:ext cx="11485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48E6AB-531D-BC05-23FB-663C97FB2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751" y="4952090"/>
                <a:ext cx="114852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AC10EA-042C-111D-B0DB-B3B6872CE269}"/>
                  </a:ext>
                </a:extLst>
              </p:cNvPr>
              <p:cNvSpPr txBox="1"/>
              <p:nvPr/>
            </p:nvSpPr>
            <p:spPr>
              <a:xfrm>
                <a:off x="5193834" y="4952089"/>
                <a:ext cx="1338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AC10EA-042C-111D-B0DB-B3B6872CE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3834" y="4952089"/>
                <a:ext cx="133870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CFFB04-5A16-E9DE-5953-7F6DF3AB7D8F}"/>
                  </a:ext>
                </a:extLst>
              </p:cNvPr>
              <p:cNvSpPr txBox="1"/>
              <p:nvPr/>
            </p:nvSpPr>
            <p:spPr>
              <a:xfrm>
                <a:off x="6402247" y="4903420"/>
                <a:ext cx="1338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CFFB04-5A16-E9DE-5953-7F6DF3AB7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2247" y="4903420"/>
                <a:ext cx="133870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BD4203-722B-C548-A351-E099BC443484}"/>
                  </a:ext>
                </a:extLst>
              </p:cNvPr>
              <p:cNvSpPr txBox="1"/>
              <p:nvPr/>
            </p:nvSpPr>
            <p:spPr>
              <a:xfrm>
                <a:off x="7596910" y="4952089"/>
                <a:ext cx="1338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BD4203-722B-C548-A351-E099BC443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910" y="4952089"/>
                <a:ext cx="1338700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C3BC78-20DF-7A11-B31B-87BAB390FC4B}"/>
                  </a:ext>
                </a:extLst>
              </p:cNvPr>
              <p:cNvSpPr txBox="1"/>
              <p:nvPr/>
            </p:nvSpPr>
            <p:spPr>
              <a:xfrm>
                <a:off x="7730729" y="4903420"/>
                <a:ext cx="10763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C3BC78-20DF-7A11-B31B-87BAB390F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729" y="4903420"/>
                <a:ext cx="1076385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3A91A532-525A-F606-DE07-8FA417C1219A}"/>
              </a:ext>
            </a:extLst>
          </p:cNvPr>
          <p:cNvGrpSpPr/>
          <p:nvPr/>
        </p:nvGrpSpPr>
        <p:grpSpPr>
          <a:xfrm>
            <a:off x="4271888" y="5417763"/>
            <a:ext cx="696940" cy="736957"/>
            <a:chOff x="2254428" y="5216968"/>
            <a:chExt cx="696940" cy="736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9C6435-AD3A-B53A-E8CD-301B300717C5}"/>
                    </a:ext>
                  </a:extLst>
                </p:cNvPr>
                <p:cNvSpPr txBox="1"/>
                <p:nvPr/>
              </p:nvSpPr>
              <p:spPr>
                <a:xfrm>
                  <a:off x="2452898" y="5216968"/>
                  <a:ext cx="498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B9C6435-AD3A-B53A-E8CD-301B30071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2898" y="5216968"/>
                  <a:ext cx="498470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11FE03-98AF-0756-99C8-A9CA67D64899}"/>
                    </a:ext>
                  </a:extLst>
                </p:cNvPr>
                <p:cNvSpPr txBox="1"/>
                <p:nvPr/>
              </p:nvSpPr>
              <p:spPr>
                <a:xfrm>
                  <a:off x="2254428" y="5430705"/>
                  <a:ext cx="4984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711FE03-98AF-0756-99C8-A9CA67D648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428" y="5430705"/>
                  <a:ext cx="498470" cy="523220"/>
                </a:xfrm>
                <a:prstGeom prst="rect">
                  <a:avLst/>
                </a:prstGeom>
                <a:blipFill>
                  <a:blip r:embed="rId15"/>
                  <a:stretch>
                    <a:fillRect r="-6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12EA1B-6775-DD8C-1F33-124CD4FF391F}"/>
              </a:ext>
            </a:extLst>
          </p:cNvPr>
          <p:cNvGrpSpPr/>
          <p:nvPr/>
        </p:nvGrpSpPr>
        <p:grpSpPr>
          <a:xfrm>
            <a:off x="5365060" y="5417763"/>
            <a:ext cx="696940" cy="736957"/>
            <a:chOff x="2254428" y="5216968"/>
            <a:chExt cx="696940" cy="736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FF17D3-7D5B-8EBF-6152-FBBC6F5BADA6}"/>
                    </a:ext>
                  </a:extLst>
                </p:cNvPr>
                <p:cNvSpPr txBox="1"/>
                <p:nvPr/>
              </p:nvSpPr>
              <p:spPr>
                <a:xfrm>
                  <a:off x="2452898" y="5216968"/>
                  <a:ext cx="498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CFF17D3-7D5B-8EBF-6152-FBBC6F5BA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2898" y="5216968"/>
                  <a:ext cx="498470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22D82A3-8F59-0C9A-D8FF-98FA8A2A2FC5}"/>
                    </a:ext>
                  </a:extLst>
                </p:cNvPr>
                <p:cNvSpPr txBox="1"/>
                <p:nvPr/>
              </p:nvSpPr>
              <p:spPr>
                <a:xfrm>
                  <a:off x="2254428" y="5430705"/>
                  <a:ext cx="4984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22D82A3-8F59-0C9A-D8FF-98FA8A2A2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428" y="5430705"/>
                  <a:ext cx="498470" cy="523220"/>
                </a:xfrm>
                <a:prstGeom prst="rect">
                  <a:avLst/>
                </a:prstGeom>
                <a:blipFill>
                  <a:blip r:embed="rId17"/>
                  <a:stretch>
                    <a:fillRect r="-98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A9BFB-A239-29D0-CB3C-527650CD74C8}"/>
              </a:ext>
            </a:extLst>
          </p:cNvPr>
          <p:cNvGrpSpPr/>
          <p:nvPr/>
        </p:nvGrpSpPr>
        <p:grpSpPr>
          <a:xfrm>
            <a:off x="6528869" y="5418616"/>
            <a:ext cx="696940" cy="736957"/>
            <a:chOff x="2254428" y="5216968"/>
            <a:chExt cx="696940" cy="736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027E88-6F1B-4600-A93B-6A961102A33D}"/>
                    </a:ext>
                  </a:extLst>
                </p:cNvPr>
                <p:cNvSpPr txBox="1"/>
                <p:nvPr/>
              </p:nvSpPr>
              <p:spPr>
                <a:xfrm>
                  <a:off x="2452898" y="5216968"/>
                  <a:ext cx="49847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⊕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F027E88-6F1B-4600-A93B-6A961102A3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2898" y="5216968"/>
                  <a:ext cx="498470" cy="369332"/>
                </a:xfrm>
                <a:prstGeom prst="rect">
                  <a:avLst/>
                </a:prstGeom>
                <a:blipFill>
                  <a:blip r:embed="rId1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5DEA725-C26A-C4E7-A836-D23E6F0584EC}"/>
                    </a:ext>
                  </a:extLst>
                </p:cNvPr>
                <p:cNvSpPr txBox="1"/>
                <p:nvPr/>
              </p:nvSpPr>
              <p:spPr>
                <a:xfrm>
                  <a:off x="2254428" y="5430705"/>
                  <a:ext cx="4984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5DEA725-C26A-C4E7-A836-D23E6F058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4428" y="5430705"/>
                  <a:ext cx="498470" cy="523220"/>
                </a:xfrm>
                <a:prstGeom prst="rect">
                  <a:avLst/>
                </a:prstGeom>
                <a:blipFill>
                  <a:blip r:embed="rId18"/>
                  <a:stretch>
                    <a:fillRect r="-975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B8F04E-B574-F350-958A-B03217A6399E}"/>
                  </a:ext>
                </a:extLst>
              </p:cNvPr>
              <p:cNvSpPr txBox="1"/>
              <p:nvPr/>
            </p:nvSpPr>
            <p:spPr>
              <a:xfrm>
                <a:off x="1714502" y="4867380"/>
                <a:ext cx="12446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B8F04E-B574-F350-958A-B03217A63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2" y="4867380"/>
                <a:ext cx="1244600" cy="128734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46911F94-58A5-5859-D1A2-5FFC0BBD5A59}"/>
              </a:ext>
            </a:extLst>
          </p:cNvPr>
          <p:cNvGrpSpPr/>
          <p:nvPr/>
        </p:nvGrpSpPr>
        <p:grpSpPr>
          <a:xfrm>
            <a:off x="7710588" y="1564841"/>
            <a:ext cx="2834879" cy="451295"/>
            <a:chOff x="3930849" y="3175553"/>
            <a:chExt cx="2834879" cy="45129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C9DBE06-DEC8-144F-41C1-2879D690E49C}"/>
                </a:ext>
              </a:extLst>
            </p:cNvPr>
            <p:cNvSpPr/>
            <p:nvPr/>
          </p:nvSpPr>
          <p:spPr>
            <a:xfrm>
              <a:off x="3930849" y="317555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F8B4F7B-4ACD-1CF7-4ABB-C59041EE5CB7}"/>
                </a:ext>
              </a:extLst>
            </p:cNvPr>
            <p:cNvSpPr/>
            <p:nvPr/>
          </p:nvSpPr>
          <p:spPr>
            <a:xfrm>
              <a:off x="4724398" y="317555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D4E1940-9580-6545-6F89-695E8B427811}"/>
                </a:ext>
              </a:extLst>
            </p:cNvPr>
            <p:cNvSpPr/>
            <p:nvPr/>
          </p:nvSpPr>
          <p:spPr>
            <a:xfrm>
              <a:off x="5517947" y="3176338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D7E5ED-4E1A-45F7-16DC-EB65A74D344C}"/>
                </a:ext>
              </a:extLst>
            </p:cNvPr>
            <p:cNvSpPr/>
            <p:nvPr/>
          </p:nvSpPr>
          <p:spPr>
            <a:xfrm>
              <a:off x="6315218" y="3175811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D86E5FC-144E-2362-7069-C5AE1080E54A}"/>
                </a:ext>
              </a:extLst>
            </p:cNvPr>
            <p:cNvCxnSpPr>
              <a:cxnSpLocks/>
              <a:stCxn id="32" idx="6"/>
              <a:endCxn id="33" idx="2"/>
            </p:cNvCxnSpPr>
            <p:nvPr/>
          </p:nvCxnSpPr>
          <p:spPr>
            <a:xfrm>
              <a:off x="4381359" y="3400808"/>
              <a:ext cx="34303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0A53B27-6A99-ACF5-834A-3AF4A8E9D8E1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>
              <a:off x="5174908" y="3400808"/>
              <a:ext cx="343039" cy="7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D05BA7F-F516-82BE-61FF-DF3C2B5027E1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 flipV="1">
              <a:off x="5968457" y="3401066"/>
              <a:ext cx="346761" cy="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2012E932-4528-80F1-109E-01374CC86B8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27525" r="79947" b="50918"/>
          <a:stretch/>
        </p:blipFill>
        <p:spPr>
          <a:xfrm rot="1511226">
            <a:off x="7695986" y="1593460"/>
            <a:ext cx="453925" cy="393271"/>
          </a:xfrm>
          <a:prstGeom prst="rect">
            <a:avLst/>
          </a:prstGeom>
        </p:spPr>
      </p:pic>
      <p:pic>
        <p:nvPicPr>
          <p:cNvPr id="50" name="Picture 49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365D9188-3ADB-C024-DF01-98C4DA03975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 rot="1511226">
            <a:off x="8365495" y="1476116"/>
            <a:ext cx="711321" cy="640911"/>
          </a:xfrm>
          <a:prstGeom prst="ellipse">
            <a:avLst/>
          </a:prstGeom>
        </p:spPr>
      </p:pic>
      <p:pic>
        <p:nvPicPr>
          <p:cNvPr id="51" name="Picture 50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A5E1BB75-AE0C-BE52-A7E1-8D56A624C43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7412" r="63424" b="21663"/>
          <a:stretch/>
        </p:blipFill>
        <p:spPr>
          <a:xfrm rot="3295431">
            <a:off x="9182712" y="1550598"/>
            <a:ext cx="680458" cy="564176"/>
          </a:xfrm>
          <a:prstGeom prst="ellipse">
            <a:avLst/>
          </a:prstGeom>
        </p:spPr>
      </p:pic>
      <p:pic>
        <p:nvPicPr>
          <p:cNvPr id="52" name="Picture 51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F65F76C6-8BBC-CCF0-E8F4-C9B570703B8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 rot="1511226">
            <a:off x="10151743" y="1575005"/>
            <a:ext cx="476545" cy="451346"/>
          </a:xfrm>
          <a:prstGeom prst="ellipse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80E6028-6116-0A52-0193-294379D693AE}"/>
              </a:ext>
            </a:extLst>
          </p:cNvPr>
          <p:cNvSpPr txBox="1"/>
          <p:nvPr/>
        </p:nvSpPr>
        <p:spPr>
          <a:xfrm>
            <a:off x="7596909" y="3053335"/>
            <a:ext cx="2660274" cy="646331"/>
          </a:xfrm>
          <a:prstGeom prst="rect">
            <a:avLst/>
          </a:prstGeom>
          <a:noFill/>
          <a:ln w="38100">
            <a:solidFill>
              <a:srgbClr val="78206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Parallel Reversible</a:t>
            </a:r>
            <a:r>
              <a:rPr lang="en-US" b="1" dirty="0"/>
              <a:t> Pebbling Game [BHL22]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4A40BEA-37ED-55C3-C4FE-49A3752CE901}"/>
              </a:ext>
            </a:extLst>
          </p:cNvPr>
          <p:cNvCxnSpPr>
            <a:cxnSpLocks/>
          </p:cNvCxnSpPr>
          <p:nvPr/>
        </p:nvCxnSpPr>
        <p:spPr>
          <a:xfrm flipV="1">
            <a:off x="8559981" y="2237920"/>
            <a:ext cx="536584" cy="646640"/>
          </a:xfrm>
          <a:prstGeom prst="straightConnector1">
            <a:avLst/>
          </a:prstGeom>
          <a:ln w="76200">
            <a:solidFill>
              <a:srgbClr val="78206E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35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7" grpId="0"/>
      <p:bldP spid="17" grpId="1"/>
      <p:bldP spid="19" grpId="0"/>
      <p:bldP spid="19" grpId="1"/>
      <p:bldP spid="20" grpId="0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22A32-7C35-39A1-F272-0C9336FD3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8D67-3B3E-628E-2C86-AD3ACF1B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Example: Iterative Functions (Quantum)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E9A60AE6-C3E0-D44B-4310-7713B44076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76670"/>
              </p:ext>
            </p:extLst>
          </p:nvPr>
        </p:nvGraphicFramePr>
        <p:xfrm>
          <a:off x="2907403" y="4088005"/>
          <a:ext cx="5981310" cy="221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142">
                  <a:extLst>
                    <a:ext uri="{9D8B030D-6E8A-4147-A177-3AD203B41FA5}">
                      <a16:colId xmlns:a16="http://schemas.microsoft.com/office/drawing/2014/main" val="2034948012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368324668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537531602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1958807818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277064733"/>
                    </a:ext>
                  </a:extLst>
                </a:gridCol>
              </a:tblGrid>
              <a:tr h="83085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Memory Block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Memory Block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207240"/>
                  </a:ext>
                </a:extLst>
              </a:tr>
              <a:tr h="1384754">
                <a:tc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799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6594FD57-F21D-C480-EE45-A7018770756A}"/>
                  </a:ext>
                </a:extLst>
              </p:cNvPr>
              <p:cNvSpPr txBox="1"/>
              <p:nvPr/>
            </p:nvSpPr>
            <p:spPr>
              <a:xfrm>
                <a:off x="3278205" y="4952092"/>
                <a:ext cx="4984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6594FD57-F21D-C480-EE45-A70187707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205" y="4952092"/>
                <a:ext cx="49847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334964-23B5-D28A-1A8F-3EEF2C1DD248}"/>
                  </a:ext>
                </a:extLst>
              </p:cNvPr>
              <p:cNvSpPr txBox="1"/>
              <p:nvPr/>
            </p:nvSpPr>
            <p:spPr>
              <a:xfrm>
                <a:off x="812839" y="1451807"/>
                <a:ext cx="638097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0,1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 dirty="0"/>
                  <a:t> and an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compute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))))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Standard approach: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:r>
                  <a:rPr lang="en-US" b="1" dirty="0"/>
                  <a:t>quantum algorithm</a:t>
                </a:r>
                <a:r>
                  <a:rPr lang="en-US" dirty="0"/>
                  <a:t> is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reversible</a:t>
                </a:r>
                <a:r>
                  <a:rPr lang="en-US" dirty="0"/>
                  <a:t>, so it can’t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in place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 clear up memory, we must </a:t>
                </a:r>
                <a:r>
                  <a:rPr lang="en-US" b="1" dirty="0" err="1"/>
                  <a:t>uncompute</a:t>
                </a:r>
                <a:r>
                  <a:rPr lang="en-US" dirty="0"/>
                  <a:t> the intermediate values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Is this large overhead in cumulative complexity necessary?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334964-23B5-D28A-1A8F-3EEF2C1DD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39" y="1451807"/>
                <a:ext cx="6380976" cy="2862322"/>
              </a:xfrm>
              <a:prstGeom prst="rect">
                <a:avLst/>
              </a:prstGeom>
              <a:blipFill>
                <a:blip r:embed="rId4"/>
                <a:stretch>
                  <a:fillRect l="-764" t="-851" r="-955" b="-2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20CCFF-0F3D-4E1F-48E2-D9A6F141BF9F}"/>
                  </a:ext>
                </a:extLst>
              </p:cNvPr>
              <p:cNvSpPr txBox="1"/>
              <p:nvPr/>
            </p:nvSpPr>
            <p:spPr>
              <a:xfrm>
                <a:off x="5422607" y="4952090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20CCFF-0F3D-4E1F-48E2-D9A6F141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607" y="4952090"/>
                <a:ext cx="95090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3E16C3-A556-50C0-06D8-745BA1A13A01}"/>
                  </a:ext>
                </a:extLst>
              </p:cNvPr>
              <p:cNvSpPr txBox="1"/>
              <p:nvPr/>
            </p:nvSpPr>
            <p:spPr>
              <a:xfrm>
                <a:off x="6656181" y="4954295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3E16C3-A556-50C0-06D8-745BA1A13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6181" y="4954295"/>
                <a:ext cx="95090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B42BF4-A519-28F5-FE48-1CF853DE8B14}"/>
                  </a:ext>
                </a:extLst>
              </p:cNvPr>
              <p:cNvSpPr txBox="1"/>
              <p:nvPr/>
            </p:nvSpPr>
            <p:spPr>
              <a:xfrm>
                <a:off x="4216540" y="4952090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6B42BF4-A519-28F5-FE48-1CF853DE8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540" y="4952090"/>
                <a:ext cx="95090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FBC696-7FD4-1BC2-7051-D660D7F876B6}"/>
                  </a:ext>
                </a:extLst>
              </p:cNvPr>
              <p:cNvSpPr txBox="1"/>
              <p:nvPr/>
            </p:nvSpPr>
            <p:spPr>
              <a:xfrm>
                <a:off x="7788135" y="4952090"/>
                <a:ext cx="10763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FBC696-7FD4-1BC2-7051-D660D7F87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135" y="4952090"/>
                <a:ext cx="1076385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709EAB-F5CA-BF1A-F769-D74A93EC8B70}"/>
                  </a:ext>
                </a:extLst>
              </p:cNvPr>
              <p:cNvSpPr txBox="1"/>
              <p:nvPr/>
            </p:nvSpPr>
            <p:spPr>
              <a:xfrm>
                <a:off x="7596910" y="1992530"/>
                <a:ext cx="3270489" cy="92955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Classical Algorithm: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/>
                  <a:t> CC</a:t>
                </a:r>
              </a:p>
              <a:p>
                <a:endParaRPr lang="en-US"/>
              </a:p>
              <a:p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</a:rPr>
                  <a:t>Quantum Algorithm</a:t>
                </a:r>
                <a:r>
                  <a:rPr lang="en-US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/>
                  <a:t> CC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709EAB-F5CA-BF1A-F769-D74A93EC8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910" y="1992530"/>
                <a:ext cx="3270489" cy="929550"/>
              </a:xfrm>
              <a:prstGeom prst="rect">
                <a:avLst/>
              </a:prstGeom>
              <a:blipFill>
                <a:blip r:embed="rId9"/>
                <a:stretch>
                  <a:fillRect l="-921" t="-1899" b="-7595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FB49F0-6A80-1970-BF6D-5BC8F6AB46D0}"/>
                  </a:ext>
                </a:extLst>
              </p:cNvPr>
              <p:cNvSpPr txBox="1"/>
              <p:nvPr/>
            </p:nvSpPr>
            <p:spPr>
              <a:xfrm>
                <a:off x="1714502" y="4867380"/>
                <a:ext cx="12446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0FB49F0-6A80-1970-BF6D-5BC8F6AB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2" y="4867380"/>
                <a:ext cx="1244600" cy="128734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5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69C6-07C3-930C-62D6-719928BD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vs Reversible Pebbling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B9B0C-D659-D4F4-0957-E95C7665F8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894320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b="1" dirty="0"/>
                  <a:t>Question:</a:t>
                </a:r>
                <a:r>
                  <a:rPr lang="en-US" dirty="0"/>
                  <a:t> </a:t>
                </a:r>
                <a:r>
                  <a:rPr lang="en-US" b="1" dirty="0"/>
                  <a:t>Is a large overhead in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cumulative complexity </a:t>
                </a:r>
                <a:r>
                  <a:rPr lang="en-US" b="1" dirty="0"/>
                  <a:t>necessary for coherent quantum circuits for MHFs?</a:t>
                </a:r>
              </a:p>
              <a:p>
                <a:pPr lvl="1"/>
                <a:r>
                  <a:rPr lang="en-US" b="1" dirty="0"/>
                  <a:t>Classical</a:t>
                </a:r>
                <a:r>
                  <a:rPr lang="en-US" dirty="0"/>
                  <a:t> cumulative complexity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Reversible</a:t>
                </a:r>
                <a:r>
                  <a:rPr lang="en-US" dirty="0"/>
                  <a:t> (pebbling) cumulative complexity</a:t>
                </a:r>
              </a:p>
              <a:p>
                <a:r>
                  <a:rPr lang="en-US" dirty="0"/>
                  <a:t>Idea: Can we show that reversible cumulative complexity is always close to the classical cumulative complexity?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B9B0C-D659-D4F4-0957-E95C7665F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894320"/>
              </a:xfrm>
              <a:blipFill>
                <a:blip r:embed="rId2"/>
                <a:stretch>
                  <a:fillRect l="-928" t="-8039" b="-7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7DBA55-877E-5E11-836E-1AD0A6015AEE}"/>
              </a:ext>
            </a:extLst>
          </p:cNvPr>
          <p:cNvSpPr txBox="1">
            <a:spLocks/>
          </p:cNvSpPr>
          <p:nvPr/>
        </p:nvSpPr>
        <p:spPr>
          <a:xfrm>
            <a:off x="699654" y="3796144"/>
            <a:ext cx="4592782" cy="2507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Classical</a:t>
            </a:r>
            <a:r>
              <a:rPr lang="en-US" u="sng" dirty="0"/>
              <a:t> Parallel Pebbling:</a:t>
            </a:r>
          </a:p>
          <a:p>
            <a:r>
              <a:rPr lang="en-US" dirty="0"/>
              <a:t>Longstanding, </a:t>
            </a:r>
            <a:r>
              <a:rPr lang="en-US" b="1" dirty="0"/>
              <a:t>vast body of techniques </a:t>
            </a:r>
            <a:r>
              <a:rPr lang="en-US" dirty="0"/>
              <a:t>for analyzing </a:t>
            </a:r>
            <a:r>
              <a:rPr lang="en-US" b="1" dirty="0"/>
              <a:t>classical</a:t>
            </a:r>
            <a:r>
              <a:rPr lang="en-US" dirty="0"/>
              <a:t> evaluation of MHFs</a:t>
            </a:r>
          </a:p>
          <a:p>
            <a:r>
              <a:rPr lang="en-US" dirty="0"/>
              <a:t>Does </a:t>
            </a:r>
            <a:r>
              <a:rPr lang="en-US" b="1" dirty="0"/>
              <a:t>not</a:t>
            </a:r>
            <a:r>
              <a:rPr lang="en-US" dirty="0"/>
              <a:t> suffice for analyzing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reversible</a:t>
            </a:r>
            <a:r>
              <a:rPr lang="en-US" dirty="0"/>
              <a:t> circuits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A28467-385B-8F9C-EC4C-E9ACB2F0217F}"/>
              </a:ext>
            </a:extLst>
          </p:cNvPr>
          <p:cNvSpPr txBox="1">
            <a:spLocks/>
          </p:cNvSpPr>
          <p:nvPr/>
        </p:nvSpPr>
        <p:spPr>
          <a:xfrm>
            <a:off x="6954981" y="3733799"/>
            <a:ext cx="4592782" cy="2507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solidFill>
                  <a:schemeClr val="accent5">
                    <a:lumMod val="75000"/>
                  </a:schemeClr>
                </a:solidFill>
              </a:rPr>
              <a:t>Reversible</a:t>
            </a:r>
            <a:r>
              <a:rPr lang="en-US" u="sng" dirty="0"/>
              <a:t> Parallel Pebbling:</a:t>
            </a:r>
          </a:p>
          <a:p>
            <a:r>
              <a:rPr lang="en-US" dirty="0"/>
              <a:t>New to MHFs; few techniques</a:t>
            </a:r>
          </a:p>
          <a:p>
            <a:r>
              <a:rPr lang="en-US" dirty="0"/>
              <a:t>Reversible </a:t>
            </a:r>
            <a:r>
              <a:rPr lang="en-US" dirty="0" err="1"/>
              <a:t>pebblings</a:t>
            </a:r>
            <a:r>
              <a:rPr lang="en-US" dirty="0"/>
              <a:t> correspond to </a:t>
            </a:r>
            <a:r>
              <a:rPr lang="en-US" b="1" dirty="0"/>
              <a:t>cost-</a:t>
            </a:r>
            <a:r>
              <a:rPr lang="en-US" b="1" dirty="0" err="1"/>
              <a:t>equavlent</a:t>
            </a:r>
            <a:r>
              <a:rPr lang="en-US" b="1" dirty="0"/>
              <a:t> quantum circuits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B9FDEF-8DE0-4913-19DF-CDF2F7929864}"/>
              </a:ext>
            </a:extLst>
          </p:cNvPr>
          <p:cNvCxnSpPr>
            <a:cxnSpLocks/>
          </p:cNvCxnSpPr>
          <p:nvPr/>
        </p:nvCxnSpPr>
        <p:spPr>
          <a:xfrm>
            <a:off x="5993017" y="3936546"/>
            <a:ext cx="0" cy="253508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41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D0BD7-82BB-EDE9-496C-4E3E686E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6FE0-3827-56B2-2503-36AB05FB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Results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AE4E81-D90A-FA89-08BA-A1875CCB42A4}"/>
              </a:ext>
            </a:extLst>
          </p:cNvPr>
          <p:cNvSpPr txBox="1"/>
          <p:nvPr/>
        </p:nvSpPr>
        <p:spPr>
          <a:xfrm>
            <a:off x="1161102" y="3797412"/>
            <a:ext cx="5828589" cy="230832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Quantum Attacks on Memory-Hard Functions</a:t>
            </a:r>
            <a:endParaRPr lang="en-US" b="1" i="1" u="sng" dirty="0">
              <a:latin typeface="Cambria Math" panose="02040503050406030204" pitchFamily="18" charset="0"/>
            </a:endParaRPr>
          </a:p>
          <a:p>
            <a:pPr algn="ctr"/>
            <a:r>
              <a:rPr lang="en-US" dirty="0"/>
              <a:t>Efficient, low CC quantum circuits for evaluating Memory-Hard Functions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Argon2i, PBKDF2, </a:t>
            </a:r>
            <a:r>
              <a:rPr lang="en-US" b="1" dirty="0" err="1"/>
              <a:t>DRSample</a:t>
            </a:r>
            <a:r>
              <a:rPr lang="en-US" b="1" dirty="0"/>
              <a:t>, . . 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149494-5767-2108-6D85-7B2CA8E21D5C}"/>
              </a:ext>
            </a:extLst>
          </p:cNvPr>
          <p:cNvGrpSpPr/>
          <p:nvPr/>
        </p:nvGrpSpPr>
        <p:grpSpPr>
          <a:xfrm>
            <a:off x="665533" y="1751320"/>
            <a:ext cx="6750398" cy="1877437"/>
            <a:chOff x="2766316" y="1531552"/>
            <a:chExt cx="6750398" cy="21160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950E25B-1D1C-A4E9-D9F5-41F97587A2B7}"/>
                    </a:ext>
                  </a:extLst>
                </p:cNvPr>
                <p:cNvSpPr txBox="1"/>
                <p:nvPr/>
              </p:nvSpPr>
              <p:spPr>
                <a:xfrm>
                  <a:off x="2766316" y="1531552"/>
                  <a:ext cx="6750398" cy="2116093"/>
                </a:xfrm>
                <a:prstGeom prst="rect">
                  <a:avLst/>
                </a:prstGeom>
                <a:noFill/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u="sng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Cumulative Complexity </a:t>
                  </a:r>
                  <a:r>
                    <a:rPr lang="en-US" sz="2000" b="1" u="sng" dirty="0"/>
                    <a:t>preserving map </a:t>
                  </a:r>
                  <a:r>
                    <a:rPr lang="en-US" sz="2000" u="sng" dirty="0"/>
                    <a:t>from </a:t>
                  </a:r>
                  <a:r>
                    <a:rPr lang="en-US" sz="2000" b="1" u="sng" dirty="0"/>
                    <a:t>irreversible </a:t>
                  </a:r>
                  <a:r>
                    <a:rPr lang="en-US" sz="2000" b="1" u="sng" dirty="0" err="1"/>
                    <a:t>Pebblings</a:t>
                  </a:r>
                  <a:r>
                    <a:rPr lang="en-US" sz="2000" u="sng" dirty="0"/>
                    <a:t> </a:t>
                  </a:r>
                  <a14:m>
                    <m:oMath xmlns:m="http://schemas.openxmlformats.org/officeDocument/2006/math">
                      <m:r>
                        <a:rPr lang="en-US" sz="2000" b="1" i="1" u="sng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2000" b="0" i="1" u="sng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u="sng" dirty="0"/>
                    <a:t>to </a:t>
                  </a:r>
                  <a:r>
                    <a:rPr lang="en-US" sz="2000" b="1" u="sng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reversible </a:t>
                  </a:r>
                  <a:r>
                    <a:rPr lang="en-US" sz="2000" b="1" u="sng" dirty="0" err="1">
                      <a:solidFill>
                        <a:schemeClr val="accent5">
                          <a:lumMod val="75000"/>
                        </a:schemeClr>
                      </a:solidFill>
                    </a:rPr>
                    <a:t>pebblings</a:t>
                  </a:r>
                  <a:r>
                    <a:rPr lang="en-US" sz="2000" b="1" u="sng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1" i="1" u="sng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000" b="1" i="1" u="sng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000" u="sng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with</a:t>
                  </a:r>
                  <a:r>
                    <a:rPr lang="en-US" sz="2000" u="sng" dirty="0">
                      <a:solidFill>
                        <a:schemeClr val="accent5">
                          <a:lumMod val="75000"/>
                        </a:schemeClr>
                      </a:solidFill>
                    </a:rPr>
                    <a:t> </a:t>
                  </a:r>
                  <a:r>
                    <a:rPr lang="en-US" sz="2000" b="1" u="sng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small overhead</a:t>
                  </a:r>
                </a:p>
                <a:p>
                  <a:pPr algn="ctr"/>
                  <a:endParaRPr lang="en-US" sz="2000" dirty="0"/>
                </a:p>
                <a:p>
                  <a:endParaRPr lang="en-US" b="1" dirty="0"/>
                </a:p>
                <a:p>
                  <a:endParaRPr lang="en-US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950E25B-1D1C-A4E9-D9F5-41F97587A2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66316" y="1531552"/>
                  <a:ext cx="6750398" cy="2116093"/>
                </a:xfrm>
                <a:prstGeom prst="rect">
                  <a:avLst/>
                </a:prstGeom>
                <a:blipFill>
                  <a:blip r:embed="rId3"/>
                  <a:stretch>
                    <a:fillRect l="-90" t="-315" r="-448"/>
                  </a:stretch>
                </a:blipFill>
                <a:ln w="57150">
                  <a:solidFill>
                    <a:schemeClr val="accent5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4804E75-7F9D-CD79-79F1-02F77B677124}"/>
                    </a:ext>
                  </a:extLst>
                </p:cNvPr>
                <p:cNvSpPr txBox="1"/>
                <p:nvPr/>
              </p:nvSpPr>
              <p:spPr>
                <a:xfrm>
                  <a:off x="6488569" y="2641167"/>
                  <a:ext cx="2601905" cy="429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d>
                          <m:dPr>
                            <m:ctrlP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d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800" b="1" i="0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𝐭𝐢𝐦𝐞</m:t>
                        </m:r>
                        <m:sSup>
                          <m:sSup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</m:d>
                          </m:e>
                          <m:sup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𝒐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4804E75-7F9D-CD79-79F1-02F77B677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8569" y="2641167"/>
                  <a:ext cx="2601905" cy="42921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6E9710E-D63F-0E3A-2BCF-63A332BE0D5C}"/>
                    </a:ext>
                  </a:extLst>
                </p:cNvPr>
                <p:cNvSpPr txBox="1"/>
                <p:nvPr/>
              </p:nvSpPr>
              <p:spPr>
                <a:xfrm>
                  <a:off x="2980038" y="2619414"/>
                  <a:ext cx="3435847" cy="4509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𝑪𝑪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𝑪𝑪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1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6E9710E-D63F-0E3A-2BCF-63A332BE0D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0038" y="2619414"/>
                  <a:ext cx="3435847" cy="450971"/>
                </a:xfrm>
                <a:prstGeom prst="rect">
                  <a:avLst/>
                </a:prstGeom>
                <a:blipFill>
                  <a:blip r:embed="rId5"/>
                  <a:stretch>
                    <a:fillRect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DEDD2F1-717F-24FE-9CF0-20088451B752}"/>
              </a:ext>
            </a:extLst>
          </p:cNvPr>
          <p:cNvSpPr txBox="1"/>
          <p:nvPr/>
        </p:nvSpPr>
        <p:spPr>
          <a:xfrm>
            <a:off x="1387014" y="4893439"/>
            <a:ext cx="138721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Classical MHF Attack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8DB4AE-BE73-917D-4F21-3516105E4854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 flipV="1">
            <a:off x="2774226" y="5216604"/>
            <a:ext cx="559518" cy="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748172-0169-2344-00CD-372475AD1B4C}"/>
              </a:ext>
            </a:extLst>
          </p:cNvPr>
          <p:cNvSpPr txBox="1"/>
          <p:nvPr/>
        </p:nvSpPr>
        <p:spPr>
          <a:xfrm>
            <a:off x="3333744" y="4893438"/>
            <a:ext cx="138721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Reversible Pebbling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FFA63-9019-C4CD-D6D2-F619D10C4C54}"/>
              </a:ext>
            </a:extLst>
          </p:cNvPr>
          <p:cNvSpPr txBox="1"/>
          <p:nvPr/>
        </p:nvSpPr>
        <p:spPr>
          <a:xfrm>
            <a:off x="5276204" y="4754939"/>
            <a:ext cx="1477082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Coherent Quantum MHF Attack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87AEF5-0706-E3E1-893F-8FD61178CE32}"/>
              </a:ext>
            </a:extLst>
          </p:cNvPr>
          <p:cNvCxnSpPr>
            <a:cxnSpLocks/>
            <a:stCxn id="5" idx="3"/>
            <a:endCxn id="15" idx="1"/>
          </p:cNvCxnSpPr>
          <p:nvPr/>
        </p:nvCxnSpPr>
        <p:spPr>
          <a:xfrm>
            <a:off x="4720956" y="5216604"/>
            <a:ext cx="555248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AE4465-7291-A416-7F3C-04F491A84866}"/>
                  </a:ext>
                </a:extLst>
              </p:cNvPr>
              <p:cNvSpPr txBox="1"/>
              <p:nvPr/>
            </p:nvSpPr>
            <p:spPr>
              <a:xfrm>
                <a:off x="7629653" y="2018736"/>
                <a:ext cx="4039833" cy="109786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Classical/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Reversible</a:t>
                </a:r>
                <a:r>
                  <a:rPr lang="en-US" b="1" dirty="0"/>
                  <a:t> </a:t>
                </a:r>
                <a:r>
                  <a:rPr lang="en-US" dirty="0"/>
                  <a:t>CC </a:t>
                </a:r>
                <a:r>
                  <a:rPr lang="en-US" b="1" dirty="0"/>
                  <a:t>separation</a:t>
                </a:r>
                <a:r>
                  <a:rPr lang="en-US" dirty="0"/>
                  <a:t> for Line Graph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nodes: 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Reversible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Classical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CC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BAE4465-7291-A416-7F3C-04F491A84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653" y="2018736"/>
                <a:ext cx="4039833" cy="1097865"/>
              </a:xfrm>
              <a:prstGeom prst="rect">
                <a:avLst/>
              </a:prstGeom>
              <a:blipFill>
                <a:blip r:embed="rId6"/>
                <a:stretch>
                  <a:fillRect l="-1049" t="-108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718090-23FD-0209-7974-0C1121FC5E15}"/>
              </a:ext>
            </a:extLst>
          </p:cNvPr>
          <p:cNvSpPr txBox="1"/>
          <p:nvPr/>
        </p:nvSpPr>
        <p:spPr>
          <a:xfrm>
            <a:off x="7629653" y="4131890"/>
            <a:ext cx="4039833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Tighter CC upper bounds for specific MHFs.</a:t>
            </a:r>
          </a:p>
        </p:txBody>
      </p:sp>
    </p:spTree>
    <p:extLst>
      <p:ext uri="{BB962C8B-B14F-4D97-AF65-F5344CB8AC3E}">
        <p14:creationId xmlns:p14="http://schemas.microsoft.com/office/powerpoint/2010/main" val="107328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5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C3562-46E8-0E5C-961A-1DADA6A6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64B6C240-1355-EBDF-FAB1-992C03F86393}"/>
              </a:ext>
            </a:extLst>
          </p:cNvPr>
          <p:cNvGrpSpPr/>
          <p:nvPr/>
        </p:nvGrpSpPr>
        <p:grpSpPr>
          <a:xfrm>
            <a:off x="5618123" y="2900210"/>
            <a:ext cx="5644432" cy="738789"/>
            <a:chOff x="6096000" y="4140853"/>
            <a:chExt cx="5644432" cy="73878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A190F7B-974A-6102-FED5-30A007874A11}"/>
                </a:ext>
              </a:extLst>
            </p:cNvPr>
            <p:cNvGrpSpPr/>
            <p:nvPr/>
          </p:nvGrpSpPr>
          <p:grpSpPr>
            <a:xfrm>
              <a:off x="6096000" y="4140853"/>
              <a:ext cx="5644432" cy="738789"/>
              <a:chOff x="6096000" y="4140853"/>
              <a:chExt cx="5644432" cy="73878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F1023453-0C97-B6DA-24F1-DD03D20AC1B7}"/>
                  </a:ext>
                </a:extLst>
              </p:cNvPr>
              <p:cNvSpPr/>
              <p:nvPr/>
            </p:nvSpPr>
            <p:spPr>
              <a:xfrm>
                <a:off x="7330845" y="4140853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2231254-75CD-8399-F89E-FD6B245C6426}"/>
                  </a:ext>
                </a:extLst>
              </p:cNvPr>
              <p:cNvSpPr/>
              <p:nvPr/>
            </p:nvSpPr>
            <p:spPr>
              <a:xfrm>
                <a:off x="8565612" y="4152705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223C5E3-8871-C59B-E7E3-3BD37292AFE9}"/>
                  </a:ext>
                </a:extLst>
              </p:cNvPr>
              <p:cNvSpPr/>
              <p:nvPr/>
            </p:nvSpPr>
            <p:spPr>
              <a:xfrm>
                <a:off x="6096000" y="4162957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B78281-64D3-FE8C-4B9B-B51DBDA74A1E}"/>
                  </a:ext>
                </a:extLst>
              </p:cNvPr>
              <p:cNvSpPr/>
              <p:nvPr/>
            </p:nvSpPr>
            <p:spPr>
              <a:xfrm>
                <a:off x="11035301" y="4162958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61DC062-DCD1-3FC5-1B7B-3857BBC92040}"/>
                    </a:ext>
                  </a:extLst>
                </p:cNvPr>
                <p:cNvSpPr txBox="1"/>
                <p:nvPr/>
              </p:nvSpPr>
              <p:spPr>
                <a:xfrm>
                  <a:off x="9845966" y="4140853"/>
                  <a:ext cx="614108" cy="473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61DC062-DCD1-3FC5-1B7B-3857BBC920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5966" y="4140853"/>
                  <a:ext cx="614108" cy="4735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668587-AE1D-189D-48D4-0411C788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Classical to Reversible </a:t>
            </a:r>
            <a:r>
              <a:rPr lang="en-US" dirty="0" err="1"/>
              <a:t>Pebblings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D8209-A230-D43C-BFE8-9574F573C31B}"/>
              </a:ext>
            </a:extLst>
          </p:cNvPr>
          <p:cNvGrpSpPr/>
          <p:nvPr/>
        </p:nvGrpSpPr>
        <p:grpSpPr>
          <a:xfrm>
            <a:off x="5748105" y="3007977"/>
            <a:ext cx="5412864" cy="481407"/>
            <a:chOff x="6225982" y="4248620"/>
            <a:chExt cx="5412864" cy="481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95BB907-CCF3-BDCC-132B-827930DD19A2}"/>
                    </a:ext>
                  </a:extLst>
                </p:cNvPr>
                <p:cNvSpPr txBox="1"/>
                <p:nvPr/>
              </p:nvSpPr>
              <p:spPr>
                <a:xfrm>
                  <a:off x="6225982" y="4268362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95BB907-CCF3-BDCC-132B-827930DD19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5982" y="4268362"/>
                  <a:ext cx="491663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469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D404895-5819-5BF9-CA7B-245C59B7C599}"/>
                    </a:ext>
                  </a:extLst>
                </p:cNvPr>
                <p:cNvSpPr txBox="1"/>
                <p:nvPr/>
              </p:nvSpPr>
              <p:spPr>
                <a:xfrm>
                  <a:off x="7460294" y="4248621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D404895-5819-5BF9-CA7B-245C59B7C5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0294" y="4248621"/>
                  <a:ext cx="49166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35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86B7394-F210-22AE-95AE-EBBA526C5168}"/>
                    </a:ext>
                  </a:extLst>
                </p:cNvPr>
                <p:cNvSpPr txBox="1"/>
                <p:nvPr/>
              </p:nvSpPr>
              <p:spPr>
                <a:xfrm>
                  <a:off x="11147183" y="4248620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86B7394-F210-22AE-95AE-EBBA526C51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7183" y="4248620"/>
                  <a:ext cx="491663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5807A1-4D68-A315-3DD6-28ECF5208ED1}"/>
                    </a:ext>
                  </a:extLst>
                </p:cNvPr>
                <p:cNvSpPr txBox="1"/>
                <p:nvPr/>
              </p:nvSpPr>
              <p:spPr>
                <a:xfrm>
                  <a:off x="8702804" y="4268361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65807A1-4D68-A315-3DD6-28ECF5208E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2804" y="4268361"/>
                  <a:ext cx="49166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235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465DE97-A410-9CD8-9089-0F6DD596D149}"/>
              </a:ext>
            </a:extLst>
          </p:cNvPr>
          <p:cNvCxnSpPr>
            <a:cxnSpLocks/>
          </p:cNvCxnSpPr>
          <p:nvPr/>
        </p:nvCxnSpPr>
        <p:spPr>
          <a:xfrm>
            <a:off x="6323252" y="3280656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1C1785D-08E7-E3DD-AF30-AC192378A502}"/>
              </a:ext>
            </a:extLst>
          </p:cNvPr>
          <p:cNvCxnSpPr>
            <a:cxnSpLocks/>
          </p:cNvCxnSpPr>
          <p:nvPr/>
        </p:nvCxnSpPr>
        <p:spPr>
          <a:xfrm>
            <a:off x="7558019" y="3280656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1F9F75-7B6E-27A2-63D9-704C02A5FDE5}"/>
              </a:ext>
            </a:extLst>
          </p:cNvPr>
          <p:cNvCxnSpPr>
            <a:cxnSpLocks/>
          </p:cNvCxnSpPr>
          <p:nvPr/>
        </p:nvCxnSpPr>
        <p:spPr>
          <a:xfrm>
            <a:off x="8792786" y="3292508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F0DF854-BDDA-F738-986B-F52174465915}"/>
              </a:ext>
            </a:extLst>
          </p:cNvPr>
          <p:cNvCxnSpPr>
            <a:cxnSpLocks/>
          </p:cNvCxnSpPr>
          <p:nvPr/>
        </p:nvCxnSpPr>
        <p:spPr>
          <a:xfrm>
            <a:off x="10027630" y="3292508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A3293A4-5E32-F906-ABC5-0E6817788DFC}"/>
              </a:ext>
            </a:extLst>
          </p:cNvPr>
          <p:cNvGrpSpPr/>
          <p:nvPr/>
        </p:nvGrpSpPr>
        <p:grpSpPr>
          <a:xfrm>
            <a:off x="6166698" y="1488726"/>
            <a:ext cx="3760781" cy="1164816"/>
            <a:chOff x="6166698" y="1488726"/>
            <a:chExt cx="3760781" cy="116481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6A41569-BD90-F565-59C5-33BD80775BD7}"/>
                </a:ext>
              </a:extLst>
            </p:cNvPr>
            <p:cNvGrpSpPr/>
            <p:nvPr/>
          </p:nvGrpSpPr>
          <p:grpSpPr>
            <a:xfrm>
              <a:off x="7116183" y="1488726"/>
              <a:ext cx="2811296" cy="1164816"/>
              <a:chOff x="3350680" y="2311507"/>
              <a:chExt cx="2811296" cy="116481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87DC442-AFA3-C1D6-0793-5FE0A23E6985}"/>
                  </a:ext>
                </a:extLst>
              </p:cNvPr>
              <p:cNvSpPr/>
              <p:nvPr/>
            </p:nvSpPr>
            <p:spPr>
              <a:xfrm>
                <a:off x="3350680" y="3025813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600CCB7-C551-BEF4-079C-18B111E543AB}"/>
                  </a:ext>
                </a:extLst>
              </p:cNvPr>
              <p:cNvSpPr/>
              <p:nvPr/>
            </p:nvSpPr>
            <p:spPr>
              <a:xfrm>
                <a:off x="4110633" y="2311507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6A8328D-1FD2-1418-7BC1-33EB9A227CE1}"/>
                  </a:ext>
                </a:extLst>
              </p:cNvPr>
              <p:cNvSpPr/>
              <p:nvPr/>
            </p:nvSpPr>
            <p:spPr>
              <a:xfrm>
                <a:off x="4845073" y="3025813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C66A41E-699A-D02A-6A03-9D9B091CAFF4}"/>
                  </a:ext>
                </a:extLst>
              </p:cNvPr>
              <p:cNvSpPr/>
              <p:nvPr/>
            </p:nvSpPr>
            <p:spPr>
              <a:xfrm>
                <a:off x="5711466" y="2311507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CBB06A7-C9BC-100E-29B4-CD73153C6F51}"/>
                  </a:ext>
                </a:extLst>
              </p:cNvPr>
              <p:cNvCxnSpPr>
                <a:cxnSpLocks/>
                <a:stCxn id="43" idx="7"/>
                <a:endCxn id="44" idx="3"/>
              </p:cNvCxnSpPr>
              <p:nvPr/>
            </p:nvCxnSpPr>
            <p:spPr>
              <a:xfrm flipV="1">
                <a:off x="3735214" y="2696041"/>
                <a:ext cx="441395" cy="395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EBEF36FF-21DD-46DE-BD9E-781F1D28F19E}"/>
                  </a:ext>
                </a:extLst>
              </p:cNvPr>
              <p:cNvCxnSpPr>
                <a:cxnSpLocks/>
                <a:stCxn id="44" idx="5"/>
                <a:endCxn id="45" idx="1"/>
              </p:cNvCxnSpPr>
              <p:nvPr/>
            </p:nvCxnSpPr>
            <p:spPr>
              <a:xfrm>
                <a:off x="4495167" y="2696041"/>
                <a:ext cx="415882" cy="395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97DA4BA-AF17-5B8F-FBC7-13E67DFB7EC3}"/>
                  </a:ext>
                </a:extLst>
              </p:cNvPr>
              <p:cNvCxnSpPr>
                <a:cxnSpLocks/>
                <a:stCxn id="45" idx="6"/>
                <a:endCxn id="46" idx="3"/>
              </p:cNvCxnSpPr>
              <p:nvPr/>
            </p:nvCxnSpPr>
            <p:spPr>
              <a:xfrm flipV="1">
                <a:off x="5295583" y="2696041"/>
                <a:ext cx="481859" cy="555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72981425-313E-F772-2D41-0ED2F62FF5E1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>
                <a:off x="3801190" y="3251068"/>
                <a:ext cx="104388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A2B8310-AC30-8694-2800-30A17C327C07}"/>
                  </a:ext>
                </a:extLst>
              </p:cNvPr>
              <p:cNvCxnSpPr>
                <a:cxnSpLocks/>
                <a:endCxn id="46" idx="2"/>
              </p:cNvCxnSpPr>
              <p:nvPr/>
            </p:nvCxnSpPr>
            <p:spPr>
              <a:xfrm>
                <a:off x="4561143" y="2536762"/>
                <a:ext cx="115032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3DDC06C-DB18-7754-83C5-FFF05C2D381F}"/>
                    </a:ext>
                  </a:extLst>
                </p:cNvPr>
                <p:cNvSpPr txBox="1"/>
                <p:nvPr/>
              </p:nvSpPr>
              <p:spPr>
                <a:xfrm>
                  <a:off x="6166698" y="1692300"/>
                  <a:ext cx="106150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3DDC06C-DB18-7754-83C5-FFF05C2D3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6698" y="1692300"/>
                  <a:ext cx="106150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E250F13-DDF5-1767-8914-49AF60C664E0}"/>
                  </a:ext>
                </a:extLst>
              </p:cNvPr>
              <p:cNvSpPr txBox="1"/>
              <p:nvPr/>
            </p:nvSpPr>
            <p:spPr>
              <a:xfrm>
                <a:off x="505446" y="1873259"/>
                <a:ext cx="5067089" cy="3996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pebbling for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Goal: </a:t>
                </a:r>
                <a:r>
                  <a:rPr lang="en-US" dirty="0"/>
                  <a:t>map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to </a:t>
                </a: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reversible</a:t>
                </a:r>
                <a:r>
                  <a:rPr lang="en-US" dirty="0"/>
                  <a:t>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b="1" dirty="0">
                  <a:solidFill>
                    <a:schemeClr val="accent5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while preserving </a:t>
                </a:r>
                <a:r>
                  <a:rPr lang="en-US" b="1" dirty="0"/>
                  <a:t>cumulative complexity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CC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1" smtClean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time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Idea:</a:t>
                </a:r>
                <a:r>
                  <a:rPr lang="en-US" dirty="0"/>
                  <a:t> classical pebbling as line graph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Intuitively, the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n-US" dirty="0"/>
                  <a:t> represents an </a:t>
                </a:r>
                <a:r>
                  <a:rPr lang="en-US" b="1" dirty="0"/>
                  <a:t>iterative</a:t>
                </a:r>
                <a:r>
                  <a:rPr lang="en-US" dirty="0"/>
                  <a:t>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Placing</a:t>
                </a:r>
                <a:r>
                  <a:rPr lang="en-US" dirty="0"/>
                  <a:t> a pebble on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LineGraph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/>
                  <a:t> corresponds to </a:t>
                </a:r>
                <a:r>
                  <a:rPr lang="en-US" b="1" dirty="0"/>
                  <a:t>placing</a:t>
                </a:r>
                <a:r>
                  <a:rPr lang="en-US" dirty="0"/>
                  <a:t> pebbles on </a:t>
                </a:r>
                <a:r>
                  <a:rPr lang="en-US" b="1" dirty="0"/>
                  <a:t>all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Removing</a:t>
                </a:r>
                <a:r>
                  <a:rPr lang="en-US" dirty="0"/>
                  <a:t> a pebble from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LineGraph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/>
                  <a:t> corresponds to </a:t>
                </a:r>
                <a:r>
                  <a:rPr lang="en-US" b="1" dirty="0"/>
                  <a:t>removing</a:t>
                </a:r>
                <a:r>
                  <a:rPr lang="en-US" dirty="0"/>
                  <a:t> </a:t>
                </a:r>
                <a:r>
                  <a:rPr lang="en-US" b="1" dirty="0"/>
                  <a:t>all</a:t>
                </a:r>
                <a:r>
                  <a:rPr lang="en-US" dirty="0"/>
                  <a:t> pebbles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that are not being used by other configurations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E250F13-DDF5-1767-8914-49AF60C66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46" y="1873259"/>
                <a:ext cx="5067089" cy="3996479"/>
              </a:xfrm>
              <a:prstGeom prst="rect">
                <a:avLst/>
              </a:prstGeom>
              <a:blipFill>
                <a:blip r:embed="rId9"/>
                <a:stretch>
                  <a:fillRect l="-842" t="-762" b="-1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C284A16C-D1E0-BFAA-E52E-973D32D7A4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 rot="1511226">
            <a:off x="6866521" y="2930499"/>
            <a:ext cx="711321" cy="640911"/>
          </a:xfrm>
          <a:prstGeom prst="ellipse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219743-DB16-0381-BABB-7FC1F92F114F}"/>
              </a:ext>
            </a:extLst>
          </p:cNvPr>
          <p:cNvGrpSpPr/>
          <p:nvPr/>
        </p:nvGrpSpPr>
        <p:grpSpPr>
          <a:xfrm>
            <a:off x="6013623" y="3838381"/>
            <a:ext cx="6094926" cy="2654637"/>
            <a:chOff x="5970688" y="3830769"/>
            <a:chExt cx="6094926" cy="2654637"/>
          </a:xfrm>
        </p:grpSpPr>
        <p:sp>
          <p:nvSpPr>
            <p:cNvPr id="66" name="Thought Bubble: Cloud 65">
              <a:extLst>
                <a:ext uri="{FF2B5EF4-FFF2-40B4-BE49-F238E27FC236}">
                  <a16:creationId xmlns:a16="http://schemas.microsoft.com/office/drawing/2014/main" id="{47F4BB4D-592F-57AF-1807-26D7EDCC7E1A}"/>
                </a:ext>
              </a:extLst>
            </p:cNvPr>
            <p:cNvSpPr/>
            <p:nvPr/>
          </p:nvSpPr>
          <p:spPr>
            <a:xfrm rot="10497787">
              <a:off x="7066757" y="3830769"/>
              <a:ext cx="4251696" cy="2654637"/>
            </a:xfrm>
            <a:prstGeom prst="cloudCallout">
              <a:avLst>
                <a:gd name="adj1" fmla="val 40374"/>
                <a:gd name="adj2" fmla="val 6132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820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88B2609-1FC1-EE69-9019-1DE14D197DAC}"/>
                </a:ext>
              </a:extLst>
            </p:cNvPr>
            <p:cNvGrpSpPr/>
            <p:nvPr/>
          </p:nvGrpSpPr>
          <p:grpSpPr>
            <a:xfrm>
              <a:off x="7913410" y="4327869"/>
              <a:ext cx="2416464" cy="937115"/>
              <a:chOff x="8151383" y="4762226"/>
              <a:chExt cx="2721831" cy="113455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17F586BE-85D4-A0B5-3FB9-240BC6E042E2}"/>
                  </a:ext>
                </a:extLst>
              </p:cNvPr>
              <p:cNvGrpSpPr/>
              <p:nvPr/>
            </p:nvGrpSpPr>
            <p:grpSpPr>
              <a:xfrm>
                <a:off x="8311240" y="4794216"/>
                <a:ext cx="2561974" cy="928806"/>
                <a:chOff x="3350680" y="2311507"/>
                <a:chExt cx="2811296" cy="1164816"/>
              </a:xfrm>
            </p:grpSpPr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1EB1B698-C348-10A8-24A4-9FFFF428FDE1}"/>
                    </a:ext>
                  </a:extLst>
                </p:cNvPr>
                <p:cNvSpPr/>
                <p:nvPr/>
              </p:nvSpPr>
              <p:spPr>
                <a:xfrm>
                  <a:off x="3350680" y="3025813"/>
                  <a:ext cx="450510" cy="45051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1</a:t>
                  </a:r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3EDD156-7A50-D62D-14A6-2E76D95EA2BC}"/>
                    </a:ext>
                  </a:extLst>
                </p:cNvPr>
                <p:cNvSpPr/>
                <p:nvPr/>
              </p:nvSpPr>
              <p:spPr>
                <a:xfrm>
                  <a:off x="4110633" y="2311507"/>
                  <a:ext cx="450510" cy="45051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0BF5D03E-DB41-B24F-09B9-BE2B839A8417}"/>
                    </a:ext>
                  </a:extLst>
                </p:cNvPr>
                <p:cNvSpPr/>
                <p:nvPr/>
              </p:nvSpPr>
              <p:spPr>
                <a:xfrm>
                  <a:off x="4845073" y="3025813"/>
                  <a:ext cx="450510" cy="45051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3</a:t>
                  </a: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D9AE8DC5-E83E-7750-0E24-927DEE68B65A}"/>
                    </a:ext>
                  </a:extLst>
                </p:cNvPr>
                <p:cNvSpPr/>
                <p:nvPr/>
              </p:nvSpPr>
              <p:spPr>
                <a:xfrm>
                  <a:off x="5711466" y="2311507"/>
                  <a:ext cx="450510" cy="45051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4</a:t>
                  </a:r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DCF19502-EC84-D4CA-A620-8B1A75D037C8}"/>
                    </a:ext>
                  </a:extLst>
                </p:cNvPr>
                <p:cNvCxnSpPr>
                  <a:cxnSpLocks/>
                  <a:stCxn id="56" idx="7"/>
                  <a:endCxn id="57" idx="3"/>
                </p:cNvCxnSpPr>
                <p:nvPr/>
              </p:nvCxnSpPr>
              <p:spPr>
                <a:xfrm flipV="1">
                  <a:off x="3735214" y="2696041"/>
                  <a:ext cx="441395" cy="3957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9C486D9A-5126-8B4D-B2D8-BBF34F3D93CD}"/>
                    </a:ext>
                  </a:extLst>
                </p:cNvPr>
                <p:cNvCxnSpPr>
                  <a:cxnSpLocks/>
                  <a:stCxn id="57" idx="5"/>
                  <a:endCxn id="58" idx="1"/>
                </p:cNvCxnSpPr>
                <p:nvPr/>
              </p:nvCxnSpPr>
              <p:spPr>
                <a:xfrm>
                  <a:off x="4495167" y="2696041"/>
                  <a:ext cx="415882" cy="3957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E7E90670-8616-666A-40E1-3019D28ACDC6}"/>
                    </a:ext>
                  </a:extLst>
                </p:cNvPr>
                <p:cNvCxnSpPr>
                  <a:cxnSpLocks/>
                  <a:stCxn id="58" idx="6"/>
                  <a:endCxn id="59" idx="3"/>
                </p:cNvCxnSpPr>
                <p:nvPr/>
              </p:nvCxnSpPr>
              <p:spPr>
                <a:xfrm flipV="1">
                  <a:off x="5295583" y="2696041"/>
                  <a:ext cx="481859" cy="55502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A90683E-6D58-1CC4-7B60-D238EDA67D4D}"/>
                    </a:ext>
                  </a:extLst>
                </p:cNvPr>
                <p:cNvCxnSpPr>
                  <a:cxnSpLocks/>
                  <a:stCxn id="56" idx="6"/>
                  <a:endCxn id="58" idx="2"/>
                </p:cNvCxnSpPr>
                <p:nvPr/>
              </p:nvCxnSpPr>
              <p:spPr>
                <a:xfrm>
                  <a:off x="3801190" y="3251069"/>
                  <a:ext cx="104388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27DD3FC0-B054-B185-2E6E-3024DC3F2A3F}"/>
                    </a:ext>
                  </a:extLst>
                </p:cNvPr>
                <p:cNvCxnSpPr>
                  <a:cxnSpLocks/>
                  <a:endCxn id="59" idx="2"/>
                </p:cNvCxnSpPr>
                <p:nvPr/>
              </p:nvCxnSpPr>
              <p:spPr>
                <a:xfrm>
                  <a:off x="4561143" y="2536762"/>
                  <a:ext cx="115032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5" name="Picture 64" descr="A group of rocks on a black background&#10;&#10;Description automatically generated">
                <a:extLst>
                  <a:ext uri="{FF2B5EF4-FFF2-40B4-BE49-F238E27FC236}">
                    <a16:creationId xmlns:a16="http://schemas.microsoft.com/office/drawing/2014/main" id="{AC7C8F21-329D-1F3D-DCCC-271CCE0214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54" t="22908" r="12431" b="52352"/>
              <a:stretch/>
            </p:blipFill>
            <p:spPr>
              <a:xfrm>
                <a:off x="8966819" y="4762226"/>
                <a:ext cx="544634" cy="451346"/>
              </a:xfrm>
              <a:prstGeom prst="ellipse">
                <a:avLst/>
              </a:prstGeom>
            </p:spPr>
          </p:pic>
          <p:pic>
            <p:nvPicPr>
              <p:cNvPr id="69" name="Picture 68" descr="A group of rocks on a black background&#10;&#10;Description automatically generated">
                <a:extLst>
                  <a:ext uri="{FF2B5EF4-FFF2-40B4-BE49-F238E27FC236}">
                    <a16:creationId xmlns:a16="http://schemas.microsoft.com/office/drawing/2014/main" id="{92F45D00-62C6-D575-786D-DA7345F971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10" t="47412" r="63424" b="21663"/>
              <a:stretch/>
            </p:blipFill>
            <p:spPr>
              <a:xfrm rot="3295431">
                <a:off x="8133547" y="5234160"/>
                <a:ext cx="680458" cy="644786"/>
              </a:xfrm>
              <a:prstGeom prst="ellipse">
                <a:avLst/>
              </a:prstGeom>
            </p:spPr>
          </p:pic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94288B5-FE58-A4F6-1A63-E271C62F0CCE}"/>
                    </a:ext>
                  </a:extLst>
                </p:cNvPr>
                <p:cNvSpPr txBox="1"/>
                <p:nvPr/>
              </p:nvSpPr>
              <p:spPr>
                <a:xfrm>
                  <a:off x="5970688" y="5405717"/>
                  <a:ext cx="6094926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94288B5-FE58-A4F6-1A63-E271C62F0C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0688" y="5405717"/>
                  <a:ext cx="6094926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98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ED548-B72F-6E8C-9A6D-1EA7DB93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FDC76D21-1F18-7073-AE6E-6D2DB7F34620}"/>
              </a:ext>
            </a:extLst>
          </p:cNvPr>
          <p:cNvGrpSpPr/>
          <p:nvPr/>
        </p:nvGrpSpPr>
        <p:grpSpPr>
          <a:xfrm>
            <a:off x="5618123" y="2900210"/>
            <a:ext cx="5644432" cy="738789"/>
            <a:chOff x="6096000" y="4140853"/>
            <a:chExt cx="5644432" cy="73878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4ACEEE2-005D-D423-FD62-6E97433B6D9D}"/>
                </a:ext>
              </a:extLst>
            </p:cNvPr>
            <p:cNvGrpSpPr/>
            <p:nvPr/>
          </p:nvGrpSpPr>
          <p:grpSpPr>
            <a:xfrm>
              <a:off x="6096000" y="4140853"/>
              <a:ext cx="5644432" cy="738789"/>
              <a:chOff x="6096000" y="4140853"/>
              <a:chExt cx="5644432" cy="738789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8DD20B0-3249-23AA-01CA-A96DDBF65322}"/>
                  </a:ext>
                </a:extLst>
              </p:cNvPr>
              <p:cNvSpPr/>
              <p:nvPr/>
            </p:nvSpPr>
            <p:spPr>
              <a:xfrm>
                <a:off x="7330845" y="4140853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7D336A5E-B3CB-B3BD-E242-8D7C12C00384}"/>
                  </a:ext>
                </a:extLst>
              </p:cNvPr>
              <p:cNvSpPr/>
              <p:nvPr/>
            </p:nvSpPr>
            <p:spPr>
              <a:xfrm>
                <a:off x="8565612" y="4152705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9C54109-E044-17DA-65F5-B2FA2047B351}"/>
                  </a:ext>
                </a:extLst>
              </p:cNvPr>
              <p:cNvSpPr/>
              <p:nvPr/>
            </p:nvSpPr>
            <p:spPr>
              <a:xfrm>
                <a:off x="6096000" y="4162957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59A03F5-6E8E-6F4D-5135-6470F3B4A17E}"/>
                  </a:ext>
                </a:extLst>
              </p:cNvPr>
              <p:cNvSpPr/>
              <p:nvPr/>
            </p:nvSpPr>
            <p:spPr>
              <a:xfrm>
                <a:off x="11035301" y="4162958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883D09-ACEF-22B1-E7AE-6635BDFFB417}"/>
                    </a:ext>
                  </a:extLst>
                </p:cNvPr>
                <p:cNvSpPr txBox="1"/>
                <p:nvPr/>
              </p:nvSpPr>
              <p:spPr>
                <a:xfrm>
                  <a:off x="9845966" y="4140853"/>
                  <a:ext cx="614108" cy="473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883D09-ACEF-22B1-E7AE-6635BDFFB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5966" y="4140853"/>
                  <a:ext cx="614108" cy="4735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86AA6B-5DD9-6CE3-DAC2-F23BDC809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Classical to Reversible </a:t>
            </a:r>
            <a:r>
              <a:rPr lang="en-US" dirty="0" err="1"/>
              <a:t>Pebblings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2911094-1669-A7C1-F992-3656869EA165}"/>
              </a:ext>
            </a:extLst>
          </p:cNvPr>
          <p:cNvGrpSpPr/>
          <p:nvPr/>
        </p:nvGrpSpPr>
        <p:grpSpPr>
          <a:xfrm>
            <a:off x="5748105" y="3007977"/>
            <a:ext cx="5412864" cy="481407"/>
            <a:chOff x="6225982" y="4248620"/>
            <a:chExt cx="5412864" cy="481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24807D9-93E6-A4FE-F30E-007BF7E4A994}"/>
                    </a:ext>
                  </a:extLst>
                </p:cNvPr>
                <p:cNvSpPr txBox="1"/>
                <p:nvPr/>
              </p:nvSpPr>
              <p:spPr>
                <a:xfrm>
                  <a:off x="6225982" y="4268362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24807D9-93E6-A4FE-F30E-007BF7E4A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5982" y="4268362"/>
                  <a:ext cx="491663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469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EF909D-EA97-50AC-E3EF-8E5C100D6119}"/>
                    </a:ext>
                  </a:extLst>
                </p:cNvPr>
                <p:cNvSpPr txBox="1"/>
                <p:nvPr/>
              </p:nvSpPr>
              <p:spPr>
                <a:xfrm>
                  <a:off x="7460294" y="4248621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EF909D-EA97-50AC-E3EF-8E5C100D61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0294" y="4248621"/>
                  <a:ext cx="49166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35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A33EB3-DD85-4F44-59F4-DE41536DCB8F}"/>
                    </a:ext>
                  </a:extLst>
                </p:cNvPr>
                <p:cNvSpPr txBox="1"/>
                <p:nvPr/>
              </p:nvSpPr>
              <p:spPr>
                <a:xfrm>
                  <a:off x="11147183" y="4248620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A33EB3-DD85-4F44-59F4-DE41536DCB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7183" y="4248620"/>
                  <a:ext cx="491663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ACEBDD6-BD31-338D-07DA-23EF6BD83FBD}"/>
                    </a:ext>
                  </a:extLst>
                </p:cNvPr>
                <p:cNvSpPr txBox="1"/>
                <p:nvPr/>
              </p:nvSpPr>
              <p:spPr>
                <a:xfrm>
                  <a:off x="8702804" y="4268361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ACEBDD6-BD31-338D-07DA-23EF6BD83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2804" y="4268361"/>
                  <a:ext cx="49166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235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A3CC1B8-D0F0-3FF6-BC79-E3DF5F60A1AA}"/>
              </a:ext>
            </a:extLst>
          </p:cNvPr>
          <p:cNvCxnSpPr>
            <a:cxnSpLocks/>
          </p:cNvCxnSpPr>
          <p:nvPr/>
        </p:nvCxnSpPr>
        <p:spPr>
          <a:xfrm>
            <a:off x="6323252" y="3280656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41877FA-90FC-5E2C-77E2-6D074424FA00}"/>
              </a:ext>
            </a:extLst>
          </p:cNvPr>
          <p:cNvCxnSpPr>
            <a:cxnSpLocks/>
          </p:cNvCxnSpPr>
          <p:nvPr/>
        </p:nvCxnSpPr>
        <p:spPr>
          <a:xfrm>
            <a:off x="7558019" y="3280656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83E38FF-4A91-D263-2B24-F2DDBA5495B2}"/>
              </a:ext>
            </a:extLst>
          </p:cNvPr>
          <p:cNvCxnSpPr>
            <a:cxnSpLocks/>
          </p:cNvCxnSpPr>
          <p:nvPr/>
        </p:nvCxnSpPr>
        <p:spPr>
          <a:xfrm>
            <a:off x="8792786" y="3292508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C8BFB0-DC81-2302-4F84-DA07C3B94168}"/>
              </a:ext>
            </a:extLst>
          </p:cNvPr>
          <p:cNvCxnSpPr>
            <a:cxnSpLocks/>
          </p:cNvCxnSpPr>
          <p:nvPr/>
        </p:nvCxnSpPr>
        <p:spPr>
          <a:xfrm>
            <a:off x="10027630" y="3292508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13A021A-E591-D552-3598-68DC671933F4}"/>
              </a:ext>
            </a:extLst>
          </p:cNvPr>
          <p:cNvGrpSpPr/>
          <p:nvPr/>
        </p:nvGrpSpPr>
        <p:grpSpPr>
          <a:xfrm>
            <a:off x="6166698" y="1488726"/>
            <a:ext cx="3760781" cy="1164816"/>
            <a:chOff x="6166698" y="1488726"/>
            <a:chExt cx="3760781" cy="116481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E36D8C7-928C-08FE-D23A-AE05ECBDA910}"/>
                </a:ext>
              </a:extLst>
            </p:cNvPr>
            <p:cNvGrpSpPr/>
            <p:nvPr/>
          </p:nvGrpSpPr>
          <p:grpSpPr>
            <a:xfrm>
              <a:off x="7116183" y="1488726"/>
              <a:ext cx="2811296" cy="1164816"/>
              <a:chOff x="3350680" y="2311507"/>
              <a:chExt cx="2811296" cy="1164816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385B50C-341C-2396-C88F-5662EBAE3B5E}"/>
                  </a:ext>
                </a:extLst>
              </p:cNvPr>
              <p:cNvSpPr/>
              <p:nvPr/>
            </p:nvSpPr>
            <p:spPr>
              <a:xfrm>
                <a:off x="3350680" y="3025813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06BBA879-D2C2-2EAD-2FD4-F9AEBFF27527}"/>
                  </a:ext>
                </a:extLst>
              </p:cNvPr>
              <p:cNvSpPr/>
              <p:nvPr/>
            </p:nvSpPr>
            <p:spPr>
              <a:xfrm>
                <a:off x="4110633" y="2311507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5E50D3B-AE3C-D2E6-F6DD-7E1F8573021D}"/>
                  </a:ext>
                </a:extLst>
              </p:cNvPr>
              <p:cNvSpPr/>
              <p:nvPr/>
            </p:nvSpPr>
            <p:spPr>
              <a:xfrm>
                <a:off x="4845073" y="3025813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20005A8-2026-FD1B-E7A6-0E7EE2208E33}"/>
                  </a:ext>
                </a:extLst>
              </p:cNvPr>
              <p:cNvSpPr/>
              <p:nvPr/>
            </p:nvSpPr>
            <p:spPr>
              <a:xfrm>
                <a:off x="5711466" y="2311507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B0349BB6-3896-01AE-E3BB-CBF843D73E9E}"/>
                  </a:ext>
                </a:extLst>
              </p:cNvPr>
              <p:cNvCxnSpPr>
                <a:cxnSpLocks/>
                <a:stCxn id="43" idx="7"/>
                <a:endCxn id="44" idx="3"/>
              </p:cNvCxnSpPr>
              <p:nvPr/>
            </p:nvCxnSpPr>
            <p:spPr>
              <a:xfrm flipV="1">
                <a:off x="3735214" y="2696041"/>
                <a:ext cx="441395" cy="395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E78589B-B2B0-ADB7-B8B0-3F6C5B4DF249}"/>
                  </a:ext>
                </a:extLst>
              </p:cNvPr>
              <p:cNvCxnSpPr>
                <a:cxnSpLocks/>
                <a:stCxn id="44" idx="5"/>
                <a:endCxn id="45" idx="1"/>
              </p:cNvCxnSpPr>
              <p:nvPr/>
            </p:nvCxnSpPr>
            <p:spPr>
              <a:xfrm>
                <a:off x="4495167" y="2696041"/>
                <a:ext cx="415882" cy="395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75E2C66-983F-9F39-8E0F-B0ED1DEA0FB3}"/>
                  </a:ext>
                </a:extLst>
              </p:cNvPr>
              <p:cNvCxnSpPr>
                <a:cxnSpLocks/>
                <a:stCxn id="45" idx="6"/>
                <a:endCxn id="46" idx="3"/>
              </p:cNvCxnSpPr>
              <p:nvPr/>
            </p:nvCxnSpPr>
            <p:spPr>
              <a:xfrm flipV="1">
                <a:off x="5295583" y="2696041"/>
                <a:ext cx="481859" cy="555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75E470C-F0F0-265E-EA00-41C017700129}"/>
                  </a:ext>
                </a:extLst>
              </p:cNvPr>
              <p:cNvCxnSpPr>
                <a:cxnSpLocks/>
                <a:stCxn id="43" idx="6"/>
                <a:endCxn id="45" idx="2"/>
              </p:cNvCxnSpPr>
              <p:nvPr/>
            </p:nvCxnSpPr>
            <p:spPr>
              <a:xfrm>
                <a:off x="3801190" y="3251068"/>
                <a:ext cx="104388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8215A556-CE90-5E0C-8457-8A750C44843C}"/>
                  </a:ext>
                </a:extLst>
              </p:cNvPr>
              <p:cNvCxnSpPr>
                <a:cxnSpLocks/>
                <a:endCxn id="46" idx="2"/>
              </p:cNvCxnSpPr>
              <p:nvPr/>
            </p:nvCxnSpPr>
            <p:spPr>
              <a:xfrm>
                <a:off x="4561143" y="2536762"/>
                <a:ext cx="115032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B2B58E1-487D-66D8-76CD-14DE153349FB}"/>
                    </a:ext>
                  </a:extLst>
                </p:cNvPr>
                <p:cNvSpPr txBox="1"/>
                <p:nvPr/>
              </p:nvSpPr>
              <p:spPr>
                <a:xfrm>
                  <a:off x="6166698" y="1692300"/>
                  <a:ext cx="106150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B2B58E1-487D-66D8-76CD-14DE153349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6698" y="1692300"/>
                  <a:ext cx="1061508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E3CA55-892C-7301-5E2D-BA2F81B9B7C8}"/>
                  </a:ext>
                </a:extLst>
              </p:cNvPr>
              <p:cNvSpPr txBox="1"/>
              <p:nvPr/>
            </p:nvSpPr>
            <p:spPr>
              <a:xfrm>
                <a:off x="505446" y="1873259"/>
                <a:ext cx="50670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pebbling for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7E3CA55-892C-7301-5E2D-BA2F81B9B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46" y="1873259"/>
                <a:ext cx="5067089" cy="369332"/>
              </a:xfrm>
              <a:prstGeom prst="rect">
                <a:avLst/>
              </a:prstGeom>
              <a:blipFill>
                <a:blip r:embed="rId9"/>
                <a:stretch>
                  <a:fillRect l="-84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308A20-CEC7-93DC-BD7B-99EC72C58FAF}"/>
                  </a:ext>
                </a:extLst>
              </p:cNvPr>
              <p:cNvSpPr txBox="1"/>
              <p:nvPr/>
            </p:nvSpPr>
            <p:spPr>
              <a:xfrm>
                <a:off x="986414" y="2546312"/>
                <a:ext cx="3671385" cy="923330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</a:rPr>
                  <a:t>reversible</a:t>
                </a:r>
                <a:r>
                  <a:rPr lang="en-US" dirty="0"/>
                  <a:t> pebbling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LineGraph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7030A0"/>
                    </a:solidFill>
                  </a:rPr>
                  <a:t>reversible</a:t>
                </a:r>
                <a:r>
                  <a:rPr lang="en-US" dirty="0"/>
                  <a:t> line graph pebbling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308A20-CEC7-93DC-BD7B-99EC72C58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14" y="2546312"/>
                <a:ext cx="3671385" cy="923330"/>
              </a:xfrm>
              <a:prstGeom prst="rect">
                <a:avLst/>
              </a:prstGeom>
              <a:blipFill>
                <a:blip r:embed="rId10"/>
                <a:stretch>
                  <a:fillRect l="-987" t="-1911" b="-7643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768728-780A-9E86-BBF7-DE203E6D5EA8}"/>
                  </a:ext>
                </a:extLst>
              </p:cNvPr>
              <p:cNvSpPr txBox="1"/>
              <p:nvPr/>
            </p:nvSpPr>
            <p:spPr>
              <a:xfrm>
                <a:off x="584736" y="3773363"/>
                <a:ext cx="4474740" cy="923330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u="sng" dirty="0"/>
                  <a:t>Cost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8206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8206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78206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78206E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768728-780A-9E86-BBF7-DE203E6D5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36" y="3773363"/>
                <a:ext cx="4474740" cy="923330"/>
              </a:xfrm>
              <a:prstGeom prst="rect">
                <a:avLst/>
              </a:prstGeom>
              <a:blipFill>
                <a:blip r:embed="rId11"/>
                <a:stretch>
                  <a:fillRect t="-1274" b="-2548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79BE43-EB5C-69ED-A924-DCB74AE62FDA}"/>
                  </a:ext>
                </a:extLst>
              </p:cNvPr>
              <p:cNvSpPr txBox="1"/>
              <p:nvPr/>
            </p:nvSpPr>
            <p:spPr>
              <a:xfrm>
                <a:off x="427983" y="5126833"/>
                <a:ext cx="4631493" cy="946991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Reversible Line Graph Pebbling</a:t>
                </a:r>
                <a:r>
                  <a:rPr lang="en-US" dirty="0"/>
                  <a:t> (TCC 2022)</a:t>
                </a:r>
                <a:endParaRPr lang="en-US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79BE43-EB5C-69ED-A924-DCB74AE62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83" y="5126833"/>
                <a:ext cx="4631493" cy="946991"/>
              </a:xfrm>
              <a:prstGeom prst="rect">
                <a:avLst/>
              </a:prstGeom>
              <a:blipFill>
                <a:blip r:embed="rId12"/>
                <a:stretch>
                  <a:fillRect t="-1242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7E9F4E-1802-15D2-B86E-5A0FF4450797}"/>
                  </a:ext>
                </a:extLst>
              </p:cNvPr>
              <p:cNvSpPr txBox="1"/>
              <p:nvPr/>
            </p:nvSpPr>
            <p:spPr>
              <a:xfrm>
                <a:off x="6477039" y="4408860"/>
                <a:ext cx="4631493" cy="1522212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78206E"/>
                    </a:solidFill>
                  </a:rPr>
                  <a:t>Reversible</a:t>
                </a:r>
                <a:r>
                  <a:rPr lang="en-US" b="1" dirty="0"/>
                  <a:t>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8206E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/>
                  <a:t>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𝐂𝐮𝐦𝐮𝐥𝐚𝐭𝐢𝐯𝐞𝐂𝐨𝐦𝐩𝐥𝐞𝐱𝐢𝐭𝐲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=???</m:t>
                      </m:r>
                    </m:oMath>
                  </m:oMathPara>
                </a14:m>
                <a:endParaRPr lang="en-US" b="1" dirty="0"/>
              </a:p>
              <a:p>
                <a:pPr algn="ctr"/>
                <a:r>
                  <a:rPr lang="en-US" b="1" dirty="0"/>
                  <a:t>Could be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space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7E9F4E-1802-15D2-B86E-5A0FF4450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39" y="4408860"/>
                <a:ext cx="4631493" cy="1522212"/>
              </a:xfrm>
              <a:prstGeom prst="rect">
                <a:avLst/>
              </a:prstGeom>
              <a:blipFill>
                <a:blip r:embed="rId13"/>
                <a:stretch>
                  <a:fillRect t="-781" b="-2734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45624A18-50D6-5996-F15F-B3A1A618CFC3}"/>
              </a:ext>
            </a:extLst>
          </p:cNvPr>
          <p:cNvGrpSpPr/>
          <p:nvPr/>
        </p:nvGrpSpPr>
        <p:grpSpPr>
          <a:xfrm>
            <a:off x="5229081" y="4305491"/>
            <a:ext cx="1094171" cy="1269844"/>
            <a:chOff x="5229081" y="4305491"/>
            <a:chExt cx="1094171" cy="1269844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AC6EE51-CBA2-7419-7D06-E1794EBE77B5}"/>
                </a:ext>
              </a:extLst>
            </p:cNvPr>
            <p:cNvCxnSpPr/>
            <p:nvPr/>
          </p:nvCxnSpPr>
          <p:spPr>
            <a:xfrm>
              <a:off x="5229081" y="4305491"/>
              <a:ext cx="1094171" cy="47787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0D2D9CBD-B1ED-B51E-AE3C-BC03FF7D0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9081" y="5126833"/>
              <a:ext cx="1094171" cy="4485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98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CD98-E4B0-574D-5CCB-29D94E59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Classical to Reversible </a:t>
            </a:r>
            <a:r>
              <a:rPr lang="en-US" dirty="0" err="1"/>
              <a:t>Pebblings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04B386-7575-D98E-6214-788B7E302992}"/>
                  </a:ext>
                </a:extLst>
              </p:cNvPr>
              <p:cNvSpPr txBox="1"/>
              <p:nvPr/>
            </p:nvSpPr>
            <p:spPr>
              <a:xfrm>
                <a:off x="6477039" y="4408860"/>
                <a:ext cx="4631493" cy="1522212"/>
              </a:xfrm>
              <a:prstGeom prst="rect">
                <a:avLst/>
              </a:pr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78206E"/>
                    </a:solidFill>
                  </a:rPr>
                  <a:t>Reversible</a:t>
                </a:r>
                <a:r>
                  <a:rPr lang="en-US" b="1" dirty="0"/>
                  <a:t>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8206E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b="1" dirty="0"/>
                  <a:t>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𝑮</m:t>
                    </m:r>
                  </m:oMath>
                </a14:m>
                <a:endParaRPr lang="en-US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𝐂𝐮𝐦𝐮𝐥𝐚𝐭𝐢𝐯𝐞𝐂𝐨𝐦𝐩𝐥𝐞𝐱𝐢𝐭𝐲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=???</m:t>
                      </m:r>
                    </m:oMath>
                  </m:oMathPara>
                </a14:m>
                <a:endParaRPr lang="en-US" b="1" dirty="0"/>
              </a:p>
              <a:p>
                <a:pPr algn="ctr"/>
                <a:r>
                  <a:rPr lang="en-US" b="1" dirty="0"/>
                  <a:t>Could be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space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304B386-7575-D98E-6214-788B7E302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39" y="4408860"/>
                <a:ext cx="4631493" cy="1522212"/>
              </a:xfrm>
              <a:prstGeom prst="rect">
                <a:avLst/>
              </a:prstGeom>
              <a:blipFill>
                <a:blip r:embed="rId2"/>
                <a:stretch>
                  <a:fillRect t="-391" b="-3125"/>
                </a:stretch>
              </a:blip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2C31361-F6CE-4E82-431F-52AC3896927C}"/>
              </a:ext>
            </a:extLst>
          </p:cNvPr>
          <p:cNvGrpSpPr/>
          <p:nvPr/>
        </p:nvGrpSpPr>
        <p:grpSpPr>
          <a:xfrm>
            <a:off x="5618123" y="2900210"/>
            <a:ext cx="5644432" cy="738789"/>
            <a:chOff x="6096000" y="4140853"/>
            <a:chExt cx="5644432" cy="73878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C795845-5B8B-9400-2EE2-19EAB0AFB257}"/>
                </a:ext>
              </a:extLst>
            </p:cNvPr>
            <p:cNvGrpSpPr/>
            <p:nvPr/>
          </p:nvGrpSpPr>
          <p:grpSpPr>
            <a:xfrm>
              <a:off x="6096000" y="4140853"/>
              <a:ext cx="5644432" cy="738789"/>
              <a:chOff x="6096000" y="4140853"/>
              <a:chExt cx="5644432" cy="738789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BBE0EA4E-6FB1-DB71-135F-767D8CCE1E81}"/>
                  </a:ext>
                </a:extLst>
              </p:cNvPr>
              <p:cNvSpPr/>
              <p:nvPr/>
            </p:nvSpPr>
            <p:spPr>
              <a:xfrm>
                <a:off x="7330845" y="4140853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26A86D67-F1FF-487C-ECE5-36FF93EBCABC}"/>
                  </a:ext>
                </a:extLst>
              </p:cNvPr>
              <p:cNvSpPr/>
              <p:nvPr/>
            </p:nvSpPr>
            <p:spPr>
              <a:xfrm>
                <a:off x="8565612" y="4152705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7F3318D-90D7-4BC7-FD50-2331C69B8A36}"/>
                  </a:ext>
                </a:extLst>
              </p:cNvPr>
              <p:cNvSpPr/>
              <p:nvPr/>
            </p:nvSpPr>
            <p:spPr>
              <a:xfrm>
                <a:off x="6096000" y="4162957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B3EA4EF-5047-411A-CCA0-98B21C6770C0}"/>
                  </a:ext>
                </a:extLst>
              </p:cNvPr>
              <p:cNvSpPr/>
              <p:nvPr/>
            </p:nvSpPr>
            <p:spPr>
              <a:xfrm>
                <a:off x="11035301" y="4162958"/>
                <a:ext cx="705131" cy="716684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2E43DBE-C2B7-6D38-C2AD-4DCD3D53E0E5}"/>
                    </a:ext>
                  </a:extLst>
                </p:cNvPr>
                <p:cNvSpPr txBox="1"/>
                <p:nvPr/>
              </p:nvSpPr>
              <p:spPr>
                <a:xfrm>
                  <a:off x="9845966" y="4140853"/>
                  <a:ext cx="614108" cy="4735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9883D09-ACEF-22B1-E7AE-6635BDFFB4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5966" y="4140853"/>
                  <a:ext cx="614108" cy="47359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3672DAF-E9E4-ED20-B2DA-7A2BF27F143C}"/>
              </a:ext>
            </a:extLst>
          </p:cNvPr>
          <p:cNvGrpSpPr/>
          <p:nvPr/>
        </p:nvGrpSpPr>
        <p:grpSpPr>
          <a:xfrm>
            <a:off x="5748105" y="3007977"/>
            <a:ext cx="5412864" cy="481407"/>
            <a:chOff x="6225982" y="4248620"/>
            <a:chExt cx="5412864" cy="4814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12287AD-21F5-FFC9-C1BE-B2E3A8554FA3}"/>
                    </a:ext>
                  </a:extLst>
                </p:cNvPr>
                <p:cNvSpPr txBox="1"/>
                <p:nvPr/>
              </p:nvSpPr>
              <p:spPr>
                <a:xfrm>
                  <a:off x="6225982" y="4268362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24807D9-93E6-A4FE-F30E-007BF7E4A9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5982" y="4268362"/>
                  <a:ext cx="491663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469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FCD587F-9E33-90EB-FD24-367153293E48}"/>
                    </a:ext>
                  </a:extLst>
                </p:cNvPr>
                <p:cNvSpPr txBox="1"/>
                <p:nvPr/>
              </p:nvSpPr>
              <p:spPr>
                <a:xfrm>
                  <a:off x="7460294" y="4248621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1EF909D-EA97-50AC-E3EF-8E5C100D61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0294" y="4248621"/>
                  <a:ext cx="49166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1235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E3FD1C6-588D-98A1-451F-EA5DB00A4C7B}"/>
                    </a:ext>
                  </a:extLst>
                </p:cNvPr>
                <p:cNvSpPr txBox="1"/>
                <p:nvPr/>
              </p:nvSpPr>
              <p:spPr>
                <a:xfrm>
                  <a:off x="11147183" y="4248620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AA33EB3-DD85-4F44-59F4-DE41536DCB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7183" y="4248620"/>
                  <a:ext cx="491663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00D4451-A480-E367-27C6-79FBAD4665BC}"/>
                    </a:ext>
                  </a:extLst>
                </p:cNvPr>
                <p:cNvSpPr txBox="1"/>
                <p:nvPr/>
              </p:nvSpPr>
              <p:spPr>
                <a:xfrm>
                  <a:off x="8702804" y="4268361"/>
                  <a:ext cx="4916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ACEBDD6-BD31-338D-07DA-23EF6BD83F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2804" y="4268361"/>
                  <a:ext cx="491663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235" b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43C10CA-006B-F608-7FAF-E8BF6C07489B}"/>
              </a:ext>
            </a:extLst>
          </p:cNvPr>
          <p:cNvCxnSpPr>
            <a:cxnSpLocks/>
          </p:cNvCxnSpPr>
          <p:nvPr/>
        </p:nvCxnSpPr>
        <p:spPr>
          <a:xfrm>
            <a:off x="6323252" y="3280656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E90835F-A03C-2F50-F165-2E929AAED0FA}"/>
              </a:ext>
            </a:extLst>
          </p:cNvPr>
          <p:cNvCxnSpPr>
            <a:cxnSpLocks/>
          </p:cNvCxnSpPr>
          <p:nvPr/>
        </p:nvCxnSpPr>
        <p:spPr>
          <a:xfrm>
            <a:off x="7558019" y="3280656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5182EA2-5777-6DC0-9C4F-3D3D209643B2}"/>
              </a:ext>
            </a:extLst>
          </p:cNvPr>
          <p:cNvCxnSpPr>
            <a:cxnSpLocks/>
          </p:cNvCxnSpPr>
          <p:nvPr/>
        </p:nvCxnSpPr>
        <p:spPr>
          <a:xfrm>
            <a:off x="8792786" y="3292508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B7EEC49-8525-E10E-0807-484F860A967B}"/>
              </a:ext>
            </a:extLst>
          </p:cNvPr>
          <p:cNvCxnSpPr>
            <a:cxnSpLocks/>
          </p:cNvCxnSpPr>
          <p:nvPr/>
        </p:nvCxnSpPr>
        <p:spPr>
          <a:xfrm>
            <a:off x="10027630" y="3292508"/>
            <a:ext cx="529716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14B95A7-78BD-9F74-B0B5-6655B4BC3BFD}"/>
                  </a:ext>
                </a:extLst>
              </p:cNvPr>
              <p:cNvSpPr txBox="1"/>
              <p:nvPr/>
            </p:nvSpPr>
            <p:spPr>
              <a:xfrm>
                <a:off x="826416" y="1968079"/>
                <a:ext cx="4802859" cy="125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reversible pebbling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LineGraph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/>
                  <a:t> keeps a pebble on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b="0" dirty="0"/>
                  <a:t>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b="0" dirty="0"/>
                  <a:t> steps</a:t>
                </a:r>
              </a:p>
              <a:p>
                <a:endParaRPr lang="en-US" dirty="0"/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1" i="1" smtClean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b="1" i="1" smtClean="0">
                        <a:latin typeface="Cambria Math" panose="02040503050406030204" pitchFamily="18" charset="0"/>
                      </a:rPr>
                      <m:t>space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space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𝑎𝑣𝑔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14B95A7-78BD-9F74-B0B5-6655B4BC3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16" y="1968079"/>
                <a:ext cx="4802859" cy="1250279"/>
              </a:xfrm>
              <a:prstGeom prst="rect">
                <a:avLst/>
              </a:prstGeom>
              <a:blipFill>
                <a:blip r:embed="rId8"/>
                <a:stretch>
                  <a:fillRect l="-1144" t="-2439" r="-889" b="-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69C2A0B2-E907-FAE6-92EE-39E7BF9B35F7}"/>
              </a:ext>
            </a:extLst>
          </p:cNvPr>
          <p:cNvGrpSpPr/>
          <p:nvPr/>
        </p:nvGrpSpPr>
        <p:grpSpPr>
          <a:xfrm>
            <a:off x="6166698" y="1488726"/>
            <a:ext cx="3760781" cy="1164816"/>
            <a:chOff x="6166698" y="1488726"/>
            <a:chExt cx="3760781" cy="116481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64AEBA4-4D4C-05CF-DBC3-3B390679349C}"/>
                </a:ext>
              </a:extLst>
            </p:cNvPr>
            <p:cNvGrpSpPr/>
            <p:nvPr/>
          </p:nvGrpSpPr>
          <p:grpSpPr>
            <a:xfrm>
              <a:off x="7116183" y="1488726"/>
              <a:ext cx="2811296" cy="1164816"/>
              <a:chOff x="3350680" y="2311507"/>
              <a:chExt cx="2811296" cy="116481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1A4677B-3326-FAF2-638D-5DB7C6947EAC}"/>
                  </a:ext>
                </a:extLst>
              </p:cNvPr>
              <p:cNvSpPr/>
              <p:nvPr/>
            </p:nvSpPr>
            <p:spPr>
              <a:xfrm>
                <a:off x="3350680" y="3025813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81F3F5F-BB8B-B519-E8A4-FA4776885FEA}"/>
                  </a:ext>
                </a:extLst>
              </p:cNvPr>
              <p:cNvSpPr/>
              <p:nvPr/>
            </p:nvSpPr>
            <p:spPr>
              <a:xfrm>
                <a:off x="4110633" y="2311507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E616663-B8B5-4AC3-644B-DF87A79502A6}"/>
                  </a:ext>
                </a:extLst>
              </p:cNvPr>
              <p:cNvSpPr/>
              <p:nvPr/>
            </p:nvSpPr>
            <p:spPr>
              <a:xfrm>
                <a:off x="4845073" y="3025813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0A83A05-7F6C-6D9C-3048-D9EBA830EF53}"/>
                  </a:ext>
                </a:extLst>
              </p:cNvPr>
              <p:cNvSpPr/>
              <p:nvPr/>
            </p:nvSpPr>
            <p:spPr>
              <a:xfrm>
                <a:off x="5711466" y="2311507"/>
                <a:ext cx="450510" cy="45051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44B0AFE5-A073-70AD-1809-757A0034E64C}"/>
                  </a:ext>
                </a:extLst>
              </p:cNvPr>
              <p:cNvCxnSpPr>
                <a:cxnSpLocks/>
                <a:stCxn id="61" idx="7"/>
                <a:endCxn id="62" idx="3"/>
              </p:cNvCxnSpPr>
              <p:nvPr/>
            </p:nvCxnSpPr>
            <p:spPr>
              <a:xfrm flipV="1">
                <a:off x="3735214" y="2696041"/>
                <a:ext cx="441395" cy="395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EC754A4B-EF48-9309-1DAA-A8213DB0FF65}"/>
                  </a:ext>
                </a:extLst>
              </p:cNvPr>
              <p:cNvCxnSpPr>
                <a:cxnSpLocks/>
                <a:stCxn id="62" idx="5"/>
                <a:endCxn id="63" idx="1"/>
              </p:cNvCxnSpPr>
              <p:nvPr/>
            </p:nvCxnSpPr>
            <p:spPr>
              <a:xfrm>
                <a:off x="4495167" y="2696041"/>
                <a:ext cx="415882" cy="3957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A7DDB3B9-17E4-406C-28E5-622947C5AED2}"/>
                  </a:ext>
                </a:extLst>
              </p:cNvPr>
              <p:cNvCxnSpPr>
                <a:cxnSpLocks/>
                <a:stCxn id="63" idx="6"/>
                <a:endCxn id="64" idx="3"/>
              </p:cNvCxnSpPr>
              <p:nvPr/>
            </p:nvCxnSpPr>
            <p:spPr>
              <a:xfrm flipV="1">
                <a:off x="5295583" y="2696041"/>
                <a:ext cx="481859" cy="5550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9C3354A-BE39-8726-4014-B4DC92A17841}"/>
                  </a:ext>
                </a:extLst>
              </p:cNvPr>
              <p:cNvCxnSpPr>
                <a:cxnSpLocks/>
                <a:stCxn id="61" idx="6"/>
                <a:endCxn id="63" idx="2"/>
              </p:cNvCxnSpPr>
              <p:nvPr/>
            </p:nvCxnSpPr>
            <p:spPr>
              <a:xfrm>
                <a:off x="3801190" y="3251068"/>
                <a:ext cx="104388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7A36D9D2-E9E4-C10A-0FD1-AA621D756936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>
                <a:off x="4561143" y="2536762"/>
                <a:ext cx="115032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3213432-D7F6-DD31-CB24-47C27A3647C8}"/>
                    </a:ext>
                  </a:extLst>
                </p:cNvPr>
                <p:cNvSpPr txBox="1"/>
                <p:nvPr/>
              </p:nvSpPr>
              <p:spPr>
                <a:xfrm>
                  <a:off x="6166698" y="1692300"/>
                  <a:ext cx="106150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b="1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3DDC06C-DB18-7754-83C5-FFF05C2D3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6698" y="1692300"/>
                  <a:ext cx="1061508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43AF4F2-7ABE-6D86-6BAE-FCE58463E479}"/>
              </a:ext>
            </a:extLst>
          </p:cNvPr>
          <p:cNvGrpSpPr/>
          <p:nvPr/>
        </p:nvGrpSpPr>
        <p:grpSpPr>
          <a:xfrm>
            <a:off x="647077" y="3737743"/>
            <a:ext cx="5101028" cy="2704154"/>
            <a:chOff x="647077" y="3737743"/>
            <a:chExt cx="5101028" cy="270415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93B643A-9D6A-2DD5-D56A-7852687125ED}"/>
                </a:ext>
              </a:extLst>
            </p:cNvPr>
            <p:cNvGrpSpPr/>
            <p:nvPr/>
          </p:nvGrpSpPr>
          <p:grpSpPr>
            <a:xfrm>
              <a:off x="647077" y="3898035"/>
              <a:ext cx="5101028" cy="2543862"/>
              <a:chOff x="1998578" y="1950104"/>
              <a:chExt cx="2891292" cy="1605924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7BDD434-5FCC-C04F-EAC6-2FF8E11AFA83}"/>
                  </a:ext>
                </a:extLst>
              </p:cNvPr>
              <p:cNvCxnSpPr/>
              <p:nvPr/>
            </p:nvCxnSpPr>
            <p:spPr>
              <a:xfrm>
                <a:off x="2585234" y="3099589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3965E7C-0EB5-3BEA-8A37-FD06C89B0283}"/>
                  </a:ext>
                </a:extLst>
              </p:cNvPr>
              <p:cNvSpPr txBox="1"/>
              <p:nvPr/>
            </p:nvSpPr>
            <p:spPr>
              <a:xfrm>
                <a:off x="3234414" y="3168488"/>
                <a:ext cx="333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T</a:t>
                </a:r>
                <a:r>
                  <a:rPr lang="en-US" baseline="-25000" dirty="0">
                    <a:solidFill>
                      <a:schemeClr val="accent1"/>
                    </a:solidFill>
                  </a:rPr>
                  <a:t>1</a:t>
                </a:r>
                <a:endParaRPr lang="en-GB" baseline="-25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9650B11-966E-BBF0-C490-98E43DC11912}"/>
                  </a:ext>
                </a:extLst>
              </p:cNvPr>
              <p:cNvCxnSpPr/>
              <p:nvPr/>
            </p:nvCxnSpPr>
            <p:spPr>
              <a:xfrm flipH="1" flipV="1">
                <a:off x="2574130" y="1950104"/>
                <a:ext cx="11105" cy="11548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9A08787-1B32-5F7F-2C5C-6DE7B5982DF7}"/>
                  </a:ext>
                </a:extLst>
              </p:cNvPr>
              <p:cNvSpPr txBox="1"/>
              <p:nvPr/>
            </p:nvSpPr>
            <p:spPr>
              <a:xfrm>
                <a:off x="3397870" y="3248251"/>
                <a:ext cx="5196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time</a:t>
                </a:r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C43FDE-980C-E42E-76EA-6DEAEE45A00D}"/>
                  </a:ext>
                </a:extLst>
              </p:cNvPr>
              <p:cNvSpPr txBox="1"/>
              <p:nvPr/>
            </p:nvSpPr>
            <p:spPr>
              <a:xfrm rot="16200000">
                <a:off x="1851743" y="2424905"/>
                <a:ext cx="601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space</a:t>
                </a:r>
                <a:endParaRPr lang="en-GB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A65F29-E84A-68AB-4C3D-7E2C8CB4CB2F}"/>
                  </a:ext>
                </a:extLst>
              </p:cNvPr>
              <p:cNvSpPr txBox="1"/>
              <p:nvPr/>
            </p:nvSpPr>
            <p:spPr>
              <a:xfrm>
                <a:off x="2244014" y="2240999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S</a:t>
                </a:r>
                <a:r>
                  <a:rPr lang="en-US" baseline="-25000">
                    <a:solidFill>
                      <a:schemeClr val="accent1"/>
                    </a:solidFill>
                  </a:rPr>
                  <a:t>1</a:t>
                </a:r>
                <a:endParaRPr lang="en-GB" baseline="-250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449D14C3-2F7C-6026-2308-2E261AB043D5}"/>
                  </a:ext>
                </a:extLst>
              </p:cNvPr>
              <p:cNvSpPr/>
              <p:nvPr/>
            </p:nvSpPr>
            <p:spPr>
              <a:xfrm>
                <a:off x="3273449" y="2363779"/>
                <a:ext cx="138391" cy="720090"/>
              </a:xfrm>
              <a:prstGeom prst="triangl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E8152C8-6638-CDED-C6B4-D31C33A6360E}"/>
                  </a:ext>
                </a:extLst>
              </p:cNvPr>
              <p:cNvSpPr/>
              <p:nvPr/>
            </p:nvSpPr>
            <p:spPr>
              <a:xfrm>
                <a:off x="2593624" y="2997755"/>
                <a:ext cx="1636430" cy="8611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7D526AB3-CD3E-E543-1C90-F0B69E814FDC}"/>
                  </a:ext>
                </a:extLst>
              </p:cNvPr>
              <p:cNvSpPr/>
              <p:nvPr/>
            </p:nvSpPr>
            <p:spPr>
              <a:xfrm>
                <a:off x="3840900" y="2577707"/>
                <a:ext cx="71616" cy="427896"/>
              </a:xfrm>
              <a:prstGeom prst="triangl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CE023AF1-28B1-2EAB-B372-EF1CF162FB55}"/>
                  </a:ext>
                </a:extLst>
              </p:cNvPr>
              <p:cNvCxnSpPr/>
              <p:nvPr/>
            </p:nvCxnSpPr>
            <p:spPr>
              <a:xfrm>
                <a:off x="2571348" y="3083869"/>
                <a:ext cx="23185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E734F05-61B8-B8EB-C7B4-F1489CEDD19D}"/>
                  </a:ext>
                </a:extLst>
              </p:cNvPr>
              <p:cNvCxnSpPr/>
              <p:nvPr/>
            </p:nvCxnSpPr>
            <p:spPr>
              <a:xfrm flipV="1">
                <a:off x="3335977" y="2141702"/>
                <a:ext cx="7711" cy="10757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95F8A12-E084-B194-9022-49166A2F9A5A}"/>
                  </a:ext>
                </a:extLst>
              </p:cNvPr>
              <p:cNvCxnSpPr/>
              <p:nvPr/>
            </p:nvCxnSpPr>
            <p:spPr>
              <a:xfrm>
                <a:off x="2518090" y="2345093"/>
                <a:ext cx="220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FCBC3F9-F2FC-547D-A119-46977503F900}"/>
                    </a:ext>
                  </a:extLst>
                </p:cNvPr>
                <p:cNvSpPr txBox="1"/>
                <p:nvPr/>
              </p:nvSpPr>
              <p:spPr>
                <a:xfrm>
                  <a:off x="2750606" y="3737743"/>
                  <a:ext cx="28675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u="sng" dirty="0"/>
                    <a:t>Pebbling </a:t>
                  </a:r>
                  <a14:m>
                    <m:oMath xmlns:m="http://schemas.openxmlformats.org/officeDocument/2006/math">
                      <m:r>
                        <a:rPr lang="en-US" b="0" i="1" u="sng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endParaRPr lang="en-US" u="sng" dirty="0"/>
                </a:p>
              </p:txBody>
            </p:sp>
          </mc:Choice>
          <mc:Fallback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CFCBC3F9-F2FC-547D-A119-46977503F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606" y="3737743"/>
                  <a:ext cx="2867517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699" t="-6557" b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732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B438B-5655-1F3F-D43D-58B7DA967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depth2 2">
            <a:extLst>
              <a:ext uri="{FF2B5EF4-FFF2-40B4-BE49-F238E27FC236}">
                <a16:creationId xmlns:a16="http://schemas.microsoft.com/office/drawing/2014/main" id="{43BDA136-1E2F-64A8-C651-5F1D3DE70C13}"/>
              </a:ext>
            </a:extLst>
          </p:cNvPr>
          <p:cNvGrpSpPr/>
          <p:nvPr/>
        </p:nvGrpSpPr>
        <p:grpSpPr>
          <a:xfrm>
            <a:off x="9646207" y="4428521"/>
            <a:ext cx="829296" cy="745421"/>
            <a:chOff x="7593481" y="4729030"/>
            <a:chExt cx="829296" cy="745421"/>
          </a:xfrm>
        </p:grpSpPr>
        <p:sp>
          <p:nvSpPr>
            <p:cNvPr id="57" name="last medium node">
              <a:extLst>
                <a:ext uri="{FF2B5EF4-FFF2-40B4-BE49-F238E27FC236}">
                  <a16:creationId xmlns:a16="http://schemas.microsoft.com/office/drawing/2014/main" id="{65DD2F34-8EBC-5743-8075-B499D8A14C5A}"/>
                </a:ext>
              </a:extLst>
            </p:cNvPr>
            <p:cNvSpPr/>
            <p:nvPr/>
          </p:nvSpPr>
          <p:spPr>
            <a:xfrm>
              <a:off x="7812861" y="4898577"/>
              <a:ext cx="390537" cy="3969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rPr>
                <a:t>7</a:t>
              </a:r>
            </a:p>
          </p:txBody>
        </p: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8B7EDE0E-9C5D-F72C-B262-28227E5EB8DF}"/>
                </a:ext>
              </a:extLst>
            </p:cNvPr>
            <p:cNvSpPr/>
            <p:nvPr/>
          </p:nvSpPr>
          <p:spPr>
            <a:xfrm>
              <a:off x="7593481" y="4729030"/>
              <a:ext cx="829296" cy="745421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depth3">
            <a:extLst>
              <a:ext uri="{FF2B5EF4-FFF2-40B4-BE49-F238E27FC236}">
                <a16:creationId xmlns:a16="http://schemas.microsoft.com/office/drawing/2014/main" id="{4C6AA953-0972-7F90-34E6-EF1E309F11DE}"/>
              </a:ext>
            </a:extLst>
          </p:cNvPr>
          <p:cNvGrpSpPr/>
          <p:nvPr/>
        </p:nvGrpSpPr>
        <p:grpSpPr>
          <a:xfrm>
            <a:off x="6599997" y="5227566"/>
            <a:ext cx="1603419" cy="785744"/>
            <a:chOff x="4543670" y="5528073"/>
            <a:chExt cx="1603419" cy="785744"/>
          </a:xfrm>
        </p:grpSpPr>
        <p:grpSp>
          <p:nvGrpSpPr>
            <p:cNvPr id="100" name="heavy nodes">
              <a:extLst>
                <a:ext uri="{FF2B5EF4-FFF2-40B4-BE49-F238E27FC236}">
                  <a16:creationId xmlns:a16="http://schemas.microsoft.com/office/drawing/2014/main" id="{2E0CF576-D800-5279-1BAD-6C4085A0DAF1}"/>
                </a:ext>
              </a:extLst>
            </p:cNvPr>
            <p:cNvGrpSpPr/>
            <p:nvPr/>
          </p:nvGrpSpPr>
          <p:grpSpPr>
            <a:xfrm>
              <a:off x="4765051" y="5722478"/>
              <a:ext cx="1160659" cy="399856"/>
              <a:chOff x="4765051" y="4869038"/>
              <a:chExt cx="1160659" cy="39985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AC8904F-C5D0-9A3E-0F53-5B793CAC999C}"/>
                  </a:ext>
                </a:extLst>
              </p:cNvPr>
              <p:cNvSpPr/>
              <p:nvPr/>
            </p:nvSpPr>
            <p:spPr>
              <a:xfrm>
                <a:off x="4765051" y="4871958"/>
                <a:ext cx="390537" cy="396936"/>
              </a:xfrm>
              <a:prstGeom prst="ellipse">
                <a:avLst/>
              </a:prstGeom>
              <a:solidFill>
                <a:srgbClr val="C00000">
                  <a:alpha val="65098"/>
                </a:srgb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3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81D8756-02D2-B99B-24C9-58DCA1533A38}"/>
                  </a:ext>
                </a:extLst>
              </p:cNvPr>
              <p:cNvCxnSpPr>
                <a:cxnSpLocks/>
                <a:stCxn id="50" idx="6"/>
                <a:endCxn id="52" idx="2"/>
              </p:cNvCxnSpPr>
              <p:nvPr/>
            </p:nvCxnSpPr>
            <p:spPr>
              <a:xfrm flipV="1">
                <a:off x="5155588" y="5067506"/>
                <a:ext cx="379585" cy="2920"/>
              </a:xfrm>
              <a:prstGeom prst="straightConnector1">
                <a:avLst/>
              </a:prstGeom>
              <a:ln w="381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9802188-9C30-F443-FDF1-B404685CC8DB}"/>
                  </a:ext>
                </a:extLst>
              </p:cNvPr>
              <p:cNvSpPr/>
              <p:nvPr/>
            </p:nvSpPr>
            <p:spPr>
              <a:xfrm>
                <a:off x="5535173" y="4869038"/>
                <a:ext cx="390537" cy="396936"/>
              </a:xfrm>
              <a:prstGeom prst="ellipse">
                <a:avLst/>
              </a:prstGeom>
              <a:solidFill>
                <a:srgbClr val="C00000">
                  <a:alpha val="65098"/>
                </a:srgb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4</a:t>
                </a:r>
              </a:p>
            </p:txBody>
          </p:sp>
        </p:grp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0AAD4C0A-61B3-39B4-A66C-7A59D9CB80D1}"/>
                </a:ext>
              </a:extLst>
            </p:cNvPr>
            <p:cNvSpPr/>
            <p:nvPr/>
          </p:nvSpPr>
          <p:spPr>
            <a:xfrm>
              <a:off x="4543670" y="5528073"/>
              <a:ext cx="1603419" cy="785744"/>
            </a:xfrm>
            <a:prstGeom prst="roundRect">
              <a:avLst/>
            </a:prstGeom>
            <a:noFill/>
            <a:ln w="38100">
              <a:solidFill>
                <a:srgbClr val="C00000">
                  <a:alpha val="65098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depth1">
            <a:extLst>
              <a:ext uri="{FF2B5EF4-FFF2-40B4-BE49-F238E27FC236}">
                <a16:creationId xmlns:a16="http://schemas.microsoft.com/office/drawing/2014/main" id="{F3095F65-9F62-83E6-99CD-854A01FDBE40}"/>
              </a:ext>
            </a:extLst>
          </p:cNvPr>
          <p:cNvGrpSpPr/>
          <p:nvPr/>
        </p:nvGrpSpPr>
        <p:grpSpPr>
          <a:xfrm>
            <a:off x="4842457" y="2509466"/>
            <a:ext cx="6585397" cy="3774306"/>
            <a:chOff x="2786130" y="2809973"/>
            <a:chExt cx="6585397" cy="3774306"/>
          </a:xfrm>
        </p:grpSpPr>
        <p:grpSp>
          <p:nvGrpSpPr>
            <p:cNvPr id="95" name="Light nodes">
              <a:extLst>
                <a:ext uri="{FF2B5EF4-FFF2-40B4-BE49-F238E27FC236}">
                  <a16:creationId xmlns:a16="http://schemas.microsoft.com/office/drawing/2014/main" id="{D78D045A-26C7-977A-FA2F-AAF54F773D1E}"/>
                </a:ext>
              </a:extLst>
            </p:cNvPr>
            <p:cNvGrpSpPr/>
            <p:nvPr/>
          </p:nvGrpSpPr>
          <p:grpSpPr>
            <a:xfrm>
              <a:off x="3221486" y="3255707"/>
              <a:ext cx="5753660" cy="405166"/>
              <a:chOff x="3221486" y="3255707"/>
              <a:chExt cx="5753660" cy="405166"/>
            </a:xfrm>
          </p:grpSpPr>
          <p:cxnSp>
            <p:nvCxnSpPr>
              <p:cNvPr id="101" name="Connector: Curved 100">
                <a:extLst>
                  <a:ext uri="{FF2B5EF4-FFF2-40B4-BE49-F238E27FC236}">
                    <a16:creationId xmlns:a16="http://schemas.microsoft.com/office/drawing/2014/main" id="{5251601D-71B6-EF24-2DB8-80BAAFFC9A04}"/>
                  </a:ext>
                </a:extLst>
              </p:cNvPr>
              <p:cNvCxnSpPr>
                <a:cxnSpLocks/>
                <a:stCxn id="31" idx="7"/>
                <a:endCxn id="32" idx="1"/>
              </p:cNvCxnSpPr>
              <p:nvPr/>
            </p:nvCxnSpPr>
            <p:spPr>
              <a:xfrm rot="5400000" flipH="1" flipV="1">
                <a:off x="5322960" y="1545707"/>
                <a:ext cx="8230" cy="3544490"/>
              </a:xfrm>
              <a:prstGeom prst="curvedConnector3">
                <a:avLst>
                  <a:gd name="adj1" fmla="val 3583961"/>
                </a:avLst>
              </a:prstGeom>
              <a:ln w="38100">
                <a:solidFill>
                  <a:srgbClr val="7030A0"/>
                </a:solidFill>
                <a:prstDash val="lg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or: Curved 108">
                <a:extLst>
                  <a:ext uri="{FF2B5EF4-FFF2-40B4-BE49-F238E27FC236}">
                    <a16:creationId xmlns:a16="http://schemas.microsoft.com/office/drawing/2014/main" id="{292104B5-1424-F146-0B20-10E655A2E993}"/>
                  </a:ext>
                </a:extLst>
              </p:cNvPr>
              <p:cNvCxnSpPr>
                <a:cxnSpLocks/>
                <a:stCxn id="32" idx="7"/>
                <a:endCxn id="33" idx="1"/>
              </p:cNvCxnSpPr>
              <p:nvPr/>
            </p:nvCxnSpPr>
            <p:spPr>
              <a:xfrm rot="16200000" flipH="1">
                <a:off x="8006757" y="2682551"/>
                <a:ext cx="3758" cy="1266331"/>
              </a:xfrm>
              <a:prstGeom prst="curvedConnector3">
                <a:avLst>
                  <a:gd name="adj1" fmla="val -7629856"/>
                </a:avLst>
              </a:prstGeom>
              <a:ln w="38100">
                <a:solidFill>
                  <a:srgbClr val="7030A0"/>
                </a:solidFill>
                <a:prstDash val="lg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FECDBA3-C5D0-5A20-6DF1-7F523EF37405}"/>
                  </a:ext>
                </a:extLst>
              </p:cNvPr>
              <p:cNvSpPr/>
              <p:nvPr/>
            </p:nvSpPr>
            <p:spPr>
              <a:xfrm>
                <a:off x="3221486" y="3263937"/>
                <a:ext cx="390537" cy="39693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1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8C5B6AD-05FF-3DA9-DB4F-1676F6A0146E}"/>
                  </a:ext>
                </a:extLst>
              </p:cNvPr>
              <p:cNvSpPr/>
              <p:nvPr/>
            </p:nvSpPr>
            <p:spPr>
              <a:xfrm>
                <a:off x="7042127" y="3255707"/>
                <a:ext cx="390537" cy="39693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6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D7F33FF-3438-1854-ECAF-53213FACF750}"/>
                  </a:ext>
                </a:extLst>
              </p:cNvPr>
              <p:cNvSpPr/>
              <p:nvPr/>
            </p:nvSpPr>
            <p:spPr>
              <a:xfrm>
                <a:off x="8584609" y="3259465"/>
                <a:ext cx="390537" cy="39693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8</a:t>
                </a:r>
              </a:p>
            </p:txBody>
          </p:sp>
        </p:grp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D816AD7D-E310-46D0-9DC9-4CACEAE7D916}"/>
                </a:ext>
              </a:extLst>
            </p:cNvPr>
            <p:cNvSpPr/>
            <p:nvPr/>
          </p:nvSpPr>
          <p:spPr>
            <a:xfrm>
              <a:off x="2786130" y="2809973"/>
              <a:ext cx="6585397" cy="3774306"/>
            </a:xfrm>
            <a:prstGeom prst="round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463B37-C5CB-A8D4-E7F4-6D72646F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Reversible Simulation of Irreversible </a:t>
            </a:r>
            <a:r>
              <a:rPr lang="en-US" dirty="0" err="1"/>
              <a:t>Pebblings</a:t>
            </a:r>
            <a:r>
              <a:rPr lang="en-US" dirty="0"/>
              <a:t> (Sketch)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7EF77F-EDCF-E7B2-8B10-2EFA150DF9A5}"/>
              </a:ext>
            </a:extLst>
          </p:cNvPr>
          <p:cNvSpPr/>
          <p:nvPr/>
        </p:nvSpPr>
        <p:spPr>
          <a:xfrm>
            <a:off x="6051049" y="1929405"/>
            <a:ext cx="390537" cy="396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7802BF-F3C7-692B-46FF-3B0B4D07C7DE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68350" y="2124394"/>
            <a:ext cx="376581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662BFD9-5E2D-6B41-20AA-16538EAA0154}"/>
              </a:ext>
            </a:extLst>
          </p:cNvPr>
          <p:cNvSpPr/>
          <p:nvPr/>
        </p:nvSpPr>
        <p:spPr>
          <a:xfrm>
            <a:off x="6827496" y="1928846"/>
            <a:ext cx="390537" cy="396936"/>
          </a:xfrm>
          <a:prstGeom prst="ellipse">
            <a:avLst/>
          </a:prstGeom>
          <a:solidFill>
            <a:srgbClr val="C00000">
              <a:alpha val="65098"/>
            </a:srgb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D52DF2-79D8-F899-3845-EE089AE4D3C2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 flipV="1">
            <a:off x="6441586" y="2127314"/>
            <a:ext cx="385910" cy="559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0903B9F-5B66-8D5F-7F34-0F87C287C478}"/>
              </a:ext>
            </a:extLst>
          </p:cNvPr>
          <p:cNvSpPr/>
          <p:nvPr/>
        </p:nvSpPr>
        <p:spPr>
          <a:xfrm>
            <a:off x="5277813" y="1925926"/>
            <a:ext cx="390537" cy="3969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1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93EC470-CFAF-A279-44F1-EBB8DC92E002}"/>
              </a:ext>
            </a:extLst>
          </p:cNvPr>
          <p:cNvSpPr/>
          <p:nvPr/>
        </p:nvSpPr>
        <p:spPr>
          <a:xfrm>
            <a:off x="9098454" y="1921454"/>
            <a:ext cx="390537" cy="3969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6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8D96C5E-98E6-C717-0D8F-81A17742DE71}"/>
              </a:ext>
            </a:extLst>
          </p:cNvPr>
          <p:cNvCxnSpPr>
            <a:cxnSpLocks/>
            <a:stCxn id="82" idx="6"/>
            <a:endCxn id="79" idx="2"/>
          </p:cNvCxnSpPr>
          <p:nvPr/>
        </p:nvCxnSpPr>
        <p:spPr>
          <a:xfrm flipV="1">
            <a:off x="8721149" y="2119922"/>
            <a:ext cx="377305" cy="3255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8100D146-22A5-61D8-002F-941756B2F935}"/>
              </a:ext>
            </a:extLst>
          </p:cNvPr>
          <p:cNvSpPr/>
          <p:nvPr/>
        </p:nvSpPr>
        <p:spPr>
          <a:xfrm>
            <a:off x="8330612" y="1924709"/>
            <a:ext cx="390537" cy="396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5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E333507-8C24-DC41-D432-95A640E68A30}"/>
              </a:ext>
            </a:extLst>
          </p:cNvPr>
          <p:cNvCxnSpPr>
            <a:cxnSpLocks/>
            <a:stCxn id="9" idx="6"/>
            <a:endCxn id="85" idx="2"/>
          </p:cNvCxnSpPr>
          <p:nvPr/>
        </p:nvCxnSpPr>
        <p:spPr>
          <a:xfrm flipV="1">
            <a:off x="7218033" y="2124394"/>
            <a:ext cx="379585" cy="29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5203A93A-3A53-A2FE-F2D4-6D96BD5234C7}"/>
              </a:ext>
            </a:extLst>
          </p:cNvPr>
          <p:cNvSpPr/>
          <p:nvPr/>
        </p:nvSpPr>
        <p:spPr>
          <a:xfrm>
            <a:off x="7597618" y="1925926"/>
            <a:ext cx="390537" cy="396936"/>
          </a:xfrm>
          <a:prstGeom prst="ellipse">
            <a:avLst/>
          </a:prstGeom>
          <a:solidFill>
            <a:srgbClr val="C00000">
              <a:alpha val="65098"/>
            </a:srgb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4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4F0E294D-C998-95D0-2290-C61428A5E4A8}"/>
              </a:ext>
            </a:extLst>
          </p:cNvPr>
          <p:cNvCxnSpPr>
            <a:cxnSpLocks/>
            <a:stCxn id="85" idx="6"/>
            <a:endCxn id="82" idx="2"/>
          </p:cNvCxnSpPr>
          <p:nvPr/>
        </p:nvCxnSpPr>
        <p:spPr>
          <a:xfrm flipV="1">
            <a:off x="7988155" y="2123177"/>
            <a:ext cx="342457" cy="121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CD93FE0C-A36F-9FAC-9EB5-004D7DEFEC91}"/>
              </a:ext>
            </a:extLst>
          </p:cNvPr>
          <p:cNvSpPr/>
          <p:nvPr/>
        </p:nvSpPr>
        <p:spPr>
          <a:xfrm>
            <a:off x="9873094" y="1928846"/>
            <a:ext cx="390537" cy="396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7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3DA6A83-7E4E-E619-B508-CA8711A75A4A}"/>
              </a:ext>
            </a:extLst>
          </p:cNvPr>
          <p:cNvCxnSpPr>
            <a:cxnSpLocks/>
            <a:stCxn id="79" idx="6"/>
            <a:endCxn id="88" idx="2"/>
          </p:cNvCxnSpPr>
          <p:nvPr/>
        </p:nvCxnSpPr>
        <p:spPr>
          <a:xfrm>
            <a:off x="9488991" y="2119922"/>
            <a:ext cx="384103" cy="7392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BFC0B97A-79F1-A1F8-DF5E-8F9590697A50}"/>
              </a:ext>
            </a:extLst>
          </p:cNvPr>
          <p:cNvSpPr/>
          <p:nvPr/>
        </p:nvSpPr>
        <p:spPr>
          <a:xfrm>
            <a:off x="10640936" y="1928846"/>
            <a:ext cx="390537" cy="3969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8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21CB191-BD78-F1F3-F06E-D4F8FA9D09E6}"/>
              </a:ext>
            </a:extLst>
          </p:cNvPr>
          <p:cNvCxnSpPr>
            <a:cxnSpLocks/>
            <a:stCxn id="88" idx="6"/>
            <a:endCxn id="91" idx="2"/>
          </p:cNvCxnSpPr>
          <p:nvPr/>
        </p:nvCxnSpPr>
        <p:spPr>
          <a:xfrm>
            <a:off x="10263631" y="2127314"/>
            <a:ext cx="377305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depth2">
            <a:extLst>
              <a:ext uri="{FF2B5EF4-FFF2-40B4-BE49-F238E27FC236}">
                <a16:creationId xmlns:a16="http://schemas.microsoft.com/office/drawing/2014/main" id="{D9877DA5-A147-DFF0-5964-F69849AEFDF0}"/>
              </a:ext>
            </a:extLst>
          </p:cNvPr>
          <p:cNvGrpSpPr/>
          <p:nvPr/>
        </p:nvGrpSpPr>
        <p:grpSpPr>
          <a:xfrm>
            <a:off x="5842716" y="4135274"/>
            <a:ext cx="3086636" cy="2017180"/>
            <a:chOff x="3786389" y="4435781"/>
            <a:chExt cx="3086636" cy="2017180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206A51E6-B35E-1C37-75FE-922F013D868D}"/>
                </a:ext>
              </a:extLst>
            </p:cNvPr>
            <p:cNvSpPr/>
            <p:nvPr/>
          </p:nvSpPr>
          <p:spPr>
            <a:xfrm>
              <a:off x="3786389" y="4435781"/>
              <a:ext cx="3086636" cy="2017180"/>
            </a:xfrm>
            <a:prstGeom prst="round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medium nodes">
              <a:extLst>
                <a:ext uri="{FF2B5EF4-FFF2-40B4-BE49-F238E27FC236}">
                  <a16:creationId xmlns:a16="http://schemas.microsoft.com/office/drawing/2014/main" id="{83EF81D9-7380-C22A-F2BE-8BCF10D5F58D}"/>
                </a:ext>
              </a:extLst>
            </p:cNvPr>
            <p:cNvGrpSpPr/>
            <p:nvPr/>
          </p:nvGrpSpPr>
          <p:grpSpPr>
            <a:xfrm>
              <a:off x="3988604" y="4898577"/>
              <a:ext cx="2670100" cy="401632"/>
              <a:chOff x="3988604" y="4045137"/>
              <a:chExt cx="2670100" cy="40163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727944D-49F0-701F-CB19-6386308076A8}"/>
                  </a:ext>
                </a:extLst>
              </p:cNvPr>
              <p:cNvSpPr/>
              <p:nvPr/>
            </p:nvSpPr>
            <p:spPr>
              <a:xfrm>
                <a:off x="3988604" y="4049833"/>
                <a:ext cx="390537" cy="3969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2</a:t>
                </a: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EEC0FD8-AEF1-41B2-D939-4FD34B42094F}"/>
                  </a:ext>
                </a:extLst>
              </p:cNvPr>
              <p:cNvSpPr/>
              <p:nvPr/>
            </p:nvSpPr>
            <p:spPr>
              <a:xfrm>
                <a:off x="6268167" y="4045137"/>
                <a:ext cx="390537" cy="396936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ptos Display" panose="020B0004020202020204" pitchFamily="34" charset="0"/>
                  </a:rPr>
                  <a:t>5</a:t>
                </a:r>
              </a:p>
            </p:txBody>
          </p:sp>
          <p:cxnSp>
            <p:nvCxnSpPr>
              <p:cNvPr id="53" name="Connector: Curved 52">
                <a:extLst>
                  <a:ext uri="{FF2B5EF4-FFF2-40B4-BE49-F238E27FC236}">
                    <a16:creationId xmlns:a16="http://schemas.microsoft.com/office/drawing/2014/main" id="{D714B7F1-253A-3604-1AEE-DF0B9D5B19B7}"/>
                  </a:ext>
                </a:extLst>
              </p:cNvPr>
              <p:cNvCxnSpPr>
                <a:cxnSpLocks/>
                <a:stCxn id="41" idx="7"/>
                <a:endCxn id="44" idx="1"/>
              </p:cNvCxnSpPr>
              <p:nvPr/>
            </p:nvCxnSpPr>
            <p:spPr>
              <a:xfrm rot="5400000" flipH="1" flipV="1">
                <a:off x="5321306" y="3103909"/>
                <a:ext cx="4696" cy="2003412"/>
              </a:xfrm>
              <a:prstGeom prst="curvedConnector3">
                <a:avLst>
                  <a:gd name="adj1" fmla="val 6205835"/>
                </a:avLst>
              </a:prstGeom>
              <a:ln w="38100">
                <a:solidFill>
                  <a:srgbClr val="7030A0"/>
                </a:solidFill>
                <a:prstDash val="lg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3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E72391F6-85A7-13E0-D25F-18E639688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408" r="54817" b="49417"/>
          <a:stretch/>
        </p:blipFill>
        <p:spPr>
          <a:xfrm rot="19998801">
            <a:off x="6790803" y="5396831"/>
            <a:ext cx="451687" cy="447215"/>
          </a:xfrm>
          <a:prstGeom prst="ellipse">
            <a:avLst/>
          </a:prstGeom>
        </p:spPr>
      </p:pic>
      <p:pic>
        <p:nvPicPr>
          <p:cNvPr id="59" name="4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F650822F-77F6-1FBD-8B71-56B521851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>
            <a:off x="7521923" y="5381809"/>
            <a:ext cx="529691" cy="477260"/>
          </a:xfrm>
          <a:prstGeom prst="ellipse">
            <a:avLst/>
          </a:prstGeom>
        </p:spPr>
      </p:pic>
      <p:pic>
        <p:nvPicPr>
          <p:cNvPr id="63" name="1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02055917-3C45-5377-3DC0-C8A227674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>
            <a:off x="5277813" y="2941515"/>
            <a:ext cx="476545" cy="451346"/>
          </a:xfrm>
          <a:prstGeom prst="ellipse">
            <a:avLst/>
          </a:prstGeom>
        </p:spPr>
      </p:pic>
      <p:pic>
        <p:nvPicPr>
          <p:cNvPr id="67" name="2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0FB87367-ED2A-A54A-0DE0-957670221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7412" r="63424" b="21663"/>
          <a:stretch/>
        </p:blipFill>
        <p:spPr>
          <a:xfrm rot="1784205">
            <a:off x="5965148" y="4598355"/>
            <a:ext cx="493480" cy="409150"/>
          </a:xfrm>
          <a:prstGeom prst="ellipse">
            <a:avLst/>
          </a:prstGeom>
        </p:spPr>
      </p:pic>
      <p:pic>
        <p:nvPicPr>
          <p:cNvPr id="75" name="5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735F065C-A5C2-B96C-9BCA-CBECF7D2B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27525" r="79947" b="50918"/>
          <a:stretch/>
        </p:blipFill>
        <p:spPr>
          <a:xfrm>
            <a:off x="8315495" y="4595000"/>
            <a:ext cx="453925" cy="393271"/>
          </a:xfrm>
          <a:prstGeom prst="rect">
            <a:avLst/>
          </a:prstGeom>
        </p:spPr>
      </p:pic>
      <p:pic>
        <p:nvPicPr>
          <p:cNvPr id="78" name="6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6DB7B618-9F12-418D-00F8-78EA5AA4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>
            <a:off x="9084047" y="2911676"/>
            <a:ext cx="476545" cy="451346"/>
          </a:xfrm>
          <a:prstGeom prst="ellipse">
            <a:avLst/>
          </a:prstGeom>
        </p:spPr>
      </p:pic>
      <p:pic>
        <p:nvPicPr>
          <p:cNvPr id="81" name="7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BCE81998-4093-3EE4-0690-DB8C462EB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408" r="54817" b="49417"/>
          <a:stretch/>
        </p:blipFill>
        <p:spPr>
          <a:xfrm rot="18210381">
            <a:off x="9851093" y="4589982"/>
            <a:ext cx="426725" cy="422500"/>
          </a:xfrm>
          <a:prstGeom prst="ellipse">
            <a:avLst/>
          </a:prstGeom>
        </p:spPr>
      </p:pic>
      <p:pic>
        <p:nvPicPr>
          <p:cNvPr id="84" name="8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576FCE8D-615F-6DA7-EE65-F34C6F6D39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7412" r="63424" b="21663"/>
          <a:stretch/>
        </p:blipFill>
        <p:spPr>
          <a:xfrm rot="1784205">
            <a:off x="10589464" y="2968000"/>
            <a:ext cx="493480" cy="409150"/>
          </a:xfrm>
          <a:prstGeom prst="ellipse">
            <a:avLst/>
          </a:prstGeom>
        </p:spPr>
      </p:pic>
      <p:grpSp>
        <p:nvGrpSpPr>
          <p:cNvPr id="117" name="medium + heavy nodes">
            <a:extLst>
              <a:ext uri="{FF2B5EF4-FFF2-40B4-BE49-F238E27FC236}">
                <a16:creationId xmlns:a16="http://schemas.microsoft.com/office/drawing/2014/main" id="{DB9BA531-2C53-DE50-4D8F-BFB5BAD72229}"/>
              </a:ext>
            </a:extLst>
          </p:cNvPr>
          <p:cNvGrpSpPr/>
          <p:nvPr/>
        </p:nvGrpSpPr>
        <p:grpSpPr>
          <a:xfrm>
            <a:off x="6044931" y="3555212"/>
            <a:ext cx="2670100" cy="401632"/>
            <a:chOff x="3988604" y="3855719"/>
            <a:chExt cx="2670100" cy="401632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D526CC5-4BC4-29A0-8985-824836290870}"/>
                </a:ext>
              </a:extLst>
            </p:cNvPr>
            <p:cNvSpPr/>
            <p:nvPr/>
          </p:nvSpPr>
          <p:spPr>
            <a:xfrm>
              <a:off x="3988604" y="3860415"/>
              <a:ext cx="390537" cy="3969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rPr>
                <a:t>2</a:t>
              </a: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ABA7EA8-C4D2-3045-43BE-83F7E48FE6C5}"/>
                </a:ext>
              </a:extLst>
            </p:cNvPr>
            <p:cNvSpPr/>
            <p:nvPr/>
          </p:nvSpPr>
          <p:spPr>
            <a:xfrm>
              <a:off x="4765051" y="3859856"/>
              <a:ext cx="390537" cy="396936"/>
            </a:xfrm>
            <a:prstGeom prst="ellipse">
              <a:avLst/>
            </a:prstGeom>
            <a:solidFill>
              <a:srgbClr val="C00000">
                <a:alpha val="65098"/>
              </a:srgbClr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rPr>
                <a:t>3</a:t>
              </a:r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1FD53A9-7ECF-807F-5E98-AA65A2372A53}"/>
                </a:ext>
              </a:extLst>
            </p:cNvPr>
            <p:cNvCxnSpPr>
              <a:cxnSpLocks/>
              <a:stCxn id="110" idx="6"/>
              <a:endCxn id="111" idx="2"/>
            </p:cNvCxnSpPr>
            <p:nvPr/>
          </p:nvCxnSpPr>
          <p:spPr>
            <a:xfrm flipV="1">
              <a:off x="4379141" y="4058324"/>
              <a:ext cx="385910" cy="559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A9AFE48-71FD-CAC8-210B-B0CA74BA5138}"/>
                </a:ext>
              </a:extLst>
            </p:cNvPr>
            <p:cNvSpPr/>
            <p:nvPr/>
          </p:nvSpPr>
          <p:spPr>
            <a:xfrm>
              <a:off x="6268167" y="3855719"/>
              <a:ext cx="390537" cy="39693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rPr>
                <a:t>5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16506866-C3C5-FA38-B644-65F6F364DA00}"/>
                </a:ext>
              </a:extLst>
            </p:cNvPr>
            <p:cNvCxnSpPr>
              <a:cxnSpLocks/>
              <a:stCxn id="111" idx="6"/>
              <a:endCxn id="115" idx="2"/>
            </p:cNvCxnSpPr>
            <p:nvPr/>
          </p:nvCxnSpPr>
          <p:spPr>
            <a:xfrm flipV="1">
              <a:off x="5155588" y="4055404"/>
              <a:ext cx="379585" cy="292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AA3D0724-1D9B-27F6-F5CB-A752C853AA39}"/>
                </a:ext>
              </a:extLst>
            </p:cNvPr>
            <p:cNvSpPr/>
            <p:nvPr/>
          </p:nvSpPr>
          <p:spPr>
            <a:xfrm>
              <a:off x="5535173" y="3856936"/>
              <a:ext cx="390537" cy="396936"/>
            </a:xfrm>
            <a:prstGeom prst="ellipse">
              <a:avLst/>
            </a:prstGeom>
            <a:solidFill>
              <a:srgbClr val="C00000">
                <a:alpha val="65098"/>
              </a:srgbClr>
            </a:solidFill>
            <a:ln w="12700" cap="flat">
              <a:solidFill>
                <a:schemeClr val="tx1"/>
              </a:solidFill>
              <a:prstDash val="solid"/>
              <a:miter/>
            </a:ln>
            <a:effectLst/>
          </p:spPr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Aptos Display" panose="020B0004020202020204" pitchFamily="34" charset="0"/>
                </a:rPr>
                <a:t>4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69E7505A-0B8F-7ED3-B31C-58A3441A69A9}"/>
                </a:ext>
              </a:extLst>
            </p:cNvPr>
            <p:cNvCxnSpPr>
              <a:cxnSpLocks/>
              <a:stCxn id="115" idx="6"/>
              <a:endCxn id="113" idx="2"/>
            </p:cNvCxnSpPr>
            <p:nvPr/>
          </p:nvCxnSpPr>
          <p:spPr>
            <a:xfrm flipV="1">
              <a:off x="5925710" y="4054187"/>
              <a:ext cx="342457" cy="1217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D510363-1751-65E2-31D7-7149C986103B}"/>
                  </a:ext>
                </a:extLst>
              </p:cNvPr>
              <p:cNvSpPr txBox="1"/>
              <p:nvPr/>
            </p:nvSpPr>
            <p:spPr>
              <a:xfrm>
                <a:off x="634437" y="1984294"/>
                <a:ext cx="4136419" cy="455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Weighted line graph represents irreversible computation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wt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Classify nodes as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light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medium</a:t>
                </a:r>
                <a:r>
                  <a:rPr lang="en-US" dirty="0"/>
                  <a:t>, or </a:t>
                </a:r>
                <a:r>
                  <a:rPr lang="en-US" b="1" dirty="0">
                    <a:solidFill>
                      <a:srgbClr val="C00000"/>
                    </a:solidFill>
                  </a:rPr>
                  <a:t>heavy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Reversible weighted line graph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Space usage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wt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Idea: apply our </a:t>
                </a:r>
                <a:r>
                  <a:rPr lang="en-US" dirty="0">
                    <a:solidFill>
                      <a:srgbClr val="7030A0"/>
                    </a:solidFill>
                  </a:rPr>
                  <a:t>parallel reversible line graph pebbling </a:t>
                </a:r>
                <a:r>
                  <a:rPr lang="en-US" dirty="0"/>
                  <a:t>the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light</a:t>
                </a:r>
                <a:r>
                  <a:rPr lang="en-US" dirty="0"/>
                  <a:t> nodes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Recursively pebble/</a:t>
                </a:r>
                <a:r>
                  <a:rPr lang="en-US" dirty="0" err="1"/>
                  <a:t>unpebble</a:t>
                </a:r>
                <a:r>
                  <a:rPr lang="en-US" dirty="0"/>
                  <a:t> the </a:t>
                </a:r>
                <a:r>
                  <a:rPr lang="en-US" b="1" dirty="0">
                    <a:solidFill>
                      <a:srgbClr val="C00000"/>
                    </a:solidFill>
                  </a:rPr>
                  <a:t>heavier</a:t>
                </a:r>
                <a:r>
                  <a:rPr lang="en-US" dirty="0"/>
                  <a:t> nodes as needed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D510363-1751-65E2-31D7-7149C9861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37" y="1984294"/>
                <a:ext cx="4136419" cy="4555991"/>
              </a:xfrm>
              <a:prstGeom prst="rect">
                <a:avLst/>
              </a:prstGeom>
              <a:blipFill>
                <a:blip r:embed="rId5"/>
                <a:stretch>
                  <a:fillRect l="-884" t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10A54-7D1A-2F2F-9B08-D507FBE7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4F5C9-620B-3230-3E61-ED382088E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Reversible Simulation of Irreversible </a:t>
            </a:r>
            <a:r>
              <a:rPr lang="en-US" dirty="0" err="1"/>
              <a:t>Pebblings</a:t>
            </a:r>
            <a:r>
              <a:rPr lang="en-US" dirty="0"/>
              <a:t> (Sketch)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12DC02-7684-6759-A352-8179646332A2}"/>
              </a:ext>
            </a:extLst>
          </p:cNvPr>
          <p:cNvSpPr/>
          <p:nvPr/>
        </p:nvSpPr>
        <p:spPr>
          <a:xfrm>
            <a:off x="6051049" y="1929405"/>
            <a:ext cx="390537" cy="396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911E12-D3D3-554A-AEFB-31DC6DF2A7D5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5668350" y="2124394"/>
            <a:ext cx="376581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619D3EE-AB13-6317-9C54-F0CF6A17DD07}"/>
              </a:ext>
            </a:extLst>
          </p:cNvPr>
          <p:cNvSpPr/>
          <p:nvPr/>
        </p:nvSpPr>
        <p:spPr>
          <a:xfrm>
            <a:off x="6827496" y="1928846"/>
            <a:ext cx="390537" cy="396936"/>
          </a:xfrm>
          <a:prstGeom prst="ellipse">
            <a:avLst/>
          </a:prstGeom>
          <a:solidFill>
            <a:srgbClr val="C00000">
              <a:alpha val="65098"/>
            </a:srgb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04ECC1-71C0-DBBF-2E67-2FE25AAEF84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 flipV="1">
            <a:off x="6441586" y="2127314"/>
            <a:ext cx="385910" cy="559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F9AFA84-554C-322E-6881-77E952D49F9B}"/>
              </a:ext>
            </a:extLst>
          </p:cNvPr>
          <p:cNvSpPr/>
          <p:nvPr/>
        </p:nvSpPr>
        <p:spPr>
          <a:xfrm>
            <a:off x="5277813" y="1925926"/>
            <a:ext cx="390537" cy="3969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1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1CCEDEC-DA9C-B422-A6E7-9E01FA1DBFC8}"/>
              </a:ext>
            </a:extLst>
          </p:cNvPr>
          <p:cNvSpPr/>
          <p:nvPr/>
        </p:nvSpPr>
        <p:spPr>
          <a:xfrm>
            <a:off x="9098454" y="1921454"/>
            <a:ext cx="390537" cy="3969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6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244F207-0417-D114-E973-EFB2BE260926}"/>
              </a:ext>
            </a:extLst>
          </p:cNvPr>
          <p:cNvCxnSpPr>
            <a:cxnSpLocks/>
            <a:stCxn id="82" idx="6"/>
            <a:endCxn id="79" idx="2"/>
          </p:cNvCxnSpPr>
          <p:nvPr/>
        </p:nvCxnSpPr>
        <p:spPr>
          <a:xfrm flipV="1">
            <a:off x="8721149" y="2119922"/>
            <a:ext cx="377305" cy="3255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76305A65-24A7-E970-A556-09329DF20CA1}"/>
              </a:ext>
            </a:extLst>
          </p:cNvPr>
          <p:cNvSpPr/>
          <p:nvPr/>
        </p:nvSpPr>
        <p:spPr>
          <a:xfrm>
            <a:off x="8330612" y="1924709"/>
            <a:ext cx="390537" cy="396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5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8C27EC0-50B3-F64F-15CD-54F20A9C8B3B}"/>
              </a:ext>
            </a:extLst>
          </p:cNvPr>
          <p:cNvCxnSpPr>
            <a:cxnSpLocks/>
            <a:stCxn id="9" idx="6"/>
            <a:endCxn id="85" idx="2"/>
          </p:cNvCxnSpPr>
          <p:nvPr/>
        </p:nvCxnSpPr>
        <p:spPr>
          <a:xfrm flipV="1">
            <a:off x="7218033" y="2124394"/>
            <a:ext cx="379585" cy="292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BE9E9B6E-B0B8-391E-7F2D-580BC89E3CEA}"/>
              </a:ext>
            </a:extLst>
          </p:cNvPr>
          <p:cNvSpPr/>
          <p:nvPr/>
        </p:nvSpPr>
        <p:spPr>
          <a:xfrm>
            <a:off x="7597618" y="1925926"/>
            <a:ext cx="390537" cy="396936"/>
          </a:xfrm>
          <a:prstGeom prst="ellipse">
            <a:avLst/>
          </a:prstGeom>
          <a:solidFill>
            <a:srgbClr val="C00000">
              <a:alpha val="65098"/>
            </a:srgb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4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4A253F3-937B-0509-1C43-35F3BE8F15D7}"/>
              </a:ext>
            </a:extLst>
          </p:cNvPr>
          <p:cNvCxnSpPr>
            <a:cxnSpLocks/>
            <a:stCxn id="85" idx="6"/>
            <a:endCxn id="82" idx="2"/>
          </p:cNvCxnSpPr>
          <p:nvPr/>
        </p:nvCxnSpPr>
        <p:spPr>
          <a:xfrm flipV="1">
            <a:off x="7988155" y="2123177"/>
            <a:ext cx="342457" cy="1217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DFB718DC-7B7C-9DB7-A3F8-5D45DD3762EF}"/>
              </a:ext>
            </a:extLst>
          </p:cNvPr>
          <p:cNvSpPr/>
          <p:nvPr/>
        </p:nvSpPr>
        <p:spPr>
          <a:xfrm>
            <a:off x="9873094" y="1928846"/>
            <a:ext cx="390537" cy="39693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7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1B7B34E8-152A-04C3-514D-3E6ECC597C46}"/>
              </a:ext>
            </a:extLst>
          </p:cNvPr>
          <p:cNvCxnSpPr>
            <a:cxnSpLocks/>
            <a:stCxn id="79" idx="6"/>
            <a:endCxn id="88" idx="2"/>
          </p:cNvCxnSpPr>
          <p:nvPr/>
        </p:nvCxnSpPr>
        <p:spPr>
          <a:xfrm>
            <a:off x="9488991" y="2119922"/>
            <a:ext cx="384103" cy="7392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EF229407-0844-9C03-63DA-257DF2A1A432}"/>
              </a:ext>
            </a:extLst>
          </p:cNvPr>
          <p:cNvSpPr/>
          <p:nvPr/>
        </p:nvSpPr>
        <p:spPr>
          <a:xfrm>
            <a:off x="10640936" y="1928846"/>
            <a:ext cx="390537" cy="39693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>
            <a:solidFill>
              <a:schemeClr val="tx1"/>
            </a:solidFill>
            <a:prstDash val="solid"/>
            <a:miter/>
          </a:ln>
          <a:effectLst/>
        </p:spPr>
        <p:txBody>
          <a:bodyPr rtlCol="0" anchor="ctr"/>
          <a:lstStyle/>
          <a:p>
            <a:pPr algn="ctr"/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Aptos Display" panose="020B0004020202020204" pitchFamily="34" charset="0"/>
              </a:rPr>
              <a:t>8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6776BDE-BDD8-B3C1-CFF9-910D2A27AD7E}"/>
              </a:ext>
            </a:extLst>
          </p:cNvPr>
          <p:cNvCxnSpPr>
            <a:cxnSpLocks/>
            <a:stCxn id="88" idx="6"/>
            <a:endCxn id="91" idx="2"/>
          </p:cNvCxnSpPr>
          <p:nvPr/>
        </p:nvCxnSpPr>
        <p:spPr>
          <a:xfrm>
            <a:off x="10263631" y="2127314"/>
            <a:ext cx="377305" cy="0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56D18E3-382D-A160-9CD0-4D6A5F53E6BE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666699" y="2895758"/>
                <a:ext cx="6985367" cy="1787862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b="1" u="sng" dirty="0">
                    <a:solidFill>
                      <a:schemeClr val="tx1"/>
                    </a:solidFill>
                  </a:rPr>
                  <a:t>Classical/Reversible Cumulative Complexity Transformation</a:t>
                </a:r>
                <a:endParaRPr lang="en-US" b="1" i="1" u="sng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𝐂𝐮𝐦𝐮𝐥𝐚𝐭𝐢𝐯𝐞</m:t>
                      </m:r>
                      <m:r>
                        <a:rPr lang="en-US" sz="16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𝐂𝐨𝐦𝐩𝐥𝐞𝐱𝐢𝐭𝐲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𝐂𝐮𝐦𝐮𝐥𝐚𝐭𝐢𝐯𝐞</m:t>
                      </m:r>
                      <m:r>
                        <a:rPr lang="en-US" sz="1600" b="1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𝐂𝐨𝐦𝐩𝐥𝐞𝐱𝐢𝐭𝐲</m:t>
                      </m:r>
                      <m:d>
                        <m:d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00" b="1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d>
                        <m:dPr>
                          <m:ctrlPr>
                            <a:rPr lang="en-US" b="1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e>
                      </m:d>
                      <m:r>
                        <a:rPr lang="en-US" b="1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𝐭𝐢𝐦𝐞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num>
                            <m:den>
                              <m:rad>
                                <m:rad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>
                                  <m:r>
                                    <m:rPr>
                                      <m:brk m:alnAt="7"/>
                                    </m:r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deg>
                                <m:e>
                                  <m:r>
                                    <a:rPr lang="en-US" b="1" i="0">
                                      <a:solidFill>
                                        <a:schemeClr val="tx2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𝐭𝐢𝐦𝐞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456D18E3-382D-A160-9CD0-4D6A5F53E6BE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699" y="2895758"/>
                <a:ext cx="6985367" cy="17878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525E9A-C627-A9D2-859A-64C7A533405E}"/>
                  </a:ext>
                </a:extLst>
              </p:cNvPr>
              <p:cNvSpPr txBox="1"/>
              <p:nvPr/>
            </p:nvSpPr>
            <p:spPr>
              <a:xfrm>
                <a:off x="634437" y="1984294"/>
                <a:ext cx="4136419" cy="4555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Weighted line graph represents irreversible computation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wt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Classify nodes as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light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chemeClr val="accent2">
                        <a:lumMod val="75000"/>
                      </a:schemeClr>
                    </a:solidFill>
                  </a:rPr>
                  <a:t>medium</a:t>
                </a:r>
                <a:r>
                  <a:rPr lang="en-US" dirty="0"/>
                  <a:t>, or </a:t>
                </a:r>
                <a:r>
                  <a:rPr lang="en-US" b="1" dirty="0">
                    <a:solidFill>
                      <a:srgbClr val="C00000"/>
                    </a:solidFill>
                  </a:rPr>
                  <a:t>heavy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Reversible weighted line graph pebbling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Space usage at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wt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Idea: apply our </a:t>
                </a:r>
                <a:r>
                  <a:rPr lang="en-US" dirty="0">
                    <a:solidFill>
                      <a:srgbClr val="7030A0"/>
                    </a:solidFill>
                  </a:rPr>
                  <a:t>parallel reversible line graph pebbling </a:t>
                </a:r>
                <a:r>
                  <a:rPr lang="en-US" dirty="0"/>
                  <a:t>the 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light</a:t>
                </a:r>
                <a:r>
                  <a:rPr lang="en-US" dirty="0"/>
                  <a:t> nodes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Recursively pebble/</a:t>
                </a:r>
                <a:r>
                  <a:rPr lang="en-US" dirty="0" err="1"/>
                  <a:t>unpebble</a:t>
                </a:r>
                <a:r>
                  <a:rPr lang="en-US" dirty="0"/>
                  <a:t> the </a:t>
                </a:r>
                <a:r>
                  <a:rPr lang="en-US" b="1" dirty="0">
                    <a:solidFill>
                      <a:srgbClr val="C00000"/>
                    </a:solidFill>
                  </a:rPr>
                  <a:t>heavier</a:t>
                </a:r>
                <a:r>
                  <a:rPr lang="en-US" dirty="0"/>
                  <a:t> nodes as needed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3525E9A-C627-A9D2-859A-64C7A5334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37" y="1984294"/>
                <a:ext cx="4136419" cy="4555991"/>
              </a:xfrm>
              <a:prstGeom prst="rect">
                <a:avLst/>
              </a:prstGeom>
              <a:blipFill>
                <a:blip r:embed="rId4"/>
                <a:stretch>
                  <a:fillRect l="-884" t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414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4C661-F1C8-8B96-E319-E02EEAC12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B2C6-D204-61A6-F82A-13C2580B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5953A-4582-480E-CE3E-228D09DE4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9943" y="1701364"/>
            <a:ext cx="3924903" cy="1916054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Open Problem:</a:t>
            </a:r>
          </a:p>
          <a:p>
            <a:pPr lvl="1"/>
            <a:r>
              <a:rPr lang="en-US" sz="2000" dirty="0"/>
              <a:t>Do reversible pebbling bounds hold in the QROM?</a:t>
            </a:r>
          </a:p>
          <a:p>
            <a:pPr lvl="1"/>
            <a:r>
              <a:rPr lang="en-US" sz="2000" dirty="0"/>
              <a:t>Applications of low CC quantum circuits?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E0935-3C0E-7AA6-317D-CBABE9B6D6DD}"/>
              </a:ext>
            </a:extLst>
          </p:cNvPr>
          <p:cNvSpPr txBox="1"/>
          <p:nvPr/>
        </p:nvSpPr>
        <p:spPr>
          <a:xfrm>
            <a:off x="7931733" y="3838323"/>
            <a:ext cx="3488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Questions?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/>
              <a:t>Blake@purdue.edu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18DB5E-6757-F1B4-34EE-9D0623406D11}"/>
              </a:ext>
            </a:extLst>
          </p:cNvPr>
          <p:cNvGrpSpPr/>
          <p:nvPr/>
        </p:nvGrpSpPr>
        <p:grpSpPr>
          <a:xfrm>
            <a:off x="587154" y="1678997"/>
            <a:ext cx="6750398" cy="1569660"/>
            <a:chOff x="587154" y="1678997"/>
            <a:chExt cx="6750398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A7804-7B7F-DBD0-59BB-5A1B395DEE06}"/>
                </a:ext>
              </a:extLst>
            </p:cNvPr>
            <p:cNvSpPr txBox="1"/>
            <p:nvPr/>
          </p:nvSpPr>
          <p:spPr>
            <a:xfrm>
              <a:off x="587154" y="1678997"/>
              <a:ext cx="6750398" cy="1569660"/>
            </a:xfrm>
            <a:prstGeom prst="rect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>
                  <a:solidFill>
                    <a:schemeClr val="accent5">
                      <a:lumMod val="75000"/>
                    </a:schemeClr>
                  </a:solidFill>
                </a:rPr>
                <a:t>Cumulative complexity </a:t>
              </a:r>
              <a:r>
                <a:rPr lang="en-US" sz="2000" b="1" u="sng" dirty="0"/>
                <a:t>preserving map </a:t>
              </a:r>
              <a:r>
                <a:rPr lang="en-US" sz="2000" u="sng" dirty="0"/>
                <a:t>from </a:t>
              </a:r>
              <a:r>
                <a:rPr lang="en-US" sz="2000" b="1" u="sng" dirty="0"/>
                <a:t>irreversible </a:t>
              </a:r>
              <a:r>
                <a:rPr lang="en-US" sz="2000" b="1" u="sng" dirty="0" err="1"/>
                <a:t>pebblings</a:t>
              </a:r>
              <a:r>
                <a:rPr lang="en-US" sz="2000" u="sng" dirty="0"/>
                <a:t> to </a:t>
              </a:r>
              <a:r>
                <a:rPr lang="en-US" sz="2000" b="1" u="sng" dirty="0">
                  <a:solidFill>
                    <a:schemeClr val="accent5">
                      <a:lumMod val="75000"/>
                    </a:schemeClr>
                  </a:solidFill>
                </a:rPr>
                <a:t>reversible </a:t>
              </a:r>
              <a:r>
                <a:rPr lang="en-US" sz="2000" b="1" u="sng" dirty="0" err="1">
                  <a:solidFill>
                    <a:schemeClr val="accent5">
                      <a:lumMod val="75000"/>
                    </a:schemeClr>
                  </a:solidFill>
                </a:rPr>
                <a:t>pebblings</a:t>
              </a:r>
              <a:r>
                <a:rPr lang="en-US" sz="2000" b="1" u="sng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u="sng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with</a:t>
              </a:r>
              <a:r>
                <a:rPr lang="en-US" sz="2000" u="sng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en-US" sz="2000" b="1" u="sng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small overhead</a:t>
              </a:r>
            </a:p>
            <a:p>
              <a:pPr algn="ctr"/>
              <a:endParaRPr lang="en-US" sz="2000" dirty="0"/>
            </a:p>
            <a:p>
              <a:endParaRPr lang="en-US" b="1" dirty="0"/>
            </a:p>
            <a:p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DEE98C-1A34-BF6E-B744-1DF25C7C145B}"/>
                    </a:ext>
                  </a:extLst>
                </p:cNvPr>
                <p:cNvSpPr txBox="1"/>
                <p:nvPr/>
              </p:nvSpPr>
              <p:spPr>
                <a:xfrm>
                  <a:off x="4466729" y="2463827"/>
                  <a:ext cx="2601905" cy="4823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1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d>
                          <m:dPr>
                            <m:ctrlPr>
                              <a:rPr lang="en-US" sz="1800" b="1" i="1" smtClean="0"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sub>
                            </m:sSub>
                          </m:e>
                        </m:d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1800" b="1" i="0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𝐭𝐢𝐦𝐞</m:t>
                        </m:r>
                        <m:sSup>
                          <m:sSup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US" sz="1800" b="1" i="1" smtClean="0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𝒐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1DEE98C-1A34-BF6E-B744-1DF25C7C1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6729" y="2463827"/>
                  <a:ext cx="2601905" cy="482312"/>
                </a:xfrm>
                <a:prstGeom prst="rect">
                  <a:avLst/>
                </a:prstGeom>
                <a:blipFill>
                  <a:blip r:embed="rId3"/>
                  <a:stretch>
                    <a:fillRect b="-7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447A1CE-84E7-1F01-C0E6-424FA30E25CB}"/>
                    </a:ext>
                  </a:extLst>
                </p:cNvPr>
                <p:cNvSpPr txBox="1"/>
                <p:nvPr/>
              </p:nvSpPr>
              <p:spPr>
                <a:xfrm>
                  <a:off x="994541" y="2500660"/>
                  <a:ext cx="3435847" cy="4513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𝑪𝑪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sub>
                            </m:sSub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𝑪𝑪</m:t>
                        </m:r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sub>
                            </m:sSub>
                          </m:e>
                        </m:d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1" i="1" smtClean="0"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𝜹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447A1CE-84E7-1F01-C0E6-424FA30E2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541" y="2500660"/>
                  <a:ext cx="3435847" cy="451342"/>
                </a:xfrm>
                <a:prstGeom prst="rect">
                  <a:avLst/>
                </a:prstGeom>
                <a:blipFill>
                  <a:blip r:embed="rId4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6FE390-03EB-0D5A-A573-5F098E3851EF}"/>
              </a:ext>
            </a:extLst>
          </p:cNvPr>
          <p:cNvSpPr txBox="1"/>
          <p:nvPr/>
        </p:nvSpPr>
        <p:spPr>
          <a:xfrm>
            <a:off x="8373531" y="5259557"/>
            <a:ext cx="348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ePrint</a:t>
            </a:r>
            <a:r>
              <a:rPr lang="en-US" sz="2400" b="1" dirty="0"/>
              <a:t>: 2024/334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1FA165-D724-14D5-81CF-59C419BBFD31}"/>
              </a:ext>
            </a:extLst>
          </p:cNvPr>
          <p:cNvGrpSpPr/>
          <p:nvPr/>
        </p:nvGrpSpPr>
        <p:grpSpPr>
          <a:xfrm>
            <a:off x="994541" y="3719278"/>
            <a:ext cx="5828589" cy="2308324"/>
            <a:chOff x="994541" y="3719278"/>
            <a:chExt cx="5828589" cy="230832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31BC86-008F-ADDC-A29C-06613499EFAF}"/>
                </a:ext>
              </a:extLst>
            </p:cNvPr>
            <p:cNvSpPr txBox="1"/>
            <p:nvPr/>
          </p:nvSpPr>
          <p:spPr>
            <a:xfrm>
              <a:off x="994541" y="3719278"/>
              <a:ext cx="5828589" cy="2308324"/>
            </a:xfrm>
            <a:prstGeom prst="rect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chemeClr val="tx1"/>
                  </a:solidFill>
                </a:rPr>
                <a:t>Quantum Attacks on Memory-Hard Functions</a:t>
              </a:r>
              <a:endParaRPr lang="en-US" b="1" i="1" u="sng" dirty="0">
                <a:latin typeface="Cambria Math" panose="02040503050406030204" pitchFamily="18" charset="0"/>
              </a:endParaRPr>
            </a:p>
            <a:p>
              <a:pPr algn="ctr"/>
              <a:r>
                <a:rPr lang="en-US" dirty="0"/>
                <a:t>Efficient, low CC quantum circuits for evaluating Memory-Hard Functions</a:t>
              </a:r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endParaRPr lang="en-US" b="1" dirty="0"/>
            </a:p>
            <a:p>
              <a:pPr algn="ctr"/>
              <a:r>
                <a:rPr lang="en-US" b="1" dirty="0"/>
                <a:t>Argon2i, PBKDF2, </a:t>
              </a:r>
              <a:r>
                <a:rPr lang="en-US" b="1" dirty="0" err="1"/>
                <a:t>DRSample</a:t>
              </a:r>
              <a:r>
                <a:rPr lang="en-US" b="1" dirty="0"/>
                <a:t>, . . 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6207E8-0B0A-F2D7-1881-5EA1D0DCA2ED}"/>
                </a:ext>
              </a:extLst>
            </p:cNvPr>
            <p:cNvSpPr txBox="1"/>
            <p:nvPr/>
          </p:nvSpPr>
          <p:spPr>
            <a:xfrm>
              <a:off x="1220453" y="4815305"/>
              <a:ext cx="1387212" cy="64633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Classical MHF Attack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85A610-81F7-D5D8-0D1F-B5F1D22203E6}"/>
                </a:ext>
              </a:extLst>
            </p:cNvPr>
            <p:cNvCxnSpPr>
              <a:cxnSpLocks/>
              <a:stCxn id="16" idx="3"/>
              <a:endCxn id="18" idx="1"/>
            </p:cNvCxnSpPr>
            <p:nvPr/>
          </p:nvCxnSpPr>
          <p:spPr>
            <a:xfrm flipV="1">
              <a:off x="2607665" y="5138470"/>
              <a:ext cx="559518" cy="1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B843B9-507B-B18E-42CA-679F8EAC081D}"/>
                </a:ext>
              </a:extLst>
            </p:cNvPr>
            <p:cNvSpPr txBox="1"/>
            <p:nvPr/>
          </p:nvSpPr>
          <p:spPr>
            <a:xfrm>
              <a:off x="3167183" y="4815304"/>
              <a:ext cx="1387212" cy="646331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Reversible pebbling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46274B-A5AB-711B-839D-FD03745DF049}"/>
                </a:ext>
              </a:extLst>
            </p:cNvPr>
            <p:cNvSpPr txBox="1"/>
            <p:nvPr/>
          </p:nvSpPr>
          <p:spPr>
            <a:xfrm>
              <a:off x="5109643" y="4676805"/>
              <a:ext cx="1477082" cy="92333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/>
                <a:t>Coherent Quantum MHF Attack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08CE9E5-CFE6-324E-0BE9-0B8277706613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4554395" y="5138470"/>
              <a:ext cx="555248" cy="0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83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 Hard Functions (MHFs)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6073"/>
            <a:ext cx="10515600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Brute force attackers use specialized, highly parallel hardware (like ASICs) to recover hashed passwords.</a:t>
            </a:r>
          </a:p>
          <a:p>
            <a:r>
              <a:rPr lang="en-US" dirty="0"/>
              <a:t>MHFs protect passwords from these brute force attacks.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10B96C-4B1D-32C8-9887-B88F4E18F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72" y="3663190"/>
            <a:ext cx="2082131" cy="1925135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DB511C93-ADC7-EEF1-E9E1-2101C41E49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99422" y="3424486"/>
            <a:ext cx="2482927" cy="248292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7503E89-BC8F-C92A-20C0-20D741F16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2088" y="4785697"/>
            <a:ext cx="1467184" cy="12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https://encrypted-tbn1.gstatic.com/images?q=tbn:ANd9GcQ9cjZNOl4HyE6gJwKOqDkkMpbTyjHjVjbbBjOvx0WryGTwk-2a">
            <a:extLst>
              <a:ext uri="{FF2B5EF4-FFF2-40B4-BE49-F238E27FC236}">
                <a16:creationId xmlns:a16="http://schemas.microsoft.com/office/drawing/2014/main" id="{1F823A06-1EBE-A8BD-0BB1-B95CEB56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81" y="3925091"/>
            <a:ext cx="794820" cy="79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9D65A3A7-432C-8596-769A-FB489FAD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0992" y="4173629"/>
            <a:ext cx="956571" cy="159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DB818EBB-59CA-E4D1-F96F-84D419350E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46683" y="3705402"/>
            <a:ext cx="2321757" cy="2321757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E71145E-798E-E874-F987-F5E29D23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70C6-E854-486A-9F84-026480F766E6}" type="slidenum">
              <a:rPr lang="en-US" smtClean="0"/>
              <a:t>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83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47"/>
    </mc:Choice>
    <mc:Fallback xmlns="">
      <p:transition spd="slow" advTm="24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0B56FA1-B2D4-9BC8-E29C-89B11B7DDE2B}"/>
              </a:ext>
            </a:extLst>
          </p:cNvPr>
          <p:cNvSpPr/>
          <p:nvPr/>
        </p:nvSpPr>
        <p:spPr>
          <a:xfrm>
            <a:off x="1161673" y="4403482"/>
            <a:ext cx="2499932" cy="14501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09400-351D-0EB5-4FA3-9A17694F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29236" cy="1325563"/>
          </a:xfrm>
        </p:spPr>
        <p:txBody>
          <a:bodyPr>
            <a:normAutofit/>
          </a:bodyPr>
          <a:lstStyle/>
          <a:p>
            <a:r>
              <a:rPr lang="en-US" sz="3600"/>
              <a:t>Parallelism and Space-Time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0E2A0D-EE32-B199-240D-0A3B6F4E1A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5576" y="1551931"/>
                <a:ext cx="7406799" cy="2163348"/>
              </a:xfrm>
            </p:spPr>
            <p:txBody>
              <a:bodyPr>
                <a:normAutofit fontScale="85000" lnSpcReduction="10000"/>
              </a:bodyPr>
              <a:lstStyle/>
              <a:p>
                <a:pPr lvl="1">
                  <a:lnSpc>
                    <a:spcPct val="120000"/>
                  </a:lnSpc>
                </a:pPr>
                <a:r>
                  <a:rPr lang="en-US">
                    <a:solidFill>
                      <a:schemeClr val="tx1"/>
                    </a:solidFill>
                  </a:rPr>
                  <a:t>Algorithm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 computes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>
                  <a:solidFill>
                    <a:schemeClr val="tx1"/>
                  </a:solidFill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Space-Time Complexity</a:t>
                </a:r>
                <a:r>
                  <a:rPr lang="en-US">
                    <a:solidFill>
                      <a:schemeClr val="accent2">
                        <a:lumMod val="7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/>
              </a:p>
              <a:p>
                <a:pPr lvl="2">
                  <a:lnSpc>
                    <a:spcPct val="120000"/>
                  </a:lnSpc>
                </a:pPr>
                <a:r>
                  <a:rPr lang="en-US" b="0"/>
                  <a:t>Not adequate for </a:t>
                </a:r>
                <a:r>
                  <a:rPr lang="en-US" b="0" i="1"/>
                  <a:t>parallel machines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/>
                  <a:t>Space-time complexity of a function doesn’t scale in parallel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b="1">
                    <a:solidFill>
                      <a:schemeClr val="accent5">
                        <a:lumMod val="75000"/>
                      </a:schemeClr>
                    </a:solidFill>
                  </a:rPr>
                  <a:t>Cumulative Complexity:</a:t>
                </a:r>
                <a:r>
                  <a:rPr lang="en-US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="0"/>
              </a:p>
              <a:p>
                <a:pPr marL="457200" lvl="1" indent="0">
                  <a:lnSpc>
                    <a:spcPct val="120000"/>
                  </a:lnSpc>
                  <a:buNone/>
                </a:pPr>
                <a:endParaRPr lang="en-US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0E2A0D-EE32-B199-240D-0A3B6F4E1A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5576" y="1551931"/>
                <a:ext cx="7406799" cy="2163348"/>
              </a:xfrm>
              <a:blipFill>
                <a:blip r:embed="rId3"/>
                <a:stretch>
                  <a:fillRect b="-29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5954A7-304E-10B7-C6BC-1DE243C58C65}"/>
              </a:ext>
            </a:extLst>
          </p:cNvPr>
          <p:cNvCxnSpPr/>
          <p:nvPr/>
        </p:nvCxnSpPr>
        <p:spPr>
          <a:xfrm>
            <a:off x="8876564" y="284845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1C85C1C-1DB1-FFC9-4AB4-B002ADA37B6C}"/>
              </a:ext>
            </a:extLst>
          </p:cNvPr>
          <p:cNvGrpSpPr/>
          <p:nvPr/>
        </p:nvGrpSpPr>
        <p:grpSpPr>
          <a:xfrm>
            <a:off x="8289908" y="1698966"/>
            <a:ext cx="2905178" cy="1605924"/>
            <a:chOff x="8289908" y="1698966"/>
            <a:chExt cx="2905178" cy="160592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DFD94F2-0780-CB27-60DC-C9ECF3C2F6FC}"/>
                </a:ext>
              </a:extLst>
            </p:cNvPr>
            <p:cNvSpPr txBox="1"/>
            <p:nvPr/>
          </p:nvSpPr>
          <p:spPr>
            <a:xfrm>
              <a:off x="10566603" y="2909704"/>
              <a:ext cx="333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T</a:t>
              </a:r>
              <a:r>
                <a:rPr lang="en-US" baseline="-25000">
                  <a:solidFill>
                    <a:schemeClr val="accent1"/>
                  </a:solidFill>
                </a:rPr>
                <a:t>1</a:t>
              </a:r>
              <a:endParaRPr lang="en-GB" baseline="-25000">
                <a:solidFill>
                  <a:schemeClr val="accent1"/>
                </a:solidFill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8D00386-04B2-A172-D9FE-77E8BF6AD6BE}"/>
                </a:ext>
              </a:extLst>
            </p:cNvPr>
            <p:cNvCxnSpPr/>
            <p:nvPr/>
          </p:nvCxnSpPr>
          <p:spPr>
            <a:xfrm flipH="1" flipV="1">
              <a:off x="8865460" y="1698966"/>
              <a:ext cx="11105" cy="11548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31763A6-72EC-EC2A-378C-75E813FA3B3A}"/>
                </a:ext>
              </a:extLst>
            </p:cNvPr>
            <p:cNvGrpSpPr/>
            <p:nvPr/>
          </p:nvGrpSpPr>
          <p:grpSpPr>
            <a:xfrm>
              <a:off x="8289908" y="1882918"/>
              <a:ext cx="2905178" cy="1421972"/>
              <a:chOff x="8289908" y="1882918"/>
              <a:chExt cx="2905178" cy="1421972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A5CEBB3-EED7-E3C2-BB82-B9AC8438290B}"/>
                  </a:ext>
                </a:extLst>
              </p:cNvPr>
              <p:cNvSpPr txBox="1"/>
              <p:nvPr/>
            </p:nvSpPr>
            <p:spPr>
              <a:xfrm>
                <a:off x="9689200" y="2997113"/>
                <a:ext cx="5196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time</a:t>
                </a:r>
                <a:endParaRPr lang="en-GB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582E9CE-9253-9D5F-0E81-0D01A6340A9A}"/>
                  </a:ext>
                </a:extLst>
              </p:cNvPr>
              <p:cNvSpPr txBox="1"/>
              <p:nvPr/>
            </p:nvSpPr>
            <p:spPr>
              <a:xfrm rot="16200000">
                <a:off x="8143073" y="2173767"/>
                <a:ext cx="60144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space</a:t>
                </a:r>
                <a:endParaRPr lang="en-GB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83CAF9B-0FCB-6ABD-F545-1D8721A78B72}"/>
                  </a:ext>
                </a:extLst>
              </p:cNvPr>
              <p:cNvSpPr txBox="1"/>
              <p:nvPr/>
            </p:nvSpPr>
            <p:spPr>
              <a:xfrm>
                <a:off x="8535344" y="1989861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1"/>
                    </a:solidFill>
                  </a:rPr>
                  <a:t>S</a:t>
                </a:r>
                <a:r>
                  <a:rPr lang="en-US" baseline="-25000">
                    <a:solidFill>
                      <a:schemeClr val="accent1"/>
                    </a:solidFill>
                  </a:rPr>
                  <a:t>1</a:t>
                </a:r>
                <a:endParaRPr lang="en-GB" baseline="-250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A49ABFA2-122B-6509-1665-3F9F1BA8ADC3}"/>
                  </a:ext>
                </a:extLst>
              </p:cNvPr>
              <p:cNvSpPr/>
              <p:nvPr/>
            </p:nvSpPr>
            <p:spPr>
              <a:xfrm>
                <a:off x="8876564" y="2128361"/>
                <a:ext cx="138391" cy="720090"/>
              </a:xfrm>
              <a:prstGeom prst="triangl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ED12D06-24A6-2F6C-2A42-4C906BB75978}"/>
                  </a:ext>
                </a:extLst>
              </p:cNvPr>
              <p:cNvSpPr/>
              <p:nvPr/>
            </p:nvSpPr>
            <p:spPr>
              <a:xfrm>
                <a:off x="9004876" y="2806247"/>
                <a:ext cx="1636430" cy="42203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CEBD43E2-8D72-199E-54BE-3E05F59EE4C7}"/>
                  </a:ext>
                </a:extLst>
              </p:cNvPr>
              <p:cNvSpPr/>
              <p:nvPr/>
            </p:nvSpPr>
            <p:spPr>
              <a:xfrm>
                <a:off x="10626736" y="2810588"/>
                <a:ext cx="36356" cy="34289"/>
              </a:xfrm>
              <a:prstGeom prst="triangl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7FAEA30-BAC2-C847-6FEF-33BC0D64AC6C}"/>
                  </a:ext>
                </a:extLst>
              </p:cNvPr>
              <p:cNvCxnSpPr/>
              <p:nvPr/>
            </p:nvCxnSpPr>
            <p:spPr>
              <a:xfrm>
                <a:off x="8876564" y="2848450"/>
                <a:ext cx="23185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5E5F249-00D4-6AA0-C645-BF1F1D957AB4}"/>
                  </a:ext>
                </a:extLst>
              </p:cNvPr>
              <p:cNvCxnSpPr/>
              <p:nvPr/>
            </p:nvCxnSpPr>
            <p:spPr>
              <a:xfrm flipV="1">
                <a:off x="10668166" y="1882918"/>
                <a:ext cx="7711" cy="10757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4A2E811-1FFF-B67F-C754-929F6D7C6E25}"/>
                  </a:ext>
                </a:extLst>
              </p:cNvPr>
              <p:cNvCxnSpPr/>
              <p:nvPr/>
            </p:nvCxnSpPr>
            <p:spPr>
              <a:xfrm>
                <a:off x="8809420" y="2093955"/>
                <a:ext cx="220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F6767B-C639-EE6C-5802-8A28CE9F92EA}"/>
              </a:ext>
            </a:extLst>
          </p:cNvPr>
          <p:cNvGrpSpPr/>
          <p:nvPr/>
        </p:nvGrpSpPr>
        <p:grpSpPr>
          <a:xfrm>
            <a:off x="8524239" y="1763378"/>
            <a:ext cx="2661662" cy="1454103"/>
            <a:chOff x="8524239" y="1763378"/>
            <a:chExt cx="2661662" cy="145410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BF8BBF-275F-391C-1EA7-EF6A474500D3}"/>
                </a:ext>
              </a:extLst>
            </p:cNvPr>
            <p:cNvGrpSpPr/>
            <p:nvPr/>
          </p:nvGrpSpPr>
          <p:grpSpPr>
            <a:xfrm>
              <a:off x="8524239" y="1763378"/>
              <a:ext cx="2490966" cy="1195288"/>
              <a:chOff x="8524239" y="1763378"/>
              <a:chExt cx="2490966" cy="1195288"/>
            </a:xfrm>
          </p:grpSpPr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9CC9FAAD-B9E6-E718-7428-E0FF5C531121}"/>
                  </a:ext>
                </a:extLst>
              </p:cNvPr>
              <p:cNvSpPr/>
              <p:nvPr/>
            </p:nvSpPr>
            <p:spPr>
              <a:xfrm>
                <a:off x="9017653" y="2076569"/>
                <a:ext cx="138391" cy="720090"/>
              </a:xfrm>
              <a:prstGeom prst="triangl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5CE6A71-B802-61A2-A44F-E5AEDD4EC878}"/>
                  </a:ext>
                </a:extLst>
              </p:cNvPr>
              <p:cNvSpPr/>
              <p:nvPr/>
            </p:nvSpPr>
            <p:spPr>
              <a:xfrm>
                <a:off x="9145966" y="2754455"/>
                <a:ext cx="1636430" cy="4220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4FD2ABE7-091A-77B5-8C3C-4E228A87305E}"/>
                  </a:ext>
                </a:extLst>
              </p:cNvPr>
              <p:cNvSpPr/>
              <p:nvPr/>
            </p:nvSpPr>
            <p:spPr>
              <a:xfrm>
                <a:off x="10767825" y="2758796"/>
                <a:ext cx="38426" cy="38522"/>
              </a:xfrm>
              <a:prstGeom prst="triangl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057A1459-969F-89B3-7EA9-F946F02D1C50}"/>
                  </a:ext>
                </a:extLst>
              </p:cNvPr>
              <p:cNvSpPr/>
              <p:nvPr/>
            </p:nvSpPr>
            <p:spPr>
              <a:xfrm>
                <a:off x="9158743" y="2024962"/>
                <a:ext cx="138391" cy="720090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FCAA3D56-84CA-7ED9-2814-4EB7E5A5728A}"/>
                  </a:ext>
                </a:extLst>
              </p:cNvPr>
              <p:cNvSpPr/>
              <p:nvPr/>
            </p:nvSpPr>
            <p:spPr>
              <a:xfrm>
                <a:off x="9287055" y="2702848"/>
                <a:ext cx="1636430" cy="42203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5B00B510-A25C-55EC-6F66-689F1C94BFA7}"/>
                  </a:ext>
                </a:extLst>
              </p:cNvPr>
              <p:cNvSpPr/>
              <p:nvPr/>
            </p:nvSpPr>
            <p:spPr>
              <a:xfrm>
                <a:off x="10908914" y="2707189"/>
                <a:ext cx="38426" cy="38522"/>
              </a:xfrm>
              <a:prstGeom prst="triangl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A95CA21-8CE5-BD3E-8649-9920F47BE69E}"/>
                  </a:ext>
                </a:extLst>
              </p:cNvPr>
              <p:cNvCxnSpPr/>
              <p:nvPr/>
            </p:nvCxnSpPr>
            <p:spPr>
              <a:xfrm>
                <a:off x="8809420" y="1986799"/>
                <a:ext cx="2205785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D743CCF-83CE-24D4-52FA-F44594D42555}"/>
                  </a:ext>
                </a:extLst>
              </p:cNvPr>
              <p:cNvSpPr txBox="1"/>
              <p:nvPr/>
            </p:nvSpPr>
            <p:spPr>
              <a:xfrm>
                <a:off x="8524239" y="1763378"/>
                <a:ext cx="3273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accent2"/>
                    </a:solidFill>
                  </a:rPr>
                  <a:t>S</a:t>
                </a:r>
                <a:r>
                  <a:rPr lang="en-US" baseline="-25000">
                    <a:solidFill>
                      <a:schemeClr val="accent2"/>
                    </a:solidFill>
                  </a:rPr>
                  <a:t>3</a:t>
                </a:r>
                <a:endParaRPr lang="en-GB" baseline="-25000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1BFD1DC-5DBD-79AD-F164-40AF07826918}"/>
                  </a:ext>
                </a:extLst>
              </p:cNvPr>
              <p:cNvCxnSpPr/>
              <p:nvPr/>
            </p:nvCxnSpPr>
            <p:spPr>
              <a:xfrm flipV="1">
                <a:off x="10951556" y="1882918"/>
                <a:ext cx="7711" cy="1075748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63B7328-FF82-2FD1-04EC-9349BA07BE99}"/>
                </a:ext>
              </a:extLst>
            </p:cNvPr>
            <p:cNvSpPr txBox="1"/>
            <p:nvPr/>
          </p:nvSpPr>
          <p:spPr>
            <a:xfrm>
              <a:off x="10852155" y="2909704"/>
              <a:ext cx="333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T</a:t>
              </a:r>
              <a:r>
                <a:rPr lang="en-US" baseline="-25000">
                  <a:solidFill>
                    <a:schemeClr val="accent2"/>
                  </a:solidFill>
                </a:rPr>
                <a:t>3</a:t>
              </a:r>
              <a:endParaRPr lang="en-GB" baseline="-25000">
                <a:solidFill>
                  <a:schemeClr val="accent2"/>
                </a:solidFill>
              </a:endParaRPr>
            </a:p>
          </p:txBody>
        </p:sp>
      </p:grp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16482534-82C9-A2FB-F318-F5800F23E65F}"/>
              </a:ext>
            </a:extLst>
          </p:cNvPr>
          <p:cNvGrpSpPr/>
          <p:nvPr/>
        </p:nvGrpSpPr>
        <p:grpSpPr>
          <a:xfrm>
            <a:off x="7860167" y="3416306"/>
            <a:ext cx="4118210" cy="1227478"/>
            <a:chOff x="7355690" y="4841462"/>
            <a:chExt cx="4118210" cy="122747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6458A9-87B0-50FE-BC2A-300B9F04DCCB}"/>
                </a:ext>
              </a:extLst>
            </p:cNvPr>
            <p:cNvSpPr txBox="1"/>
            <p:nvPr/>
          </p:nvSpPr>
          <p:spPr>
            <a:xfrm>
              <a:off x="7829584" y="4841462"/>
              <a:ext cx="316253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/>
                <a:t>ST</a:t>
              </a:r>
              <a:r>
                <a:rPr lang="en-US" sz="2100" baseline="-25000"/>
                <a:t>1</a:t>
              </a:r>
              <a:r>
                <a:rPr lang="en-US" sz="2100"/>
                <a:t> = </a:t>
              </a:r>
              <a:r>
                <a:rPr lang="en-US" sz="2100">
                  <a:solidFill>
                    <a:schemeClr val="accent1"/>
                  </a:solidFill>
                </a:rPr>
                <a:t>S</a:t>
              </a:r>
              <a:r>
                <a:rPr lang="en-US" sz="2100" baseline="-25000">
                  <a:solidFill>
                    <a:schemeClr val="accent1"/>
                  </a:solidFill>
                </a:rPr>
                <a:t>1</a:t>
              </a:r>
              <a:r>
                <a:rPr lang="en-US" sz="2100">
                  <a:solidFill>
                    <a:schemeClr val="tx2"/>
                  </a:solidFill>
                </a:rPr>
                <a:t> </a:t>
              </a:r>
              <a:r>
                <a:rPr lang="en-US" sz="2100"/>
                <a:t>× </a:t>
              </a:r>
              <a:r>
                <a:rPr lang="en-US" sz="2100">
                  <a:solidFill>
                    <a:schemeClr val="accent1"/>
                  </a:solidFill>
                </a:rPr>
                <a:t>T</a:t>
              </a:r>
              <a:r>
                <a:rPr lang="en-US" sz="2100" baseline="-25000">
                  <a:solidFill>
                    <a:schemeClr val="accent1"/>
                  </a:solidFill>
                </a:rPr>
                <a:t>1 </a:t>
              </a:r>
              <a:r>
                <a:rPr lang="en-US" sz="210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≈</a:t>
              </a:r>
              <a:r>
                <a:rPr lang="en-US" sz="2100">
                  <a:solidFill>
                    <a:schemeClr val="accent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US" sz="2100">
                  <a:solidFill>
                    <a:schemeClr val="accent2"/>
                  </a:solidFill>
                </a:rPr>
                <a:t>S</a:t>
              </a:r>
              <a:r>
                <a:rPr lang="en-US" sz="2100" baseline="-25000">
                  <a:solidFill>
                    <a:schemeClr val="accent2"/>
                  </a:solidFill>
                </a:rPr>
                <a:t>3</a:t>
              </a:r>
              <a:r>
                <a:rPr lang="en-US" sz="2100">
                  <a:solidFill>
                    <a:schemeClr val="accent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US" sz="2100"/>
                <a:t>×</a:t>
              </a:r>
              <a:r>
                <a:rPr lang="en-US" sz="2100">
                  <a:solidFill>
                    <a:schemeClr val="accent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 </a:t>
              </a:r>
              <a:r>
                <a:rPr lang="en-US" sz="2100">
                  <a:solidFill>
                    <a:schemeClr val="accent2"/>
                  </a:solidFill>
                </a:rPr>
                <a:t>T</a:t>
              </a:r>
              <a:r>
                <a:rPr lang="en-US" sz="2100" baseline="-25000">
                  <a:solidFill>
                    <a:schemeClr val="accent2"/>
                  </a:solidFill>
                </a:rPr>
                <a:t>3</a:t>
              </a:r>
              <a:r>
                <a:rPr lang="en-US" sz="2100">
                  <a:solidFill>
                    <a:schemeClr val="accent2"/>
                  </a:solidFill>
                </a:rPr>
                <a:t> </a:t>
              </a:r>
              <a:r>
                <a:rPr lang="en-US" sz="2100"/>
                <a:t>= ST</a:t>
              </a:r>
              <a:r>
                <a:rPr lang="en-US" sz="2100" baseline="-25000"/>
                <a:t>3</a:t>
              </a:r>
              <a:endParaRPr lang="en-GB" sz="2100">
                <a:solidFill>
                  <a:schemeClr val="accent2"/>
                </a:solidFill>
              </a:endParaRPr>
            </a:p>
          </p:txBody>
        </p:sp>
        <p:cxnSp>
          <p:nvCxnSpPr>
            <p:cNvPr id="1024" name="Straight Arrow Connector 1023">
              <a:extLst>
                <a:ext uri="{FF2B5EF4-FFF2-40B4-BE49-F238E27FC236}">
                  <a16:creationId xmlns:a16="http://schemas.microsoft.com/office/drawing/2014/main" id="{DFE0A9B5-40C2-F8A0-DB26-A84C8476449A}"/>
                </a:ext>
              </a:extLst>
            </p:cNvPr>
            <p:cNvCxnSpPr/>
            <p:nvPr/>
          </p:nvCxnSpPr>
          <p:spPr>
            <a:xfrm flipV="1">
              <a:off x="8008050" y="5192586"/>
              <a:ext cx="103236" cy="32425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12A87B20-BADF-2B54-ADE5-9BBEA35F1F89}"/>
                </a:ext>
              </a:extLst>
            </p:cNvPr>
            <p:cNvSpPr txBox="1"/>
            <p:nvPr/>
          </p:nvSpPr>
          <p:spPr>
            <a:xfrm>
              <a:off x="7355690" y="5514942"/>
              <a:ext cx="1654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/>
                <a:t>cost of computing</a:t>
              </a:r>
            </a:p>
            <a:p>
              <a:pPr algn="ctr"/>
              <a:r>
                <a:rPr lang="en-US" sz="1500" i="1"/>
                <a:t>f</a:t>
              </a:r>
              <a:r>
                <a:rPr lang="en-US" sz="1500"/>
                <a:t> once</a:t>
              </a:r>
              <a:endParaRPr lang="en-GB" sz="1500"/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19B554ED-DA28-A6A3-D533-135D2B7BEDC9}"/>
                </a:ext>
              </a:extLst>
            </p:cNvPr>
            <p:cNvSpPr txBox="1"/>
            <p:nvPr/>
          </p:nvSpPr>
          <p:spPr>
            <a:xfrm>
              <a:off x="9819410" y="5499120"/>
              <a:ext cx="165449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/>
                <a:t>cost of computing</a:t>
              </a:r>
            </a:p>
            <a:p>
              <a:pPr algn="ctr"/>
              <a:r>
                <a:rPr lang="en-US" sz="1500" i="1"/>
                <a:t>f</a:t>
              </a:r>
              <a:r>
                <a:rPr lang="en-US" sz="1500"/>
                <a:t> three times</a:t>
              </a:r>
              <a:endParaRPr lang="en-GB" sz="1500"/>
            </a:p>
          </p:txBody>
        </p:sp>
        <p:cxnSp>
          <p:nvCxnSpPr>
            <p:cNvPr id="1028" name="Straight Arrow Connector 1027">
              <a:extLst>
                <a:ext uri="{FF2B5EF4-FFF2-40B4-BE49-F238E27FC236}">
                  <a16:creationId xmlns:a16="http://schemas.microsoft.com/office/drawing/2014/main" id="{1F219125-2234-71D0-EDB1-2824209D1183}"/>
                </a:ext>
              </a:extLst>
            </p:cNvPr>
            <p:cNvCxnSpPr/>
            <p:nvPr/>
          </p:nvCxnSpPr>
          <p:spPr>
            <a:xfrm flipH="1" flipV="1">
              <a:off x="10618259" y="5179752"/>
              <a:ext cx="144700" cy="3499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4717412-70C6-8062-D6FA-0D4B9D318A53}"/>
              </a:ext>
            </a:extLst>
          </p:cNvPr>
          <p:cNvSpPr/>
          <p:nvPr/>
        </p:nvSpPr>
        <p:spPr>
          <a:xfrm>
            <a:off x="1191768" y="4429715"/>
            <a:ext cx="2460269" cy="1443595"/>
          </a:xfrm>
          <a:custGeom>
            <a:avLst/>
            <a:gdLst>
              <a:gd name="connsiteX0" fmla="*/ 0 w 2460269"/>
              <a:gd name="connsiteY0" fmla="*/ 1443595 h 1443595"/>
              <a:gd name="connsiteX1" fmla="*/ 479753 w 2460269"/>
              <a:gd name="connsiteY1" fmla="*/ 639907 h 1443595"/>
              <a:gd name="connsiteX2" fmla="*/ 918501 w 2460269"/>
              <a:gd name="connsiteY2" fmla="*/ 840829 h 1443595"/>
              <a:gd name="connsiteX3" fmla="*/ 1492563 w 2460269"/>
              <a:gd name="connsiteY3" fmla="*/ 8438 h 1443595"/>
              <a:gd name="connsiteX4" fmla="*/ 2460269 w 2460269"/>
              <a:gd name="connsiteY4" fmla="*/ 1443595 h 14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269" h="1443595">
                <a:moveTo>
                  <a:pt x="0" y="1443595"/>
                </a:moveTo>
                <a:cubicBezTo>
                  <a:pt x="163335" y="1091981"/>
                  <a:pt x="326670" y="740368"/>
                  <a:pt x="479753" y="639907"/>
                </a:cubicBezTo>
                <a:cubicBezTo>
                  <a:pt x="632836" y="539446"/>
                  <a:pt x="749699" y="946074"/>
                  <a:pt x="918501" y="840829"/>
                </a:cubicBezTo>
                <a:cubicBezTo>
                  <a:pt x="1087303" y="735584"/>
                  <a:pt x="1235602" y="-92023"/>
                  <a:pt x="1492563" y="8438"/>
                </a:cubicBezTo>
                <a:cubicBezTo>
                  <a:pt x="1749524" y="108899"/>
                  <a:pt x="2293517" y="1208503"/>
                  <a:pt x="2460269" y="1443595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A008C-2160-0F00-E1D8-5880FA28DB58}"/>
              </a:ext>
            </a:extLst>
          </p:cNvPr>
          <p:cNvSpPr txBox="1"/>
          <p:nvPr/>
        </p:nvSpPr>
        <p:spPr>
          <a:xfrm>
            <a:off x="2087515" y="585360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1CBD56-6371-9280-6549-6B4EDB3D4DF8}"/>
              </a:ext>
            </a:extLst>
          </p:cNvPr>
          <p:cNvCxnSpPr>
            <a:cxnSpLocks/>
          </p:cNvCxnSpPr>
          <p:nvPr/>
        </p:nvCxnSpPr>
        <p:spPr>
          <a:xfrm flipH="1" flipV="1">
            <a:off x="1161673" y="3978457"/>
            <a:ext cx="12215" cy="1894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F17823-85B1-1959-CDE7-AF3201CAE73B}"/>
              </a:ext>
            </a:extLst>
          </p:cNvPr>
          <p:cNvCxnSpPr>
            <a:cxnSpLocks/>
          </p:cNvCxnSpPr>
          <p:nvPr/>
        </p:nvCxnSpPr>
        <p:spPr>
          <a:xfrm>
            <a:off x="1161673" y="5873310"/>
            <a:ext cx="28180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A02095-2799-A4E1-A3D9-A266138C9D4F}"/>
              </a:ext>
            </a:extLst>
          </p:cNvPr>
          <p:cNvSpPr txBox="1"/>
          <p:nvPr/>
        </p:nvSpPr>
        <p:spPr>
          <a:xfrm>
            <a:off x="380328" y="4741218"/>
            <a:ext cx="80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Space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256181-5D6E-7751-5829-D6ECA6830E97}"/>
              </a:ext>
            </a:extLst>
          </p:cNvPr>
          <p:cNvCxnSpPr>
            <a:cxnSpLocks/>
          </p:cNvCxnSpPr>
          <p:nvPr/>
        </p:nvCxnSpPr>
        <p:spPr>
          <a:xfrm flipH="1">
            <a:off x="969707" y="4421751"/>
            <a:ext cx="2691898" cy="7964"/>
          </a:xfrm>
          <a:prstGeom prst="line">
            <a:avLst/>
          </a:prstGeom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275E7E-800C-7B00-8D5B-BBC273B3B096}"/>
              </a:ext>
            </a:extLst>
          </p:cNvPr>
          <p:cNvCxnSpPr>
            <a:cxnSpLocks/>
          </p:cNvCxnSpPr>
          <p:nvPr/>
        </p:nvCxnSpPr>
        <p:spPr>
          <a:xfrm flipV="1">
            <a:off x="3661605" y="4321518"/>
            <a:ext cx="0" cy="1658669"/>
          </a:xfrm>
          <a:prstGeom prst="line">
            <a:avLst/>
          </a:prstGeom>
          <a:ln w="9525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79766A-E80D-0078-6871-1B7FF425E528}"/>
                  </a:ext>
                </a:extLst>
              </p:cNvPr>
              <p:cNvSpPr txBox="1"/>
              <p:nvPr/>
            </p:nvSpPr>
            <p:spPr>
              <a:xfrm>
                <a:off x="1119828" y="4096726"/>
                <a:ext cx="992708" cy="325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79766A-E80D-0078-6871-1B7FF425E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28" y="4096726"/>
                <a:ext cx="992708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65B307-EB52-D3C8-A690-6A85CDA8E2DA}"/>
                  </a:ext>
                </a:extLst>
              </p:cNvPr>
              <p:cNvSpPr txBox="1"/>
              <p:nvPr/>
            </p:nvSpPr>
            <p:spPr>
              <a:xfrm>
                <a:off x="3633980" y="4988634"/>
                <a:ext cx="949427" cy="32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sz="1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65B307-EB52-D3C8-A690-6A85CDA8E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980" y="4988634"/>
                <a:ext cx="949427" cy="325025"/>
              </a:xfrm>
              <a:prstGeom prst="rect">
                <a:avLst/>
              </a:prstGeom>
              <a:blipFill>
                <a:blip r:embed="rId5"/>
                <a:stretch>
                  <a:fillRect b="-1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FF6FFC92-70EE-3E9D-1118-3DDC9942956F}"/>
              </a:ext>
            </a:extLst>
          </p:cNvPr>
          <p:cNvSpPr/>
          <p:nvPr/>
        </p:nvSpPr>
        <p:spPr>
          <a:xfrm>
            <a:off x="5314683" y="4429715"/>
            <a:ext cx="2460269" cy="1443595"/>
          </a:xfrm>
          <a:custGeom>
            <a:avLst/>
            <a:gdLst>
              <a:gd name="connsiteX0" fmla="*/ 0 w 2460269"/>
              <a:gd name="connsiteY0" fmla="*/ 1443595 h 1443595"/>
              <a:gd name="connsiteX1" fmla="*/ 479753 w 2460269"/>
              <a:gd name="connsiteY1" fmla="*/ 639907 h 1443595"/>
              <a:gd name="connsiteX2" fmla="*/ 918501 w 2460269"/>
              <a:gd name="connsiteY2" fmla="*/ 840829 h 1443595"/>
              <a:gd name="connsiteX3" fmla="*/ 1492563 w 2460269"/>
              <a:gd name="connsiteY3" fmla="*/ 8438 h 1443595"/>
              <a:gd name="connsiteX4" fmla="*/ 2460269 w 2460269"/>
              <a:gd name="connsiteY4" fmla="*/ 1443595 h 14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269" h="1443595">
                <a:moveTo>
                  <a:pt x="0" y="1443595"/>
                </a:moveTo>
                <a:cubicBezTo>
                  <a:pt x="163335" y="1091981"/>
                  <a:pt x="326670" y="740368"/>
                  <a:pt x="479753" y="639907"/>
                </a:cubicBezTo>
                <a:cubicBezTo>
                  <a:pt x="632836" y="539446"/>
                  <a:pt x="749699" y="946074"/>
                  <a:pt x="918501" y="840829"/>
                </a:cubicBezTo>
                <a:cubicBezTo>
                  <a:pt x="1087303" y="735584"/>
                  <a:pt x="1235602" y="-92023"/>
                  <a:pt x="1492563" y="8438"/>
                </a:cubicBezTo>
                <a:cubicBezTo>
                  <a:pt x="1749524" y="108899"/>
                  <a:pt x="2293517" y="1208503"/>
                  <a:pt x="2460269" y="1443595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66BCC624-1B15-D48C-015A-28892D308CE5}"/>
              </a:ext>
            </a:extLst>
          </p:cNvPr>
          <p:cNvSpPr txBox="1"/>
          <p:nvPr/>
        </p:nvSpPr>
        <p:spPr>
          <a:xfrm>
            <a:off x="6210430" y="5853606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5A3DF396-931F-0B57-7E7F-94D5986EBEDB}"/>
              </a:ext>
            </a:extLst>
          </p:cNvPr>
          <p:cNvCxnSpPr>
            <a:cxnSpLocks/>
          </p:cNvCxnSpPr>
          <p:nvPr/>
        </p:nvCxnSpPr>
        <p:spPr>
          <a:xfrm flipH="1" flipV="1">
            <a:off x="5284588" y="3978457"/>
            <a:ext cx="12215" cy="1894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079640C1-6D0F-582B-7A7F-2A44BE1B4C25}"/>
              </a:ext>
            </a:extLst>
          </p:cNvPr>
          <p:cNvCxnSpPr>
            <a:cxnSpLocks/>
          </p:cNvCxnSpPr>
          <p:nvPr/>
        </p:nvCxnSpPr>
        <p:spPr>
          <a:xfrm>
            <a:off x="5284588" y="5873310"/>
            <a:ext cx="28180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6" name="TextBox 1035">
            <a:extLst>
              <a:ext uri="{FF2B5EF4-FFF2-40B4-BE49-F238E27FC236}">
                <a16:creationId xmlns:a16="http://schemas.microsoft.com/office/drawing/2014/main" id="{A36CE84C-5868-6BB4-19A8-679558E1F8F7}"/>
              </a:ext>
            </a:extLst>
          </p:cNvPr>
          <p:cNvSpPr txBox="1"/>
          <p:nvPr/>
        </p:nvSpPr>
        <p:spPr>
          <a:xfrm>
            <a:off x="4503243" y="4741218"/>
            <a:ext cx="80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Space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C750E675-22AD-241C-4521-46450E339469}"/>
              </a:ext>
            </a:extLst>
          </p:cNvPr>
          <p:cNvCxnSpPr>
            <a:cxnSpLocks/>
          </p:cNvCxnSpPr>
          <p:nvPr/>
        </p:nvCxnSpPr>
        <p:spPr>
          <a:xfrm flipH="1">
            <a:off x="5092622" y="4421751"/>
            <a:ext cx="2691898" cy="7964"/>
          </a:xfrm>
          <a:prstGeom prst="line">
            <a:avLst/>
          </a:prstGeom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F00C5573-D93F-E322-D8B9-5011E3DE12E0}"/>
              </a:ext>
            </a:extLst>
          </p:cNvPr>
          <p:cNvCxnSpPr>
            <a:cxnSpLocks/>
          </p:cNvCxnSpPr>
          <p:nvPr/>
        </p:nvCxnSpPr>
        <p:spPr>
          <a:xfrm flipV="1">
            <a:off x="7771867" y="4296404"/>
            <a:ext cx="0" cy="1658669"/>
          </a:xfrm>
          <a:prstGeom prst="line">
            <a:avLst/>
          </a:prstGeom>
          <a:ln w="9525">
            <a:solidFill>
              <a:schemeClr val="tx2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B9F01E24-8D40-7ECA-64FE-676C93884E8C}"/>
                  </a:ext>
                </a:extLst>
              </p:cNvPr>
              <p:cNvSpPr txBox="1"/>
              <p:nvPr/>
            </p:nvSpPr>
            <p:spPr>
              <a:xfrm>
                <a:off x="5242743" y="4096726"/>
                <a:ext cx="992708" cy="325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B9F01E24-8D40-7ECA-64FE-676C9388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743" y="4096726"/>
                <a:ext cx="992708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CCBEE640-D986-5BD2-1374-98D20DD620FD}"/>
                  </a:ext>
                </a:extLst>
              </p:cNvPr>
              <p:cNvSpPr txBox="1"/>
              <p:nvPr/>
            </p:nvSpPr>
            <p:spPr>
              <a:xfrm>
                <a:off x="7744242" y="4963520"/>
                <a:ext cx="949427" cy="325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time</m:t>
                      </m:r>
                      <m:r>
                        <a:rPr lang="en-US" sz="1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>
                  <a:solidFill>
                    <a:schemeClr val="tx2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49" name="TextBox 1048">
                <a:extLst>
                  <a:ext uri="{FF2B5EF4-FFF2-40B4-BE49-F238E27FC236}">
                    <a16:creationId xmlns:a16="http://schemas.microsoft.com/office/drawing/2014/main" id="{CCBEE640-D986-5BD2-1374-98D20DD620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242" y="4963520"/>
                <a:ext cx="949427" cy="325025"/>
              </a:xfrm>
              <a:prstGeom prst="rect">
                <a:avLst/>
              </a:prstGeom>
              <a:blipFill>
                <a:blip r:embed="rId5"/>
                <a:stretch>
                  <a:fillRect b="-1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6512F71-5FC8-18FD-A7EC-F11915C17BBE}"/>
              </a:ext>
            </a:extLst>
          </p:cNvPr>
          <p:cNvSpPr txBox="1"/>
          <p:nvPr/>
        </p:nvSpPr>
        <p:spPr>
          <a:xfrm>
            <a:off x="1397235" y="3767671"/>
            <a:ext cx="2116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>
                <a:solidFill>
                  <a:schemeClr val="accent2">
                    <a:lumMod val="75000"/>
                  </a:schemeClr>
                </a:solidFill>
              </a:rPr>
              <a:t>Space-Time Complexity</a:t>
            </a:r>
            <a:endParaRPr lang="en-US" sz="1400" b="1" u="sn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40C58-A925-424C-F718-6639AB9E9969}"/>
              </a:ext>
            </a:extLst>
          </p:cNvPr>
          <p:cNvSpPr txBox="1"/>
          <p:nvPr/>
        </p:nvSpPr>
        <p:spPr>
          <a:xfrm>
            <a:off x="5483780" y="3764347"/>
            <a:ext cx="209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>
                <a:solidFill>
                  <a:schemeClr val="accent5">
                    <a:lumMod val="50000"/>
                  </a:schemeClr>
                </a:solidFill>
              </a:rPr>
              <a:t>Cumulative Complexity</a:t>
            </a:r>
            <a:endParaRPr lang="en-US" sz="1050" b="1" u="sng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64B0EF-E269-381C-7A31-BAB8C7D86C60}"/>
                  </a:ext>
                </a:extLst>
              </p:cNvPr>
              <p:cNvSpPr txBox="1"/>
              <p:nvPr/>
            </p:nvSpPr>
            <p:spPr>
              <a:xfrm>
                <a:off x="9014955" y="5326589"/>
                <a:ext cx="23230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3×</m:t>
                    </m:r>
                  </m:oMath>
                </a14:m>
                <a:r>
                  <a:rPr lang="en-US" sz="2400"/>
                  <a:t> AST</a:t>
                </a:r>
                <a:r>
                  <a:rPr lang="en-US" sz="2400" baseline="-25000"/>
                  <a:t>1</a:t>
                </a:r>
                <a:r>
                  <a:rPr lang="en-US" sz="2400"/>
                  <a:t> </a:t>
                </a:r>
                <a:r>
                  <a:rPr lang="en-US" sz="2400"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=</a:t>
                </a:r>
                <a:r>
                  <a:rPr lang="en-US" sz="2400">
                    <a:solidFill>
                      <a:schemeClr val="accent1"/>
                    </a:solidFill>
                    <a:latin typeface="Lucida Sans Unicode" panose="020B0602030504020204" pitchFamily="34" charset="0"/>
                    <a:cs typeface="Lucida Sans Unicode" panose="020B0602030504020204" pitchFamily="34" charset="0"/>
                  </a:rPr>
                  <a:t> </a:t>
                </a:r>
                <a:r>
                  <a:rPr lang="en-US" sz="2400"/>
                  <a:t>AST</a:t>
                </a:r>
                <a:r>
                  <a:rPr lang="en-US" sz="2400" baseline="-25000"/>
                  <a:t>3</a:t>
                </a:r>
                <a:endParaRPr lang="en-GB" sz="240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64B0EF-E269-381C-7A31-BAB8C7D86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4955" y="5326589"/>
                <a:ext cx="2323072" cy="461665"/>
              </a:xfrm>
              <a:prstGeom prst="rect">
                <a:avLst/>
              </a:prstGeom>
              <a:blipFill>
                <a:blip r:embed="rId6"/>
                <a:stretch>
                  <a:fillRect l="-787" t="-14474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46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 animBg="1"/>
      <p:bldP spid="5" grpId="0"/>
      <p:bldP spid="21" grpId="0"/>
      <p:bldP spid="26" grpId="0"/>
      <p:bldP spid="27" grpId="0"/>
      <p:bldP spid="1032" grpId="0" animBg="1"/>
      <p:bldP spid="1033" grpId="0"/>
      <p:bldP spid="1036" grpId="0"/>
      <p:bldP spid="1039" grpId="0"/>
      <p:bldP spid="1049" grpId="0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Hard Functions (MHFs)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51701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Intuition: computation costs dominated by memory costs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vs.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Goal: </a:t>
            </a:r>
            <a:r>
              <a:rPr lang="en-US" dirty="0"/>
              <a:t>force attacker to lock up large amounts of memory for duration of computation</a:t>
            </a:r>
          </a:p>
          <a:p>
            <a:pPr lvl="1"/>
            <a:r>
              <a:rPr lang="en-US" dirty="0"/>
              <a:t>What’s the best way to measure “memory-hardness?”</a:t>
            </a: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872" y="2220128"/>
            <a:ext cx="1925133" cy="192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84" y="2659612"/>
            <a:ext cx="169011" cy="16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6834596" y="2828623"/>
            <a:ext cx="2178777" cy="952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834596" y="2427515"/>
            <a:ext cx="2178777" cy="2691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47746-6236-F19D-33E6-ED937CBB2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5909B-960A-4B8A-985F-7A2A41D5ACC6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pile of computer memory chips&#10;&#10;AI-generated content may be incorrect.">
            <a:extLst>
              <a:ext uri="{FF2B5EF4-FFF2-40B4-BE49-F238E27FC236}">
                <a16:creationId xmlns:a16="http://schemas.microsoft.com/office/drawing/2014/main" id="{D461725B-83BD-46AD-2848-ABDCC196C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5" y="2003185"/>
            <a:ext cx="2934889" cy="1650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368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DC3AC-EE21-1D84-ABF5-24AC3ABB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BF998-661D-B01D-B1A7-3465DB0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2923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Memory-Hard Functions: Measuring Cost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3A880-FF29-24D2-4971-1DD56B71B2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5576" y="1551931"/>
                <a:ext cx="10991578" cy="2163348"/>
              </a:xfrm>
            </p:spPr>
            <p:txBody>
              <a:bodyPr>
                <a:normAutofit fontScale="85000" lnSpcReduction="10000"/>
              </a:bodyPr>
              <a:lstStyle/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n-US" b="1" dirty="0">
                    <a:solidFill>
                      <a:schemeClr val="accent5">
                        <a:lumMod val="75000"/>
                      </a:schemeClr>
                    </a:solidFill>
                  </a:rPr>
                  <a:t>Cumulative Complexity </a:t>
                </a:r>
                <a:r>
                  <a:rPr lang="en-US" b="1" dirty="0"/>
                  <a:t>[AS15] </a:t>
                </a:r>
                <a:r>
                  <a:rPr lang="en-US" dirty="0"/>
                  <a:t>is the standard measure of memory-hardness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Sum of space used over time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dirty="0"/>
                  <a:t>Equivalently: </a:t>
                </a:r>
                <a:r>
                  <a:rPr lang="en-US" b="1" dirty="0"/>
                  <a:t>Average space usage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time</a:t>
                </a:r>
              </a:p>
              <a:p>
                <a:pPr marL="457200" lvl="1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Avg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pPr marL="914400" lvl="2" indent="0">
                  <a:lnSpc>
                    <a:spcPct val="120000"/>
                  </a:lnSpc>
                  <a:buNone/>
                </a:pPr>
                <a:endParaRPr lang="en-US" b="0" dirty="0"/>
              </a:p>
              <a:p>
                <a:pPr marL="457200" lvl="1" indent="0">
                  <a:lnSpc>
                    <a:spcPct val="120000"/>
                  </a:lnSpc>
                  <a:buNone/>
                </a:pPr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43A880-FF29-24D2-4971-1DD56B71B2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5576" y="1551931"/>
                <a:ext cx="10991578" cy="2163348"/>
              </a:xfrm>
              <a:blipFill>
                <a:blip r:embed="rId3"/>
                <a:stretch>
                  <a:fillRect t="-1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B68EEA69-1FA5-D604-EE6B-F81AC935F39F}"/>
              </a:ext>
            </a:extLst>
          </p:cNvPr>
          <p:cNvSpPr/>
          <p:nvPr/>
        </p:nvSpPr>
        <p:spPr>
          <a:xfrm>
            <a:off x="1773056" y="4286979"/>
            <a:ext cx="2460269" cy="1443595"/>
          </a:xfrm>
          <a:custGeom>
            <a:avLst/>
            <a:gdLst>
              <a:gd name="connsiteX0" fmla="*/ 0 w 2460269"/>
              <a:gd name="connsiteY0" fmla="*/ 1443595 h 1443595"/>
              <a:gd name="connsiteX1" fmla="*/ 479753 w 2460269"/>
              <a:gd name="connsiteY1" fmla="*/ 639907 h 1443595"/>
              <a:gd name="connsiteX2" fmla="*/ 918501 w 2460269"/>
              <a:gd name="connsiteY2" fmla="*/ 840829 h 1443595"/>
              <a:gd name="connsiteX3" fmla="*/ 1492563 w 2460269"/>
              <a:gd name="connsiteY3" fmla="*/ 8438 h 1443595"/>
              <a:gd name="connsiteX4" fmla="*/ 2460269 w 2460269"/>
              <a:gd name="connsiteY4" fmla="*/ 1443595 h 1443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0269" h="1443595">
                <a:moveTo>
                  <a:pt x="0" y="1443595"/>
                </a:moveTo>
                <a:cubicBezTo>
                  <a:pt x="163335" y="1091981"/>
                  <a:pt x="326670" y="740368"/>
                  <a:pt x="479753" y="639907"/>
                </a:cubicBezTo>
                <a:cubicBezTo>
                  <a:pt x="632836" y="539446"/>
                  <a:pt x="749699" y="946074"/>
                  <a:pt x="918501" y="840829"/>
                </a:cubicBezTo>
                <a:cubicBezTo>
                  <a:pt x="1087303" y="735584"/>
                  <a:pt x="1235602" y="-92023"/>
                  <a:pt x="1492563" y="8438"/>
                </a:cubicBezTo>
                <a:cubicBezTo>
                  <a:pt x="1749524" y="108899"/>
                  <a:pt x="2293517" y="1208503"/>
                  <a:pt x="2460269" y="1443595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D0E8EAA5-B8F4-0547-2C95-FF5141FE1716}"/>
              </a:ext>
            </a:extLst>
          </p:cNvPr>
          <p:cNvSpPr txBox="1"/>
          <p:nvPr/>
        </p:nvSpPr>
        <p:spPr>
          <a:xfrm>
            <a:off x="2668803" y="5710870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</a:t>
            </a:r>
          </a:p>
        </p:txBody>
      </p: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D953102D-E35F-8689-6D22-468D988408EF}"/>
              </a:ext>
            </a:extLst>
          </p:cNvPr>
          <p:cNvCxnSpPr>
            <a:cxnSpLocks/>
          </p:cNvCxnSpPr>
          <p:nvPr/>
        </p:nvCxnSpPr>
        <p:spPr>
          <a:xfrm flipH="1" flipV="1">
            <a:off x="1742961" y="3835721"/>
            <a:ext cx="12215" cy="18948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9477ABBE-558E-5C70-AA9C-5E1A2570F9F7}"/>
              </a:ext>
            </a:extLst>
          </p:cNvPr>
          <p:cNvCxnSpPr>
            <a:cxnSpLocks/>
          </p:cNvCxnSpPr>
          <p:nvPr/>
        </p:nvCxnSpPr>
        <p:spPr>
          <a:xfrm>
            <a:off x="1742961" y="5730574"/>
            <a:ext cx="28180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3C66108-B9A8-DFB2-67B5-8A505BA4E21A}"/>
              </a:ext>
            </a:extLst>
          </p:cNvPr>
          <p:cNvSpPr txBox="1"/>
          <p:nvPr/>
        </p:nvSpPr>
        <p:spPr>
          <a:xfrm>
            <a:off x="961616" y="4598482"/>
            <a:ext cx="80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Space</a:t>
            </a: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D953A51F-5E3B-164B-3CDA-A88FF50EDCCD}"/>
              </a:ext>
            </a:extLst>
          </p:cNvPr>
          <p:cNvCxnSpPr>
            <a:cxnSpLocks/>
          </p:cNvCxnSpPr>
          <p:nvPr/>
        </p:nvCxnSpPr>
        <p:spPr>
          <a:xfrm flipH="1">
            <a:off x="1550995" y="4279015"/>
            <a:ext cx="2691898" cy="7964"/>
          </a:xfrm>
          <a:prstGeom prst="line">
            <a:avLst/>
          </a:prstGeom>
          <a:ln w="9525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574C1CD1-DB50-9E27-C100-8F8EEA45B3BE}"/>
                  </a:ext>
                </a:extLst>
              </p:cNvPr>
              <p:cNvSpPr txBox="1"/>
              <p:nvPr/>
            </p:nvSpPr>
            <p:spPr>
              <a:xfrm>
                <a:off x="1701116" y="3953990"/>
                <a:ext cx="992708" cy="325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space</m:t>
                      </m:r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39" name="TextBox 1038">
                <a:extLst>
                  <a:ext uri="{FF2B5EF4-FFF2-40B4-BE49-F238E27FC236}">
                    <a16:creationId xmlns:a16="http://schemas.microsoft.com/office/drawing/2014/main" id="{574C1CD1-DB50-9E27-C100-8F8EEA45B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116" y="3953990"/>
                <a:ext cx="992708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C4EDFD6-DF3B-249A-99D4-EF3EBFF4C450}"/>
              </a:ext>
            </a:extLst>
          </p:cNvPr>
          <p:cNvSpPr txBox="1"/>
          <p:nvPr/>
        </p:nvSpPr>
        <p:spPr>
          <a:xfrm>
            <a:off x="1942153" y="3621611"/>
            <a:ext cx="209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>
                <a:solidFill>
                  <a:schemeClr val="accent5">
                    <a:lumMod val="50000"/>
                  </a:schemeClr>
                </a:solidFill>
              </a:rPr>
              <a:t>Cumulative Complexity</a:t>
            </a:r>
            <a:endParaRPr lang="en-US" sz="1050" b="1" u="sng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F5AA21-DB9A-0687-C0A1-94391DA7F17B}"/>
              </a:ext>
            </a:extLst>
          </p:cNvPr>
          <p:cNvSpPr txBox="1"/>
          <p:nvPr/>
        </p:nvSpPr>
        <p:spPr>
          <a:xfrm>
            <a:off x="6003817" y="3976012"/>
            <a:ext cx="511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MHFs with high cumulative complexity minimize the attacker’s hardware advantage</a:t>
            </a:r>
          </a:p>
        </p:txBody>
      </p:sp>
    </p:spTree>
    <p:extLst>
      <p:ext uri="{BB962C8B-B14F-4D97-AF65-F5344CB8AC3E}">
        <p14:creationId xmlns:p14="http://schemas.microsoft.com/office/powerpoint/2010/main" val="185226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/>
      <p:bldP spid="1036" grpId="0"/>
      <p:bldP spid="103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8C782-21E4-725D-EF51-C0EA629E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Memory-Hard Functions: Construction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A11DCB-8A9D-6A46-9040-0E68877A22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6544" y="1833767"/>
                <a:ext cx="10515600" cy="2308109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A </a:t>
                </a:r>
                <a:r>
                  <a:rPr lang="en-US" b="1" dirty="0"/>
                  <a:t>memory-hard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dirty="0"/>
                  <a:t> is defined by:</a:t>
                </a:r>
              </a:p>
              <a:p>
                <a:r>
                  <a:rPr lang="en-US" dirty="0"/>
                  <a:t>A directed </a:t>
                </a:r>
                <a:r>
                  <a:rPr lang="en-US" b="1" dirty="0"/>
                  <a:t>graph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(encodes data-dependencies)</a:t>
                </a:r>
              </a:p>
              <a:p>
                <a:r>
                  <a:rPr lang="en-US" dirty="0"/>
                  <a:t>A </a:t>
                </a:r>
                <a:r>
                  <a:rPr lang="en-US" b="1" dirty="0"/>
                  <a:t>hash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 dirty="0"/>
                  <a:t> (random oracle)</a:t>
                </a:r>
              </a:p>
              <a:p>
                <a:r>
                  <a:rPr lang="en-US" dirty="0"/>
                  <a:t>Each node has a </a:t>
                </a:r>
                <a:r>
                  <a:rPr lang="en-US" b="1" dirty="0"/>
                  <a:t>label</a:t>
                </a:r>
                <a:r>
                  <a:rPr lang="en-US" dirty="0"/>
                  <a:t> </a:t>
                </a:r>
              </a:p>
              <a:p>
                <a:r>
                  <a:rPr lang="en-US" b="1" dirty="0"/>
                  <a:t>Label</a:t>
                </a:r>
                <a:r>
                  <a:rPr lang="en-US" dirty="0"/>
                  <a:t> for a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Parents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is the label of the sink node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A11DCB-8A9D-6A46-9040-0E68877A22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6544" y="1833767"/>
                <a:ext cx="10515600" cy="2308109"/>
              </a:xfrm>
              <a:blipFill>
                <a:blip r:embed="rId2"/>
                <a:stretch>
                  <a:fillRect l="-754" t="-5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FF90C2C-92AF-68EA-D008-76CA2E9D141B}"/>
              </a:ext>
            </a:extLst>
          </p:cNvPr>
          <p:cNvGrpSpPr/>
          <p:nvPr/>
        </p:nvGrpSpPr>
        <p:grpSpPr>
          <a:xfrm>
            <a:off x="3734282" y="4256280"/>
            <a:ext cx="2811296" cy="1164816"/>
            <a:chOff x="3350680" y="2311507"/>
            <a:chExt cx="2811296" cy="116481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F42681F-FBFF-542C-93CD-919776FC0E5E}"/>
                </a:ext>
              </a:extLst>
            </p:cNvPr>
            <p:cNvSpPr/>
            <p:nvPr/>
          </p:nvSpPr>
          <p:spPr>
            <a:xfrm>
              <a:off x="3350680" y="302581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3A1277-9242-312E-EF5D-2CEECC3FDB7D}"/>
                </a:ext>
              </a:extLst>
            </p:cNvPr>
            <p:cNvSpPr/>
            <p:nvPr/>
          </p:nvSpPr>
          <p:spPr>
            <a:xfrm>
              <a:off x="4110633" y="2311507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1C892AE-ED53-846A-BFE9-94C85E1065C9}"/>
                </a:ext>
              </a:extLst>
            </p:cNvPr>
            <p:cNvSpPr/>
            <p:nvPr/>
          </p:nvSpPr>
          <p:spPr>
            <a:xfrm>
              <a:off x="4845073" y="302581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34C594B-8095-A991-C559-5626C95817B6}"/>
                </a:ext>
              </a:extLst>
            </p:cNvPr>
            <p:cNvSpPr/>
            <p:nvPr/>
          </p:nvSpPr>
          <p:spPr>
            <a:xfrm>
              <a:off x="5711466" y="2311507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A466267-A7C7-6F83-88D2-65FA1BFDDAC5}"/>
                </a:ext>
              </a:extLst>
            </p:cNvPr>
            <p:cNvCxnSpPr>
              <a:cxnSpLocks/>
              <a:stCxn id="24" idx="7"/>
              <a:endCxn id="25" idx="3"/>
            </p:cNvCxnSpPr>
            <p:nvPr/>
          </p:nvCxnSpPr>
          <p:spPr>
            <a:xfrm flipV="1">
              <a:off x="3735214" y="2696041"/>
              <a:ext cx="441395" cy="395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D8C1FDA-1EBD-068E-B364-1CE7FB10839A}"/>
                </a:ext>
              </a:extLst>
            </p:cNvPr>
            <p:cNvCxnSpPr>
              <a:cxnSpLocks/>
              <a:stCxn id="25" idx="5"/>
              <a:endCxn id="26" idx="1"/>
            </p:cNvCxnSpPr>
            <p:nvPr/>
          </p:nvCxnSpPr>
          <p:spPr>
            <a:xfrm>
              <a:off x="4495167" y="2696041"/>
              <a:ext cx="415882" cy="395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531DAF1-29C0-3B38-92C0-9AC8B2B8A037}"/>
                </a:ext>
              </a:extLst>
            </p:cNvPr>
            <p:cNvCxnSpPr>
              <a:cxnSpLocks/>
              <a:stCxn id="26" idx="6"/>
              <a:endCxn id="27" idx="3"/>
            </p:cNvCxnSpPr>
            <p:nvPr/>
          </p:nvCxnSpPr>
          <p:spPr>
            <a:xfrm flipV="1">
              <a:off x="5295583" y="2696041"/>
              <a:ext cx="481859" cy="5550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DC4910E-62F9-DE91-428D-9E032A6523E6}"/>
                </a:ext>
              </a:extLst>
            </p:cNvPr>
            <p:cNvCxnSpPr>
              <a:cxnSpLocks/>
              <a:stCxn id="24" idx="6"/>
              <a:endCxn id="26" idx="2"/>
            </p:cNvCxnSpPr>
            <p:nvPr/>
          </p:nvCxnSpPr>
          <p:spPr>
            <a:xfrm>
              <a:off x="3801190" y="3251068"/>
              <a:ext cx="10438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5566C90-4046-7C80-5EF3-9A3173A4183A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4561143" y="2536762"/>
              <a:ext cx="115032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C5B943-CD2C-1D8A-B095-7A2579D7602D}"/>
                  </a:ext>
                </a:extLst>
              </p:cNvPr>
              <p:cNvSpPr txBox="1"/>
              <p:nvPr/>
            </p:nvSpPr>
            <p:spPr>
              <a:xfrm>
                <a:off x="6843166" y="4105764"/>
                <a:ext cx="2960619" cy="454804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 algn="just"/>
                <a:r>
                  <a:rPr lang="en-US" sz="2400" b="1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sz="2400" baseline="-2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6C5B943-CD2C-1D8A-B095-7A2579D76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166" y="4105764"/>
                <a:ext cx="2960619" cy="454804"/>
              </a:xfrm>
              <a:prstGeom prst="rect">
                <a:avLst/>
              </a:prstGeom>
              <a:blipFill>
                <a:blip r:embed="rId3"/>
                <a:stretch>
                  <a:fillRect l="-4124" t="-12162" b="-3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09CCB6-BE91-01B5-2726-ECCCD0133E1A}"/>
                  </a:ext>
                </a:extLst>
              </p:cNvPr>
              <p:cNvSpPr txBox="1"/>
              <p:nvPr/>
            </p:nvSpPr>
            <p:spPr>
              <a:xfrm>
                <a:off x="1153444" y="4640814"/>
                <a:ext cx="2230932" cy="807913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 algn="ctr"/>
                <a:r>
                  <a:rPr lang="en-US" sz="2400" b="1" dirty="0"/>
                  <a:t>Input: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pwd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salt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09CCB6-BE91-01B5-2726-ECCCD0133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444" y="4640814"/>
                <a:ext cx="2230932" cy="807913"/>
              </a:xfrm>
              <a:prstGeom prst="rect">
                <a:avLst/>
              </a:prstGeom>
              <a:blipFill>
                <a:blip r:embed="rId4"/>
                <a:stretch>
                  <a:fillRect t="-7519" r="-1639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8EDFE7D-D708-807F-5A38-6C0A2638387A}"/>
                  </a:ext>
                </a:extLst>
              </p:cNvPr>
              <p:cNvSpPr txBox="1"/>
              <p:nvPr/>
            </p:nvSpPr>
            <p:spPr>
              <a:xfrm>
                <a:off x="5984487" y="5189877"/>
                <a:ext cx="2044598" cy="438581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8EDFE7D-D708-807F-5A38-6C0A26383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487" y="5189877"/>
                <a:ext cx="2044598" cy="438581"/>
              </a:xfrm>
              <a:prstGeom prst="rect">
                <a:avLst/>
              </a:prstGeom>
              <a:blipFill>
                <a:blip r:embed="rId5"/>
                <a:stretch>
                  <a:fillRect r="-1493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29F6EA5-BC9B-E1E3-DD8A-A7C43AA13C32}"/>
                  </a:ext>
                </a:extLst>
              </p:cNvPr>
              <p:cNvSpPr txBox="1"/>
              <p:nvPr/>
            </p:nvSpPr>
            <p:spPr>
              <a:xfrm>
                <a:off x="2837829" y="5910146"/>
                <a:ext cx="2616101" cy="438581"/>
              </a:xfrm>
              <a:prstGeom prst="rect">
                <a:avLst/>
              </a:prstGeom>
              <a:noFill/>
            </p:spPr>
            <p:txBody>
              <a:bodyPr wrap="none" lIns="68580" tIns="34290" rIns="68580" bIns="3429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i="1" baseline="-250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𝑝𝑤𝑑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𝑠𝑎𝑙𝑡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29F6EA5-BC9B-E1E3-DD8A-A7C43AA1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829" y="5910146"/>
                <a:ext cx="2616101" cy="438581"/>
              </a:xfrm>
              <a:prstGeom prst="rect">
                <a:avLst/>
              </a:prstGeom>
              <a:blipFill>
                <a:blip r:embed="rId6"/>
                <a:stretch>
                  <a:fillRect r="-932" b="-22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EB4EEA8-42F1-2CF7-841B-D14FBF089D3F}"/>
              </a:ext>
            </a:extLst>
          </p:cNvPr>
          <p:cNvCxnSpPr>
            <a:cxnSpLocks/>
          </p:cNvCxnSpPr>
          <p:nvPr/>
        </p:nvCxnSpPr>
        <p:spPr>
          <a:xfrm>
            <a:off x="2908238" y="4918327"/>
            <a:ext cx="686780" cy="126443"/>
          </a:xfrm>
          <a:prstGeom prst="straightConnector1">
            <a:avLst/>
          </a:prstGeom>
          <a:ln>
            <a:solidFill>
              <a:srgbClr val="78206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063E0C7-3AC9-AE28-FDC7-C2699412B057}"/>
              </a:ext>
            </a:extLst>
          </p:cNvPr>
          <p:cNvCxnSpPr>
            <a:cxnSpLocks/>
          </p:cNvCxnSpPr>
          <p:nvPr/>
        </p:nvCxnSpPr>
        <p:spPr>
          <a:xfrm flipV="1">
            <a:off x="3996123" y="5525612"/>
            <a:ext cx="0" cy="429140"/>
          </a:xfrm>
          <a:prstGeom prst="straightConnector1">
            <a:avLst/>
          </a:prstGeom>
          <a:ln>
            <a:solidFill>
              <a:srgbClr val="78206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C1D5F3-7A24-AE7A-E305-B37EE9C9A02D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5767463" y="5355119"/>
            <a:ext cx="217024" cy="54049"/>
          </a:xfrm>
          <a:prstGeom prst="straightConnector1">
            <a:avLst/>
          </a:prstGeom>
          <a:ln>
            <a:solidFill>
              <a:srgbClr val="78206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D91546-572D-0CF7-E2A6-1BFA1FBEFA3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90182" y="4333166"/>
            <a:ext cx="252984" cy="72085"/>
          </a:xfrm>
          <a:prstGeom prst="straightConnector1">
            <a:avLst/>
          </a:prstGeom>
          <a:ln>
            <a:solidFill>
              <a:srgbClr val="78206E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11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7E888-2345-FB93-3E98-FD8916039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62DF-1F93-858C-E34B-53BC4680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Memory-Hard Functions: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08AD4-7DBC-F5BE-F087-161CA48F7E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274"/>
                <a:ext cx="10515600" cy="2308109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The (classical) </a:t>
                </a:r>
                <a:r>
                  <a:rPr lang="en-US" b="1" dirty="0"/>
                  <a:t>parallel pebbling game </a:t>
                </a:r>
                <a:r>
                  <a:rPr lang="en-US" dirty="0"/>
                  <a:t>is a primary tool for analyzing the cost of an MHF:</a:t>
                </a:r>
              </a:p>
              <a:p>
                <a:r>
                  <a:rPr lang="en-US" dirty="0"/>
                  <a:t>Pebbles represent chunks of memory</a:t>
                </a:r>
              </a:p>
              <a:p>
                <a:r>
                  <a:rPr lang="en-US" dirty="0"/>
                  <a:t>Placing a pebble on a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represents storing the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Removing a pebble on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represents </a:t>
                </a:r>
                <a:r>
                  <a:rPr lang="en-US" dirty="0" err="1"/>
                  <a:t>unallocating</a:t>
                </a:r>
                <a:r>
                  <a:rPr lang="en-US" dirty="0"/>
                  <a:t> the memory storing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C08AD4-7DBC-F5BE-F087-161CA48F7E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274"/>
                <a:ext cx="10515600" cy="2308109"/>
              </a:xfrm>
              <a:blipFill>
                <a:blip r:embed="rId3"/>
                <a:stretch>
                  <a:fillRect l="-1043" t="-6596" r="-928" b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55A1AAF-6CE9-F1C2-27DE-D50579E02DF1}"/>
              </a:ext>
            </a:extLst>
          </p:cNvPr>
          <p:cNvSpPr txBox="1"/>
          <p:nvPr/>
        </p:nvSpPr>
        <p:spPr>
          <a:xfrm>
            <a:off x="2761731" y="5448368"/>
            <a:ext cx="138548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sz="2400"/>
          </a:p>
        </p:txBody>
      </p:sp>
      <p:pic>
        <p:nvPicPr>
          <p:cNvPr id="31" name="Picture 30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C67FFCC6-E02F-4B68-4CB7-42D4669C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408" r="54817" b="49417"/>
          <a:stretch/>
        </p:blipFill>
        <p:spPr>
          <a:xfrm rot="18210381">
            <a:off x="8725697" y="4073140"/>
            <a:ext cx="592841" cy="586972"/>
          </a:xfrm>
          <a:prstGeom prst="ellipse">
            <a:avLst/>
          </a:prstGeom>
        </p:spPr>
      </p:pic>
      <p:pic>
        <p:nvPicPr>
          <p:cNvPr id="32" name="Picture 31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8DBD5877-B298-B3AA-E3A1-16A3CB0DEA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27525" r="79947" b="50918"/>
          <a:stretch/>
        </p:blipFill>
        <p:spPr>
          <a:xfrm>
            <a:off x="8433352" y="4379541"/>
            <a:ext cx="453925" cy="393271"/>
          </a:xfrm>
          <a:prstGeom prst="rect">
            <a:avLst/>
          </a:prstGeom>
        </p:spPr>
      </p:pic>
      <p:pic>
        <p:nvPicPr>
          <p:cNvPr id="33" name="Picture 32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88A4E1AC-EA58-533E-C5D6-E7CCEEA290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>
            <a:off x="7911456" y="4159614"/>
            <a:ext cx="711321" cy="640911"/>
          </a:xfrm>
          <a:prstGeom prst="ellipse">
            <a:avLst/>
          </a:prstGeom>
        </p:spPr>
      </p:pic>
      <p:pic>
        <p:nvPicPr>
          <p:cNvPr id="34" name="Picture 33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C2C7EBE6-1C80-4D4B-2D73-737F4868E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7412" r="63424" b="21663"/>
          <a:stretch/>
        </p:blipFill>
        <p:spPr>
          <a:xfrm rot="1784205">
            <a:off x="8174221" y="4615910"/>
            <a:ext cx="680458" cy="564176"/>
          </a:xfrm>
          <a:prstGeom prst="ellipse">
            <a:avLst/>
          </a:prstGeom>
        </p:spPr>
      </p:pic>
      <p:pic>
        <p:nvPicPr>
          <p:cNvPr id="35" name="Picture 34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7C3215AA-7BB4-1A0A-D17B-39F6FB2816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>
            <a:off x="8874562" y="4557613"/>
            <a:ext cx="476545" cy="451346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4E08BC-441D-A785-2371-DC6CDE9BE27F}"/>
              </a:ext>
            </a:extLst>
          </p:cNvPr>
          <p:cNvGrpSpPr/>
          <p:nvPr/>
        </p:nvGrpSpPr>
        <p:grpSpPr>
          <a:xfrm>
            <a:off x="9385412" y="4059367"/>
            <a:ext cx="1493849" cy="946192"/>
            <a:chOff x="9385412" y="4059367"/>
            <a:chExt cx="1493849" cy="946192"/>
          </a:xfrm>
        </p:grpSpPr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21113355-A2B4-509A-C219-25BF56972EB0}"/>
                </a:ext>
              </a:extLst>
            </p:cNvPr>
            <p:cNvSpPr/>
            <p:nvPr/>
          </p:nvSpPr>
          <p:spPr>
            <a:xfrm>
              <a:off x="9385412" y="4059367"/>
              <a:ext cx="235655" cy="946192"/>
            </a:xfrm>
            <a:prstGeom prst="rightBrac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4A39CE-3A6E-9455-6A9C-F875E0083774}"/>
                </a:ext>
              </a:extLst>
            </p:cNvPr>
            <p:cNvSpPr txBox="1"/>
            <p:nvPr/>
          </p:nvSpPr>
          <p:spPr>
            <a:xfrm rot="1919078">
              <a:off x="9632946" y="4310810"/>
              <a:ext cx="124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Available Memory</a:t>
              </a:r>
            </a:p>
          </p:txBody>
        </p:sp>
      </p:grpSp>
      <p:pic>
        <p:nvPicPr>
          <p:cNvPr id="38" name="Picture 37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4E8F54C8-CBEE-A09D-2F2B-61ECCF9238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>
            <a:off x="7902447" y="4156384"/>
            <a:ext cx="711321" cy="640911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4BCADA-7F53-1A1C-C060-A19F65E2D8CD}"/>
              </a:ext>
            </a:extLst>
          </p:cNvPr>
          <p:cNvGrpSpPr/>
          <p:nvPr/>
        </p:nvGrpSpPr>
        <p:grpSpPr>
          <a:xfrm>
            <a:off x="3734282" y="4256280"/>
            <a:ext cx="2811296" cy="1164816"/>
            <a:chOff x="3350680" y="2311507"/>
            <a:chExt cx="2811296" cy="116481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C4D6C5-5A96-9996-D4F6-BC0E158D8B62}"/>
                </a:ext>
              </a:extLst>
            </p:cNvPr>
            <p:cNvSpPr/>
            <p:nvPr/>
          </p:nvSpPr>
          <p:spPr>
            <a:xfrm>
              <a:off x="3350680" y="302581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1212E5-5375-1FAF-4F48-CB95D9A8D968}"/>
                </a:ext>
              </a:extLst>
            </p:cNvPr>
            <p:cNvSpPr/>
            <p:nvPr/>
          </p:nvSpPr>
          <p:spPr>
            <a:xfrm>
              <a:off x="4110633" y="2311507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1B8C0A-0379-D33B-9F32-DD36D46B24B9}"/>
                </a:ext>
              </a:extLst>
            </p:cNvPr>
            <p:cNvSpPr/>
            <p:nvPr/>
          </p:nvSpPr>
          <p:spPr>
            <a:xfrm>
              <a:off x="4845073" y="302581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0710346-466B-E672-6535-CEBB3422A532}"/>
                </a:ext>
              </a:extLst>
            </p:cNvPr>
            <p:cNvSpPr/>
            <p:nvPr/>
          </p:nvSpPr>
          <p:spPr>
            <a:xfrm>
              <a:off x="5711466" y="2311507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BB1417A-4B42-F4D0-7196-688F392A2EE2}"/>
                </a:ext>
              </a:extLst>
            </p:cNvPr>
            <p:cNvCxnSpPr>
              <a:cxnSpLocks/>
              <a:stCxn id="8" idx="7"/>
              <a:endCxn id="9" idx="3"/>
            </p:cNvCxnSpPr>
            <p:nvPr/>
          </p:nvCxnSpPr>
          <p:spPr>
            <a:xfrm flipV="1">
              <a:off x="3735214" y="2696041"/>
              <a:ext cx="441395" cy="395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2F98964-49FB-F8BF-AB2A-8DFD52AA1FAA}"/>
                </a:ext>
              </a:extLst>
            </p:cNvPr>
            <p:cNvCxnSpPr>
              <a:cxnSpLocks/>
              <a:stCxn id="9" idx="5"/>
              <a:endCxn id="10" idx="1"/>
            </p:cNvCxnSpPr>
            <p:nvPr/>
          </p:nvCxnSpPr>
          <p:spPr>
            <a:xfrm>
              <a:off x="4495167" y="2696041"/>
              <a:ext cx="415882" cy="395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D884CB-9774-6C7C-3153-7D0B2056F978}"/>
                </a:ext>
              </a:extLst>
            </p:cNvPr>
            <p:cNvCxnSpPr>
              <a:cxnSpLocks/>
              <a:stCxn id="10" idx="6"/>
              <a:endCxn id="17" idx="3"/>
            </p:cNvCxnSpPr>
            <p:nvPr/>
          </p:nvCxnSpPr>
          <p:spPr>
            <a:xfrm flipV="1">
              <a:off x="5295583" y="2696041"/>
              <a:ext cx="481859" cy="5550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5894B2-69A7-AC61-1492-8C838622609A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>
              <a:off x="3801190" y="3251068"/>
              <a:ext cx="10438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63187F7-D57E-D488-0DC5-C47F896FEF2F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>
              <a:off x="4561143" y="2536762"/>
              <a:ext cx="115032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A8F93763-61AD-8754-C0C2-E3A944304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>
            <a:off x="4529071" y="4274296"/>
            <a:ext cx="476545" cy="4513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319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25115-4D81-678C-5AD6-4B1BF84AF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06F9-03CF-336D-D687-50D4F6A5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Memory-Hard Functions: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AB493B-26C1-0D25-296C-C8055C45D0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3274"/>
                <a:ext cx="10515600" cy="2308109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The (classical) </a:t>
                </a:r>
                <a:r>
                  <a:rPr lang="en-US" b="1" dirty="0"/>
                  <a:t>parallel pebbling game </a:t>
                </a:r>
                <a:r>
                  <a:rPr lang="en-US" dirty="0"/>
                  <a:t>is a primary tool for analyzing the cost of an MHF:</a:t>
                </a:r>
              </a:p>
              <a:p>
                <a:pPr marL="0" indent="0">
                  <a:buNone/>
                </a:pPr>
                <a:r>
                  <a:rPr lang="en-US" dirty="0"/>
                  <a:t>Each round:</a:t>
                </a:r>
              </a:p>
              <a:p>
                <a:r>
                  <a:rPr lang="en-US" dirty="0"/>
                  <a:t>Rule 1: Pebbles can be placed on any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if every parent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pebbled</a:t>
                </a:r>
              </a:p>
              <a:p>
                <a:r>
                  <a:rPr lang="en-US" dirty="0"/>
                  <a:t>Rule 2: Any pebbles not placed in this round may be removed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AB493B-26C1-0D25-296C-C8055C45D0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3274"/>
                <a:ext cx="10515600" cy="2308109"/>
              </a:xfrm>
              <a:blipFill>
                <a:blip r:embed="rId3"/>
                <a:stretch>
                  <a:fillRect l="-1043" t="-6596" r="-928" b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A9541F4-CF1E-39A9-1BE4-2585767A4025}"/>
              </a:ext>
            </a:extLst>
          </p:cNvPr>
          <p:cNvSpPr txBox="1"/>
          <p:nvPr/>
        </p:nvSpPr>
        <p:spPr>
          <a:xfrm>
            <a:off x="2761731" y="5448368"/>
            <a:ext cx="138548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sz="2400"/>
          </a:p>
        </p:txBody>
      </p:sp>
      <p:pic>
        <p:nvPicPr>
          <p:cNvPr id="31" name="Picture 30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0C76AB69-3109-021F-1D2B-ECCF23E01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408" r="54817" b="49417"/>
          <a:stretch/>
        </p:blipFill>
        <p:spPr>
          <a:xfrm rot="18210381">
            <a:off x="8725697" y="4073140"/>
            <a:ext cx="592841" cy="586972"/>
          </a:xfrm>
          <a:prstGeom prst="ellipse">
            <a:avLst/>
          </a:prstGeom>
        </p:spPr>
      </p:pic>
      <p:pic>
        <p:nvPicPr>
          <p:cNvPr id="32" name="Picture 31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6354882E-C9B8-1E32-B667-2AC9D421D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27525" r="79947" b="50918"/>
          <a:stretch/>
        </p:blipFill>
        <p:spPr>
          <a:xfrm>
            <a:off x="8433352" y="4379541"/>
            <a:ext cx="453925" cy="393271"/>
          </a:xfrm>
          <a:prstGeom prst="rect">
            <a:avLst/>
          </a:prstGeom>
        </p:spPr>
      </p:pic>
      <p:pic>
        <p:nvPicPr>
          <p:cNvPr id="33" name="Picture 32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976AD385-EBAE-0808-2FCA-621FC4A91B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>
            <a:off x="7911456" y="4159614"/>
            <a:ext cx="711321" cy="640911"/>
          </a:xfrm>
          <a:prstGeom prst="ellipse">
            <a:avLst/>
          </a:prstGeom>
        </p:spPr>
      </p:pic>
      <p:pic>
        <p:nvPicPr>
          <p:cNvPr id="34" name="Picture 33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38C78E2C-F3F4-B111-CA91-3B12D5206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7412" r="63424" b="21663"/>
          <a:stretch/>
        </p:blipFill>
        <p:spPr>
          <a:xfrm rot="1784205">
            <a:off x="8174221" y="4615910"/>
            <a:ext cx="680458" cy="564176"/>
          </a:xfrm>
          <a:prstGeom prst="ellipse">
            <a:avLst/>
          </a:prstGeom>
        </p:spPr>
      </p:pic>
      <p:pic>
        <p:nvPicPr>
          <p:cNvPr id="35" name="Picture 34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56BECEE4-26A0-0589-9617-F5420C44F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>
            <a:off x="8874562" y="4557613"/>
            <a:ext cx="476545" cy="451346"/>
          </a:xfrm>
          <a:prstGeom prst="ellipse">
            <a:avLst/>
          </a:prstGeom>
        </p:spPr>
      </p:pic>
      <p:sp>
        <p:nvSpPr>
          <p:cNvPr id="36" name="Right Brace 35">
            <a:extLst>
              <a:ext uri="{FF2B5EF4-FFF2-40B4-BE49-F238E27FC236}">
                <a16:creationId xmlns:a16="http://schemas.microsoft.com/office/drawing/2014/main" id="{1288133B-FBE7-0B26-1AF4-B6C4679D38C6}"/>
              </a:ext>
            </a:extLst>
          </p:cNvPr>
          <p:cNvSpPr/>
          <p:nvPr/>
        </p:nvSpPr>
        <p:spPr>
          <a:xfrm>
            <a:off x="9385412" y="4059367"/>
            <a:ext cx="235655" cy="946192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05F182-5CD7-25A7-7F8A-CE87960B2A5C}"/>
              </a:ext>
            </a:extLst>
          </p:cNvPr>
          <p:cNvSpPr txBox="1"/>
          <p:nvPr/>
        </p:nvSpPr>
        <p:spPr>
          <a:xfrm rot="1919078">
            <a:off x="9632946" y="4310810"/>
            <a:ext cx="124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Available Memory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CC3D09-8C2A-875F-3BDA-47504770E0C5}"/>
              </a:ext>
            </a:extLst>
          </p:cNvPr>
          <p:cNvGrpSpPr/>
          <p:nvPr/>
        </p:nvGrpSpPr>
        <p:grpSpPr>
          <a:xfrm>
            <a:off x="3734282" y="4256280"/>
            <a:ext cx="2811296" cy="1164816"/>
            <a:chOff x="3350680" y="2311507"/>
            <a:chExt cx="2811296" cy="116481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5F4AB8F-E427-6941-EEDE-B4C2C659F916}"/>
                </a:ext>
              </a:extLst>
            </p:cNvPr>
            <p:cNvSpPr/>
            <p:nvPr/>
          </p:nvSpPr>
          <p:spPr>
            <a:xfrm>
              <a:off x="3350680" y="302581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DB836B-3544-BB5D-F3BE-C68BB87E101A}"/>
                </a:ext>
              </a:extLst>
            </p:cNvPr>
            <p:cNvSpPr/>
            <p:nvPr/>
          </p:nvSpPr>
          <p:spPr>
            <a:xfrm>
              <a:off x="4110633" y="2311507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03DC017-F501-3F18-0D3B-EDE1CDD09108}"/>
                </a:ext>
              </a:extLst>
            </p:cNvPr>
            <p:cNvSpPr/>
            <p:nvPr/>
          </p:nvSpPr>
          <p:spPr>
            <a:xfrm>
              <a:off x="4845073" y="302581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35AF7C6-2A75-55BB-B5F6-85843D32E509}"/>
                </a:ext>
              </a:extLst>
            </p:cNvPr>
            <p:cNvSpPr/>
            <p:nvPr/>
          </p:nvSpPr>
          <p:spPr>
            <a:xfrm>
              <a:off x="5711466" y="2311507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BC9922F-1365-3394-897B-75065AB3235F}"/>
                </a:ext>
              </a:extLst>
            </p:cNvPr>
            <p:cNvCxnSpPr>
              <a:cxnSpLocks/>
              <a:stCxn id="8" idx="7"/>
              <a:endCxn id="9" idx="3"/>
            </p:cNvCxnSpPr>
            <p:nvPr/>
          </p:nvCxnSpPr>
          <p:spPr>
            <a:xfrm flipV="1">
              <a:off x="3735214" y="2696041"/>
              <a:ext cx="441395" cy="395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B6728D3-817C-B25C-0879-19280E34637F}"/>
                </a:ext>
              </a:extLst>
            </p:cNvPr>
            <p:cNvCxnSpPr>
              <a:cxnSpLocks/>
              <a:stCxn id="9" idx="5"/>
              <a:endCxn id="10" idx="1"/>
            </p:cNvCxnSpPr>
            <p:nvPr/>
          </p:nvCxnSpPr>
          <p:spPr>
            <a:xfrm>
              <a:off x="4495167" y="2696041"/>
              <a:ext cx="415882" cy="3957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355F9BA-61F0-0448-2BB9-B3A7B5469E11}"/>
                </a:ext>
              </a:extLst>
            </p:cNvPr>
            <p:cNvCxnSpPr>
              <a:cxnSpLocks/>
              <a:stCxn id="10" idx="6"/>
              <a:endCxn id="17" idx="3"/>
            </p:cNvCxnSpPr>
            <p:nvPr/>
          </p:nvCxnSpPr>
          <p:spPr>
            <a:xfrm flipV="1">
              <a:off x="5295583" y="2696041"/>
              <a:ext cx="481859" cy="5550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D4C8A10-E1C2-903C-6239-E03BDE752E9A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>
              <a:off x="3801190" y="3251068"/>
              <a:ext cx="104388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5AEA888-BB3C-EF6E-6B9A-0146672288E8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>
              <a:off x="4561143" y="2536762"/>
              <a:ext cx="115032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5E9C1E30-B26B-725F-C77F-964E879795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>
            <a:off x="4529071" y="4274296"/>
            <a:ext cx="476545" cy="451346"/>
          </a:xfrm>
          <a:prstGeom prst="ellipse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50C839-CEDD-974B-7030-6D1234420F6C}"/>
                  </a:ext>
                </a:extLst>
              </p:cNvPr>
              <p:cNvSpPr txBox="1"/>
              <p:nvPr/>
            </p:nvSpPr>
            <p:spPr>
              <a:xfrm>
                <a:off x="838200" y="4379541"/>
                <a:ext cx="229916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2, 3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342900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={4}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D50C839-CEDD-974B-7030-6D1234420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379541"/>
                <a:ext cx="2299166" cy="1569660"/>
              </a:xfrm>
              <a:prstGeom prst="rect">
                <a:avLst/>
              </a:prstGeom>
              <a:blipFill>
                <a:blip r:embed="rId6"/>
                <a:stretch>
                  <a:fillRect l="-3979" t="-3488" b="-6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A6A14489-D4DD-168A-7FD6-64BB90A39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18408" r="54817" b="49417"/>
          <a:stretch/>
        </p:blipFill>
        <p:spPr>
          <a:xfrm rot="18210381">
            <a:off x="5219893" y="4935949"/>
            <a:ext cx="592841" cy="586972"/>
          </a:xfrm>
          <a:prstGeom prst="ellipse">
            <a:avLst/>
          </a:prstGeom>
        </p:spPr>
      </p:pic>
      <p:pic>
        <p:nvPicPr>
          <p:cNvPr id="6" name="Picture 5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9424C09D-1A16-8B97-C8AD-C77998D41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27525" r="79947" b="50918"/>
          <a:stretch/>
        </p:blipFill>
        <p:spPr>
          <a:xfrm>
            <a:off x="6123002" y="4313519"/>
            <a:ext cx="453925" cy="393271"/>
          </a:xfrm>
          <a:prstGeom prst="rect">
            <a:avLst/>
          </a:prstGeom>
        </p:spPr>
      </p:pic>
      <p:pic>
        <p:nvPicPr>
          <p:cNvPr id="38" name="Picture 37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C87E2CA5-6CA5-401D-D92D-DD279CE269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>
            <a:off x="3652373" y="4918327"/>
            <a:ext cx="711321" cy="6409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31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C1AC4-1BF7-7C5A-9191-41F65FC1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C9C20-F487-5D22-06A6-28C520B1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63529" cy="1325563"/>
          </a:xfrm>
        </p:spPr>
        <p:txBody>
          <a:bodyPr/>
          <a:lstStyle/>
          <a:p>
            <a:r>
              <a:rPr lang="en-US"/>
              <a:t>Quantum Attacks: Coherently Evaluating MHFs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D5CADA-6987-6C02-10DD-F5170AF2E0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0515" y="1650469"/>
                <a:ext cx="6312701" cy="3405236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lnSpc>
                    <a:spcPct val="120000"/>
                  </a:lnSpc>
                  <a:buNone/>
                </a:pPr>
                <a:r>
                  <a:rPr lang="en-US" sz="2000" dirty="0"/>
                  <a:t>A </a:t>
                </a:r>
                <a:r>
                  <a:rPr lang="en-US" sz="2000" b="1" dirty="0"/>
                  <a:t>quantum</a:t>
                </a:r>
                <a:r>
                  <a:rPr lang="en-US" sz="2000" dirty="0"/>
                  <a:t> attacker with query access to the MHF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can crack passwords with quadratically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fewer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queries than a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classical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attacker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000" dirty="0"/>
                  <a:t>Need to implement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⊕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000" dirty="0"/>
              </a:p>
              <a:p>
                <a:pPr lvl="1">
                  <a:lnSpc>
                    <a:spcPct val="120000"/>
                  </a:lnSpc>
                </a:pPr>
                <a:r>
                  <a:rPr lang="en-US" sz="2000" b="1" dirty="0"/>
                  <a:t>Coherent</a:t>
                </a:r>
                <a:r>
                  <a:rPr lang="en-US" sz="2000" dirty="0"/>
                  <a:t> function evaluation could potentially be </a:t>
                </a:r>
                <a:r>
                  <a:rPr lang="en-US" sz="2000" b="1" dirty="0"/>
                  <a:t>much more costly </a:t>
                </a:r>
                <a:r>
                  <a:rPr lang="en-US" sz="2000" dirty="0"/>
                  <a:t>than </a:t>
                </a:r>
                <a:r>
                  <a:rPr lang="en-US" sz="2000" b="1" dirty="0"/>
                  <a:t>classical</a:t>
                </a:r>
                <a:r>
                  <a:rPr lang="en-US" sz="2000" dirty="0"/>
                  <a:t> function evaluation</a:t>
                </a:r>
              </a:p>
              <a:p>
                <a:pPr lvl="2">
                  <a:lnSpc>
                    <a:spcPct val="120000"/>
                  </a:lnSpc>
                </a:pPr>
                <a:r>
                  <a:rPr lang="en-US" sz="1800" dirty="0"/>
                  <a:t>Quantum circuit for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800" dirty="0"/>
                  <a:t> must be </a:t>
                </a:r>
                <a:r>
                  <a:rPr lang="en-US" sz="1800" b="1" dirty="0"/>
                  <a:t>reversible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D5CADA-6987-6C02-10DD-F5170AF2E0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515" y="1650469"/>
                <a:ext cx="6312701" cy="3405236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C7BD0C1-5D86-BD78-83C2-910ECA5D62C6}"/>
              </a:ext>
            </a:extLst>
          </p:cNvPr>
          <p:cNvGrpSpPr/>
          <p:nvPr/>
        </p:nvGrpSpPr>
        <p:grpSpPr>
          <a:xfrm>
            <a:off x="6411215" y="4733888"/>
            <a:ext cx="5069672" cy="1642719"/>
            <a:chOff x="1740239" y="2403750"/>
            <a:chExt cx="8167816" cy="2646607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93345C84-C672-D9DE-FB8D-2AF7D68BA1EE}"/>
                </a:ext>
              </a:extLst>
            </p:cNvPr>
            <p:cNvSpPr/>
            <p:nvPr/>
          </p:nvSpPr>
          <p:spPr>
            <a:xfrm>
              <a:off x="1740239" y="2403750"/>
              <a:ext cx="8167816" cy="2511589"/>
            </a:xfrm>
            <a:prstGeom prst="roundRect">
              <a:avLst>
                <a:gd name="adj" fmla="val 9936"/>
              </a:avLst>
            </a:prstGeom>
            <a:solidFill>
              <a:schemeClr val="tx2">
                <a:lumMod val="10000"/>
                <a:lumOff val="90000"/>
              </a:schemeClr>
            </a:solidFill>
            <a:ln w="19050" cap="flat">
              <a:solidFill>
                <a:schemeClr val="tx1"/>
              </a:solidFill>
              <a:prstDash val="dash"/>
              <a:miter/>
            </a:ln>
            <a:effectLst/>
          </p:spPr>
          <p:txBody>
            <a:bodyPr rtlCol="0" anchor="ctr"/>
            <a:lstStyle/>
            <a:p>
              <a:pPr algn="ctr"/>
              <a:endPara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ED28DCDD-AE40-5986-8A59-B46A1A01212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906736" y="2710381"/>
              <a:ext cx="7772401" cy="233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CA92BAD5-4737-5CAD-48FE-33B98A731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5286" y="2688158"/>
              <a:ext cx="1724025" cy="2003425"/>
            </a:xfrm>
            <a:custGeom>
              <a:avLst/>
              <a:gdLst>
                <a:gd name="T0" fmla="*/ 2648 w 2776"/>
                <a:gd name="T1" fmla="*/ 0 h 3222"/>
                <a:gd name="T2" fmla="*/ 2648 w 2776"/>
                <a:gd name="T3" fmla="*/ 0 h 3222"/>
                <a:gd name="T4" fmla="*/ 127 w 2776"/>
                <a:gd name="T5" fmla="*/ 0 h 3222"/>
                <a:gd name="T6" fmla="*/ 0 w 2776"/>
                <a:gd name="T7" fmla="*/ 128 h 3222"/>
                <a:gd name="T8" fmla="*/ 0 w 2776"/>
                <a:gd name="T9" fmla="*/ 3094 h 3222"/>
                <a:gd name="T10" fmla="*/ 127 w 2776"/>
                <a:gd name="T11" fmla="*/ 3222 h 3222"/>
                <a:gd name="T12" fmla="*/ 2648 w 2776"/>
                <a:gd name="T13" fmla="*/ 3222 h 3222"/>
                <a:gd name="T14" fmla="*/ 2776 w 2776"/>
                <a:gd name="T15" fmla="*/ 3094 h 3222"/>
                <a:gd name="T16" fmla="*/ 2776 w 2776"/>
                <a:gd name="T17" fmla="*/ 128 h 3222"/>
                <a:gd name="T18" fmla="*/ 2648 w 2776"/>
                <a:gd name="T19" fmla="*/ 0 h 3222"/>
                <a:gd name="T20" fmla="*/ 2648 w 2776"/>
                <a:gd name="T21" fmla="*/ 0 h 3222"/>
                <a:gd name="T22" fmla="*/ 0 w 2776"/>
                <a:gd name="T23" fmla="*/ 3222 h 3222"/>
                <a:gd name="T24" fmla="*/ 0 w 2776"/>
                <a:gd name="T25" fmla="*/ 3222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76" h="3222">
                  <a:moveTo>
                    <a:pt x="2648" y="0"/>
                  </a:moveTo>
                  <a:lnTo>
                    <a:pt x="2648" y="0"/>
                  </a:lnTo>
                  <a:lnTo>
                    <a:pt x="127" y="0"/>
                  </a:lnTo>
                  <a:cubicBezTo>
                    <a:pt x="57" y="0"/>
                    <a:pt x="0" y="57"/>
                    <a:pt x="0" y="128"/>
                  </a:cubicBezTo>
                  <a:lnTo>
                    <a:pt x="0" y="3094"/>
                  </a:lnTo>
                  <a:cubicBezTo>
                    <a:pt x="0" y="3165"/>
                    <a:pt x="57" y="3222"/>
                    <a:pt x="127" y="3222"/>
                  </a:cubicBezTo>
                  <a:lnTo>
                    <a:pt x="2648" y="3222"/>
                  </a:lnTo>
                  <a:cubicBezTo>
                    <a:pt x="2719" y="3222"/>
                    <a:pt x="2776" y="3165"/>
                    <a:pt x="2776" y="3094"/>
                  </a:cubicBezTo>
                  <a:lnTo>
                    <a:pt x="2776" y="128"/>
                  </a:lnTo>
                  <a:cubicBezTo>
                    <a:pt x="2776" y="57"/>
                    <a:pt x="2719" y="0"/>
                    <a:pt x="2648" y="0"/>
                  </a:cubicBezTo>
                  <a:lnTo>
                    <a:pt x="2648" y="0"/>
                  </a:lnTo>
                  <a:close/>
                  <a:moveTo>
                    <a:pt x="0" y="3222"/>
                  </a:moveTo>
                  <a:lnTo>
                    <a:pt x="0" y="3222"/>
                  </a:lnTo>
                  <a:close/>
                </a:path>
              </a:pathLst>
            </a:custGeom>
            <a:solidFill>
              <a:srgbClr val="FFCC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9E2AA8D-D378-1EE4-D3A8-E1CB37887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5286" y="2688158"/>
              <a:ext cx="1724025" cy="2003425"/>
            </a:xfrm>
            <a:custGeom>
              <a:avLst/>
              <a:gdLst>
                <a:gd name="T0" fmla="*/ 2457 w 2776"/>
                <a:gd name="T1" fmla="*/ 0 h 3222"/>
                <a:gd name="T2" fmla="*/ 2266 w 2776"/>
                <a:gd name="T3" fmla="*/ 0 h 3222"/>
                <a:gd name="T4" fmla="*/ 1979 w 2776"/>
                <a:gd name="T5" fmla="*/ 0 h 3222"/>
                <a:gd name="T6" fmla="*/ 1692 w 2776"/>
                <a:gd name="T7" fmla="*/ 0 h 3222"/>
                <a:gd name="T8" fmla="*/ 1500 w 2776"/>
                <a:gd name="T9" fmla="*/ 0 h 3222"/>
                <a:gd name="T10" fmla="*/ 1213 w 2776"/>
                <a:gd name="T11" fmla="*/ 0 h 3222"/>
                <a:gd name="T12" fmla="*/ 927 w 2776"/>
                <a:gd name="T13" fmla="*/ 0 h 3222"/>
                <a:gd name="T14" fmla="*/ 735 w 2776"/>
                <a:gd name="T15" fmla="*/ 0 h 3222"/>
                <a:gd name="T16" fmla="*/ 448 w 2776"/>
                <a:gd name="T17" fmla="*/ 0 h 3222"/>
                <a:gd name="T18" fmla="*/ 161 w 2776"/>
                <a:gd name="T19" fmla="*/ 0 h 3222"/>
                <a:gd name="T20" fmla="*/ 69 w 2776"/>
                <a:gd name="T21" fmla="*/ 16 h 3222"/>
                <a:gd name="T22" fmla="*/ 0 w 2776"/>
                <a:gd name="T23" fmla="*/ 128 h 3222"/>
                <a:gd name="T24" fmla="*/ 0 w 2776"/>
                <a:gd name="T25" fmla="*/ 372 h 3222"/>
                <a:gd name="T26" fmla="*/ 0 w 2776"/>
                <a:gd name="T27" fmla="*/ 659 h 3222"/>
                <a:gd name="T28" fmla="*/ 0 w 2776"/>
                <a:gd name="T29" fmla="*/ 850 h 3222"/>
                <a:gd name="T30" fmla="*/ 0 w 2776"/>
                <a:gd name="T31" fmla="*/ 1137 h 3222"/>
                <a:gd name="T32" fmla="*/ 0 w 2776"/>
                <a:gd name="T33" fmla="*/ 1424 h 3222"/>
                <a:gd name="T34" fmla="*/ 0 w 2776"/>
                <a:gd name="T35" fmla="*/ 1615 h 3222"/>
                <a:gd name="T36" fmla="*/ 0 w 2776"/>
                <a:gd name="T37" fmla="*/ 1902 h 3222"/>
                <a:gd name="T38" fmla="*/ 0 w 2776"/>
                <a:gd name="T39" fmla="*/ 2189 h 3222"/>
                <a:gd name="T40" fmla="*/ 0 w 2776"/>
                <a:gd name="T41" fmla="*/ 2381 h 3222"/>
                <a:gd name="T42" fmla="*/ 0 w 2776"/>
                <a:gd name="T43" fmla="*/ 2668 h 3222"/>
                <a:gd name="T44" fmla="*/ 0 w 2776"/>
                <a:gd name="T45" fmla="*/ 2954 h 3222"/>
                <a:gd name="T46" fmla="*/ 11 w 2776"/>
                <a:gd name="T47" fmla="*/ 3144 h 3222"/>
                <a:gd name="T48" fmla="*/ 171 w 2776"/>
                <a:gd name="T49" fmla="*/ 3222 h 3222"/>
                <a:gd name="T50" fmla="*/ 362 w 2776"/>
                <a:gd name="T51" fmla="*/ 3222 h 3222"/>
                <a:gd name="T52" fmla="*/ 649 w 2776"/>
                <a:gd name="T53" fmla="*/ 3222 h 3222"/>
                <a:gd name="T54" fmla="*/ 936 w 2776"/>
                <a:gd name="T55" fmla="*/ 3222 h 3222"/>
                <a:gd name="T56" fmla="*/ 1127 w 2776"/>
                <a:gd name="T57" fmla="*/ 3222 h 3222"/>
                <a:gd name="T58" fmla="*/ 1414 w 2776"/>
                <a:gd name="T59" fmla="*/ 3222 h 3222"/>
                <a:gd name="T60" fmla="*/ 1701 w 2776"/>
                <a:gd name="T61" fmla="*/ 3222 h 3222"/>
                <a:gd name="T62" fmla="*/ 1892 w 2776"/>
                <a:gd name="T63" fmla="*/ 3222 h 3222"/>
                <a:gd name="T64" fmla="*/ 2179 w 2776"/>
                <a:gd name="T65" fmla="*/ 3222 h 3222"/>
                <a:gd name="T66" fmla="*/ 2466 w 2776"/>
                <a:gd name="T67" fmla="*/ 3222 h 3222"/>
                <a:gd name="T68" fmla="*/ 2657 w 2776"/>
                <a:gd name="T69" fmla="*/ 3220 h 3222"/>
                <a:gd name="T70" fmla="*/ 2776 w 2776"/>
                <a:gd name="T71" fmla="*/ 3093 h 3222"/>
                <a:gd name="T72" fmla="*/ 2776 w 2776"/>
                <a:gd name="T73" fmla="*/ 2902 h 3222"/>
                <a:gd name="T74" fmla="*/ 2776 w 2776"/>
                <a:gd name="T75" fmla="*/ 2615 h 3222"/>
                <a:gd name="T76" fmla="*/ 2776 w 2776"/>
                <a:gd name="T77" fmla="*/ 2328 h 3222"/>
                <a:gd name="T78" fmla="*/ 2776 w 2776"/>
                <a:gd name="T79" fmla="*/ 2137 h 3222"/>
                <a:gd name="T80" fmla="*/ 2776 w 2776"/>
                <a:gd name="T81" fmla="*/ 1850 h 3222"/>
                <a:gd name="T82" fmla="*/ 2776 w 2776"/>
                <a:gd name="T83" fmla="*/ 1563 h 3222"/>
                <a:gd name="T84" fmla="*/ 2776 w 2776"/>
                <a:gd name="T85" fmla="*/ 1372 h 3222"/>
                <a:gd name="T86" fmla="*/ 2776 w 2776"/>
                <a:gd name="T87" fmla="*/ 1085 h 3222"/>
                <a:gd name="T88" fmla="*/ 2776 w 2776"/>
                <a:gd name="T89" fmla="*/ 798 h 3222"/>
                <a:gd name="T90" fmla="*/ 2776 w 2776"/>
                <a:gd name="T91" fmla="*/ 606 h 3222"/>
                <a:gd name="T92" fmla="*/ 2776 w 2776"/>
                <a:gd name="T93" fmla="*/ 319 h 3222"/>
                <a:gd name="T94" fmla="*/ 2741 w 2776"/>
                <a:gd name="T95" fmla="*/ 42 h 3222"/>
                <a:gd name="T96" fmla="*/ 2657 w 2776"/>
                <a:gd name="T97" fmla="*/ 2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76" h="3222">
                  <a:moveTo>
                    <a:pt x="2648" y="0"/>
                  </a:moveTo>
                  <a:lnTo>
                    <a:pt x="2648" y="0"/>
                  </a:lnTo>
                  <a:lnTo>
                    <a:pt x="2552" y="0"/>
                  </a:lnTo>
                  <a:moveTo>
                    <a:pt x="2457" y="0"/>
                  </a:moveTo>
                  <a:lnTo>
                    <a:pt x="2457" y="0"/>
                  </a:lnTo>
                  <a:lnTo>
                    <a:pt x="2361" y="0"/>
                  </a:lnTo>
                  <a:moveTo>
                    <a:pt x="2266" y="0"/>
                  </a:moveTo>
                  <a:lnTo>
                    <a:pt x="2266" y="0"/>
                  </a:lnTo>
                  <a:lnTo>
                    <a:pt x="2170" y="0"/>
                  </a:lnTo>
                  <a:moveTo>
                    <a:pt x="2074" y="0"/>
                  </a:moveTo>
                  <a:lnTo>
                    <a:pt x="2074" y="0"/>
                  </a:lnTo>
                  <a:lnTo>
                    <a:pt x="1979" y="0"/>
                  </a:lnTo>
                  <a:moveTo>
                    <a:pt x="1883" y="0"/>
                  </a:moveTo>
                  <a:lnTo>
                    <a:pt x="1883" y="0"/>
                  </a:lnTo>
                  <a:lnTo>
                    <a:pt x="1787" y="0"/>
                  </a:lnTo>
                  <a:moveTo>
                    <a:pt x="1692" y="0"/>
                  </a:moveTo>
                  <a:lnTo>
                    <a:pt x="1692" y="0"/>
                  </a:lnTo>
                  <a:lnTo>
                    <a:pt x="1596" y="0"/>
                  </a:lnTo>
                  <a:moveTo>
                    <a:pt x="1500" y="0"/>
                  </a:moveTo>
                  <a:lnTo>
                    <a:pt x="1500" y="0"/>
                  </a:lnTo>
                  <a:lnTo>
                    <a:pt x="1405" y="0"/>
                  </a:lnTo>
                  <a:moveTo>
                    <a:pt x="1309" y="0"/>
                  </a:moveTo>
                  <a:lnTo>
                    <a:pt x="1309" y="0"/>
                  </a:lnTo>
                  <a:lnTo>
                    <a:pt x="1213" y="0"/>
                  </a:lnTo>
                  <a:moveTo>
                    <a:pt x="1118" y="0"/>
                  </a:moveTo>
                  <a:lnTo>
                    <a:pt x="1118" y="0"/>
                  </a:lnTo>
                  <a:lnTo>
                    <a:pt x="1022" y="0"/>
                  </a:lnTo>
                  <a:moveTo>
                    <a:pt x="927" y="0"/>
                  </a:moveTo>
                  <a:lnTo>
                    <a:pt x="927" y="0"/>
                  </a:lnTo>
                  <a:lnTo>
                    <a:pt x="831" y="0"/>
                  </a:lnTo>
                  <a:moveTo>
                    <a:pt x="735" y="0"/>
                  </a:moveTo>
                  <a:lnTo>
                    <a:pt x="735" y="0"/>
                  </a:lnTo>
                  <a:lnTo>
                    <a:pt x="640" y="0"/>
                  </a:lnTo>
                  <a:moveTo>
                    <a:pt x="544" y="0"/>
                  </a:moveTo>
                  <a:lnTo>
                    <a:pt x="544" y="0"/>
                  </a:lnTo>
                  <a:lnTo>
                    <a:pt x="448" y="0"/>
                  </a:lnTo>
                  <a:moveTo>
                    <a:pt x="353" y="0"/>
                  </a:moveTo>
                  <a:lnTo>
                    <a:pt x="353" y="0"/>
                  </a:lnTo>
                  <a:lnTo>
                    <a:pt x="257" y="0"/>
                  </a:lnTo>
                  <a:moveTo>
                    <a:pt x="161" y="0"/>
                  </a:moveTo>
                  <a:lnTo>
                    <a:pt x="161" y="0"/>
                  </a:lnTo>
                  <a:lnTo>
                    <a:pt x="127" y="0"/>
                  </a:lnTo>
                  <a:lnTo>
                    <a:pt x="87" y="7"/>
                  </a:lnTo>
                  <a:lnTo>
                    <a:pt x="69" y="16"/>
                  </a:lnTo>
                  <a:moveTo>
                    <a:pt x="7" y="86"/>
                  </a:moveTo>
                  <a:lnTo>
                    <a:pt x="7" y="86"/>
                  </a:lnTo>
                  <a:lnTo>
                    <a:pt x="6" y="87"/>
                  </a:lnTo>
                  <a:lnTo>
                    <a:pt x="0" y="128"/>
                  </a:lnTo>
                  <a:lnTo>
                    <a:pt x="0" y="181"/>
                  </a:lnTo>
                  <a:moveTo>
                    <a:pt x="0" y="276"/>
                  </a:moveTo>
                  <a:lnTo>
                    <a:pt x="0" y="276"/>
                  </a:lnTo>
                  <a:lnTo>
                    <a:pt x="0" y="372"/>
                  </a:lnTo>
                  <a:moveTo>
                    <a:pt x="0" y="468"/>
                  </a:moveTo>
                  <a:lnTo>
                    <a:pt x="0" y="468"/>
                  </a:lnTo>
                  <a:lnTo>
                    <a:pt x="0" y="563"/>
                  </a:lnTo>
                  <a:moveTo>
                    <a:pt x="0" y="659"/>
                  </a:moveTo>
                  <a:lnTo>
                    <a:pt x="0" y="659"/>
                  </a:lnTo>
                  <a:lnTo>
                    <a:pt x="0" y="755"/>
                  </a:lnTo>
                  <a:moveTo>
                    <a:pt x="0" y="850"/>
                  </a:moveTo>
                  <a:lnTo>
                    <a:pt x="0" y="850"/>
                  </a:lnTo>
                  <a:lnTo>
                    <a:pt x="0" y="946"/>
                  </a:lnTo>
                  <a:moveTo>
                    <a:pt x="0" y="1042"/>
                  </a:moveTo>
                  <a:lnTo>
                    <a:pt x="0" y="1042"/>
                  </a:lnTo>
                  <a:lnTo>
                    <a:pt x="0" y="1137"/>
                  </a:lnTo>
                  <a:moveTo>
                    <a:pt x="0" y="1233"/>
                  </a:moveTo>
                  <a:lnTo>
                    <a:pt x="0" y="1233"/>
                  </a:lnTo>
                  <a:lnTo>
                    <a:pt x="0" y="1329"/>
                  </a:lnTo>
                  <a:moveTo>
                    <a:pt x="0" y="1424"/>
                  </a:moveTo>
                  <a:lnTo>
                    <a:pt x="0" y="1424"/>
                  </a:lnTo>
                  <a:lnTo>
                    <a:pt x="0" y="1520"/>
                  </a:lnTo>
                  <a:moveTo>
                    <a:pt x="0" y="1615"/>
                  </a:moveTo>
                  <a:lnTo>
                    <a:pt x="0" y="1615"/>
                  </a:lnTo>
                  <a:lnTo>
                    <a:pt x="0" y="1711"/>
                  </a:lnTo>
                  <a:moveTo>
                    <a:pt x="0" y="1807"/>
                  </a:moveTo>
                  <a:lnTo>
                    <a:pt x="0" y="1807"/>
                  </a:lnTo>
                  <a:lnTo>
                    <a:pt x="0" y="1902"/>
                  </a:lnTo>
                  <a:moveTo>
                    <a:pt x="0" y="1998"/>
                  </a:moveTo>
                  <a:lnTo>
                    <a:pt x="0" y="1998"/>
                  </a:lnTo>
                  <a:lnTo>
                    <a:pt x="0" y="2094"/>
                  </a:lnTo>
                  <a:moveTo>
                    <a:pt x="0" y="2189"/>
                  </a:moveTo>
                  <a:lnTo>
                    <a:pt x="0" y="2189"/>
                  </a:lnTo>
                  <a:lnTo>
                    <a:pt x="0" y="2285"/>
                  </a:lnTo>
                  <a:moveTo>
                    <a:pt x="0" y="2381"/>
                  </a:moveTo>
                  <a:lnTo>
                    <a:pt x="0" y="2381"/>
                  </a:lnTo>
                  <a:lnTo>
                    <a:pt x="0" y="2476"/>
                  </a:lnTo>
                  <a:moveTo>
                    <a:pt x="0" y="2572"/>
                  </a:moveTo>
                  <a:lnTo>
                    <a:pt x="0" y="2572"/>
                  </a:lnTo>
                  <a:lnTo>
                    <a:pt x="0" y="2668"/>
                  </a:lnTo>
                  <a:moveTo>
                    <a:pt x="0" y="2763"/>
                  </a:moveTo>
                  <a:lnTo>
                    <a:pt x="0" y="2763"/>
                  </a:lnTo>
                  <a:lnTo>
                    <a:pt x="0" y="2859"/>
                  </a:lnTo>
                  <a:moveTo>
                    <a:pt x="0" y="2954"/>
                  </a:moveTo>
                  <a:lnTo>
                    <a:pt x="0" y="2954"/>
                  </a:lnTo>
                  <a:lnTo>
                    <a:pt x="0" y="3050"/>
                  </a:lnTo>
                  <a:moveTo>
                    <a:pt x="11" y="3144"/>
                  </a:moveTo>
                  <a:lnTo>
                    <a:pt x="11" y="3144"/>
                  </a:lnTo>
                  <a:lnTo>
                    <a:pt x="24" y="3169"/>
                  </a:lnTo>
                  <a:lnTo>
                    <a:pt x="52" y="3197"/>
                  </a:lnTo>
                  <a:lnTo>
                    <a:pt x="77" y="3210"/>
                  </a:lnTo>
                  <a:moveTo>
                    <a:pt x="171" y="3222"/>
                  </a:moveTo>
                  <a:lnTo>
                    <a:pt x="171" y="3222"/>
                  </a:lnTo>
                  <a:lnTo>
                    <a:pt x="266" y="3222"/>
                  </a:lnTo>
                  <a:moveTo>
                    <a:pt x="362" y="3222"/>
                  </a:moveTo>
                  <a:lnTo>
                    <a:pt x="362" y="3222"/>
                  </a:lnTo>
                  <a:lnTo>
                    <a:pt x="458" y="3222"/>
                  </a:lnTo>
                  <a:moveTo>
                    <a:pt x="553" y="3222"/>
                  </a:moveTo>
                  <a:lnTo>
                    <a:pt x="553" y="3222"/>
                  </a:lnTo>
                  <a:lnTo>
                    <a:pt x="649" y="3222"/>
                  </a:lnTo>
                  <a:moveTo>
                    <a:pt x="744" y="3222"/>
                  </a:moveTo>
                  <a:lnTo>
                    <a:pt x="744" y="3222"/>
                  </a:lnTo>
                  <a:lnTo>
                    <a:pt x="840" y="3222"/>
                  </a:lnTo>
                  <a:moveTo>
                    <a:pt x="936" y="3222"/>
                  </a:moveTo>
                  <a:lnTo>
                    <a:pt x="936" y="3222"/>
                  </a:lnTo>
                  <a:lnTo>
                    <a:pt x="1031" y="3222"/>
                  </a:lnTo>
                  <a:moveTo>
                    <a:pt x="1127" y="3222"/>
                  </a:moveTo>
                  <a:lnTo>
                    <a:pt x="1127" y="3222"/>
                  </a:lnTo>
                  <a:lnTo>
                    <a:pt x="1223" y="3222"/>
                  </a:lnTo>
                  <a:moveTo>
                    <a:pt x="1318" y="3222"/>
                  </a:moveTo>
                  <a:lnTo>
                    <a:pt x="1318" y="3222"/>
                  </a:lnTo>
                  <a:lnTo>
                    <a:pt x="1414" y="3222"/>
                  </a:lnTo>
                  <a:moveTo>
                    <a:pt x="1510" y="3222"/>
                  </a:moveTo>
                  <a:lnTo>
                    <a:pt x="1510" y="3222"/>
                  </a:lnTo>
                  <a:lnTo>
                    <a:pt x="1605" y="3222"/>
                  </a:lnTo>
                  <a:moveTo>
                    <a:pt x="1701" y="3222"/>
                  </a:moveTo>
                  <a:lnTo>
                    <a:pt x="1701" y="3222"/>
                  </a:lnTo>
                  <a:lnTo>
                    <a:pt x="1797" y="3222"/>
                  </a:lnTo>
                  <a:moveTo>
                    <a:pt x="1892" y="3222"/>
                  </a:moveTo>
                  <a:lnTo>
                    <a:pt x="1892" y="3222"/>
                  </a:lnTo>
                  <a:lnTo>
                    <a:pt x="1988" y="3222"/>
                  </a:lnTo>
                  <a:moveTo>
                    <a:pt x="2083" y="3222"/>
                  </a:moveTo>
                  <a:lnTo>
                    <a:pt x="2083" y="3222"/>
                  </a:lnTo>
                  <a:lnTo>
                    <a:pt x="2179" y="3222"/>
                  </a:lnTo>
                  <a:moveTo>
                    <a:pt x="2275" y="3222"/>
                  </a:moveTo>
                  <a:lnTo>
                    <a:pt x="2275" y="3222"/>
                  </a:lnTo>
                  <a:lnTo>
                    <a:pt x="2370" y="3222"/>
                  </a:lnTo>
                  <a:moveTo>
                    <a:pt x="2466" y="3222"/>
                  </a:moveTo>
                  <a:lnTo>
                    <a:pt x="2466" y="3222"/>
                  </a:lnTo>
                  <a:lnTo>
                    <a:pt x="2562" y="3222"/>
                  </a:lnTo>
                  <a:moveTo>
                    <a:pt x="2657" y="3220"/>
                  </a:moveTo>
                  <a:lnTo>
                    <a:pt x="2657" y="3220"/>
                  </a:lnTo>
                  <a:lnTo>
                    <a:pt x="2688" y="3215"/>
                  </a:lnTo>
                  <a:lnTo>
                    <a:pt x="2723" y="3197"/>
                  </a:lnTo>
                  <a:lnTo>
                    <a:pt x="2741" y="3180"/>
                  </a:lnTo>
                  <a:moveTo>
                    <a:pt x="2776" y="3093"/>
                  </a:moveTo>
                  <a:lnTo>
                    <a:pt x="2776" y="3093"/>
                  </a:lnTo>
                  <a:lnTo>
                    <a:pt x="2776" y="2997"/>
                  </a:lnTo>
                  <a:moveTo>
                    <a:pt x="2776" y="2902"/>
                  </a:moveTo>
                  <a:lnTo>
                    <a:pt x="2776" y="2902"/>
                  </a:lnTo>
                  <a:lnTo>
                    <a:pt x="2776" y="2806"/>
                  </a:lnTo>
                  <a:moveTo>
                    <a:pt x="2776" y="2711"/>
                  </a:moveTo>
                  <a:lnTo>
                    <a:pt x="2776" y="2711"/>
                  </a:lnTo>
                  <a:lnTo>
                    <a:pt x="2776" y="2615"/>
                  </a:lnTo>
                  <a:moveTo>
                    <a:pt x="2776" y="2519"/>
                  </a:moveTo>
                  <a:lnTo>
                    <a:pt x="2776" y="2519"/>
                  </a:lnTo>
                  <a:lnTo>
                    <a:pt x="2776" y="2424"/>
                  </a:lnTo>
                  <a:moveTo>
                    <a:pt x="2776" y="2328"/>
                  </a:moveTo>
                  <a:lnTo>
                    <a:pt x="2776" y="2328"/>
                  </a:lnTo>
                  <a:lnTo>
                    <a:pt x="2776" y="2232"/>
                  </a:lnTo>
                  <a:moveTo>
                    <a:pt x="2776" y="2137"/>
                  </a:moveTo>
                  <a:lnTo>
                    <a:pt x="2776" y="2137"/>
                  </a:lnTo>
                  <a:lnTo>
                    <a:pt x="2776" y="2041"/>
                  </a:lnTo>
                  <a:moveTo>
                    <a:pt x="2776" y="1945"/>
                  </a:moveTo>
                  <a:lnTo>
                    <a:pt x="2776" y="1945"/>
                  </a:lnTo>
                  <a:lnTo>
                    <a:pt x="2776" y="1850"/>
                  </a:lnTo>
                  <a:moveTo>
                    <a:pt x="2776" y="1754"/>
                  </a:moveTo>
                  <a:lnTo>
                    <a:pt x="2776" y="1754"/>
                  </a:lnTo>
                  <a:lnTo>
                    <a:pt x="2776" y="1658"/>
                  </a:lnTo>
                  <a:moveTo>
                    <a:pt x="2776" y="1563"/>
                  </a:moveTo>
                  <a:lnTo>
                    <a:pt x="2776" y="1563"/>
                  </a:lnTo>
                  <a:lnTo>
                    <a:pt x="2776" y="1467"/>
                  </a:lnTo>
                  <a:moveTo>
                    <a:pt x="2776" y="1372"/>
                  </a:moveTo>
                  <a:lnTo>
                    <a:pt x="2776" y="1372"/>
                  </a:lnTo>
                  <a:lnTo>
                    <a:pt x="2776" y="1276"/>
                  </a:lnTo>
                  <a:moveTo>
                    <a:pt x="2776" y="1180"/>
                  </a:moveTo>
                  <a:lnTo>
                    <a:pt x="2776" y="1180"/>
                  </a:lnTo>
                  <a:lnTo>
                    <a:pt x="2776" y="1085"/>
                  </a:lnTo>
                  <a:moveTo>
                    <a:pt x="2776" y="989"/>
                  </a:moveTo>
                  <a:lnTo>
                    <a:pt x="2776" y="989"/>
                  </a:lnTo>
                  <a:lnTo>
                    <a:pt x="2776" y="893"/>
                  </a:lnTo>
                  <a:moveTo>
                    <a:pt x="2776" y="798"/>
                  </a:moveTo>
                  <a:lnTo>
                    <a:pt x="2776" y="798"/>
                  </a:lnTo>
                  <a:lnTo>
                    <a:pt x="2776" y="702"/>
                  </a:lnTo>
                  <a:moveTo>
                    <a:pt x="2776" y="606"/>
                  </a:moveTo>
                  <a:lnTo>
                    <a:pt x="2776" y="606"/>
                  </a:lnTo>
                  <a:lnTo>
                    <a:pt x="2776" y="511"/>
                  </a:lnTo>
                  <a:moveTo>
                    <a:pt x="2776" y="415"/>
                  </a:moveTo>
                  <a:lnTo>
                    <a:pt x="2776" y="415"/>
                  </a:lnTo>
                  <a:lnTo>
                    <a:pt x="2776" y="319"/>
                  </a:lnTo>
                  <a:moveTo>
                    <a:pt x="2776" y="224"/>
                  </a:moveTo>
                  <a:lnTo>
                    <a:pt x="2776" y="224"/>
                  </a:lnTo>
                  <a:lnTo>
                    <a:pt x="2776" y="128"/>
                  </a:lnTo>
                  <a:moveTo>
                    <a:pt x="2741" y="42"/>
                  </a:moveTo>
                  <a:lnTo>
                    <a:pt x="2741" y="42"/>
                  </a:lnTo>
                  <a:lnTo>
                    <a:pt x="2723" y="25"/>
                  </a:lnTo>
                  <a:lnTo>
                    <a:pt x="2688" y="7"/>
                  </a:lnTo>
                  <a:lnTo>
                    <a:pt x="2657" y="2"/>
                  </a:lnTo>
                  <a:moveTo>
                    <a:pt x="0" y="3222"/>
                  </a:moveTo>
                  <a:lnTo>
                    <a:pt x="0" y="3222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35F87C03-3446-8E3E-186B-9FEC003BB8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1224" y="2688158"/>
              <a:ext cx="1724025" cy="2003425"/>
            </a:xfrm>
            <a:custGeom>
              <a:avLst/>
              <a:gdLst>
                <a:gd name="T0" fmla="*/ 2649 w 2776"/>
                <a:gd name="T1" fmla="*/ 0 h 3222"/>
                <a:gd name="T2" fmla="*/ 2649 w 2776"/>
                <a:gd name="T3" fmla="*/ 0 h 3222"/>
                <a:gd name="T4" fmla="*/ 128 w 2776"/>
                <a:gd name="T5" fmla="*/ 0 h 3222"/>
                <a:gd name="T6" fmla="*/ 0 w 2776"/>
                <a:gd name="T7" fmla="*/ 128 h 3222"/>
                <a:gd name="T8" fmla="*/ 0 w 2776"/>
                <a:gd name="T9" fmla="*/ 3094 h 3222"/>
                <a:gd name="T10" fmla="*/ 128 w 2776"/>
                <a:gd name="T11" fmla="*/ 3222 h 3222"/>
                <a:gd name="T12" fmla="*/ 2649 w 2776"/>
                <a:gd name="T13" fmla="*/ 3222 h 3222"/>
                <a:gd name="T14" fmla="*/ 2776 w 2776"/>
                <a:gd name="T15" fmla="*/ 3094 h 3222"/>
                <a:gd name="T16" fmla="*/ 2776 w 2776"/>
                <a:gd name="T17" fmla="*/ 128 h 3222"/>
                <a:gd name="T18" fmla="*/ 2649 w 2776"/>
                <a:gd name="T19" fmla="*/ 0 h 3222"/>
                <a:gd name="T20" fmla="*/ 2649 w 2776"/>
                <a:gd name="T21" fmla="*/ 0 h 3222"/>
                <a:gd name="T22" fmla="*/ 0 w 2776"/>
                <a:gd name="T23" fmla="*/ 3222 h 3222"/>
                <a:gd name="T24" fmla="*/ 0 w 2776"/>
                <a:gd name="T25" fmla="*/ 3222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76" h="3222">
                  <a:moveTo>
                    <a:pt x="2649" y="0"/>
                  </a:moveTo>
                  <a:lnTo>
                    <a:pt x="2649" y="0"/>
                  </a:lnTo>
                  <a:lnTo>
                    <a:pt x="128" y="0"/>
                  </a:lnTo>
                  <a:cubicBezTo>
                    <a:pt x="57" y="0"/>
                    <a:pt x="0" y="57"/>
                    <a:pt x="0" y="128"/>
                  </a:cubicBezTo>
                  <a:lnTo>
                    <a:pt x="0" y="3094"/>
                  </a:lnTo>
                  <a:cubicBezTo>
                    <a:pt x="0" y="3165"/>
                    <a:pt x="57" y="3222"/>
                    <a:pt x="128" y="3222"/>
                  </a:cubicBezTo>
                  <a:lnTo>
                    <a:pt x="2649" y="3222"/>
                  </a:lnTo>
                  <a:cubicBezTo>
                    <a:pt x="2719" y="3222"/>
                    <a:pt x="2776" y="3165"/>
                    <a:pt x="2776" y="3094"/>
                  </a:cubicBezTo>
                  <a:lnTo>
                    <a:pt x="2776" y="128"/>
                  </a:lnTo>
                  <a:cubicBezTo>
                    <a:pt x="2776" y="57"/>
                    <a:pt x="2719" y="0"/>
                    <a:pt x="2649" y="0"/>
                  </a:cubicBezTo>
                  <a:lnTo>
                    <a:pt x="2649" y="0"/>
                  </a:lnTo>
                  <a:close/>
                  <a:moveTo>
                    <a:pt x="0" y="3222"/>
                  </a:moveTo>
                  <a:lnTo>
                    <a:pt x="0" y="3222"/>
                  </a:lnTo>
                  <a:close/>
                </a:path>
              </a:pathLst>
            </a:custGeom>
            <a:solidFill>
              <a:srgbClr val="FFCC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4DEDF971-C3B5-FC9C-646A-D1DC6C2EB6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1224" y="2688158"/>
              <a:ext cx="1724025" cy="2003425"/>
            </a:xfrm>
            <a:custGeom>
              <a:avLst/>
              <a:gdLst>
                <a:gd name="T0" fmla="*/ 2458 w 2776"/>
                <a:gd name="T1" fmla="*/ 0 h 3222"/>
                <a:gd name="T2" fmla="*/ 2266 w 2776"/>
                <a:gd name="T3" fmla="*/ 0 h 3222"/>
                <a:gd name="T4" fmla="*/ 1979 w 2776"/>
                <a:gd name="T5" fmla="*/ 0 h 3222"/>
                <a:gd name="T6" fmla="*/ 1692 w 2776"/>
                <a:gd name="T7" fmla="*/ 0 h 3222"/>
                <a:gd name="T8" fmla="*/ 1501 w 2776"/>
                <a:gd name="T9" fmla="*/ 0 h 3222"/>
                <a:gd name="T10" fmla="*/ 1214 w 2776"/>
                <a:gd name="T11" fmla="*/ 0 h 3222"/>
                <a:gd name="T12" fmla="*/ 927 w 2776"/>
                <a:gd name="T13" fmla="*/ 0 h 3222"/>
                <a:gd name="T14" fmla="*/ 736 w 2776"/>
                <a:gd name="T15" fmla="*/ 0 h 3222"/>
                <a:gd name="T16" fmla="*/ 449 w 2776"/>
                <a:gd name="T17" fmla="*/ 0 h 3222"/>
                <a:gd name="T18" fmla="*/ 162 w 2776"/>
                <a:gd name="T19" fmla="*/ 0 h 3222"/>
                <a:gd name="T20" fmla="*/ 69 w 2776"/>
                <a:gd name="T21" fmla="*/ 16 h 3222"/>
                <a:gd name="T22" fmla="*/ 0 w 2776"/>
                <a:gd name="T23" fmla="*/ 128 h 3222"/>
                <a:gd name="T24" fmla="*/ 0 w 2776"/>
                <a:gd name="T25" fmla="*/ 372 h 3222"/>
                <a:gd name="T26" fmla="*/ 0 w 2776"/>
                <a:gd name="T27" fmla="*/ 659 h 3222"/>
                <a:gd name="T28" fmla="*/ 0 w 2776"/>
                <a:gd name="T29" fmla="*/ 850 h 3222"/>
                <a:gd name="T30" fmla="*/ 0 w 2776"/>
                <a:gd name="T31" fmla="*/ 1137 h 3222"/>
                <a:gd name="T32" fmla="*/ 0 w 2776"/>
                <a:gd name="T33" fmla="*/ 1424 h 3222"/>
                <a:gd name="T34" fmla="*/ 0 w 2776"/>
                <a:gd name="T35" fmla="*/ 1615 h 3222"/>
                <a:gd name="T36" fmla="*/ 0 w 2776"/>
                <a:gd name="T37" fmla="*/ 1902 h 3222"/>
                <a:gd name="T38" fmla="*/ 0 w 2776"/>
                <a:gd name="T39" fmla="*/ 2189 h 3222"/>
                <a:gd name="T40" fmla="*/ 0 w 2776"/>
                <a:gd name="T41" fmla="*/ 2381 h 3222"/>
                <a:gd name="T42" fmla="*/ 0 w 2776"/>
                <a:gd name="T43" fmla="*/ 2668 h 3222"/>
                <a:gd name="T44" fmla="*/ 0 w 2776"/>
                <a:gd name="T45" fmla="*/ 2954 h 3222"/>
                <a:gd name="T46" fmla="*/ 12 w 2776"/>
                <a:gd name="T47" fmla="*/ 3144 h 3222"/>
                <a:gd name="T48" fmla="*/ 171 w 2776"/>
                <a:gd name="T49" fmla="*/ 3222 h 3222"/>
                <a:gd name="T50" fmla="*/ 363 w 2776"/>
                <a:gd name="T51" fmla="*/ 3222 h 3222"/>
                <a:gd name="T52" fmla="*/ 650 w 2776"/>
                <a:gd name="T53" fmla="*/ 3222 h 3222"/>
                <a:gd name="T54" fmla="*/ 936 w 2776"/>
                <a:gd name="T55" fmla="*/ 3222 h 3222"/>
                <a:gd name="T56" fmla="*/ 1128 w 2776"/>
                <a:gd name="T57" fmla="*/ 3222 h 3222"/>
                <a:gd name="T58" fmla="*/ 1415 w 2776"/>
                <a:gd name="T59" fmla="*/ 3222 h 3222"/>
                <a:gd name="T60" fmla="*/ 1702 w 2776"/>
                <a:gd name="T61" fmla="*/ 3222 h 3222"/>
                <a:gd name="T62" fmla="*/ 1893 w 2776"/>
                <a:gd name="T63" fmla="*/ 3222 h 3222"/>
                <a:gd name="T64" fmla="*/ 2180 w 2776"/>
                <a:gd name="T65" fmla="*/ 3222 h 3222"/>
                <a:gd name="T66" fmla="*/ 2467 w 2776"/>
                <a:gd name="T67" fmla="*/ 3222 h 3222"/>
                <a:gd name="T68" fmla="*/ 2658 w 2776"/>
                <a:gd name="T69" fmla="*/ 3220 h 3222"/>
                <a:gd name="T70" fmla="*/ 2776 w 2776"/>
                <a:gd name="T71" fmla="*/ 3093 h 3222"/>
                <a:gd name="T72" fmla="*/ 2776 w 2776"/>
                <a:gd name="T73" fmla="*/ 2902 h 3222"/>
                <a:gd name="T74" fmla="*/ 2776 w 2776"/>
                <a:gd name="T75" fmla="*/ 2615 h 3222"/>
                <a:gd name="T76" fmla="*/ 2776 w 2776"/>
                <a:gd name="T77" fmla="*/ 2328 h 3222"/>
                <a:gd name="T78" fmla="*/ 2776 w 2776"/>
                <a:gd name="T79" fmla="*/ 2137 h 3222"/>
                <a:gd name="T80" fmla="*/ 2776 w 2776"/>
                <a:gd name="T81" fmla="*/ 1850 h 3222"/>
                <a:gd name="T82" fmla="*/ 2776 w 2776"/>
                <a:gd name="T83" fmla="*/ 1563 h 3222"/>
                <a:gd name="T84" fmla="*/ 2776 w 2776"/>
                <a:gd name="T85" fmla="*/ 1372 h 3222"/>
                <a:gd name="T86" fmla="*/ 2776 w 2776"/>
                <a:gd name="T87" fmla="*/ 1085 h 3222"/>
                <a:gd name="T88" fmla="*/ 2776 w 2776"/>
                <a:gd name="T89" fmla="*/ 798 h 3222"/>
                <a:gd name="T90" fmla="*/ 2776 w 2776"/>
                <a:gd name="T91" fmla="*/ 606 h 3222"/>
                <a:gd name="T92" fmla="*/ 2776 w 2776"/>
                <a:gd name="T93" fmla="*/ 319 h 3222"/>
                <a:gd name="T94" fmla="*/ 2741 w 2776"/>
                <a:gd name="T95" fmla="*/ 42 h 3222"/>
                <a:gd name="T96" fmla="*/ 2657 w 2776"/>
                <a:gd name="T97" fmla="*/ 2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76" h="3222">
                  <a:moveTo>
                    <a:pt x="2649" y="0"/>
                  </a:moveTo>
                  <a:lnTo>
                    <a:pt x="2649" y="0"/>
                  </a:lnTo>
                  <a:lnTo>
                    <a:pt x="2553" y="0"/>
                  </a:lnTo>
                  <a:moveTo>
                    <a:pt x="2458" y="0"/>
                  </a:moveTo>
                  <a:lnTo>
                    <a:pt x="2458" y="0"/>
                  </a:lnTo>
                  <a:lnTo>
                    <a:pt x="2362" y="0"/>
                  </a:lnTo>
                  <a:moveTo>
                    <a:pt x="2266" y="0"/>
                  </a:moveTo>
                  <a:lnTo>
                    <a:pt x="2266" y="0"/>
                  </a:lnTo>
                  <a:lnTo>
                    <a:pt x="2171" y="0"/>
                  </a:lnTo>
                  <a:moveTo>
                    <a:pt x="2075" y="0"/>
                  </a:moveTo>
                  <a:lnTo>
                    <a:pt x="2075" y="0"/>
                  </a:lnTo>
                  <a:lnTo>
                    <a:pt x="1979" y="0"/>
                  </a:lnTo>
                  <a:moveTo>
                    <a:pt x="1884" y="0"/>
                  </a:moveTo>
                  <a:lnTo>
                    <a:pt x="1884" y="0"/>
                  </a:lnTo>
                  <a:lnTo>
                    <a:pt x="1788" y="0"/>
                  </a:lnTo>
                  <a:moveTo>
                    <a:pt x="1692" y="0"/>
                  </a:moveTo>
                  <a:lnTo>
                    <a:pt x="1692" y="0"/>
                  </a:lnTo>
                  <a:lnTo>
                    <a:pt x="1597" y="0"/>
                  </a:lnTo>
                  <a:moveTo>
                    <a:pt x="1501" y="0"/>
                  </a:moveTo>
                  <a:lnTo>
                    <a:pt x="1501" y="0"/>
                  </a:lnTo>
                  <a:lnTo>
                    <a:pt x="1405" y="0"/>
                  </a:lnTo>
                  <a:moveTo>
                    <a:pt x="1310" y="0"/>
                  </a:moveTo>
                  <a:lnTo>
                    <a:pt x="1310" y="0"/>
                  </a:lnTo>
                  <a:lnTo>
                    <a:pt x="1214" y="0"/>
                  </a:lnTo>
                  <a:moveTo>
                    <a:pt x="1119" y="0"/>
                  </a:moveTo>
                  <a:lnTo>
                    <a:pt x="1119" y="0"/>
                  </a:lnTo>
                  <a:lnTo>
                    <a:pt x="1023" y="0"/>
                  </a:lnTo>
                  <a:moveTo>
                    <a:pt x="927" y="0"/>
                  </a:moveTo>
                  <a:lnTo>
                    <a:pt x="927" y="0"/>
                  </a:lnTo>
                  <a:lnTo>
                    <a:pt x="832" y="0"/>
                  </a:lnTo>
                  <a:moveTo>
                    <a:pt x="736" y="0"/>
                  </a:moveTo>
                  <a:lnTo>
                    <a:pt x="736" y="0"/>
                  </a:lnTo>
                  <a:lnTo>
                    <a:pt x="640" y="0"/>
                  </a:lnTo>
                  <a:moveTo>
                    <a:pt x="545" y="0"/>
                  </a:moveTo>
                  <a:lnTo>
                    <a:pt x="545" y="0"/>
                  </a:lnTo>
                  <a:lnTo>
                    <a:pt x="449" y="0"/>
                  </a:lnTo>
                  <a:moveTo>
                    <a:pt x="353" y="0"/>
                  </a:moveTo>
                  <a:lnTo>
                    <a:pt x="353" y="0"/>
                  </a:lnTo>
                  <a:lnTo>
                    <a:pt x="258" y="0"/>
                  </a:lnTo>
                  <a:moveTo>
                    <a:pt x="162" y="0"/>
                  </a:moveTo>
                  <a:lnTo>
                    <a:pt x="162" y="0"/>
                  </a:lnTo>
                  <a:lnTo>
                    <a:pt x="128" y="0"/>
                  </a:lnTo>
                  <a:lnTo>
                    <a:pt x="88" y="7"/>
                  </a:lnTo>
                  <a:lnTo>
                    <a:pt x="69" y="16"/>
                  </a:lnTo>
                  <a:moveTo>
                    <a:pt x="8" y="86"/>
                  </a:moveTo>
                  <a:lnTo>
                    <a:pt x="8" y="86"/>
                  </a:lnTo>
                  <a:lnTo>
                    <a:pt x="7" y="87"/>
                  </a:lnTo>
                  <a:lnTo>
                    <a:pt x="0" y="128"/>
                  </a:lnTo>
                  <a:lnTo>
                    <a:pt x="0" y="181"/>
                  </a:lnTo>
                  <a:moveTo>
                    <a:pt x="0" y="276"/>
                  </a:moveTo>
                  <a:lnTo>
                    <a:pt x="0" y="276"/>
                  </a:lnTo>
                  <a:lnTo>
                    <a:pt x="0" y="372"/>
                  </a:lnTo>
                  <a:moveTo>
                    <a:pt x="0" y="468"/>
                  </a:moveTo>
                  <a:lnTo>
                    <a:pt x="0" y="468"/>
                  </a:lnTo>
                  <a:lnTo>
                    <a:pt x="0" y="563"/>
                  </a:lnTo>
                  <a:moveTo>
                    <a:pt x="0" y="659"/>
                  </a:moveTo>
                  <a:lnTo>
                    <a:pt x="0" y="659"/>
                  </a:lnTo>
                  <a:lnTo>
                    <a:pt x="0" y="755"/>
                  </a:lnTo>
                  <a:moveTo>
                    <a:pt x="0" y="850"/>
                  </a:moveTo>
                  <a:lnTo>
                    <a:pt x="0" y="850"/>
                  </a:lnTo>
                  <a:lnTo>
                    <a:pt x="0" y="946"/>
                  </a:lnTo>
                  <a:moveTo>
                    <a:pt x="0" y="1042"/>
                  </a:moveTo>
                  <a:lnTo>
                    <a:pt x="0" y="1042"/>
                  </a:lnTo>
                  <a:lnTo>
                    <a:pt x="0" y="1137"/>
                  </a:lnTo>
                  <a:moveTo>
                    <a:pt x="0" y="1233"/>
                  </a:moveTo>
                  <a:lnTo>
                    <a:pt x="0" y="1233"/>
                  </a:lnTo>
                  <a:lnTo>
                    <a:pt x="0" y="1329"/>
                  </a:lnTo>
                  <a:moveTo>
                    <a:pt x="0" y="1424"/>
                  </a:moveTo>
                  <a:lnTo>
                    <a:pt x="0" y="1424"/>
                  </a:lnTo>
                  <a:lnTo>
                    <a:pt x="0" y="1520"/>
                  </a:lnTo>
                  <a:moveTo>
                    <a:pt x="0" y="1615"/>
                  </a:moveTo>
                  <a:lnTo>
                    <a:pt x="0" y="1615"/>
                  </a:lnTo>
                  <a:lnTo>
                    <a:pt x="0" y="1711"/>
                  </a:lnTo>
                  <a:moveTo>
                    <a:pt x="0" y="1807"/>
                  </a:moveTo>
                  <a:lnTo>
                    <a:pt x="0" y="1807"/>
                  </a:lnTo>
                  <a:lnTo>
                    <a:pt x="0" y="1902"/>
                  </a:lnTo>
                  <a:moveTo>
                    <a:pt x="0" y="1998"/>
                  </a:moveTo>
                  <a:lnTo>
                    <a:pt x="0" y="1998"/>
                  </a:lnTo>
                  <a:lnTo>
                    <a:pt x="0" y="2094"/>
                  </a:lnTo>
                  <a:moveTo>
                    <a:pt x="0" y="2189"/>
                  </a:moveTo>
                  <a:lnTo>
                    <a:pt x="0" y="2189"/>
                  </a:lnTo>
                  <a:lnTo>
                    <a:pt x="0" y="2285"/>
                  </a:lnTo>
                  <a:moveTo>
                    <a:pt x="0" y="2381"/>
                  </a:moveTo>
                  <a:lnTo>
                    <a:pt x="0" y="2381"/>
                  </a:lnTo>
                  <a:lnTo>
                    <a:pt x="0" y="2476"/>
                  </a:lnTo>
                  <a:moveTo>
                    <a:pt x="0" y="2572"/>
                  </a:moveTo>
                  <a:lnTo>
                    <a:pt x="0" y="2572"/>
                  </a:lnTo>
                  <a:lnTo>
                    <a:pt x="0" y="2668"/>
                  </a:lnTo>
                  <a:moveTo>
                    <a:pt x="0" y="2763"/>
                  </a:moveTo>
                  <a:lnTo>
                    <a:pt x="0" y="2763"/>
                  </a:lnTo>
                  <a:lnTo>
                    <a:pt x="0" y="2859"/>
                  </a:lnTo>
                  <a:moveTo>
                    <a:pt x="0" y="2954"/>
                  </a:moveTo>
                  <a:lnTo>
                    <a:pt x="0" y="2954"/>
                  </a:lnTo>
                  <a:lnTo>
                    <a:pt x="0" y="3050"/>
                  </a:lnTo>
                  <a:moveTo>
                    <a:pt x="12" y="3144"/>
                  </a:moveTo>
                  <a:lnTo>
                    <a:pt x="12" y="3144"/>
                  </a:lnTo>
                  <a:lnTo>
                    <a:pt x="25" y="3169"/>
                  </a:lnTo>
                  <a:lnTo>
                    <a:pt x="53" y="3197"/>
                  </a:lnTo>
                  <a:lnTo>
                    <a:pt x="77" y="3210"/>
                  </a:lnTo>
                  <a:moveTo>
                    <a:pt x="171" y="3222"/>
                  </a:moveTo>
                  <a:lnTo>
                    <a:pt x="171" y="3222"/>
                  </a:lnTo>
                  <a:lnTo>
                    <a:pt x="267" y="3222"/>
                  </a:lnTo>
                  <a:moveTo>
                    <a:pt x="363" y="3222"/>
                  </a:moveTo>
                  <a:lnTo>
                    <a:pt x="363" y="3222"/>
                  </a:lnTo>
                  <a:lnTo>
                    <a:pt x="458" y="3222"/>
                  </a:lnTo>
                  <a:moveTo>
                    <a:pt x="554" y="3222"/>
                  </a:moveTo>
                  <a:lnTo>
                    <a:pt x="554" y="3222"/>
                  </a:lnTo>
                  <a:lnTo>
                    <a:pt x="650" y="3222"/>
                  </a:lnTo>
                  <a:moveTo>
                    <a:pt x="745" y="3222"/>
                  </a:moveTo>
                  <a:lnTo>
                    <a:pt x="745" y="3222"/>
                  </a:lnTo>
                  <a:lnTo>
                    <a:pt x="841" y="3222"/>
                  </a:lnTo>
                  <a:moveTo>
                    <a:pt x="936" y="3222"/>
                  </a:moveTo>
                  <a:lnTo>
                    <a:pt x="936" y="3222"/>
                  </a:lnTo>
                  <a:lnTo>
                    <a:pt x="1032" y="3222"/>
                  </a:lnTo>
                  <a:moveTo>
                    <a:pt x="1128" y="3222"/>
                  </a:moveTo>
                  <a:lnTo>
                    <a:pt x="1128" y="3222"/>
                  </a:lnTo>
                  <a:lnTo>
                    <a:pt x="1223" y="3222"/>
                  </a:lnTo>
                  <a:moveTo>
                    <a:pt x="1319" y="3222"/>
                  </a:moveTo>
                  <a:lnTo>
                    <a:pt x="1319" y="3222"/>
                  </a:lnTo>
                  <a:lnTo>
                    <a:pt x="1415" y="3222"/>
                  </a:lnTo>
                  <a:moveTo>
                    <a:pt x="1510" y="3222"/>
                  </a:moveTo>
                  <a:lnTo>
                    <a:pt x="1510" y="3222"/>
                  </a:lnTo>
                  <a:lnTo>
                    <a:pt x="1606" y="3222"/>
                  </a:lnTo>
                  <a:moveTo>
                    <a:pt x="1702" y="3222"/>
                  </a:moveTo>
                  <a:lnTo>
                    <a:pt x="1702" y="3222"/>
                  </a:lnTo>
                  <a:lnTo>
                    <a:pt x="1797" y="3222"/>
                  </a:lnTo>
                  <a:moveTo>
                    <a:pt x="1893" y="3222"/>
                  </a:moveTo>
                  <a:lnTo>
                    <a:pt x="1893" y="3222"/>
                  </a:lnTo>
                  <a:lnTo>
                    <a:pt x="1989" y="3222"/>
                  </a:lnTo>
                  <a:moveTo>
                    <a:pt x="2084" y="3222"/>
                  </a:moveTo>
                  <a:lnTo>
                    <a:pt x="2084" y="3222"/>
                  </a:lnTo>
                  <a:lnTo>
                    <a:pt x="2180" y="3222"/>
                  </a:lnTo>
                  <a:moveTo>
                    <a:pt x="2275" y="3222"/>
                  </a:moveTo>
                  <a:lnTo>
                    <a:pt x="2275" y="3222"/>
                  </a:lnTo>
                  <a:lnTo>
                    <a:pt x="2371" y="3222"/>
                  </a:lnTo>
                  <a:moveTo>
                    <a:pt x="2467" y="3222"/>
                  </a:moveTo>
                  <a:lnTo>
                    <a:pt x="2467" y="3222"/>
                  </a:lnTo>
                  <a:lnTo>
                    <a:pt x="2562" y="3222"/>
                  </a:lnTo>
                  <a:moveTo>
                    <a:pt x="2658" y="3220"/>
                  </a:moveTo>
                  <a:lnTo>
                    <a:pt x="2658" y="3220"/>
                  </a:lnTo>
                  <a:lnTo>
                    <a:pt x="2689" y="3215"/>
                  </a:lnTo>
                  <a:lnTo>
                    <a:pt x="2724" y="3197"/>
                  </a:lnTo>
                  <a:lnTo>
                    <a:pt x="2742" y="3180"/>
                  </a:lnTo>
                  <a:moveTo>
                    <a:pt x="2776" y="3093"/>
                  </a:moveTo>
                  <a:lnTo>
                    <a:pt x="2776" y="3093"/>
                  </a:lnTo>
                  <a:lnTo>
                    <a:pt x="2776" y="2997"/>
                  </a:lnTo>
                  <a:moveTo>
                    <a:pt x="2776" y="2902"/>
                  </a:moveTo>
                  <a:lnTo>
                    <a:pt x="2776" y="2902"/>
                  </a:lnTo>
                  <a:lnTo>
                    <a:pt x="2776" y="2806"/>
                  </a:lnTo>
                  <a:moveTo>
                    <a:pt x="2776" y="2711"/>
                  </a:moveTo>
                  <a:lnTo>
                    <a:pt x="2776" y="2711"/>
                  </a:lnTo>
                  <a:lnTo>
                    <a:pt x="2776" y="2615"/>
                  </a:lnTo>
                  <a:moveTo>
                    <a:pt x="2776" y="2519"/>
                  </a:moveTo>
                  <a:lnTo>
                    <a:pt x="2776" y="2519"/>
                  </a:lnTo>
                  <a:lnTo>
                    <a:pt x="2776" y="2424"/>
                  </a:lnTo>
                  <a:moveTo>
                    <a:pt x="2776" y="2328"/>
                  </a:moveTo>
                  <a:lnTo>
                    <a:pt x="2776" y="2328"/>
                  </a:lnTo>
                  <a:lnTo>
                    <a:pt x="2776" y="2232"/>
                  </a:lnTo>
                  <a:moveTo>
                    <a:pt x="2776" y="2137"/>
                  </a:moveTo>
                  <a:lnTo>
                    <a:pt x="2776" y="2137"/>
                  </a:lnTo>
                  <a:lnTo>
                    <a:pt x="2776" y="2041"/>
                  </a:lnTo>
                  <a:moveTo>
                    <a:pt x="2776" y="1945"/>
                  </a:moveTo>
                  <a:lnTo>
                    <a:pt x="2776" y="1945"/>
                  </a:lnTo>
                  <a:lnTo>
                    <a:pt x="2776" y="1850"/>
                  </a:lnTo>
                  <a:moveTo>
                    <a:pt x="2776" y="1754"/>
                  </a:moveTo>
                  <a:lnTo>
                    <a:pt x="2776" y="1754"/>
                  </a:lnTo>
                  <a:lnTo>
                    <a:pt x="2776" y="1658"/>
                  </a:lnTo>
                  <a:moveTo>
                    <a:pt x="2776" y="1563"/>
                  </a:moveTo>
                  <a:lnTo>
                    <a:pt x="2776" y="1563"/>
                  </a:lnTo>
                  <a:lnTo>
                    <a:pt x="2776" y="1467"/>
                  </a:lnTo>
                  <a:moveTo>
                    <a:pt x="2776" y="1372"/>
                  </a:moveTo>
                  <a:lnTo>
                    <a:pt x="2776" y="1372"/>
                  </a:lnTo>
                  <a:lnTo>
                    <a:pt x="2776" y="1276"/>
                  </a:lnTo>
                  <a:moveTo>
                    <a:pt x="2776" y="1180"/>
                  </a:moveTo>
                  <a:lnTo>
                    <a:pt x="2776" y="1180"/>
                  </a:lnTo>
                  <a:lnTo>
                    <a:pt x="2776" y="1085"/>
                  </a:lnTo>
                  <a:moveTo>
                    <a:pt x="2776" y="989"/>
                  </a:moveTo>
                  <a:lnTo>
                    <a:pt x="2776" y="989"/>
                  </a:lnTo>
                  <a:lnTo>
                    <a:pt x="2776" y="893"/>
                  </a:lnTo>
                  <a:moveTo>
                    <a:pt x="2776" y="798"/>
                  </a:moveTo>
                  <a:lnTo>
                    <a:pt x="2776" y="798"/>
                  </a:lnTo>
                  <a:lnTo>
                    <a:pt x="2776" y="702"/>
                  </a:lnTo>
                  <a:moveTo>
                    <a:pt x="2776" y="606"/>
                  </a:moveTo>
                  <a:lnTo>
                    <a:pt x="2776" y="606"/>
                  </a:lnTo>
                  <a:lnTo>
                    <a:pt x="2776" y="511"/>
                  </a:lnTo>
                  <a:moveTo>
                    <a:pt x="2776" y="415"/>
                  </a:moveTo>
                  <a:lnTo>
                    <a:pt x="2776" y="415"/>
                  </a:lnTo>
                  <a:lnTo>
                    <a:pt x="2776" y="319"/>
                  </a:lnTo>
                  <a:moveTo>
                    <a:pt x="2776" y="224"/>
                  </a:moveTo>
                  <a:lnTo>
                    <a:pt x="2776" y="224"/>
                  </a:lnTo>
                  <a:lnTo>
                    <a:pt x="2776" y="128"/>
                  </a:lnTo>
                  <a:moveTo>
                    <a:pt x="2741" y="42"/>
                  </a:moveTo>
                  <a:lnTo>
                    <a:pt x="2741" y="42"/>
                  </a:lnTo>
                  <a:lnTo>
                    <a:pt x="2724" y="25"/>
                  </a:lnTo>
                  <a:lnTo>
                    <a:pt x="2689" y="7"/>
                  </a:lnTo>
                  <a:lnTo>
                    <a:pt x="2657" y="2"/>
                  </a:lnTo>
                  <a:moveTo>
                    <a:pt x="0" y="3222"/>
                  </a:moveTo>
                  <a:lnTo>
                    <a:pt x="0" y="3222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B4F7965F-FD45-9B5C-6EAB-E33948A386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1511" y="2688158"/>
              <a:ext cx="1724025" cy="2003425"/>
            </a:xfrm>
            <a:custGeom>
              <a:avLst/>
              <a:gdLst>
                <a:gd name="T0" fmla="*/ 2648 w 2776"/>
                <a:gd name="T1" fmla="*/ 0 h 3222"/>
                <a:gd name="T2" fmla="*/ 2648 w 2776"/>
                <a:gd name="T3" fmla="*/ 0 h 3222"/>
                <a:gd name="T4" fmla="*/ 127 w 2776"/>
                <a:gd name="T5" fmla="*/ 0 h 3222"/>
                <a:gd name="T6" fmla="*/ 0 w 2776"/>
                <a:gd name="T7" fmla="*/ 128 h 3222"/>
                <a:gd name="T8" fmla="*/ 0 w 2776"/>
                <a:gd name="T9" fmla="*/ 3094 h 3222"/>
                <a:gd name="T10" fmla="*/ 127 w 2776"/>
                <a:gd name="T11" fmla="*/ 3222 h 3222"/>
                <a:gd name="T12" fmla="*/ 2648 w 2776"/>
                <a:gd name="T13" fmla="*/ 3222 h 3222"/>
                <a:gd name="T14" fmla="*/ 2776 w 2776"/>
                <a:gd name="T15" fmla="*/ 3094 h 3222"/>
                <a:gd name="T16" fmla="*/ 2776 w 2776"/>
                <a:gd name="T17" fmla="*/ 128 h 3222"/>
                <a:gd name="T18" fmla="*/ 2648 w 2776"/>
                <a:gd name="T19" fmla="*/ 0 h 3222"/>
                <a:gd name="T20" fmla="*/ 2648 w 2776"/>
                <a:gd name="T21" fmla="*/ 0 h 3222"/>
                <a:gd name="T22" fmla="*/ 0 w 2776"/>
                <a:gd name="T23" fmla="*/ 3222 h 3222"/>
                <a:gd name="T24" fmla="*/ 0 w 2776"/>
                <a:gd name="T25" fmla="*/ 3222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76" h="3222">
                  <a:moveTo>
                    <a:pt x="2648" y="0"/>
                  </a:moveTo>
                  <a:lnTo>
                    <a:pt x="2648" y="0"/>
                  </a:lnTo>
                  <a:lnTo>
                    <a:pt x="127" y="0"/>
                  </a:lnTo>
                  <a:cubicBezTo>
                    <a:pt x="57" y="0"/>
                    <a:pt x="0" y="57"/>
                    <a:pt x="0" y="128"/>
                  </a:cubicBezTo>
                  <a:lnTo>
                    <a:pt x="0" y="3094"/>
                  </a:lnTo>
                  <a:cubicBezTo>
                    <a:pt x="0" y="3165"/>
                    <a:pt x="57" y="3222"/>
                    <a:pt x="127" y="3222"/>
                  </a:cubicBezTo>
                  <a:lnTo>
                    <a:pt x="2648" y="3222"/>
                  </a:lnTo>
                  <a:cubicBezTo>
                    <a:pt x="2718" y="3222"/>
                    <a:pt x="2776" y="3165"/>
                    <a:pt x="2776" y="3094"/>
                  </a:cubicBezTo>
                  <a:lnTo>
                    <a:pt x="2776" y="128"/>
                  </a:lnTo>
                  <a:cubicBezTo>
                    <a:pt x="2776" y="57"/>
                    <a:pt x="2718" y="0"/>
                    <a:pt x="2648" y="0"/>
                  </a:cubicBezTo>
                  <a:lnTo>
                    <a:pt x="2648" y="0"/>
                  </a:lnTo>
                  <a:close/>
                  <a:moveTo>
                    <a:pt x="0" y="3222"/>
                  </a:moveTo>
                  <a:lnTo>
                    <a:pt x="0" y="3222"/>
                  </a:lnTo>
                  <a:close/>
                </a:path>
              </a:pathLst>
            </a:custGeom>
            <a:solidFill>
              <a:srgbClr val="FFCC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C29372A1-8BD4-3596-0657-FEA57D22F7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1511" y="2688158"/>
              <a:ext cx="1724025" cy="2003425"/>
            </a:xfrm>
            <a:custGeom>
              <a:avLst/>
              <a:gdLst>
                <a:gd name="T0" fmla="*/ 2457 w 2776"/>
                <a:gd name="T1" fmla="*/ 0 h 3222"/>
                <a:gd name="T2" fmla="*/ 2265 w 2776"/>
                <a:gd name="T3" fmla="*/ 0 h 3222"/>
                <a:gd name="T4" fmla="*/ 1979 w 2776"/>
                <a:gd name="T5" fmla="*/ 0 h 3222"/>
                <a:gd name="T6" fmla="*/ 1692 w 2776"/>
                <a:gd name="T7" fmla="*/ 0 h 3222"/>
                <a:gd name="T8" fmla="*/ 1500 w 2776"/>
                <a:gd name="T9" fmla="*/ 0 h 3222"/>
                <a:gd name="T10" fmla="*/ 1213 w 2776"/>
                <a:gd name="T11" fmla="*/ 0 h 3222"/>
                <a:gd name="T12" fmla="*/ 926 w 2776"/>
                <a:gd name="T13" fmla="*/ 0 h 3222"/>
                <a:gd name="T14" fmla="*/ 735 w 2776"/>
                <a:gd name="T15" fmla="*/ 0 h 3222"/>
                <a:gd name="T16" fmla="*/ 448 w 2776"/>
                <a:gd name="T17" fmla="*/ 0 h 3222"/>
                <a:gd name="T18" fmla="*/ 161 w 2776"/>
                <a:gd name="T19" fmla="*/ 0 h 3222"/>
                <a:gd name="T20" fmla="*/ 69 w 2776"/>
                <a:gd name="T21" fmla="*/ 16 h 3222"/>
                <a:gd name="T22" fmla="*/ 0 w 2776"/>
                <a:gd name="T23" fmla="*/ 128 h 3222"/>
                <a:gd name="T24" fmla="*/ 0 w 2776"/>
                <a:gd name="T25" fmla="*/ 372 h 3222"/>
                <a:gd name="T26" fmla="*/ 0 w 2776"/>
                <a:gd name="T27" fmla="*/ 659 h 3222"/>
                <a:gd name="T28" fmla="*/ 0 w 2776"/>
                <a:gd name="T29" fmla="*/ 850 h 3222"/>
                <a:gd name="T30" fmla="*/ 0 w 2776"/>
                <a:gd name="T31" fmla="*/ 1137 h 3222"/>
                <a:gd name="T32" fmla="*/ 0 w 2776"/>
                <a:gd name="T33" fmla="*/ 1424 h 3222"/>
                <a:gd name="T34" fmla="*/ 0 w 2776"/>
                <a:gd name="T35" fmla="*/ 1615 h 3222"/>
                <a:gd name="T36" fmla="*/ 0 w 2776"/>
                <a:gd name="T37" fmla="*/ 1902 h 3222"/>
                <a:gd name="T38" fmla="*/ 0 w 2776"/>
                <a:gd name="T39" fmla="*/ 2189 h 3222"/>
                <a:gd name="T40" fmla="*/ 0 w 2776"/>
                <a:gd name="T41" fmla="*/ 2381 h 3222"/>
                <a:gd name="T42" fmla="*/ 0 w 2776"/>
                <a:gd name="T43" fmla="*/ 2668 h 3222"/>
                <a:gd name="T44" fmla="*/ 0 w 2776"/>
                <a:gd name="T45" fmla="*/ 2954 h 3222"/>
                <a:gd name="T46" fmla="*/ 11 w 2776"/>
                <a:gd name="T47" fmla="*/ 3144 h 3222"/>
                <a:gd name="T48" fmla="*/ 171 w 2776"/>
                <a:gd name="T49" fmla="*/ 3222 h 3222"/>
                <a:gd name="T50" fmla="*/ 362 w 2776"/>
                <a:gd name="T51" fmla="*/ 3222 h 3222"/>
                <a:gd name="T52" fmla="*/ 649 w 2776"/>
                <a:gd name="T53" fmla="*/ 3222 h 3222"/>
                <a:gd name="T54" fmla="*/ 936 w 2776"/>
                <a:gd name="T55" fmla="*/ 3222 h 3222"/>
                <a:gd name="T56" fmla="*/ 1127 w 2776"/>
                <a:gd name="T57" fmla="*/ 3222 h 3222"/>
                <a:gd name="T58" fmla="*/ 1414 w 2776"/>
                <a:gd name="T59" fmla="*/ 3222 h 3222"/>
                <a:gd name="T60" fmla="*/ 1701 w 2776"/>
                <a:gd name="T61" fmla="*/ 3222 h 3222"/>
                <a:gd name="T62" fmla="*/ 1892 w 2776"/>
                <a:gd name="T63" fmla="*/ 3222 h 3222"/>
                <a:gd name="T64" fmla="*/ 2179 w 2776"/>
                <a:gd name="T65" fmla="*/ 3222 h 3222"/>
                <a:gd name="T66" fmla="*/ 2466 w 2776"/>
                <a:gd name="T67" fmla="*/ 3222 h 3222"/>
                <a:gd name="T68" fmla="*/ 2657 w 2776"/>
                <a:gd name="T69" fmla="*/ 3220 h 3222"/>
                <a:gd name="T70" fmla="*/ 2776 w 2776"/>
                <a:gd name="T71" fmla="*/ 3093 h 3222"/>
                <a:gd name="T72" fmla="*/ 2776 w 2776"/>
                <a:gd name="T73" fmla="*/ 2902 h 3222"/>
                <a:gd name="T74" fmla="*/ 2776 w 2776"/>
                <a:gd name="T75" fmla="*/ 2615 h 3222"/>
                <a:gd name="T76" fmla="*/ 2776 w 2776"/>
                <a:gd name="T77" fmla="*/ 2328 h 3222"/>
                <a:gd name="T78" fmla="*/ 2776 w 2776"/>
                <a:gd name="T79" fmla="*/ 2137 h 3222"/>
                <a:gd name="T80" fmla="*/ 2776 w 2776"/>
                <a:gd name="T81" fmla="*/ 1850 h 3222"/>
                <a:gd name="T82" fmla="*/ 2776 w 2776"/>
                <a:gd name="T83" fmla="*/ 1563 h 3222"/>
                <a:gd name="T84" fmla="*/ 2776 w 2776"/>
                <a:gd name="T85" fmla="*/ 1372 h 3222"/>
                <a:gd name="T86" fmla="*/ 2776 w 2776"/>
                <a:gd name="T87" fmla="*/ 1085 h 3222"/>
                <a:gd name="T88" fmla="*/ 2776 w 2776"/>
                <a:gd name="T89" fmla="*/ 798 h 3222"/>
                <a:gd name="T90" fmla="*/ 2776 w 2776"/>
                <a:gd name="T91" fmla="*/ 606 h 3222"/>
                <a:gd name="T92" fmla="*/ 2776 w 2776"/>
                <a:gd name="T93" fmla="*/ 319 h 3222"/>
                <a:gd name="T94" fmla="*/ 2740 w 2776"/>
                <a:gd name="T95" fmla="*/ 42 h 3222"/>
                <a:gd name="T96" fmla="*/ 2657 w 2776"/>
                <a:gd name="T97" fmla="*/ 2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76" h="3222">
                  <a:moveTo>
                    <a:pt x="2648" y="0"/>
                  </a:moveTo>
                  <a:lnTo>
                    <a:pt x="2648" y="0"/>
                  </a:lnTo>
                  <a:lnTo>
                    <a:pt x="2552" y="0"/>
                  </a:lnTo>
                  <a:moveTo>
                    <a:pt x="2457" y="0"/>
                  </a:moveTo>
                  <a:lnTo>
                    <a:pt x="2457" y="0"/>
                  </a:lnTo>
                  <a:lnTo>
                    <a:pt x="2361" y="0"/>
                  </a:lnTo>
                  <a:moveTo>
                    <a:pt x="2265" y="0"/>
                  </a:moveTo>
                  <a:lnTo>
                    <a:pt x="2265" y="0"/>
                  </a:lnTo>
                  <a:lnTo>
                    <a:pt x="2170" y="0"/>
                  </a:lnTo>
                  <a:moveTo>
                    <a:pt x="2074" y="0"/>
                  </a:moveTo>
                  <a:lnTo>
                    <a:pt x="2074" y="0"/>
                  </a:lnTo>
                  <a:lnTo>
                    <a:pt x="1979" y="0"/>
                  </a:lnTo>
                  <a:moveTo>
                    <a:pt x="1883" y="0"/>
                  </a:moveTo>
                  <a:lnTo>
                    <a:pt x="1883" y="0"/>
                  </a:lnTo>
                  <a:lnTo>
                    <a:pt x="1787" y="0"/>
                  </a:lnTo>
                  <a:moveTo>
                    <a:pt x="1692" y="0"/>
                  </a:moveTo>
                  <a:lnTo>
                    <a:pt x="1692" y="0"/>
                  </a:lnTo>
                  <a:lnTo>
                    <a:pt x="1596" y="0"/>
                  </a:lnTo>
                  <a:moveTo>
                    <a:pt x="1500" y="0"/>
                  </a:moveTo>
                  <a:lnTo>
                    <a:pt x="1500" y="0"/>
                  </a:lnTo>
                  <a:lnTo>
                    <a:pt x="1405" y="0"/>
                  </a:lnTo>
                  <a:moveTo>
                    <a:pt x="1309" y="0"/>
                  </a:moveTo>
                  <a:lnTo>
                    <a:pt x="1309" y="0"/>
                  </a:lnTo>
                  <a:lnTo>
                    <a:pt x="1213" y="0"/>
                  </a:lnTo>
                  <a:moveTo>
                    <a:pt x="1118" y="0"/>
                  </a:moveTo>
                  <a:lnTo>
                    <a:pt x="1118" y="0"/>
                  </a:lnTo>
                  <a:lnTo>
                    <a:pt x="1022" y="0"/>
                  </a:lnTo>
                  <a:moveTo>
                    <a:pt x="926" y="0"/>
                  </a:moveTo>
                  <a:lnTo>
                    <a:pt x="926" y="0"/>
                  </a:lnTo>
                  <a:lnTo>
                    <a:pt x="831" y="0"/>
                  </a:lnTo>
                  <a:moveTo>
                    <a:pt x="735" y="0"/>
                  </a:moveTo>
                  <a:lnTo>
                    <a:pt x="735" y="0"/>
                  </a:lnTo>
                  <a:lnTo>
                    <a:pt x="640" y="0"/>
                  </a:lnTo>
                  <a:moveTo>
                    <a:pt x="544" y="0"/>
                  </a:moveTo>
                  <a:lnTo>
                    <a:pt x="544" y="0"/>
                  </a:lnTo>
                  <a:lnTo>
                    <a:pt x="448" y="0"/>
                  </a:lnTo>
                  <a:moveTo>
                    <a:pt x="353" y="0"/>
                  </a:moveTo>
                  <a:lnTo>
                    <a:pt x="353" y="0"/>
                  </a:lnTo>
                  <a:lnTo>
                    <a:pt x="257" y="0"/>
                  </a:lnTo>
                  <a:moveTo>
                    <a:pt x="161" y="0"/>
                  </a:moveTo>
                  <a:lnTo>
                    <a:pt x="161" y="0"/>
                  </a:lnTo>
                  <a:lnTo>
                    <a:pt x="127" y="0"/>
                  </a:lnTo>
                  <a:lnTo>
                    <a:pt x="87" y="7"/>
                  </a:lnTo>
                  <a:lnTo>
                    <a:pt x="69" y="16"/>
                  </a:lnTo>
                  <a:moveTo>
                    <a:pt x="7" y="86"/>
                  </a:moveTo>
                  <a:lnTo>
                    <a:pt x="7" y="86"/>
                  </a:lnTo>
                  <a:lnTo>
                    <a:pt x="6" y="87"/>
                  </a:lnTo>
                  <a:lnTo>
                    <a:pt x="0" y="128"/>
                  </a:lnTo>
                  <a:lnTo>
                    <a:pt x="0" y="181"/>
                  </a:lnTo>
                  <a:moveTo>
                    <a:pt x="0" y="276"/>
                  </a:moveTo>
                  <a:lnTo>
                    <a:pt x="0" y="276"/>
                  </a:lnTo>
                  <a:lnTo>
                    <a:pt x="0" y="372"/>
                  </a:lnTo>
                  <a:moveTo>
                    <a:pt x="0" y="468"/>
                  </a:moveTo>
                  <a:lnTo>
                    <a:pt x="0" y="468"/>
                  </a:lnTo>
                  <a:lnTo>
                    <a:pt x="0" y="563"/>
                  </a:lnTo>
                  <a:moveTo>
                    <a:pt x="0" y="659"/>
                  </a:moveTo>
                  <a:lnTo>
                    <a:pt x="0" y="659"/>
                  </a:lnTo>
                  <a:lnTo>
                    <a:pt x="0" y="755"/>
                  </a:lnTo>
                  <a:moveTo>
                    <a:pt x="0" y="850"/>
                  </a:moveTo>
                  <a:lnTo>
                    <a:pt x="0" y="850"/>
                  </a:lnTo>
                  <a:lnTo>
                    <a:pt x="0" y="946"/>
                  </a:lnTo>
                  <a:moveTo>
                    <a:pt x="0" y="1042"/>
                  </a:moveTo>
                  <a:lnTo>
                    <a:pt x="0" y="1042"/>
                  </a:lnTo>
                  <a:lnTo>
                    <a:pt x="0" y="1137"/>
                  </a:lnTo>
                  <a:moveTo>
                    <a:pt x="0" y="1233"/>
                  </a:moveTo>
                  <a:lnTo>
                    <a:pt x="0" y="1233"/>
                  </a:lnTo>
                  <a:lnTo>
                    <a:pt x="0" y="1329"/>
                  </a:lnTo>
                  <a:moveTo>
                    <a:pt x="0" y="1424"/>
                  </a:moveTo>
                  <a:lnTo>
                    <a:pt x="0" y="1424"/>
                  </a:lnTo>
                  <a:lnTo>
                    <a:pt x="0" y="1520"/>
                  </a:lnTo>
                  <a:moveTo>
                    <a:pt x="0" y="1615"/>
                  </a:moveTo>
                  <a:lnTo>
                    <a:pt x="0" y="1615"/>
                  </a:lnTo>
                  <a:lnTo>
                    <a:pt x="0" y="1711"/>
                  </a:lnTo>
                  <a:moveTo>
                    <a:pt x="0" y="1807"/>
                  </a:moveTo>
                  <a:lnTo>
                    <a:pt x="0" y="1807"/>
                  </a:lnTo>
                  <a:lnTo>
                    <a:pt x="0" y="1902"/>
                  </a:lnTo>
                  <a:moveTo>
                    <a:pt x="0" y="1998"/>
                  </a:moveTo>
                  <a:lnTo>
                    <a:pt x="0" y="1998"/>
                  </a:lnTo>
                  <a:lnTo>
                    <a:pt x="0" y="2094"/>
                  </a:lnTo>
                  <a:moveTo>
                    <a:pt x="0" y="2189"/>
                  </a:moveTo>
                  <a:lnTo>
                    <a:pt x="0" y="2189"/>
                  </a:lnTo>
                  <a:lnTo>
                    <a:pt x="0" y="2285"/>
                  </a:lnTo>
                  <a:moveTo>
                    <a:pt x="0" y="2381"/>
                  </a:moveTo>
                  <a:lnTo>
                    <a:pt x="0" y="2381"/>
                  </a:lnTo>
                  <a:lnTo>
                    <a:pt x="0" y="2476"/>
                  </a:lnTo>
                  <a:moveTo>
                    <a:pt x="0" y="2572"/>
                  </a:moveTo>
                  <a:lnTo>
                    <a:pt x="0" y="2572"/>
                  </a:lnTo>
                  <a:lnTo>
                    <a:pt x="0" y="2668"/>
                  </a:lnTo>
                  <a:moveTo>
                    <a:pt x="0" y="2763"/>
                  </a:moveTo>
                  <a:lnTo>
                    <a:pt x="0" y="2763"/>
                  </a:lnTo>
                  <a:lnTo>
                    <a:pt x="0" y="2859"/>
                  </a:lnTo>
                  <a:moveTo>
                    <a:pt x="0" y="2954"/>
                  </a:moveTo>
                  <a:lnTo>
                    <a:pt x="0" y="2954"/>
                  </a:lnTo>
                  <a:lnTo>
                    <a:pt x="0" y="3050"/>
                  </a:lnTo>
                  <a:moveTo>
                    <a:pt x="11" y="3144"/>
                  </a:moveTo>
                  <a:lnTo>
                    <a:pt x="11" y="3144"/>
                  </a:lnTo>
                  <a:lnTo>
                    <a:pt x="24" y="3169"/>
                  </a:lnTo>
                  <a:lnTo>
                    <a:pt x="52" y="3197"/>
                  </a:lnTo>
                  <a:lnTo>
                    <a:pt x="77" y="3210"/>
                  </a:lnTo>
                  <a:moveTo>
                    <a:pt x="171" y="3222"/>
                  </a:moveTo>
                  <a:lnTo>
                    <a:pt x="171" y="3222"/>
                  </a:lnTo>
                  <a:lnTo>
                    <a:pt x="266" y="3222"/>
                  </a:lnTo>
                  <a:moveTo>
                    <a:pt x="362" y="3222"/>
                  </a:moveTo>
                  <a:lnTo>
                    <a:pt x="362" y="3222"/>
                  </a:lnTo>
                  <a:lnTo>
                    <a:pt x="457" y="3222"/>
                  </a:lnTo>
                  <a:moveTo>
                    <a:pt x="553" y="3222"/>
                  </a:moveTo>
                  <a:lnTo>
                    <a:pt x="553" y="3222"/>
                  </a:lnTo>
                  <a:lnTo>
                    <a:pt x="649" y="3222"/>
                  </a:lnTo>
                  <a:moveTo>
                    <a:pt x="744" y="3222"/>
                  </a:moveTo>
                  <a:lnTo>
                    <a:pt x="744" y="3222"/>
                  </a:lnTo>
                  <a:lnTo>
                    <a:pt x="840" y="3222"/>
                  </a:lnTo>
                  <a:moveTo>
                    <a:pt x="936" y="3222"/>
                  </a:moveTo>
                  <a:lnTo>
                    <a:pt x="936" y="3222"/>
                  </a:lnTo>
                  <a:lnTo>
                    <a:pt x="1031" y="3222"/>
                  </a:lnTo>
                  <a:moveTo>
                    <a:pt x="1127" y="3222"/>
                  </a:moveTo>
                  <a:lnTo>
                    <a:pt x="1127" y="3222"/>
                  </a:lnTo>
                  <a:lnTo>
                    <a:pt x="1223" y="3222"/>
                  </a:lnTo>
                  <a:moveTo>
                    <a:pt x="1318" y="3222"/>
                  </a:moveTo>
                  <a:lnTo>
                    <a:pt x="1318" y="3222"/>
                  </a:lnTo>
                  <a:lnTo>
                    <a:pt x="1414" y="3222"/>
                  </a:lnTo>
                  <a:moveTo>
                    <a:pt x="1510" y="3222"/>
                  </a:moveTo>
                  <a:lnTo>
                    <a:pt x="1510" y="3222"/>
                  </a:lnTo>
                  <a:lnTo>
                    <a:pt x="1605" y="3222"/>
                  </a:lnTo>
                  <a:moveTo>
                    <a:pt x="1701" y="3222"/>
                  </a:moveTo>
                  <a:lnTo>
                    <a:pt x="1701" y="3222"/>
                  </a:lnTo>
                  <a:lnTo>
                    <a:pt x="1796" y="3222"/>
                  </a:lnTo>
                  <a:moveTo>
                    <a:pt x="1892" y="3222"/>
                  </a:moveTo>
                  <a:lnTo>
                    <a:pt x="1892" y="3222"/>
                  </a:lnTo>
                  <a:lnTo>
                    <a:pt x="1988" y="3222"/>
                  </a:lnTo>
                  <a:moveTo>
                    <a:pt x="2083" y="3222"/>
                  </a:moveTo>
                  <a:lnTo>
                    <a:pt x="2083" y="3222"/>
                  </a:lnTo>
                  <a:lnTo>
                    <a:pt x="2179" y="3222"/>
                  </a:lnTo>
                  <a:moveTo>
                    <a:pt x="2275" y="3222"/>
                  </a:moveTo>
                  <a:lnTo>
                    <a:pt x="2275" y="3222"/>
                  </a:lnTo>
                  <a:lnTo>
                    <a:pt x="2370" y="3222"/>
                  </a:lnTo>
                  <a:moveTo>
                    <a:pt x="2466" y="3222"/>
                  </a:moveTo>
                  <a:lnTo>
                    <a:pt x="2466" y="3222"/>
                  </a:lnTo>
                  <a:lnTo>
                    <a:pt x="2562" y="3222"/>
                  </a:lnTo>
                  <a:moveTo>
                    <a:pt x="2657" y="3220"/>
                  </a:moveTo>
                  <a:lnTo>
                    <a:pt x="2657" y="3220"/>
                  </a:lnTo>
                  <a:lnTo>
                    <a:pt x="2688" y="3215"/>
                  </a:lnTo>
                  <a:lnTo>
                    <a:pt x="2723" y="3197"/>
                  </a:lnTo>
                  <a:lnTo>
                    <a:pt x="2741" y="3180"/>
                  </a:lnTo>
                  <a:moveTo>
                    <a:pt x="2776" y="3093"/>
                  </a:moveTo>
                  <a:lnTo>
                    <a:pt x="2776" y="3093"/>
                  </a:lnTo>
                  <a:lnTo>
                    <a:pt x="2776" y="2997"/>
                  </a:lnTo>
                  <a:moveTo>
                    <a:pt x="2776" y="2902"/>
                  </a:moveTo>
                  <a:lnTo>
                    <a:pt x="2776" y="2902"/>
                  </a:lnTo>
                  <a:lnTo>
                    <a:pt x="2776" y="2806"/>
                  </a:lnTo>
                  <a:moveTo>
                    <a:pt x="2776" y="2711"/>
                  </a:moveTo>
                  <a:lnTo>
                    <a:pt x="2776" y="2711"/>
                  </a:lnTo>
                  <a:lnTo>
                    <a:pt x="2776" y="2615"/>
                  </a:lnTo>
                  <a:moveTo>
                    <a:pt x="2776" y="2519"/>
                  </a:moveTo>
                  <a:lnTo>
                    <a:pt x="2776" y="2519"/>
                  </a:lnTo>
                  <a:lnTo>
                    <a:pt x="2776" y="2424"/>
                  </a:lnTo>
                  <a:moveTo>
                    <a:pt x="2776" y="2328"/>
                  </a:moveTo>
                  <a:lnTo>
                    <a:pt x="2776" y="2328"/>
                  </a:lnTo>
                  <a:lnTo>
                    <a:pt x="2776" y="2232"/>
                  </a:lnTo>
                  <a:moveTo>
                    <a:pt x="2776" y="2137"/>
                  </a:moveTo>
                  <a:lnTo>
                    <a:pt x="2776" y="2137"/>
                  </a:lnTo>
                  <a:lnTo>
                    <a:pt x="2776" y="2041"/>
                  </a:lnTo>
                  <a:moveTo>
                    <a:pt x="2776" y="1945"/>
                  </a:moveTo>
                  <a:lnTo>
                    <a:pt x="2776" y="1945"/>
                  </a:lnTo>
                  <a:lnTo>
                    <a:pt x="2776" y="1850"/>
                  </a:lnTo>
                  <a:moveTo>
                    <a:pt x="2776" y="1754"/>
                  </a:moveTo>
                  <a:lnTo>
                    <a:pt x="2776" y="1754"/>
                  </a:lnTo>
                  <a:lnTo>
                    <a:pt x="2776" y="1658"/>
                  </a:lnTo>
                  <a:moveTo>
                    <a:pt x="2776" y="1563"/>
                  </a:moveTo>
                  <a:lnTo>
                    <a:pt x="2776" y="1563"/>
                  </a:lnTo>
                  <a:lnTo>
                    <a:pt x="2776" y="1467"/>
                  </a:lnTo>
                  <a:moveTo>
                    <a:pt x="2776" y="1372"/>
                  </a:moveTo>
                  <a:lnTo>
                    <a:pt x="2776" y="1372"/>
                  </a:lnTo>
                  <a:lnTo>
                    <a:pt x="2776" y="1276"/>
                  </a:lnTo>
                  <a:moveTo>
                    <a:pt x="2776" y="1180"/>
                  </a:moveTo>
                  <a:lnTo>
                    <a:pt x="2776" y="1180"/>
                  </a:lnTo>
                  <a:lnTo>
                    <a:pt x="2776" y="1085"/>
                  </a:lnTo>
                  <a:moveTo>
                    <a:pt x="2776" y="989"/>
                  </a:moveTo>
                  <a:lnTo>
                    <a:pt x="2776" y="989"/>
                  </a:lnTo>
                  <a:lnTo>
                    <a:pt x="2776" y="893"/>
                  </a:lnTo>
                  <a:moveTo>
                    <a:pt x="2776" y="798"/>
                  </a:moveTo>
                  <a:lnTo>
                    <a:pt x="2776" y="798"/>
                  </a:lnTo>
                  <a:lnTo>
                    <a:pt x="2776" y="702"/>
                  </a:lnTo>
                  <a:moveTo>
                    <a:pt x="2776" y="606"/>
                  </a:moveTo>
                  <a:lnTo>
                    <a:pt x="2776" y="606"/>
                  </a:lnTo>
                  <a:lnTo>
                    <a:pt x="2776" y="511"/>
                  </a:lnTo>
                  <a:moveTo>
                    <a:pt x="2776" y="415"/>
                  </a:moveTo>
                  <a:lnTo>
                    <a:pt x="2776" y="415"/>
                  </a:lnTo>
                  <a:lnTo>
                    <a:pt x="2776" y="319"/>
                  </a:lnTo>
                  <a:moveTo>
                    <a:pt x="2776" y="224"/>
                  </a:moveTo>
                  <a:lnTo>
                    <a:pt x="2776" y="224"/>
                  </a:lnTo>
                  <a:lnTo>
                    <a:pt x="2776" y="128"/>
                  </a:lnTo>
                  <a:moveTo>
                    <a:pt x="2740" y="42"/>
                  </a:moveTo>
                  <a:lnTo>
                    <a:pt x="2740" y="42"/>
                  </a:lnTo>
                  <a:lnTo>
                    <a:pt x="2723" y="25"/>
                  </a:lnTo>
                  <a:lnTo>
                    <a:pt x="2688" y="7"/>
                  </a:lnTo>
                  <a:lnTo>
                    <a:pt x="2657" y="2"/>
                  </a:lnTo>
                  <a:moveTo>
                    <a:pt x="0" y="3222"/>
                  </a:moveTo>
                  <a:lnTo>
                    <a:pt x="0" y="3222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1">
              <a:extLst>
                <a:ext uri="{FF2B5EF4-FFF2-40B4-BE49-F238E27FC236}">
                  <a16:creationId xmlns:a16="http://schemas.microsoft.com/office/drawing/2014/main" id="{FF52036E-5A0C-B5B2-492D-E424C042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924" y="2864370"/>
              <a:ext cx="395288" cy="298450"/>
            </a:xfrm>
            <a:custGeom>
              <a:avLst/>
              <a:gdLst>
                <a:gd name="T0" fmla="*/ 0 w 638"/>
                <a:gd name="T1" fmla="*/ 479 h 479"/>
                <a:gd name="T2" fmla="*/ 0 w 638"/>
                <a:gd name="T3" fmla="*/ 479 h 479"/>
                <a:gd name="T4" fmla="*/ 638 w 638"/>
                <a:gd name="T5" fmla="*/ 479 h 479"/>
                <a:gd name="T6" fmla="*/ 638 w 638"/>
                <a:gd name="T7" fmla="*/ 0 h 479"/>
                <a:gd name="T8" fmla="*/ 0 w 638"/>
                <a:gd name="T9" fmla="*/ 0 h 479"/>
                <a:gd name="T10" fmla="*/ 0 w 638"/>
                <a:gd name="T11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479">
                  <a:moveTo>
                    <a:pt x="0" y="479"/>
                  </a:moveTo>
                  <a:lnTo>
                    <a:pt x="0" y="479"/>
                  </a:lnTo>
                  <a:lnTo>
                    <a:pt x="638" y="479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47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8615EF1F-26E2-3E02-1B87-FAE493C8E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0486" y="2942158"/>
              <a:ext cx="284163" cy="84138"/>
            </a:xfrm>
            <a:custGeom>
              <a:avLst/>
              <a:gdLst>
                <a:gd name="T0" fmla="*/ 0 w 456"/>
                <a:gd name="T1" fmla="*/ 136 h 136"/>
                <a:gd name="T2" fmla="*/ 0 w 456"/>
                <a:gd name="T3" fmla="*/ 136 h 136"/>
                <a:gd name="T4" fmla="*/ 456 w 456"/>
                <a:gd name="T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6" h="136">
                  <a:moveTo>
                    <a:pt x="0" y="136"/>
                  </a:moveTo>
                  <a:lnTo>
                    <a:pt x="0" y="136"/>
                  </a:lnTo>
                  <a:cubicBezTo>
                    <a:pt x="114" y="0"/>
                    <a:pt x="342" y="0"/>
                    <a:pt x="456" y="136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3">
              <a:extLst>
                <a:ext uri="{FF2B5EF4-FFF2-40B4-BE49-F238E27FC236}">
                  <a16:creationId xmlns:a16="http://schemas.microsoft.com/office/drawing/2014/main" id="{0B2E85BA-2B11-771C-902F-F1689F2E5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361" y="2972320"/>
              <a:ext cx="120650" cy="133350"/>
            </a:xfrm>
            <a:custGeom>
              <a:avLst/>
              <a:gdLst>
                <a:gd name="T0" fmla="*/ 0 w 195"/>
                <a:gd name="T1" fmla="*/ 213 h 213"/>
                <a:gd name="T2" fmla="*/ 0 w 195"/>
                <a:gd name="T3" fmla="*/ 213 h 213"/>
                <a:gd name="T4" fmla="*/ 195 w 195"/>
                <a:gd name="T5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213">
                  <a:moveTo>
                    <a:pt x="0" y="213"/>
                  </a:moveTo>
                  <a:lnTo>
                    <a:pt x="0" y="213"/>
                  </a:lnTo>
                  <a:lnTo>
                    <a:pt x="195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4">
              <a:extLst>
                <a:ext uri="{FF2B5EF4-FFF2-40B4-BE49-F238E27FC236}">
                  <a16:creationId xmlns:a16="http://schemas.microsoft.com/office/drawing/2014/main" id="{811200E0-AE8A-86C6-B5F4-A226FD565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899" y="2943745"/>
              <a:ext cx="36513" cy="39688"/>
            </a:xfrm>
            <a:custGeom>
              <a:avLst/>
              <a:gdLst>
                <a:gd name="T0" fmla="*/ 60 w 60"/>
                <a:gd name="T1" fmla="*/ 0 h 63"/>
                <a:gd name="T2" fmla="*/ 60 w 60"/>
                <a:gd name="T3" fmla="*/ 0 h 63"/>
                <a:gd name="T4" fmla="*/ 0 w 60"/>
                <a:gd name="T5" fmla="*/ 29 h 63"/>
                <a:gd name="T6" fmla="*/ 37 w 60"/>
                <a:gd name="T7" fmla="*/ 63 h 63"/>
                <a:gd name="T8" fmla="*/ 60 w 60"/>
                <a:gd name="T9" fmla="*/ 0 h 63"/>
                <a:gd name="T10" fmla="*/ 60 w 60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3">
                  <a:moveTo>
                    <a:pt x="60" y="0"/>
                  </a:moveTo>
                  <a:lnTo>
                    <a:pt x="60" y="0"/>
                  </a:lnTo>
                  <a:cubicBezTo>
                    <a:pt x="54" y="5"/>
                    <a:pt x="23" y="22"/>
                    <a:pt x="0" y="29"/>
                  </a:cubicBezTo>
                  <a:lnTo>
                    <a:pt x="37" y="63"/>
                  </a:lnTo>
                  <a:cubicBezTo>
                    <a:pt x="42" y="39"/>
                    <a:pt x="56" y="7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5">
              <a:extLst>
                <a:ext uri="{FF2B5EF4-FFF2-40B4-BE49-F238E27FC236}">
                  <a16:creationId xmlns:a16="http://schemas.microsoft.com/office/drawing/2014/main" id="{D70A9FB6-7923-9764-C5A7-55AEAB016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899" y="2943745"/>
              <a:ext cx="36513" cy="39688"/>
            </a:xfrm>
            <a:custGeom>
              <a:avLst/>
              <a:gdLst>
                <a:gd name="T0" fmla="*/ 60 w 60"/>
                <a:gd name="T1" fmla="*/ 0 h 63"/>
                <a:gd name="T2" fmla="*/ 60 w 60"/>
                <a:gd name="T3" fmla="*/ 0 h 63"/>
                <a:gd name="T4" fmla="*/ 0 w 60"/>
                <a:gd name="T5" fmla="*/ 29 h 63"/>
                <a:gd name="T6" fmla="*/ 37 w 60"/>
                <a:gd name="T7" fmla="*/ 63 h 63"/>
                <a:gd name="T8" fmla="*/ 60 w 60"/>
                <a:gd name="T9" fmla="*/ 0 h 63"/>
                <a:gd name="T10" fmla="*/ 60 w 60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3">
                  <a:moveTo>
                    <a:pt x="60" y="0"/>
                  </a:moveTo>
                  <a:lnTo>
                    <a:pt x="60" y="0"/>
                  </a:lnTo>
                  <a:cubicBezTo>
                    <a:pt x="54" y="5"/>
                    <a:pt x="23" y="22"/>
                    <a:pt x="0" y="29"/>
                  </a:cubicBezTo>
                  <a:lnTo>
                    <a:pt x="37" y="63"/>
                  </a:lnTo>
                  <a:cubicBezTo>
                    <a:pt x="42" y="39"/>
                    <a:pt x="56" y="7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6">
              <a:extLst>
                <a:ext uri="{FF2B5EF4-FFF2-40B4-BE49-F238E27FC236}">
                  <a16:creationId xmlns:a16="http://schemas.microsoft.com/office/drawing/2014/main" id="{BC0711BA-FF49-115C-3DFD-E8DC8E9EA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924" y="2864370"/>
              <a:ext cx="395288" cy="298450"/>
            </a:xfrm>
            <a:custGeom>
              <a:avLst/>
              <a:gdLst>
                <a:gd name="T0" fmla="*/ 0 w 638"/>
                <a:gd name="T1" fmla="*/ 479 h 479"/>
                <a:gd name="T2" fmla="*/ 0 w 638"/>
                <a:gd name="T3" fmla="*/ 479 h 479"/>
                <a:gd name="T4" fmla="*/ 638 w 638"/>
                <a:gd name="T5" fmla="*/ 479 h 479"/>
                <a:gd name="T6" fmla="*/ 638 w 638"/>
                <a:gd name="T7" fmla="*/ 0 h 479"/>
                <a:gd name="T8" fmla="*/ 0 w 638"/>
                <a:gd name="T9" fmla="*/ 0 h 479"/>
                <a:gd name="T10" fmla="*/ 0 w 638"/>
                <a:gd name="T11" fmla="*/ 47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479">
                  <a:moveTo>
                    <a:pt x="0" y="479"/>
                  </a:moveTo>
                  <a:lnTo>
                    <a:pt x="0" y="479"/>
                  </a:lnTo>
                  <a:lnTo>
                    <a:pt x="638" y="479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479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7">
              <a:extLst>
                <a:ext uri="{FF2B5EF4-FFF2-40B4-BE49-F238E27FC236}">
                  <a16:creationId xmlns:a16="http://schemas.microsoft.com/office/drawing/2014/main" id="{764D1F0C-7B5E-AB7B-A6DC-77BE60361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924" y="3202508"/>
              <a:ext cx="395288" cy="298450"/>
            </a:xfrm>
            <a:custGeom>
              <a:avLst/>
              <a:gdLst>
                <a:gd name="T0" fmla="*/ 0 w 638"/>
                <a:gd name="T1" fmla="*/ 478 h 478"/>
                <a:gd name="T2" fmla="*/ 0 w 638"/>
                <a:gd name="T3" fmla="*/ 478 h 478"/>
                <a:gd name="T4" fmla="*/ 638 w 638"/>
                <a:gd name="T5" fmla="*/ 478 h 478"/>
                <a:gd name="T6" fmla="*/ 638 w 638"/>
                <a:gd name="T7" fmla="*/ 0 h 478"/>
                <a:gd name="T8" fmla="*/ 0 w 638"/>
                <a:gd name="T9" fmla="*/ 0 h 478"/>
                <a:gd name="T10" fmla="*/ 0 w 638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478">
                  <a:moveTo>
                    <a:pt x="0" y="478"/>
                  </a:moveTo>
                  <a:lnTo>
                    <a:pt x="0" y="478"/>
                  </a:lnTo>
                  <a:lnTo>
                    <a:pt x="638" y="478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8">
              <a:extLst>
                <a:ext uri="{FF2B5EF4-FFF2-40B4-BE49-F238E27FC236}">
                  <a16:creationId xmlns:a16="http://schemas.microsoft.com/office/drawing/2014/main" id="{5E50265C-5BEC-E1DC-9AC9-87FAE8F40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0486" y="3280295"/>
              <a:ext cx="284163" cy="84138"/>
            </a:xfrm>
            <a:custGeom>
              <a:avLst/>
              <a:gdLst>
                <a:gd name="T0" fmla="*/ 0 w 456"/>
                <a:gd name="T1" fmla="*/ 136 h 136"/>
                <a:gd name="T2" fmla="*/ 0 w 456"/>
                <a:gd name="T3" fmla="*/ 136 h 136"/>
                <a:gd name="T4" fmla="*/ 456 w 456"/>
                <a:gd name="T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6" h="136">
                  <a:moveTo>
                    <a:pt x="0" y="136"/>
                  </a:moveTo>
                  <a:lnTo>
                    <a:pt x="0" y="136"/>
                  </a:lnTo>
                  <a:cubicBezTo>
                    <a:pt x="114" y="0"/>
                    <a:pt x="342" y="0"/>
                    <a:pt x="456" y="136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63FDC010-EB4C-FAB8-62CB-1FC2BAC0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361" y="3312045"/>
              <a:ext cx="120650" cy="131763"/>
            </a:xfrm>
            <a:custGeom>
              <a:avLst/>
              <a:gdLst>
                <a:gd name="T0" fmla="*/ 0 w 195"/>
                <a:gd name="T1" fmla="*/ 213 h 213"/>
                <a:gd name="T2" fmla="*/ 0 w 195"/>
                <a:gd name="T3" fmla="*/ 213 h 213"/>
                <a:gd name="T4" fmla="*/ 195 w 195"/>
                <a:gd name="T5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213">
                  <a:moveTo>
                    <a:pt x="0" y="213"/>
                  </a:moveTo>
                  <a:lnTo>
                    <a:pt x="0" y="213"/>
                  </a:lnTo>
                  <a:lnTo>
                    <a:pt x="195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587B47F2-255E-332D-E2B3-EBD17A54C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899" y="3283470"/>
              <a:ext cx="36513" cy="38100"/>
            </a:xfrm>
            <a:custGeom>
              <a:avLst/>
              <a:gdLst>
                <a:gd name="T0" fmla="*/ 60 w 60"/>
                <a:gd name="T1" fmla="*/ 0 h 62"/>
                <a:gd name="T2" fmla="*/ 60 w 60"/>
                <a:gd name="T3" fmla="*/ 0 h 62"/>
                <a:gd name="T4" fmla="*/ 0 w 60"/>
                <a:gd name="T5" fmla="*/ 28 h 62"/>
                <a:gd name="T6" fmla="*/ 37 w 60"/>
                <a:gd name="T7" fmla="*/ 62 h 62"/>
                <a:gd name="T8" fmla="*/ 60 w 60"/>
                <a:gd name="T9" fmla="*/ 0 h 62"/>
                <a:gd name="T10" fmla="*/ 60 w 6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2">
                  <a:moveTo>
                    <a:pt x="60" y="0"/>
                  </a:moveTo>
                  <a:lnTo>
                    <a:pt x="60" y="0"/>
                  </a:lnTo>
                  <a:cubicBezTo>
                    <a:pt x="54" y="4"/>
                    <a:pt x="23" y="21"/>
                    <a:pt x="0" y="28"/>
                  </a:cubicBezTo>
                  <a:lnTo>
                    <a:pt x="37" y="62"/>
                  </a:lnTo>
                  <a:cubicBezTo>
                    <a:pt x="42" y="39"/>
                    <a:pt x="56" y="7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41">
              <a:extLst>
                <a:ext uri="{FF2B5EF4-FFF2-40B4-BE49-F238E27FC236}">
                  <a16:creationId xmlns:a16="http://schemas.microsoft.com/office/drawing/2014/main" id="{C1D36772-F46C-FF41-D8E0-FCD23F461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899" y="3283470"/>
              <a:ext cx="36513" cy="38100"/>
            </a:xfrm>
            <a:custGeom>
              <a:avLst/>
              <a:gdLst>
                <a:gd name="T0" fmla="*/ 60 w 60"/>
                <a:gd name="T1" fmla="*/ 0 h 62"/>
                <a:gd name="T2" fmla="*/ 60 w 60"/>
                <a:gd name="T3" fmla="*/ 0 h 62"/>
                <a:gd name="T4" fmla="*/ 0 w 60"/>
                <a:gd name="T5" fmla="*/ 28 h 62"/>
                <a:gd name="T6" fmla="*/ 37 w 60"/>
                <a:gd name="T7" fmla="*/ 62 h 62"/>
                <a:gd name="T8" fmla="*/ 60 w 60"/>
                <a:gd name="T9" fmla="*/ 0 h 62"/>
                <a:gd name="T10" fmla="*/ 60 w 60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2">
                  <a:moveTo>
                    <a:pt x="60" y="0"/>
                  </a:moveTo>
                  <a:lnTo>
                    <a:pt x="60" y="0"/>
                  </a:lnTo>
                  <a:cubicBezTo>
                    <a:pt x="54" y="4"/>
                    <a:pt x="23" y="21"/>
                    <a:pt x="0" y="28"/>
                  </a:cubicBezTo>
                  <a:lnTo>
                    <a:pt x="37" y="62"/>
                  </a:lnTo>
                  <a:cubicBezTo>
                    <a:pt x="42" y="39"/>
                    <a:pt x="56" y="7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42">
              <a:extLst>
                <a:ext uri="{FF2B5EF4-FFF2-40B4-BE49-F238E27FC236}">
                  <a16:creationId xmlns:a16="http://schemas.microsoft.com/office/drawing/2014/main" id="{BAE6D167-C0ED-2DC4-B621-12D3ABDE2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924" y="3202508"/>
              <a:ext cx="395288" cy="298450"/>
            </a:xfrm>
            <a:custGeom>
              <a:avLst/>
              <a:gdLst>
                <a:gd name="T0" fmla="*/ 0 w 638"/>
                <a:gd name="T1" fmla="*/ 478 h 478"/>
                <a:gd name="T2" fmla="*/ 0 w 638"/>
                <a:gd name="T3" fmla="*/ 478 h 478"/>
                <a:gd name="T4" fmla="*/ 638 w 638"/>
                <a:gd name="T5" fmla="*/ 478 h 478"/>
                <a:gd name="T6" fmla="*/ 638 w 638"/>
                <a:gd name="T7" fmla="*/ 0 h 478"/>
                <a:gd name="T8" fmla="*/ 0 w 638"/>
                <a:gd name="T9" fmla="*/ 0 h 478"/>
                <a:gd name="T10" fmla="*/ 0 w 638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478">
                  <a:moveTo>
                    <a:pt x="0" y="478"/>
                  </a:moveTo>
                  <a:lnTo>
                    <a:pt x="0" y="478"/>
                  </a:lnTo>
                  <a:lnTo>
                    <a:pt x="638" y="478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F03D2A29-F288-737C-C500-DFD3E0B56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186" y="3673995"/>
              <a:ext cx="20638" cy="20638"/>
            </a:xfrm>
            <a:custGeom>
              <a:avLst/>
              <a:gdLst>
                <a:gd name="T0" fmla="*/ 34 w 34"/>
                <a:gd name="T1" fmla="*/ 17 h 34"/>
                <a:gd name="T2" fmla="*/ 34 w 34"/>
                <a:gd name="T3" fmla="*/ 17 h 34"/>
                <a:gd name="T4" fmla="*/ 17 w 34"/>
                <a:gd name="T5" fmla="*/ 0 h 34"/>
                <a:gd name="T6" fmla="*/ 0 w 34"/>
                <a:gd name="T7" fmla="*/ 17 h 34"/>
                <a:gd name="T8" fmla="*/ 17 w 34"/>
                <a:gd name="T9" fmla="*/ 34 h 34"/>
                <a:gd name="T10" fmla="*/ 34 w 3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lnTo>
                    <a:pt x="34" y="17"/>
                  </a:lnTo>
                  <a:cubicBezTo>
                    <a:pt x="34" y="8"/>
                    <a:pt x="2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7" y="34"/>
                    <a:pt x="34" y="26"/>
                    <a:pt x="34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A20B664A-7A14-C333-ACA6-643E70BD8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3499" y="3673995"/>
              <a:ext cx="20638" cy="20638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17 w 33"/>
                <a:gd name="T5" fmla="*/ 0 h 34"/>
                <a:gd name="T6" fmla="*/ 0 w 33"/>
                <a:gd name="T7" fmla="*/ 17 h 34"/>
                <a:gd name="T8" fmla="*/ 17 w 33"/>
                <a:gd name="T9" fmla="*/ 34 h 34"/>
                <a:gd name="T10" fmla="*/ 33 w 33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lnTo>
                    <a:pt x="33" y="17"/>
                  </a:lnTo>
                  <a:cubicBezTo>
                    <a:pt x="33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3" y="26"/>
                    <a:pt x="33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6F054674-AE39-0FD9-1AC1-C6B35F9F0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811" y="3673995"/>
              <a:ext cx="22225" cy="20638"/>
            </a:xfrm>
            <a:custGeom>
              <a:avLst/>
              <a:gdLst>
                <a:gd name="T0" fmla="*/ 34 w 34"/>
                <a:gd name="T1" fmla="*/ 17 h 34"/>
                <a:gd name="T2" fmla="*/ 34 w 34"/>
                <a:gd name="T3" fmla="*/ 17 h 34"/>
                <a:gd name="T4" fmla="*/ 17 w 34"/>
                <a:gd name="T5" fmla="*/ 0 h 34"/>
                <a:gd name="T6" fmla="*/ 0 w 34"/>
                <a:gd name="T7" fmla="*/ 17 h 34"/>
                <a:gd name="T8" fmla="*/ 17 w 34"/>
                <a:gd name="T9" fmla="*/ 34 h 34"/>
                <a:gd name="T10" fmla="*/ 34 w 3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lnTo>
                    <a:pt x="34" y="17"/>
                  </a:ln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id="{9F8B2F75-9E69-FB67-E70B-0168D70BF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5749" y="3673995"/>
              <a:ext cx="19050" cy="20638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17 w 33"/>
                <a:gd name="T5" fmla="*/ 0 h 34"/>
                <a:gd name="T6" fmla="*/ 0 w 33"/>
                <a:gd name="T7" fmla="*/ 17 h 34"/>
                <a:gd name="T8" fmla="*/ 17 w 33"/>
                <a:gd name="T9" fmla="*/ 34 h 34"/>
                <a:gd name="T10" fmla="*/ 33 w 33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lnTo>
                    <a:pt x="33" y="17"/>
                  </a:lnTo>
                  <a:cubicBezTo>
                    <a:pt x="33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3" y="26"/>
                    <a:pt x="33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885E4D32-19C3-182D-C7C6-F171149AA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061" y="3673995"/>
              <a:ext cx="20638" cy="20638"/>
            </a:xfrm>
            <a:custGeom>
              <a:avLst/>
              <a:gdLst>
                <a:gd name="T0" fmla="*/ 34 w 34"/>
                <a:gd name="T1" fmla="*/ 17 h 34"/>
                <a:gd name="T2" fmla="*/ 34 w 34"/>
                <a:gd name="T3" fmla="*/ 17 h 34"/>
                <a:gd name="T4" fmla="*/ 17 w 34"/>
                <a:gd name="T5" fmla="*/ 0 h 34"/>
                <a:gd name="T6" fmla="*/ 0 w 34"/>
                <a:gd name="T7" fmla="*/ 17 h 34"/>
                <a:gd name="T8" fmla="*/ 17 w 34"/>
                <a:gd name="T9" fmla="*/ 34 h 34"/>
                <a:gd name="T10" fmla="*/ 34 w 3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lnTo>
                    <a:pt x="34" y="17"/>
                  </a:ln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2FE3CCEA-14D1-1DA0-B07C-DB69FA7D8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374" y="3673995"/>
              <a:ext cx="20638" cy="20638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16 w 33"/>
                <a:gd name="T5" fmla="*/ 0 h 34"/>
                <a:gd name="T6" fmla="*/ 0 w 33"/>
                <a:gd name="T7" fmla="*/ 17 h 34"/>
                <a:gd name="T8" fmla="*/ 16 w 33"/>
                <a:gd name="T9" fmla="*/ 34 h 34"/>
                <a:gd name="T10" fmla="*/ 33 w 33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lnTo>
                    <a:pt x="33" y="17"/>
                  </a:lnTo>
                  <a:cubicBezTo>
                    <a:pt x="33" y="8"/>
                    <a:pt x="2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6" y="34"/>
                  </a:cubicBezTo>
                  <a:cubicBezTo>
                    <a:pt x="26" y="34"/>
                    <a:pt x="33" y="26"/>
                    <a:pt x="33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9">
              <a:extLst>
                <a:ext uri="{FF2B5EF4-FFF2-40B4-BE49-F238E27FC236}">
                  <a16:creationId xmlns:a16="http://schemas.microsoft.com/office/drawing/2014/main" id="{DA7B0669-7BFA-778A-70FF-E5B5704DC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3349" y="3673995"/>
              <a:ext cx="22225" cy="20638"/>
            </a:xfrm>
            <a:custGeom>
              <a:avLst/>
              <a:gdLst>
                <a:gd name="T0" fmla="*/ 34 w 34"/>
                <a:gd name="T1" fmla="*/ 17 h 34"/>
                <a:gd name="T2" fmla="*/ 34 w 34"/>
                <a:gd name="T3" fmla="*/ 17 h 34"/>
                <a:gd name="T4" fmla="*/ 17 w 34"/>
                <a:gd name="T5" fmla="*/ 0 h 34"/>
                <a:gd name="T6" fmla="*/ 0 w 34"/>
                <a:gd name="T7" fmla="*/ 17 h 34"/>
                <a:gd name="T8" fmla="*/ 17 w 34"/>
                <a:gd name="T9" fmla="*/ 34 h 34"/>
                <a:gd name="T10" fmla="*/ 34 w 3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lnTo>
                    <a:pt x="34" y="17"/>
                  </a:lnTo>
                  <a:cubicBezTo>
                    <a:pt x="34" y="8"/>
                    <a:pt x="2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7" y="34"/>
                    <a:pt x="34" y="26"/>
                    <a:pt x="34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0">
              <a:extLst>
                <a:ext uri="{FF2B5EF4-FFF2-40B4-BE49-F238E27FC236}">
                  <a16:creationId xmlns:a16="http://schemas.microsoft.com/office/drawing/2014/main" id="{549C41DB-6492-3DE9-521D-4EAAEA4DA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249" y="3673995"/>
              <a:ext cx="20638" cy="20638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17 w 33"/>
                <a:gd name="T5" fmla="*/ 0 h 34"/>
                <a:gd name="T6" fmla="*/ 0 w 33"/>
                <a:gd name="T7" fmla="*/ 17 h 34"/>
                <a:gd name="T8" fmla="*/ 17 w 33"/>
                <a:gd name="T9" fmla="*/ 34 h 34"/>
                <a:gd name="T10" fmla="*/ 33 w 33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lnTo>
                    <a:pt x="33" y="17"/>
                  </a:lnTo>
                  <a:cubicBezTo>
                    <a:pt x="33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3" y="26"/>
                    <a:pt x="33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1">
              <a:extLst>
                <a:ext uri="{FF2B5EF4-FFF2-40B4-BE49-F238E27FC236}">
                  <a16:creationId xmlns:a16="http://schemas.microsoft.com/office/drawing/2014/main" id="{91CE4537-09F9-260F-84C8-3189A61E8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9561" y="3673995"/>
              <a:ext cx="20638" cy="20638"/>
            </a:xfrm>
            <a:custGeom>
              <a:avLst/>
              <a:gdLst>
                <a:gd name="T0" fmla="*/ 34 w 34"/>
                <a:gd name="T1" fmla="*/ 17 h 34"/>
                <a:gd name="T2" fmla="*/ 34 w 34"/>
                <a:gd name="T3" fmla="*/ 17 h 34"/>
                <a:gd name="T4" fmla="*/ 17 w 34"/>
                <a:gd name="T5" fmla="*/ 0 h 34"/>
                <a:gd name="T6" fmla="*/ 0 w 34"/>
                <a:gd name="T7" fmla="*/ 17 h 34"/>
                <a:gd name="T8" fmla="*/ 17 w 34"/>
                <a:gd name="T9" fmla="*/ 34 h 34"/>
                <a:gd name="T10" fmla="*/ 34 w 3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lnTo>
                    <a:pt x="34" y="17"/>
                  </a:ln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A7CA9DAF-AD55-BDFD-36FE-091DA71F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924" y="3880370"/>
              <a:ext cx="395288" cy="296863"/>
            </a:xfrm>
            <a:custGeom>
              <a:avLst/>
              <a:gdLst>
                <a:gd name="T0" fmla="*/ 0 w 638"/>
                <a:gd name="T1" fmla="*/ 478 h 478"/>
                <a:gd name="T2" fmla="*/ 0 w 638"/>
                <a:gd name="T3" fmla="*/ 478 h 478"/>
                <a:gd name="T4" fmla="*/ 638 w 638"/>
                <a:gd name="T5" fmla="*/ 478 h 478"/>
                <a:gd name="T6" fmla="*/ 638 w 638"/>
                <a:gd name="T7" fmla="*/ 0 h 478"/>
                <a:gd name="T8" fmla="*/ 0 w 638"/>
                <a:gd name="T9" fmla="*/ 0 h 478"/>
                <a:gd name="T10" fmla="*/ 0 w 638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478">
                  <a:moveTo>
                    <a:pt x="0" y="478"/>
                  </a:moveTo>
                  <a:lnTo>
                    <a:pt x="0" y="478"/>
                  </a:lnTo>
                  <a:lnTo>
                    <a:pt x="638" y="478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1BE179F3-5618-4255-99F8-9C46FDD4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0486" y="3956570"/>
              <a:ext cx="284163" cy="85725"/>
            </a:xfrm>
            <a:custGeom>
              <a:avLst/>
              <a:gdLst>
                <a:gd name="T0" fmla="*/ 0 w 456"/>
                <a:gd name="T1" fmla="*/ 137 h 137"/>
                <a:gd name="T2" fmla="*/ 0 w 456"/>
                <a:gd name="T3" fmla="*/ 137 h 137"/>
                <a:gd name="T4" fmla="*/ 456 w 456"/>
                <a:gd name="T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6" h="137">
                  <a:moveTo>
                    <a:pt x="0" y="137"/>
                  </a:moveTo>
                  <a:lnTo>
                    <a:pt x="0" y="137"/>
                  </a:lnTo>
                  <a:cubicBezTo>
                    <a:pt x="114" y="0"/>
                    <a:pt x="342" y="0"/>
                    <a:pt x="456" y="137"/>
                  </a:cubicBez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DF72A5AE-7584-E63B-B0DA-0EBD0F24E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361" y="3988320"/>
              <a:ext cx="120650" cy="133350"/>
            </a:xfrm>
            <a:custGeom>
              <a:avLst/>
              <a:gdLst>
                <a:gd name="T0" fmla="*/ 0 w 195"/>
                <a:gd name="T1" fmla="*/ 213 h 213"/>
                <a:gd name="T2" fmla="*/ 0 w 195"/>
                <a:gd name="T3" fmla="*/ 213 h 213"/>
                <a:gd name="T4" fmla="*/ 195 w 195"/>
                <a:gd name="T5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" h="213">
                  <a:moveTo>
                    <a:pt x="0" y="213"/>
                  </a:moveTo>
                  <a:lnTo>
                    <a:pt x="0" y="213"/>
                  </a:lnTo>
                  <a:lnTo>
                    <a:pt x="195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78271D34-21E7-CAC3-6EB9-421F4A58C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899" y="3959745"/>
              <a:ext cx="36513" cy="39688"/>
            </a:xfrm>
            <a:custGeom>
              <a:avLst/>
              <a:gdLst>
                <a:gd name="T0" fmla="*/ 60 w 60"/>
                <a:gd name="T1" fmla="*/ 0 h 63"/>
                <a:gd name="T2" fmla="*/ 60 w 60"/>
                <a:gd name="T3" fmla="*/ 0 h 63"/>
                <a:gd name="T4" fmla="*/ 0 w 60"/>
                <a:gd name="T5" fmla="*/ 28 h 63"/>
                <a:gd name="T6" fmla="*/ 37 w 60"/>
                <a:gd name="T7" fmla="*/ 63 h 63"/>
                <a:gd name="T8" fmla="*/ 60 w 60"/>
                <a:gd name="T9" fmla="*/ 0 h 63"/>
                <a:gd name="T10" fmla="*/ 60 w 60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3">
                  <a:moveTo>
                    <a:pt x="60" y="0"/>
                  </a:moveTo>
                  <a:lnTo>
                    <a:pt x="60" y="0"/>
                  </a:lnTo>
                  <a:cubicBezTo>
                    <a:pt x="54" y="4"/>
                    <a:pt x="23" y="21"/>
                    <a:pt x="0" y="28"/>
                  </a:cubicBezTo>
                  <a:lnTo>
                    <a:pt x="37" y="63"/>
                  </a:lnTo>
                  <a:cubicBezTo>
                    <a:pt x="42" y="39"/>
                    <a:pt x="56" y="7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6">
              <a:extLst>
                <a:ext uri="{FF2B5EF4-FFF2-40B4-BE49-F238E27FC236}">
                  <a16:creationId xmlns:a16="http://schemas.microsoft.com/office/drawing/2014/main" id="{BAF10AB1-A80C-6D0B-E4D4-7677DB889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899" y="3959745"/>
              <a:ext cx="36513" cy="39688"/>
            </a:xfrm>
            <a:custGeom>
              <a:avLst/>
              <a:gdLst>
                <a:gd name="T0" fmla="*/ 60 w 60"/>
                <a:gd name="T1" fmla="*/ 0 h 63"/>
                <a:gd name="T2" fmla="*/ 60 w 60"/>
                <a:gd name="T3" fmla="*/ 0 h 63"/>
                <a:gd name="T4" fmla="*/ 0 w 60"/>
                <a:gd name="T5" fmla="*/ 28 h 63"/>
                <a:gd name="T6" fmla="*/ 37 w 60"/>
                <a:gd name="T7" fmla="*/ 63 h 63"/>
                <a:gd name="T8" fmla="*/ 60 w 60"/>
                <a:gd name="T9" fmla="*/ 0 h 63"/>
                <a:gd name="T10" fmla="*/ 60 w 60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63">
                  <a:moveTo>
                    <a:pt x="60" y="0"/>
                  </a:moveTo>
                  <a:lnTo>
                    <a:pt x="60" y="0"/>
                  </a:lnTo>
                  <a:cubicBezTo>
                    <a:pt x="54" y="4"/>
                    <a:pt x="23" y="21"/>
                    <a:pt x="0" y="28"/>
                  </a:cubicBezTo>
                  <a:lnTo>
                    <a:pt x="37" y="63"/>
                  </a:lnTo>
                  <a:cubicBezTo>
                    <a:pt x="42" y="39"/>
                    <a:pt x="56" y="7"/>
                    <a:pt x="60" y="0"/>
                  </a:cubicBezTo>
                  <a:lnTo>
                    <a:pt x="60" y="0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7">
              <a:extLst>
                <a:ext uri="{FF2B5EF4-FFF2-40B4-BE49-F238E27FC236}">
                  <a16:creationId xmlns:a16="http://schemas.microsoft.com/office/drawing/2014/main" id="{8C7FC3FB-0E4B-041C-D702-41E38537B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4924" y="3880370"/>
              <a:ext cx="395288" cy="296863"/>
            </a:xfrm>
            <a:custGeom>
              <a:avLst/>
              <a:gdLst>
                <a:gd name="T0" fmla="*/ 0 w 638"/>
                <a:gd name="T1" fmla="*/ 478 h 478"/>
                <a:gd name="T2" fmla="*/ 0 w 638"/>
                <a:gd name="T3" fmla="*/ 478 h 478"/>
                <a:gd name="T4" fmla="*/ 638 w 638"/>
                <a:gd name="T5" fmla="*/ 478 h 478"/>
                <a:gd name="T6" fmla="*/ 638 w 638"/>
                <a:gd name="T7" fmla="*/ 0 h 478"/>
                <a:gd name="T8" fmla="*/ 0 w 638"/>
                <a:gd name="T9" fmla="*/ 0 h 478"/>
                <a:gd name="T10" fmla="*/ 0 w 638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478">
                  <a:moveTo>
                    <a:pt x="0" y="478"/>
                  </a:moveTo>
                  <a:lnTo>
                    <a:pt x="0" y="478"/>
                  </a:lnTo>
                  <a:lnTo>
                    <a:pt x="638" y="478"/>
                  </a:lnTo>
                  <a:lnTo>
                    <a:pt x="638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8">
              <a:extLst>
                <a:ext uri="{FF2B5EF4-FFF2-40B4-BE49-F238E27FC236}">
                  <a16:creationId xmlns:a16="http://schemas.microsoft.com/office/drawing/2014/main" id="{1ADA6823-9B1B-5AA0-8FAF-D0CE9E6E3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811" y="3013595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9">
              <a:extLst>
                <a:ext uri="{FF2B5EF4-FFF2-40B4-BE49-F238E27FC236}">
                  <a16:creationId xmlns:a16="http://schemas.microsoft.com/office/drawing/2014/main" id="{D2D53916-3490-D949-D460-33CA5DBBE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836" y="3013595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0">
              <a:extLst>
                <a:ext uri="{FF2B5EF4-FFF2-40B4-BE49-F238E27FC236}">
                  <a16:creationId xmlns:a16="http://schemas.microsoft.com/office/drawing/2014/main" id="{3832F0C8-3531-6EC1-16B7-C3D72C1D2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836" y="3351733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1">
              <a:extLst>
                <a:ext uri="{FF2B5EF4-FFF2-40B4-BE49-F238E27FC236}">
                  <a16:creationId xmlns:a16="http://schemas.microsoft.com/office/drawing/2014/main" id="{C6724F82-E999-9891-9895-FD5008070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836" y="4028008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2">
              <a:extLst>
                <a:ext uri="{FF2B5EF4-FFF2-40B4-BE49-F238E27FC236}">
                  <a16:creationId xmlns:a16="http://schemas.microsoft.com/office/drawing/2014/main" id="{715EA285-7E4B-F809-5675-3F6F5523E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611" y="4366145"/>
              <a:ext cx="430213" cy="0"/>
            </a:xfrm>
            <a:custGeom>
              <a:avLst/>
              <a:gdLst>
                <a:gd name="T0" fmla="*/ 694 w 694"/>
                <a:gd name="T1" fmla="*/ 694 w 694"/>
                <a:gd name="T2" fmla="*/ 0 w 6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4">
                  <a:moveTo>
                    <a:pt x="694" y="0"/>
                  </a:moveTo>
                  <a:lnTo>
                    <a:pt x="69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3">
              <a:extLst>
                <a:ext uri="{FF2B5EF4-FFF2-40B4-BE49-F238E27FC236}">
                  <a16:creationId xmlns:a16="http://schemas.microsoft.com/office/drawing/2014/main" id="{9EFA15D7-B1D9-D53A-EBB9-90065579E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961" y="3013595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4">
              <a:extLst>
                <a:ext uri="{FF2B5EF4-FFF2-40B4-BE49-F238E27FC236}">
                  <a16:creationId xmlns:a16="http://schemas.microsoft.com/office/drawing/2014/main" id="{E6040833-DAD8-094B-16AF-FC905C811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961" y="3351733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65">
              <a:extLst>
                <a:ext uri="{FF2B5EF4-FFF2-40B4-BE49-F238E27FC236}">
                  <a16:creationId xmlns:a16="http://schemas.microsoft.com/office/drawing/2014/main" id="{6083AA8A-2ABD-8416-005F-97864C3FD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961" y="4028008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6">
              <a:extLst>
                <a:ext uri="{FF2B5EF4-FFF2-40B4-BE49-F238E27FC236}">
                  <a16:creationId xmlns:a16="http://schemas.microsoft.com/office/drawing/2014/main" id="{92F7FC3C-F8C5-81BB-A794-EA419265C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774" y="3013595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67">
              <a:extLst>
                <a:ext uri="{FF2B5EF4-FFF2-40B4-BE49-F238E27FC236}">
                  <a16:creationId xmlns:a16="http://schemas.microsoft.com/office/drawing/2014/main" id="{31A19B1F-73C6-A03E-F371-950E6717E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774" y="3351733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8">
              <a:extLst>
                <a:ext uri="{FF2B5EF4-FFF2-40B4-BE49-F238E27FC236}">
                  <a16:creationId xmlns:a16="http://schemas.microsoft.com/office/drawing/2014/main" id="{F3834995-FF5A-A92C-3DD6-3D84FE577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774" y="4028008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9">
              <a:extLst>
                <a:ext uri="{FF2B5EF4-FFF2-40B4-BE49-F238E27FC236}">
                  <a16:creationId xmlns:a16="http://schemas.microsoft.com/office/drawing/2014/main" id="{CB64F31C-D541-6628-4918-1F1FD3D58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861" y="4366145"/>
              <a:ext cx="471488" cy="0"/>
            </a:xfrm>
            <a:custGeom>
              <a:avLst/>
              <a:gdLst>
                <a:gd name="T0" fmla="*/ 758 w 758"/>
                <a:gd name="T1" fmla="*/ 758 w 758"/>
                <a:gd name="T2" fmla="*/ 0 w 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8">
                  <a:moveTo>
                    <a:pt x="758" y="0"/>
                  </a:moveTo>
                  <a:lnTo>
                    <a:pt x="758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0">
              <a:extLst>
                <a:ext uri="{FF2B5EF4-FFF2-40B4-BE49-F238E27FC236}">
                  <a16:creationId xmlns:a16="http://schemas.microsoft.com/office/drawing/2014/main" id="{94ED5AA5-A7DA-0C6C-B1BD-9F531EE72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899" y="3013595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1">
              <a:extLst>
                <a:ext uri="{FF2B5EF4-FFF2-40B4-BE49-F238E27FC236}">
                  <a16:creationId xmlns:a16="http://schemas.microsoft.com/office/drawing/2014/main" id="{DCFBA79B-6F9E-A595-E4FF-49E1FAED5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899" y="3351733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2">
              <a:extLst>
                <a:ext uri="{FF2B5EF4-FFF2-40B4-BE49-F238E27FC236}">
                  <a16:creationId xmlns:a16="http://schemas.microsoft.com/office/drawing/2014/main" id="{17111039-D96E-90DC-B3AF-1A487C1C8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899" y="4028008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3">
              <a:extLst>
                <a:ext uri="{FF2B5EF4-FFF2-40B4-BE49-F238E27FC236}">
                  <a16:creationId xmlns:a16="http://schemas.microsoft.com/office/drawing/2014/main" id="{887CB52B-4C4F-35F1-9B20-DC4B4AB6F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711" y="3013595"/>
              <a:ext cx="396875" cy="0"/>
            </a:xfrm>
            <a:custGeom>
              <a:avLst/>
              <a:gdLst>
                <a:gd name="T0" fmla="*/ 639 w 639"/>
                <a:gd name="T1" fmla="*/ 639 w 639"/>
                <a:gd name="T2" fmla="*/ 0 w 6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39">
                  <a:moveTo>
                    <a:pt x="639" y="0"/>
                  </a:moveTo>
                  <a:lnTo>
                    <a:pt x="639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74">
              <a:extLst>
                <a:ext uri="{FF2B5EF4-FFF2-40B4-BE49-F238E27FC236}">
                  <a16:creationId xmlns:a16="http://schemas.microsoft.com/office/drawing/2014/main" id="{AA7F6CE5-2424-2550-7A9C-810E9F533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3013595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75">
              <a:extLst>
                <a:ext uri="{FF2B5EF4-FFF2-40B4-BE49-F238E27FC236}">
                  <a16:creationId xmlns:a16="http://schemas.microsoft.com/office/drawing/2014/main" id="{CE1479F1-8959-8757-5D84-1C414163B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3351733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76">
              <a:extLst>
                <a:ext uri="{FF2B5EF4-FFF2-40B4-BE49-F238E27FC236}">
                  <a16:creationId xmlns:a16="http://schemas.microsoft.com/office/drawing/2014/main" id="{3280EEDB-4B36-5802-3379-1004B78D2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4028008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77">
              <a:extLst>
                <a:ext uri="{FF2B5EF4-FFF2-40B4-BE49-F238E27FC236}">
                  <a16:creationId xmlns:a16="http://schemas.microsoft.com/office/drawing/2014/main" id="{B3221CA0-36CA-B9C2-B33F-3C141EB50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4366145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78">
              <a:extLst>
                <a:ext uri="{FF2B5EF4-FFF2-40B4-BE49-F238E27FC236}">
                  <a16:creationId xmlns:a16="http://schemas.microsoft.com/office/drawing/2014/main" id="{DA70F51A-2233-1171-4C56-5AF043285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599" y="3013595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79">
              <a:extLst>
                <a:ext uri="{FF2B5EF4-FFF2-40B4-BE49-F238E27FC236}">
                  <a16:creationId xmlns:a16="http://schemas.microsoft.com/office/drawing/2014/main" id="{BC432B9D-68BE-07CF-63D8-B8AD32FCD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599" y="3351733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80">
              <a:extLst>
                <a:ext uri="{FF2B5EF4-FFF2-40B4-BE49-F238E27FC236}">
                  <a16:creationId xmlns:a16="http://schemas.microsoft.com/office/drawing/2014/main" id="{B848460A-96A3-B3C1-AA70-0BB7F9D67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599" y="4028008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81">
              <a:extLst>
                <a:ext uri="{FF2B5EF4-FFF2-40B4-BE49-F238E27FC236}">
                  <a16:creationId xmlns:a16="http://schemas.microsoft.com/office/drawing/2014/main" id="{251D4813-0485-2A3A-6D1E-105446293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999" y="3013595"/>
              <a:ext cx="288925" cy="0"/>
            </a:xfrm>
            <a:custGeom>
              <a:avLst/>
              <a:gdLst>
                <a:gd name="T0" fmla="*/ 466 w 466"/>
                <a:gd name="T1" fmla="*/ 466 w 466"/>
                <a:gd name="T2" fmla="*/ 0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6">
                  <a:moveTo>
                    <a:pt x="466" y="0"/>
                  </a:moveTo>
                  <a:lnTo>
                    <a:pt x="466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82">
              <a:extLst>
                <a:ext uri="{FF2B5EF4-FFF2-40B4-BE49-F238E27FC236}">
                  <a16:creationId xmlns:a16="http://schemas.microsoft.com/office/drawing/2014/main" id="{8A7DD478-3A95-B332-984C-8CAA00279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211" y="3013595"/>
              <a:ext cx="290513" cy="0"/>
            </a:xfrm>
            <a:custGeom>
              <a:avLst/>
              <a:gdLst>
                <a:gd name="T0" fmla="*/ 466 w 466"/>
                <a:gd name="T1" fmla="*/ 466 w 466"/>
                <a:gd name="T2" fmla="*/ 0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6">
                  <a:moveTo>
                    <a:pt x="466" y="0"/>
                  </a:moveTo>
                  <a:lnTo>
                    <a:pt x="466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Freeform 83">
              <a:extLst>
                <a:ext uri="{FF2B5EF4-FFF2-40B4-BE49-F238E27FC236}">
                  <a16:creationId xmlns:a16="http://schemas.microsoft.com/office/drawing/2014/main" id="{87C4BFFB-EE3D-0661-CA29-EA119FC7CC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811" y="3351733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Freeform 84">
              <a:extLst>
                <a:ext uri="{FF2B5EF4-FFF2-40B4-BE49-F238E27FC236}">
                  <a16:creationId xmlns:a16="http://schemas.microsoft.com/office/drawing/2014/main" id="{8107C6C1-AC74-6D5C-96D2-BBD40ECE2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836" y="3351733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85">
              <a:extLst>
                <a:ext uri="{FF2B5EF4-FFF2-40B4-BE49-F238E27FC236}">
                  <a16:creationId xmlns:a16="http://schemas.microsoft.com/office/drawing/2014/main" id="{0EF1BB3C-0164-1E1B-6837-B2877EAE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961" y="3351733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86">
              <a:extLst>
                <a:ext uri="{FF2B5EF4-FFF2-40B4-BE49-F238E27FC236}">
                  <a16:creationId xmlns:a16="http://schemas.microsoft.com/office/drawing/2014/main" id="{0BCC8243-C3C7-4FA5-0AA7-98121A483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774" y="3351733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87">
              <a:extLst>
                <a:ext uri="{FF2B5EF4-FFF2-40B4-BE49-F238E27FC236}">
                  <a16:creationId xmlns:a16="http://schemas.microsoft.com/office/drawing/2014/main" id="{98E44115-697B-998B-332A-2ECDE27FA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899" y="3351733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8">
              <a:extLst>
                <a:ext uri="{FF2B5EF4-FFF2-40B4-BE49-F238E27FC236}">
                  <a16:creationId xmlns:a16="http://schemas.microsoft.com/office/drawing/2014/main" id="{7BDB775D-AE92-35A3-B684-9E27F315D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711" y="3351733"/>
              <a:ext cx="396875" cy="0"/>
            </a:xfrm>
            <a:custGeom>
              <a:avLst/>
              <a:gdLst>
                <a:gd name="T0" fmla="*/ 639 w 639"/>
                <a:gd name="T1" fmla="*/ 639 w 639"/>
                <a:gd name="T2" fmla="*/ 0 w 6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39">
                  <a:moveTo>
                    <a:pt x="639" y="0"/>
                  </a:moveTo>
                  <a:lnTo>
                    <a:pt x="639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89">
              <a:extLst>
                <a:ext uri="{FF2B5EF4-FFF2-40B4-BE49-F238E27FC236}">
                  <a16:creationId xmlns:a16="http://schemas.microsoft.com/office/drawing/2014/main" id="{8EC13CE0-8E81-765D-BB07-E0F218CAB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3351733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90">
              <a:extLst>
                <a:ext uri="{FF2B5EF4-FFF2-40B4-BE49-F238E27FC236}">
                  <a16:creationId xmlns:a16="http://schemas.microsoft.com/office/drawing/2014/main" id="{47722D56-FF5C-D1C5-C137-DDA1E3E2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599" y="3351733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91">
              <a:extLst>
                <a:ext uri="{FF2B5EF4-FFF2-40B4-BE49-F238E27FC236}">
                  <a16:creationId xmlns:a16="http://schemas.microsoft.com/office/drawing/2014/main" id="{88D9AF1D-046E-EC1E-60B2-0B1D44A20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999" y="3351733"/>
              <a:ext cx="288925" cy="0"/>
            </a:xfrm>
            <a:custGeom>
              <a:avLst/>
              <a:gdLst>
                <a:gd name="T0" fmla="*/ 466 w 466"/>
                <a:gd name="T1" fmla="*/ 466 w 466"/>
                <a:gd name="T2" fmla="*/ 0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6">
                  <a:moveTo>
                    <a:pt x="466" y="0"/>
                  </a:moveTo>
                  <a:lnTo>
                    <a:pt x="466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92">
              <a:extLst>
                <a:ext uri="{FF2B5EF4-FFF2-40B4-BE49-F238E27FC236}">
                  <a16:creationId xmlns:a16="http://schemas.microsoft.com/office/drawing/2014/main" id="{590A2CF6-AA83-866F-1343-7BBF37F2F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211" y="3351733"/>
              <a:ext cx="290513" cy="0"/>
            </a:xfrm>
            <a:custGeom>
              <a:avLst/>
              <a:gdLst>
                <a:gd name="T0" fmla="*/ 466 w 466"/>
                <a:gd name="T1" fmla="*/ 466 w 466"/>
                <a:gd name="T2" fmla="*/ 0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6">
                  <a:moveTo>
                    <a:pt x="466" y="0"/>
                  </a:moveTo>
                  <a:lnTo>
                    <a:pt x="466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93">
              <a:extLst>
                <a:ext uri="{FF2B5EF4-FFF2-40B4-BE49-F238E27FC236}">
                  <a16:creationId xmlns:a16="http://schemas.microsoft.com/office/drawing/2014/main" id="{5B823DC0-8AB1-BE32-57FE-B2C089B54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811" y="4028008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94">
              <a:extLst>
                <a:ext uri="{FF2B5EF4-FFF2-40B4-BE49-F238E27FC236}">
                  <a16:creationId xmlns:a16="http://schemas.microsoft.com/office/drawing/2014/main" id="{D0C93653-A545-D6EA-4646-21469C3B1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836" y="4028008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95">
              <a:extLst>
                <a:ext uri="{FF2B5EF4-FFF2-40B4-BE49-F238E27FC236}">
                  <a16:creationId xmlns:a16="http://schemas.microsoft.com/office/drawing/2014/main" id="{B3B235A8-A54E-CF42-0A81-1AE33161F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961" y="4028008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96">
              <a:extLst>
                <a:ext uri="{FF2B5EF4-FFF2-40B4-BE49-F238E27FC236}">
                  <a16:creationId xmlns:a16="http://schemas.microsoft.com/office/drawing/2014/main" id="{7624F559-9D1B-274F-3F81-8BD8E37F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9774" y="4028008"/>
              <a:ext cx="282575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97">
              <a:extLst>
                <a:ext uri="{FF2B5EF4-FFF2-40B4-BE49-F238E27FC236}">
                  <a16:creationId xmlns:a16="http://schemas.microsoft.com/office/drawing/2014/main" id="{01DF2917-C193-58E6-A959-B1E90C3B0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899" y="4028008"/>
              <a:ext cx="280988" cy="0"/>
            </a:xfrm>
            <a:custGeom>
              <a:avLst/>
              <a:gdLst>
                <a:gd name="T0" fmla="*/ 454 w 454"/>
                <a:gd name="T1" fmla="*/ 454 w 454"/>
                <a:gd name="T2" fmla="*/ 0 w 45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4">
                  <a:moveTo>
                    <a:pt x="454" y="0"/>
                  </a:moveTo>
                  <a:lnTo>
                    <a:pt x="45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98">
              <a:extLst>
                <a:ext uri="{FF2B5EF4-FFF2-40B4-BE49-F238E27FC236}">
                  <a16:creationId xmlns:a16="http://schemas.microsoft.com/office/drawing/2014/main" id="{970EBDD6-D39F-740F-9E7B-EC3AC6AA6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711" y="4028008"/>
              <a:ext cx="396875" cy="0"/>
            </a:xfrm>
            <a:custGeom>
              <a:avLst/>
              <a:gdLst>
                <a:gd name="T0" fmla="*/ 639 w 639"/>
                <a:gd name="T1" fmla="*/ 639 w 639"/>
                <a:gd name="T2" fmla="*/ 0 w 6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39">
                  <a:moveTo>
                    <a:pt x="639" y="0"/>
                  </a:moveTo>
                  <a:lnTo>
                    <a:pt x="639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99">
              <a:extLst>
                <a:ext uri="{FF2B5EF4-FFF2-40B4-BE49-F238E27FC236}">
                  <a16:creationId xmlns:a16="http://schemas.microsoft.com/office/drawing/2014/main" id="{71C08D36-AFAA-F029-2AED-753801F1F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4028008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100">
              <a:extLst>
                <a:ext uri="{FF2B5EF4-FFF2-40B4-BE49-F238E27FC236}">
                  <a16:creationId xmlns:a16="http://schemas.microsoft.com/office/drawing/2014/main" id="{5B057784-5294-3CA0-7FDA-77EA9F34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599" y="4028008"/>
              <a:ext cx="280988" cy="0"/>
            </a:xfrm>
            <a:custGeom>
              <a:avLst/>
              <a:gdLst>
                <a:gd name="T0" fmla="*/ 453 w 453"/>
                <a:gd name="T1" fmla="*/ 453 w 453"/>
                <a:gd name="T2" fmla="*/ 0 w 4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53">
                  <a:moveTo>
                    <a:pt x="453" y="0"/>
                  </a:moveTo>
                  <a:lnTo>
                    <a:pt x="453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101">
              <a:extLst>
                <a:ext uri="{FF2B5EF4-FFF2-40B4-BE49-F238E27FC236}">
                  <a16:creationId xmlns:a16="http://schemas.microsoft.com/office/drawing/2014/main" id="{3D373E90-9B3E-0E3D-9769-D6E1141EF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5999" y="4028008"/>
              <a:ext cx="288925" cy="0"/>
            </a:xfrm>
            <a:custGeom>
              <a:avLst/>
              <a:gdLst>
                <a:gd name="T0" fmla="*/ 466 w 466"/>
                <a:gd name="T1" fmla="*/ 466 w 466"/>
                <a:gd name="T2" fmla="*/ 0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6">
                  <a:moveTo>
                    <a:pt x="466" y="0"/>
                  </a:moveTo>
                  <a:lnTo>
                    <a:pt x="466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102">
              <a:extLst>
                <a:ext uri="{FF2B5EF4-FFF2-40B4-BE49-F238E27FC236}">
                  <a16:creationId xmlns:a16="http://schemas.microsoft.com/office/drawing/2014/main" id="{2A49C35A-ADF5-F30E-E5D8-5471083C3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0211" y="4028008"/>
              <a:ext cx="290513" cy="0"/>
            </a:xfrm>
            <a:custGeom>
              <a:avLst/>
              <a:gdLst>
                <a:gd name="T0" fmla="*/ 466 w 466"/>
                <a:gd name="T1" fmla="*/ 466 w 466"/>
                <a:gd name="T2" fmla="*/ 0 w 46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66">
                  <a:moveTo>
                    <a:pt x="466" y="0"/>
                  </a:moveTo>
                  <a:lnTo>
                    <a:pt x="466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103">
              <a:extLst>
                <a:ext uri="{FF2B5EF4-FFF2-40B4-BE49-F238E27FC236}">
                  <a16:creationId xmlns:a16="http://schemas.microsoft.com/office/drawing/2014/main" id="{88A3E669-78E2-E1F0-0CBE-587E08F58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811" y="4366145"/>
              <a:ext cx="431800" cy="0"/>
            </a:xfrm>
            <a:custGeom>
              <a:avLst/>
              <a:gdLst>
                <a:gd name="T0" fmla="*/ 694 w 694"/>
                <a:gd name="T1" fmla="*/ 694 w 694"/>
                <a:gd name="T2" fmla="*/ 0 w 6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4">
                  <a:moveTo>
                    <a:pt x="694" y="0"/>
                  </a:moveTo>
                  <a:lnTo>
                    <a:pt x="69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104">
              <a:extLst>
                <a:ext uri="{FF2B5EF4-FFF2-40B4-BE49-F238E27FC236}">
                  <a16:creationId xmlns:a16="http://schemas.microsoft.com/office/drawing/2014/main" id="{BBD493E2-504E-08D5-C300-0E69E7367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611" y="4366145"/>
              <a:ext cx="430213" cy="0"/>
            </a:xfrm>
            <a:custGeom>
              <a:avLst/>
              <a:gdLst>
                <a:gd name="T0" fmla="*/ 694 w 694"/>
                <a:gd name="T1" fmla="*/ 694 w 694"/>
                <a:gd name="T2" fmla="*/ 0 w 69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4">
                  <a:moveTo>
                    <a:pt x="694" y="0"/>
                  </a:moveTo>
                  <a:lnTo>
                    <a:pt x="69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105">
              <a:extLst>
                <a:ext uri="{FF2B5EF4-FFF2-40B4-BE49-F238E27FC236}">
                  <a16:creationId xmlns:a16="http://schemas.microsoft.com/office/drawing/2014/main" id="{F5447001-33A8-E6D4-160B-7D3DA13ED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961" y="4366145"/>
              <a:ext cx="469900" cy="0"/>
            </a:xfrm>
            <a:custGeom>
              <a:avLst/>
              <a:gdLst>
                <a:gd name="T0" fmla="*/ 758 w 758"/>
                <a:gd name="T1" fmla="*/ 758 w 758"/>
                <a:gd name="T2" fmla="*/ 0 w 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8">
                  <a:moveTo>
                    <a:pt x="758" y="0"/>
                  </a:moveTo>
                  <a:lnTo>
                    <a:pt x="758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106">
              <a:extLst>
                <a:ext uri="{FF2B5EF4-FFF2-40B4-BE49-F238E27FC236}">
                  <a16:creationId xmlns:a16="http://schemas.microsoft.com/office/drawing/2014/main" id="{C990F5ED-3B0A-3875-F495-966C47324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861" y="4366145"/>
              <a:ext cx="471488" cy="0"/>
            </a:xfrm>
            <a:custGeom>
              <a:avLst/>
              <a:gdLst>
                <a:gd name="T0" fmla="*/ 758 w 758"/>
                <a:gd name="T1" fmla="*/ 758 w 758"/>
                <a:gd name="T2" fmla="*/ 0 w 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8">
                  <a:moveTo>
                    <a:pt x="758" y="0"/>
                  </a:moveTo>
                  <a:lnTo>
                    <a:pt x="758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107">
              <a:extLst>
                <a:ext uri="{FF2B5EF4-FFF2-40B4-BE49-F238E27FC236}">
                  <a16:creationId xmlns:a16="http://schemas.microsoft.com/office/drawing/2014/main" id="{9132FEDC-A5E3-FB31-3071-A39A94C5F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899" y="4366145"/>
              <a:ext cx="469900" cy="0"/>
            </a:xfrm>
            <a:custGeom>
              <a:avLst/>
              <a:gdLst>
                <a:gd name="T0" fmla="*/ 758 w 758"/>
                <a:gd name="T1" fmla="*/ 758 w 758"/>
                <a:gd name="T2" fmla="*/ 0 w 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8">
                  <a:moveTo>
                    <a:pt x="758" y="0"/>
                  </a:moveTo>
                  <a:lnTo>
                    <a:pt x="758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108">
              <a:extLst>
                <a:ext uri="{FF2B5EF4-FFF2-40B4-BE49-F238E27FC236}">
                  <a16:creationId xmlns:a16="http://schemas.microsoft.com/office/drawing/2014/main" id="{A1879E70-C0AB-0C4D-F839-640E373B8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799" y="4366145"/>
              <a:ext cx="585788" cy="0"/>
            </a:xfrm>
            <a:custGeom>
              <a:avLst/>
              <a:gdLst>
                <a:gd name="T0" fmla="*/ 944 w 944"/>
                <a:gd name="T1" fmla="*/ 944 w 944"/>
                <a:gd name="T2" fmla="*/ 0 w 9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44">
                  <a:moveTo>
                    <a:pt x="944" y="0"/>
                  </a:moveTo>
                  <a:lnTo>
                    <a:pt x="944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109">
              <a:extLst>
                <a:ext uri="{FF2B5EF4-FFF2-40B4-BE49-F238E27FC236}">
                  <a16:creationId xmlns:a16="http://schemas.microsoft.com/office/drawing/2014/main" id="{A12B8A16-FF47-B934-D13D-CD867C442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86" y="4366145"/>
              <a:ext cx="398463" cy="0"/>
            </a:xfrm>
            <a:custGeom>
              <a:avLst/>
              <a:gdLst>
                <a:gd name="T0" fmla="*/ 640 w 640"/>
                <a:gd name="T1" fmla="*/ 640 w 640"/>
                <a:gd name="T2" fmla="*/ 0 w 64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40">
                  <a:moveTo>
                    <a:pt x="640" y="0"/>
                  </a:moveTo>
                  <a:lnTo>
                    <a:pt x="640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110">
              <a:extLst>
                <a:ext uri="{FF2B5EF4-FFF2-40B4-BE49-F238E27FC236}">
                  <a16:creationId xmlns:a16="http://schemas.microsoft.com/office/drawing/2014/main" id="{1299B96B-47F1-DE1A-65B6-C2B45CF1F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599" y="4366145"/>
              <a:ext cx="471488" cy="0"/>
            </a:xfrm>
            <a:custGeom>
              <a:avLst/>
              <a:gdLst>
                <a:gd name="T0" fmla="*/ 758 w 758"/>
                <a:gd name="T1" fmla="*/ 758 w 758"/>
                <a:gd name="T2" fmla="*/ 0 w 75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58">
                  <a:moveTo>
                    <a:pt x="758" y="0"/>
                  </a:moveTo>
                  <a:lnTo>
                    <a:pt x="758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111">
              <a:extLst>
                <a:ext uri="{FF2B5EF4-FFF2-40B4-BE49-F238E27FC236}">
                  <a16:creationId xmlns:a16="http://schemas.microsoft.com/office/drawing/2014/main" id="{DD96961E-02FA-138C-A902-F591E1244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086" y="4366145"/>
              <a:ext cx="676275" cy="0"/>
            </a:xfrm>
            <a:custGeom>
              <a:avLst/>
              <a:gdLst>
                <a:gd name="T0" fmla="*/ 1089 w 1089"/>
                <a:gd name="T1" fmla="*/ 1089 w 1089"/>
                <a:gd name="T2" fmla="*/ 0 w 108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89">
                  <a:moveTo>
                    <a:pt x="1089" y="0"/>
                  </a:moveTo>
                  <a:lnTo>
                    <a:pt x="1089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112">
              <a:extLst>
                <a:ext uri="{FF2B5EF4-FFF2-40B4-BE49-F238E27FC236}">
                  <a16:creationId xmlns:a16="http://schemas.microsoft.com/office/drawing/2014/main" id="{C78FD70D-8367-1D1E-0E1C-65E68601F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3361" y="4366145"/>
              <a:ext cx="487363" cy="0"/>
            </a:xfrm>
            <a:custGeom>
              <a:avLst/>
              <a:gdLst>
                <a:gd name="T0" fmla="*/ 785 w 785"/>
                <a:gd name="T1" fmla="*/ 785 w 785"/>
                <a:gd name="T2" fmla="*/ 0 w 7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85">
                  <a:moveTo>
                    <a:pt x="785" y="0"/>
                  </a:moveTo>
                  <a:lnTo>
                    <a:pt x="785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113">
              <a:extLst>
                <a:ext uri="{FF2B5EF4-FFF2-40B4-BE49-F238E27FC236}">
                  <a16:creationId xmlns:a16="http://schemas.microsoft.com/office/drawing/2014/main" id="{3E2847B7-FAD0-A4D3-24F2-40C9750B4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299" y="2915170"/>
              <a:ext cx="7938" cy="196850"/>
            </a:xfrm>
            <a:custGeom>
              <a:avLst/>
              <a:gdLst>
                <a:gd name="T0" fmla="*/ 13 w 13"/>
                <a:gd name="T1" fmla="*/ 11 h 318"/>
                <a:gd name="T2" fmla="*/ 13 w 13"/>
                <a:gd name="T3" fmla="*/ 11 h 318"/>
                <a:gd name="T4" fmla="*/ 6 w 13"/>
                <a:gd name="T5" fmla="*/ 0 h 318"/>
                <a:gd name="T6" fmla="*/ 0 w 13"/>
                <a:gd name="T7" fmla="*/ 11 h 318"/>
                <a:gd name="T8" fmla="*/ 0 w 13"/>
                <a:gd name="T9" fmla="*/ 306 h 318"/>
                <a:gd name="T10" fmla="*/ 6 w 13"/>
                <a:gd name="T11" fmla="*/ 318 h 318"/>
                <a:gd name="T12" fmla="*/ 13 w 13"/>
                <a:gd name="T13" fmla="*/ 306 h 318"/>
                <a:gd name="T14" fmla="*/ 13 w 13"/>
                <a:gd name="T15" fmla="*/ 1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18">
                  <a:moveTo>
                    <a:pt x="13" y="11"/>
                  </a:moveTo>
                  <a:lnTo>
                    <a:pt x="13" y="11"/>
                  </a:lnTo>
                  <a:cubicBezTo>
                    <a:pt x="13" y="5"/>
                    <a:pt x="13" y="0"/>
                    <a:pt x="6" y="0"/>
                  </a:cubicBezTo>
                  <a:cubicBezTo>
                    <a:pt x="0" y="0"/>
                    <a:pt x="0" y="5"/>
                    <a:pt x="0" y="11"/>
                  </a:cubicBezTo>
                  <a:lnTo>
                    <a:pt x="0" y="306"/>
                  </a:lnTo>
                  <a:cubicBezTo>
                    <a:pt x="0" y="312"/>
                    <a:pt x="0" y="318"/>
                    <a:pt x="6" y="318"/>
                  </a:cubicBezTo>
                  <a:cubicBezTo>
                    <a:pt x="13" y="318"/>
                    <a:pt x="13" y="312"/>
                    <a:pt x="13" y="306"/>
                  </a:cubicBezTo>
                  <a:lnTo>
                    <a:pt x="1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114">
              <a:extLst>
                <a:ext uri="{FF2B5EF4-FFF2-40B4-BE49-F238E27FC236}">
                  <a16:creationId xmlns:a16="http://schemas.microsoft.com/office/drawing/2014/main" id="{3078DC94-926A-8A74-D3BD-8E8DA3BB88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399" y="2931045"/>
              <a:ext cx="84138" cy="136525"/>
            </a:xfrm>
            <a:custGeom>
              <a:avLst/>
              <a:gdLst>
                <a:gd name="T0" fmla="*/ 134 w 134"/>
                <a:gd name="T1" fmla="*/ 110 h 219"/>
                <a:gd name="T2" fmla="*/ 134 w 134"/>
                <a:gd name="T3" fmla="*/ 110 h 219"/>
                <a:gd name="T4" fmla="*/ 121 w 134"/>
                <a:gd name="T5" fmla="*/ 36 h 219"/>
                <a:gd name="T6" fmla="*/ 67 w 134"/>
                <a:gd name="T7" fmla="*/ 0 h 219"/>
                <a:gd name="T8" fmla="*/ 12 w 134"/>
                <a:gd name="T9" fmla="*/ 38 h 219"/>
                <a:gd name="T10" fmla="*/ 0 w 134"/>
                <a:gd name="T11" fmla="*/ 110 h 219"/>
                <a:gd name="T12" fmla="*/ 15 w 134"/>
                <a:gd name="T13" fmla="*/ 187 h 219"/>
                <a:gd name="T14" fmla="*/ 67 w 134"/>
                <a:gd name="T15" fmla="*/ 219 h 219"/>
                <a:gd name="T16" fmla="*/ 122 w 134"/>
                <a:gd name="T17" fmla="*/ 182 h 219"/>
                <a:gd name="T18" fmla="*/ 134 w 134"/>
                <a:gd name="T19" fmla="*/ 110 h 219"/>
                <a:gd name="T20" fmla="*/ 67 w 134"/>
                <a:gd name="T21" fmla="*/ 212 h 219"/>
                <a:gd name="T22" fmla="*/ 67 w 134"/>
                <a:gd name="T23" fmla="*/ 212 h 219"/>
                <a:gd name="T24" fmla="*/ 30 w 134"/>
                <a:gd name="T25" fmla="*/ 174 h 219"/>
                <a:gd name="T26" fmla="*/ 27 w 134"/>
                <a:gd name="T27" fmla="*/ 106 h 219"/>
                <a:gd name="T28" fmla="*/ 29 w 134"/>
                <a:gd name="T29" fmla="*/ 48 h 219"/>
                <a:gd name="T30" fmla="*/ 67 w 134"/>
                <a:gd name="T31" fmla="*/ 7 h 219"/>
                <a:gd name="T32" fmla="*/ 105 w 134"/>
                <a:gd name="T33" fmla="*/ 44 h 219"/>
                <a:gd name="T34" fmla="*/ 108 w 134"/>
                <a:gd name="T35" fmla="*/ 106 h 219"/>
                <a:gd name="T36" fmla="*/ 104 w 134"/>
                <a:gd name="T37" fmla="*/ 172 h 219"/>
                <a:gd name="T38" fmla="*/ 67 w 134"/>
                <a:gd name="T39" fmla="*/ 21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219">
                  <a:moveTo>
                    <a:pt x="134" y="110"/>
                  </a:moveTo>
                  <a:lnTo>
                    <a:pt x="134" y="110"/>
                  </a:lnTo>
                  <a:cubicBezTo>
                    <a:pt x="134" y="85"/>
                    <a:pt x="133" y="59"/>
                    <a:pt x="121" y="36"/>
                  </a:cubicBezTo>
                  <a:cubicBezTo>
                    <a:pt x="107" y="5"/>
                    <a:pt x="81" y="0"/>
                    <a:pt x="67" y="0"/>
                  </a:cubicBezTo>
                  <a:cubicBezTo>
                    <a:pt x="48" y="0"/>
                    <a:pt x="25" y="9"/>
                    <a:pt x="12" y="38"/>
                  </a:cubicBezTo>
                  <a:cubicBezTo>
                    <a:pt x="2" y="60"/>
                    <a:pt x="0" y="85"/>
                    <a:pt x="0" y="110"/>
                  </a:cubicBezTo>
                  <a:cubicBezTo>
                    <a:pt x="0" y="134"/>
                    <a:pt x="2" y="163"/>
                    <a:pt x="15" y="187"/>
                  </a:cubicBezTo>
                  <a:cubicBezTo>
                    <a:pt x="28" y="213"/>
                    <a:pt x="51" y="219"/>
                    <a:pt x="67" y="219"/>
                  </a:cubicBezTo>
                  <a:cubicBezTo>
                    <a:pt x="84" y="219"/>
                    <a:pt x="108" y="212"/>
                    <a:pt x="122" y="182"/>
                  </a:cubicBezTo>
                  <a:cubicBezTo>
                    <a:pt x="133" y="160"/>
                    <a:pt x="134" y="135"/>
                    <a:pt x="134" y="110"/>
                  </a:cubicBezTo>
                  <a:close/>
                  <a:moveTo>
                    <a:pt x="67" y="212"/>
                  </a:moveTo>
                  <a:lnTo>
                    <a:pt x="67" y="212"/>
                  </a:lnTo>
                  <a:cubicBezTo>
                    <a:pt x="55" y="212"/>
                    <a:pt x="36" y="204"/>
                    <a:pt x="30" y="174"/>
                  </a:cubicBezTo>
                  <a:cubicBezTo>
                    <a:pt x="27" y="155"/>
                    <a:pt x="27" y="125"/>
                    <a:pt x="27" y="106"/>
                  </a:cubicBezTo>
                  <a:cubicBezTo>
                    <a:pt x="27" y="86"/>
                    <a:pt x="27" y="65"/>
                    <a:pt x="29" y="48"/>
                  </a:cubicBezTo>
                  <a:cubicBezTo>
                    <a:pt x="35" y="10"/>
                    <a:pt x="59" y="7"/>
                    <a:pt x="67" y="7"/>
                  </a:cubicBezTo>
                  <a:cubicBezTo>
                    <a:pt x="78" y="7"/>
                    <a:pt x="98" y="13"/>
                    <a:pt x="105" y="44"/>
                  </a:cubicBezTo>
                  <a:cubicBezTo>
                    <a:pt x="108" y="62"/>
                    <a:pt x="108" y="86"/>
                    <a:pt x="108" y="106"/>
                  </a:cubicBezTo>
                  <a:cubicBezTo>
                    <a:pt x="108" y="130"/>
                    <a:pt x="108" y="152"/>
                    <a:pt x="104" y="172"/>
                  </a:cubicBezTo>
                  <a:cubicBezTo>
                    <a:pt x="99" y="203"/>
                    <a:pt x="81" y="212"/>
                    <a:pt x="67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115">
              <a:extLst>
                <a:ext uri="{FF2B5EF4-FFF2-40B4-BE49-F238E27FC236}">
                  <a16:creationId xmlns:a16="http://schemas.microsoft.com/office/drawing/2014/main" id="{3E87E802-1838-EFB6-6E2D-10E765402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586" y="2915170"/>
              <a:ext cx="44450" cy="196850"/>
            </a:xfrm>
            <a:custGeom>
              <a:avLst/>
              <a:gdLst>
                <a:gd name="T0" fmla="*/ 69 w 71"/>
                <a:gd name="T1" fmla="*/ 164 h 318"/>
                <a:gd name="T2" fmla="*/ 69 w 71"/>
                <a:gd name="T3" fmla="*/ 164 h 318"/>
                <a:gd name="T4" fmla="*/ 71 w 71"/>
                <a:gd name="T5" fmla="*/ 159 h 318"/>
                <a:gd name="T6" fmla="*/ 69 w 71"/>
                <a:gd name="T7" fmla="*/ 153 h 318"/>
                <a:gd name="T8" fmla="*/ 13 w 71"/>
                <a:gd name="T9" fmla="*/ 7 h 318"/>
                <a:gd name="T10" fmla="*/ 6 w 71"/>
                <a:gd name="T11" fmla="*/ 0 h 318"/>
                <a:gd name="T12" fmla="*/ 0 w 71"/>
                <a:gd name="T13" fmla="*/ 6 h 318"/>
                <a:gd name="T14" fmla="*/ 1 w 71"/>
                <a:gd name="T15" fmla="*/ 11 h 318"/>
                <a:gd name="T16" fmla="*/ 58 w 71"/>
                <a:gd name="T17" fmla="*/ 159 h 318"/>
                <a:gd name="T18" fmla="*/ 1 w 71"/>
                <a:gd name="T19" fmla="*/ 305 h 318"/>
                <a:gd name="T20" fmla="*/ 0 w 71"/>
                <a:gd name="T21" fmla="*/ 311 h 318"/>
                <a:gd name="T22" fmla="*/ 6 w 71"/>
                <a:gd name="T23" fmla="*/ 318 h 318"/>
                <a:gd name="T24" fmla="*/ 13 w 71"/>
                <a:gd name="T25" fmla="*/ 311 h 318"/>
                <a:gd name="T26" fmla="*/ 69 w 71"/>
                <a:gd name="T27" fmla="*/ 16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318">
                  <a:moveTo>
                    <a:pt x="69" y="164"/>
                  </a:moveTo>
                  <a:lnTo>
                    <a:pt x="69" y="164"/>
                  </a:lnTo>
                  <a:cubicBezTo>
                    <a:pt x="71" y="160"/>
                    <a:pt x="71" y="160"/>
                    <a:pt x="71" y="159"/>
                  </a:cubicBezTo>
                  <a:cubicBezTo>
                    <a:pt x="71" y="158"/>
                    <a:pt x="71" y="157"/>
                    <a:pt x="69" y="153"/>
                  </a:cubicBezTo>
                  <a:lnTo>
                    <a:pt x="13" y="7"/>
                  </a:lnTo>
                  <a:cubicBezTo>
                    <a:pt x="11" y="1"/>
                    <a:pt x="10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"/>
                    <a:pt x="0" y="8"/>
                    <a:pt x="1" y="11"/>
                  </a:cubicBezTo>
                  <a:lnTo>
                    <a:pt x="58" y="159"/>
                  </a:lnTo>
                  <a:lnTo>
                    <a:pt x="1" y="305"/>
                  </a:lnTo>
                  <a:cubicBezTo>
                    <a:pt x="0" y="309"/>
                    <a:pt x="0" y="310"/>
                    <a:pt x="0" y="311"/>
                  </a:cubicBezTo>
                  <a:cubicBezTo>
                    <a:pt x="0" y="315"/>
                    <a:pt x="3" y="318"/>
                    <a:pt x="6" y="318"/>
                  </a:cubicBezTo>
                  <a:cubicBezTo>
                    <a:pt x="10" y="318"/>
                    <a:pt x="11" y="314"/>
                    <a:pt x="13" y="311"/>
                  </a:cubicBezTo>
                  <a:lnTo>
                    <a:pt x="69" y="1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116">
              <a:extLst>
                <a:ext uri="{FF2B5EF4-FFF2-40B4-BE49-F238E27FC236}">
                  <a16:creationId xmlns:a16="http://schemas.microsoft.com/office/drawing/2014/main" id="{20019091-85F9-ACF9-9EB1-680832167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6" y="2864370"/>
              <a:ext cx="298450" cy="296863"/>
            </a:xfrm>
            <a:custGeom>
              <a:avLst/>
              <a:gdLst>
                <a:gd name="T0" fmla="*/ 0 w 480"/>
                <a:gd name="T1" fmla="*/ 478 h 478"/>
                <a:gd name="T2" fmla="*/ 0 w 480"/>
                <a:gd name="T3" fmla="*/ 478 h 478"/>
                <a:gd name="T4" fmla="*/ 480 w 480"/>
                <a:gd name="T5" fmla="*/ 478 h 478"/>
                <a:gd name="T6" fmla="*/ 480 w 480"/>
                <a:gd name="T7" fmla="*/ 0 h 478"/>
                <a:gd name="T8" fmla="*/ 0 w 480"/>
                <a:gd name="T9" fmla="*/ 0 h 478"/>
                <a:gd name="T10" fmla="*/ 0 w 480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78">
                  <a:moveTo>
                    <a:pt x="0" y="478"/>
                  </a:moveTo>
                  <a:lnTo>
                    <a:pt x="0" y="478"/>
                  </a:lnTo>
                  <a:lnTo>
                    <a:pt x="480" y="478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117">
              <a:extLst>
                <a:ext uri="{FF2B5EF4-FFF2-40B4-BE49-F238E27FC236}">
                  <a16:creationId xmlns:a16="http://schemas.microsoft.com/office/drawing/2014/main" id="{29192D50-782A-4BB5-01B9-50FE1B37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6" y="2864370"/>
              <a:ext cx="298450" cy="296863"/>
            </a:xfrm>
            <a:custGeom>
              <a:avLst/>
              <a:gdLst>
                <a:gd name="T0" fmla="*/ 0 w 480"/>
                <a:gd name="T1" fmla="*/ 478 h 478"/>
                <a:gd name="T2" fmla="*/ 0 w 480"/>
                <a:gd name="T3" fmla="*/ 478 h 478"/>
                <a:gd name="T4" fmla="*/ 480 w 480"/>
                <a:gd name="T5" fmla="*/ 478 h 478"/>
                <a:gd name="T6" fmla="*/ 480 w 480"/>
                <a:gd name="T7" fmla="*/ 0 h 478"/>
                <a:gd name="T8" fmla="*/ 0 w 480"/>
                <a:gd name="T9" fmla="*/ 0 h 478"/>
                <a:gd name="T10" fmla="*/ 0 w 480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78">
                  <a:moveTo>
                    <a:pt x="0" y="478"/>
                  </a:moveTo>
                  <a:lnTo>
                    <a:pt x="0" y="478"/>
                  </a:lnTo>
                  <a:lnTo>
                    <a:pt x="480" y="478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118">
              <a:extLst>
                <a:ext uri="{FF2B5EF4-FFF2-40B4-BE49-F238E27FC236}">
                  <a16:creationId xmlns:a16="http://schemas.microsoft.com/office/drawing/2014/main" id="{6C30E3C2-906D-D59F-EDEE-5CD2FFDF4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224" y="2943745"/>
              <a:ext cx="103188" cy="138113"/>
            </a:xfrm>
            <a:custGeom>
              <a:avLst/>
              <a:gdLst>
                <a:gd name="T0" fmla="*/ 165 w 165"/>
                <a:gd name="T1" fmla="*/ 221 h 221"/>
                <a:gd name="T2" fmla="*/ 165 w 165"/>
                <a:gd name="T3" fmla="*/ 221 h 221"/>
                <a:gd name="T4" fmla="*/ 165 w 165"/>
                <a:gd name="T5" fmla="*/ 0 h 221"/>
                <a:gd name="T6" fmla="*/ 137 w 165"/>
                <a:gd name="T7" fmla="*/ 0 h 221"/>
                <a:gd name="T8" fmla="*/ 137 w 165"/>
                <a:gd name="T9" fmla="*/ 97 h 221"/>
                <a:gd name="T10" fmla="*/ 28 w 165"/>
                <a:gd name="T11" fmla="*/ 97 h 221"/>
                <a:gd name="T12" fmla="*/ 28 w 165"/>
                <a:gd name="T13" fmla="*/ 0 h 221"/>
                <a:gd name="T14" fmla="*/ 0 w 165"/>
                <a:gd name="T15" fmla="*/ 0 h 221"/>
                <a:gd name="T16" fmla="*/ 0 w 165"/>
                <a:gd name="T17" fmla="*/ 221 h 221"/>
                <a:gd name="T18" fmla="*/ 28 w 165"/>
                <a:gd name="T19" fmla="*/ 221 h 221"/>
                <a:gd name="T20" fmla="*/ 28 w 165"/>
                <a:gd name="T21" fmla="*/ 116 h 221"/>
                <a:gd name="T22" fmla="*/ 137 w 165"/>
                <a:gd name="T23" fmla="*/ 116 h 221"/>
                <a:gd name="T24" fmla="*/ 137 w 165"/>
                <a:gd name="T25" fmla="*/ 221 h 221"/>
                <a:gd name="T26" fmla="*/ 165 w 165"/>
                <a:gd name="T27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221">
                  <a:moveTo>
                    <a:pt x="165" y="221"/>
                  </a:moveTo>
                  <a:lnTo>
                    <a:pt x="165" y="221"/>
                  </a:lnTo>
                  <a:lnTo>
                    <a:pt x="165" y="0"/>
                  </a:lnTo>
                  <a:lnTo>
                    <a:pt x="137" y="0"/>
                  </a:lnTo>
                  <a:lnTo>
                    <a:pt x="137" y="97"/>
                  </a:lnTo>
                  <a:lnTo>
                    <a:pt x="28" y="97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21"/>
                  </a:lnTo>
                  <a:lnTo>
                    <a:pt x="28" y="221"/>
                  </a:lnTo>
                  <a:lnTo>
                    <a:pt x="28" y="116"/>
                  </a:lnTo>
                  <a:lnTo>
                    <a:pt x="137" y="116"/>
                  </a:lnTo>
                  <a:lnTo>
                    <a:pt x="137" y="221"/>
                  </a:lnTo>
                  <a:lnTo>
                    <a:pt x="165" y="2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119">
              <a:extLst>
                <a:ext uri="{FF2B5EF4-FFF2-40B4-BE49-F238E27FC236}">
                  <a16:creationId xmlns:a16="http://schemas.microsoft.com/office/drawing/2014/main" id="{818015B3-8B3D-3F83-4E18-4CA396496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824" y="2837383"/>
              <a:ext cx="846138" cy="1704975"/>
            </a:xfrm>
            <a:custGeom>
              <a:avLst/>
              <a:gdLst>
                <a:gd name="T0" fmla="*/ 0 w 1361"/>
                <a:gd name="T1" fmla="*/ 2741 h 2741"/>
                <a:gd name="T2" fmla="*/ 0 w 1361"/>
                <a:gd name="T3" fmla="*/ 2741 h 2741"/>
                <a:gd name="T4" fmla="*/ 1361 w 1361"/>
                <a:gd name="T5" fmla="*/ 2741 h 2741"/>
                <a:gd name="T6" fmla="*/ 1361 w 1361"/>
                <a:gd name="T7" fmla="*/ 0 h 2741"/>
                <a:gd name="T8" fmla="*/ 0 w 1361"/>
                <a:gd name="T9" fmla="*/ 0 h 2741"/>
                <a:gd name="T10" fmla="*/ 0 w 1361"/>
                <a:gd name="T11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2741">
                  <a:moveTo>
                    <a:pt x="0" y="2741"/>
                  </a:moveTo>
                  <a:lnTo>
                    <a:pt x="0" y="2741"/>
                  </a:lnTo>
                  <a:lnTo>
                    <a:pt x="1361" y="2741"/>
                  </a:lnTo>
                  <a:lnTo>
                    <a:pt x="1361" y="0"/>
                  </a:lnTo>
                  <a:lnTo>
                    <a:pt x="0" y="0"/>
                  </a:lnTo>
                  <a:lnTo>
                    <a:pt x="0" y="274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120">
              <a:extLst>
                <a:ext uri="{FF2B5EF4-FFF2-40B4-BE49-F238E27FC236}">
                  <a16:creationId xmlns:a16="http://schemas.microsoft.com/office/drawing/2014/main" id="{5049CE07-5B5E-A637-D12A-4CE7B0677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824" y="2837383"/>
              <a:ext cx="846138" cy="1704975"/>
            </a:xfrm>
            <a:custGeom>
              <a:avLst/>
              <a:gdLst>
                <a:gd name="T0" fmla="*/ 0 w 1361"/>
                <a:gd name="T1" fmla="*/ 2741 h 2741"/>
                <a:gd name="T2" fmla="*/ 0 w 1361"/>
                <a:gd name="T3" fmla="*/ 2741 h 2741"/>
                <a:gd name="T4" fmla="*/ 1361 w 1361"/>
                <a:gd name="T5" fmla="*/ 2741 h 2741"/>
                <a:gd name="T6" fmla="*/ 1361 w 1361"/>
                <a:gd name="T7" fmla="*/ 0 h 2741"/>
                <a:gd name="T8" fmla="*/ 0 w 1361"/>
                <a:gd name="T9" fmla="*/ 0 h 2741"/>
                <a:gd name="T10" fmla="*/ 0 w 1361"/>
                <a:gd name="T11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2741">
                  <a:moveTo>
                    <a:pt x="0" y="2741"/>
                  </a:moveTo>
                  <a:lnTo>
                    <a:pt x="0" y="2741"/>
                  </a:lnTo>
                  <a:lnTo>
                    <a:pt x="1361" y="2741"/>
                  </a:lnTo>
                  <a:lnTo>
                    <a:pt x="1361" y="0"/>
                  </a:lnTo>
                  <a:lnTo>
                    <a:pt x="0" y="0"/>
                  </a:lnTo>
                  <a:lnTo>
                    <a:pt x="0" y="2741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121">
              <a:extLst>
                <a:ext uri="{FF2B5EF4-FFF2-40B4-BE49-F238E27FC236}">
                  <a16:creationId xmlns:a16="http://schemas.microsoft.com/office/drawing/2014/main" id="{5ABD9429-DD09-4A4C-640E-3718F74B1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324" y="3594620"/>
              <a:ext cx="136525" cy="139700"/>
            </a:xfrm>
            <a:custGeom>
              <a:avLst/>
              <a:gdLst>
                <a:gd name="T0" fmla="*/ 181 w 221"/>
                <a:gd name="T1" fmla="*/ 33 h 224"/>
                <a:gd name="T2" fmla="*/ 181 w 221"/>
                <a:gd name="T3" fmla="*/ 33 h 224"/>
                <a:gd name="T4" fmla="*/ 215 w 221"/>
                <a:gd name="T5" fmla="*/ 10 h 224"/>
                <a:gd name="T6" fmla="*/ 221 w 221"/>
                <a:gd name="T7" fmla="*/ 4 h 224"/>
                <a:gd name="T8" fmla="*/ 216 w 221"/>
                <a:gd name="T9" fmla="*/ 0 h 224"/>
                <a:gd name="T10" fmla="*/ 184 w 221"/>
                <a:gd name="T11" fmla="*/ 1 h 224"/>
                <a:gd name="T12" fmla="*/ 151 w 221"/>
                <a:gd name="T13" fmla="*/ 0 h 224"/>
                <a:gd name="T14" fmla="*/ 145 w 221"/>
                <a:gd name="T15" fmla="*/ 6 h 224"/>
                <a:gd name="T16" fmla="*/ 151 w 221"/>
                <a:gd name="T17" fmla="*/ 10 h 224"/>
                <a:gd name="T18" fmla="*/ 173 w 221"/>
                <a:gd name="T19" fmla="*/ 24 h 224"/>
                <a:gd name="T20" fmla="*/ 172 w 221"/>
                <a:gd name="T21" fmla="*/ 31 h 224"/>
                <a:gd name="T22" fmla="*/ 143 w 221"/>
                <a:gd name="T23" fmla="*/ 144 h 224"/>
                <a:gd name="T24" fmla="*/ 64 w 221"/>
                <a:gd name="T25" fmla="*/ 214 h 224"/>
                <a:gd name="T26" fmla="*/ 25 w 221"/>
                <a:gd name="T27" fmla="*/ 173 h 224"/>
                <a:gd name="T28" fmla="*/ 29 w 221"/>
                <a:gd name="T29" fmla="*/ 148 h 224"/>
                <a:gd name="T30" fmla="*/ 59 w 221"/>
                <a:gd name="T31" fmla="*/ 25 h 224"/>
                <a:gd name="T32" fmla="*/ 86 w 221"/>
                <a:gd name="T33" fmla="*/ 10 h 224"/>
                <a:gd name="T34" fmla="*/ 97 w 221"/>
                <a:gd name="T35" fmla="*/ 4 h 224"/>
                <a:gd name="T36" fmla="*/ 92 w 221"/>
                <a:gd name="T37" fmla="*/ 0 h 224"/>
                <a:gd name="T38" fmla="*/ 52 w 221"/>
                <a:gd name="T39" fmla="*/ 1 h 224"/>
                <a:gd name="T40" fmla="*/ 11 w 221"/>
                <a:gd name="T41" fmla="*/ 0 h 224"/>
                <a:gd name="T42" fmla="*/ 5 w 221"/>
                <a:gd name="T43" fmla="*/ 6 h 224"/>
                <a:gd name="T44" fmla="*/ 14 w 221"/>
                <a:gd name="T45" fmla="*/ 10 h 224"/>
                <a:gd name="T46" fmla="*/ 26 w 221"/>
                <a:gd name="T47" fmla="*/ 11 h 224"/>
                <a:gd name="T48" fmla="*/ 34 w 221"/>
                <a:gd name="T49" fmla="*/ 16 h 224"/>
                <a:gd name="T50" fmla="*/ 29 w 221"/>
                <a:gd name="T51" fmla="*/ 38 h 224"/>
                <a:gd name="T52" fmla="*/ 22 w 221"/>
                <a:gd name="T53" fmla="*/ 66 h 224"/>
                <a:gd name="T54" fmla="*/ 2 w 221"/>
                <a:gd name="T55" fmla="*/ 145 h 224"/>
                <a:gd name="T56" fmla="*/ 0 w 221"/>
                <a:gd name="T57" fmla="*/ 163 h 224"/>
                <a:gd name="T58" fmla="*/ 63 w 221"/>
                <a:gd name="T59" fmla="*/ 224 h 224"/>
                <a:gd name="T60" fmla="*/ 153 w 221"/>
                <a:gd name="T61" fmla="*/ 146 h 224"/>
                <a:gd name="T62" fmla="*/ 181 w 221"/>
                <a:gd name="T63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1" h="224">
                  <a:moveTo>
                    <a:pt x="181" y="33"/>
                  </a:moveTo>
                  <a:lnTo>
                    <a:pt x="181" y="33"/>
                  </a:lnTo>
                  <a:cubicBezTo>
                    <a:pt x="184" y="20"/>
                    <a:pt x="190" y="11"/>
                    <a:pt x="215" y="10"/>
                  </a:cubicBezTo>
                  <a:cubicBezTo>
                    <a:pt x="217" y="10"/>
                    <a:pt x="221" y="10"/>
                    <a:pt x="221" y="4"/>
                  </a:cubicBezTo>
                  <a:cubicBezTo>
                    <a:pt x="221" y="3"/>
                    <a:pt x="221" y="0"/>
                    <a:pt x="216" y="0"/>
                  </a:cubicBezTo>
                  <a:cubicBezTo>
                    <a:pt x="206" y="0"/>
                    <a:pt x="195" y="1"/>
                    <a:pt x="184" y="1"/>
                  </a:cubicBezTo>
                  <a:cubicBezTo>
                    <a:pt x="173" y="1"/>
                    <a:pt x="161" y="0"/>
                    <a:pt x="151" y="0"/>
                  </a:cubicBezTo>
                  <a:cubicBezTo>
                    <a:pt x="149" y="0"/>
                    <a:pt x="145" y="0"/>
                    <a:pt x="145" y="6"/>
                  </a:cubicBezTo>
                  <a:cubicBezTo>
                    <a:pt x="145" y="10"/>
                    <a:pt x="148" y="10"/>
                    <a:pt x="151" y="10"/>
                  </a:cubicBezTo>
                  <a:cubicBezTo>
                    <a:pt x="169" y="10"/>
                    <a:pt x="173" y="17"/>
                    <a:pt x="173" y="24"/>
                  </a:cubicBezTo>
                  <a:cubicBezTo>
                    <a:pt x="173" y="25"/>
                    <a:pt x="172" y="30"/>
                    <a:pt x="172" y="31"/>
                  </a:cubicBezTo>
                  <a:lnTo>
                    <a:pt x="143" y="144"/>
                  </a:lnTo>
                  <a:cubicBezTo>
                    <a:pt x="132" y="187"/>
                    <a:pt x="96" y="214"/>
                    <a:pt x="64" y="214"/>
                  </a:cubicBezTo>
                  <a:cubicBezTo>
                    <a:pt x="42" y="214"/>
                    <a:pt x="25" y="200"/>
                    <a:pt x="25" y="173"/>
                  </a:cubicBezTo>
                  <a:cubicBezTo>
                    <a:pt x="25" y="172"/>
                    <a:pt x="25" y="162"/>
                    <a:pt x="29" y="148"/>
                  </a:cubicBezTo>
                  <a:lnTo>
                    <a:pt x="59" y="25"/>
                  </a:lnTo>
                  <a:cubicBezTo>
                    <a:pt x="62" y="13"/>
                    <a:pt x="63" y="10"/>
                    <a:pt x="86" y="10"/>
                  </a:cubicBezTo>
                  <a:cubicBezTo>
                    <a:pt x="94" y="10"/>
                    <a:pt x="97" y="10"/>
                    <a:pt x="97" y="4"/>
                  </a:cubicBezTo>
                  <a:cubicBezTo>
                    <a:pt x="97" y="0"/>
                    <a:pt x="93" y="0"/>
                    <a:pt x="92" y="0"/>
                  </a:cubicBezTo>
                  <a:cubicBezTo>
                    <a:pt x="84" y="0"/>
                    <a:pt x="61" y="1"/>
                    <a:pt x="52" y="1"/>
                  </a:cubicBezTo>
                  <a:cubicBezTo>
                    <a:pt x="42" y="1"/>
                    <a:pt x="20" y="0"/>
                    <a:pt x="11" y="0"/>
                  </a:cubicBezTo>
                  <a:cubicBezTo>
                    <a:pt x="8" y="0"/>
                    <a:pt x="5" y="0"/>
                    <a:pt x="5" y="6"/>
                  </a:cubicBezTo>
                  <a:cubicBezTo>
                    <a:pt x="5" y="10"/>
                    <a:pt x="8" y="10"/>
                    <a:pt x="14" y="10"/>
                  </a:cubicBezTo>
                  <a:cubicBezTo>
                    <a:pt x="14" y="10"/>
                    <a:pt x="20" y="10"/>
                    <a:pt x="26" y="11"/>
                  </a:cubicBezTo>
                  <a:cubicBezTo>
                    <a:pt x="31" y="11"/>
                    <a:pt x="34" y="11"/>
                    <a:pt x="34" y="16"/>
                  </a:cubicBezTo>
                  <a:cubicBezTo>
                    <a:pt x="34" y="18"/>
                    <a:pt x="31" y="31"/>
                    <a:pt x="29" y="38"/>
                  </a:cubicBezTo>
                  <a:lnTo>
                    <a:pt x="22" y="66"/>
                  </a:lnTo>
                  <a:cubicBezTo>
                    <a:pt x="19" y="79"/>
                    <a:pt x="4" y="139"/>
                    <a:pt x="2" y="145"/>
                  </a:cubicBezTo>
                  <a:cubicBezTo>
                    <a:pt x="0" y="154"/>
                    <a:pt x="0" y="158"/>
                    <a:pt x="0" y="163"/>
                  </a:cubicBezTo>
                  <a:cubicBezTo>
                    <a:pt x="0" y="202"/>
                    <a:pt x="29" y="224"/>
                    <a:pt x="63" y="224"/>
                  </a:cubicBezTo>
                  <a:cubicBezTo>
                    <a:pt x="103" y="224"/>
                    <a:pt x="142" y="188"/>
                    <a:pt x="153" y="146"/>
                  </a:cubicBezTo>
                  <a:lnTo>
                    <a:pt x="181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122">
              <a:extLst>
                <a:ext uri="{FF2B5EF4-FFF2-40B4-BE49-F238E27FC236}">
                  <a16:creationId xmlns:a16="http://schemas.microsoft.com/office/drawing/2014/main" id="{5405B817-B348-957C-B453-696690CD4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086" y="3661295"/>
              <a:ext cx="73025" cy="127000"/>
            </a:xfrm>
            <a:custGeom>
              <a:avLst/>
              <a:gdLst>
                <a:gd name="T0" fmla="*/ 74 w 118"/>
                <a:gd name="T1" fmla="*/ 69 h 203"/>
                <a:gd name="T2" fmla="*/ 74 w 118"/>
                <a:gd name="T3" fmla="*/ 69 h 203"/>
                <a:gd name="T4" fmla="*/ 96 w 118"/>
                <a:gd name="T5" fmla="*/ 69 h 203"/>
                <a:gd name="T6" fmla="*/ 104 w 118"/>
                <a:gd name="T7" fmla="*/ 64 h 203"/>
                <a:gd name="T8" fmla="*/ 97 w 118"/>
                <a:gd name="T9" fmla="*/ 61 h 203"/>
                <a:gd name="T10" fmla="*/ 76 w 118"/>
                <a:gd name="T11" fmla="*/ 61 h 203"/>
                <a:gd name="T12" fmla="*/ 85 w 118"/>
                <a:gd name="T13" fmla="*/ 16 h 203"/>
                <a:gd name="T14" fmla="*/ 96 w 118"/>
                <a:gd name="T15" fmla="*/ 6 h 203"/>
                <a:gd name="T16" fmla="*/ 106 w 118"/>
                <a:gd name="T17" fmla="*/ 9 h 203"/>
                <a:gd name="T18" fmla="*/ 97 w 118"/>
                <a:gd name="T19" fmla="*/ 21 h 203"/>
                <a:gd name="T20" fmla="*/ 106 w 118"/>
                <a:gd name="T21" fmla="*/ 29 h 203"/>
                <a:gd name="T22" fmla="*/ 118 w 118"/>
                <a:gd name="T23" fmla="*/ 16 h 203"/>
                <a:gd name="T24" fmla="*/ 96 w 118"/>
                <a:gd name="T25" fmla="*/ 0 h 203"/>
                <a:gd name="T26" fmla="*/ 69 w 118"/>
                <a:gd name="T27" fmla="*/ 17 h 203"/>
                <a:gd name="T28" fmla="*/ 58 w 118"/>
                <a:gd name="T29" fmla="*/ 61 h 203"/>
                <a:gd name="T30" fmla="*/ 41 w 118"/>
                <a:gd name="T31" fmla="*/ 61 h 203"/>
                <a:gd name="T32" fmla="*/ 33 w 118"/>
                <a:gd name="T33" fmla="*/ 66 h 203"/>
                <a:gd name="T34" fmla="*/ 40 w 118"/>
                <a:gd name="T35" fmla="*/ 69 h 203"/>
                <a:gd name="T36" fmla="*/ 57 w 118"/>
                <a:gd name="T37" fmla="*/ 69 h 203"/>
                <a:gd name="T38" fmla="*/ 37 w 118"/>
                <a:gd name="T39" fmla="*/ 174 h 203"/>
                <a:gd name="T40" fmla="*/ 21 w 118"/>
                <a:gd name="T41" fmla="*/ 196 h 203"/>
                <a:gd name="T42" fmla="*/ 12 w 118"/>
                <a:gd name="T43" fmla="*/ 194 h 203"/>
                <a:gd name="T44" fmla="*/ 21 w 118"/>
                <a:gd name="T45" fmla="*/ 181 h 203"/>
                <a:gd name="T46" fmla="*/ 13 w 118"/>
                <a:gd name="T47" fmla="*/ 173 h 203"/>
                <a:gd name="T48" fmla="*/ 0 w 118"/>
                <a:gd name="T49" fmla="*/ 187 h 203"/>
                <a:gd name="T50" fmla="*/ 21 w 118"/>
                <a:gd name="T51" fmla="*/ 203 h 203"/>
                <a:gd name="T52" fmla="*/ 48 w 118"/>
                <a:gd name="T53" fmla="*/ 183 h 203"/>
                <a:gd name="T54" fmla="*/ 62 w 118"/>
                <a:gd name="T55" fmla="*/ 138 h 203"/>
                <a:gd name="T56" fmla="*/ 74 w 118"/>
                <a:gd name="T57" fmla="*/ 6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203">
                  <a:moveTo>
                    <a:pt x="74" y="69"/>
                  </a:moveTo>
                  <a:lnTo>
                    <a:pt x="74" y="69"/>
                  </a:lnTo>
                  <a:lnTo>
                    <a:pt x="96" y="69"/>
                  </a:lnTo>
                  <a:cubicBezTo>
                    <a:pt x="101" y="69"/>
                    <a:pt x="104" y="69"/>
                    <a:pt x="104" y="64"/>
                  </a:cubicBezTo>
                  <a:cubicBezTo>
                    <a:pt x="104" y="61"/>
                    <a:pt x="101" y="61"/>
                    <a:pt x="97" y="61"/>
                  </a:cubicBezTo>
                  <a:lnTo>
                    <a:pt x="76" y="61"/>
                  </a:lnTo>
                  <a:cubicBezTo>
                    <a:pt x="81" y="33"/>
                    <a:pt x="83" y="22"/>
                    <a:pt x="85" y="16"/>
                  </a:cubicBezTo>
                  <a:cubicBezTo>
                    <a:pt x="86" y="11"/>
                    <a:pt x="91" y="6"/>
                    <a:pt x="96" y="6"/>
                  </a:cubicBezTo>
                  <a:cubicBezTo>
                    <a:pt x="96" y="6"/>
                    <a:pt x="102" y="6"/>
                    <a:pt x="106" y="9"/>
                  </a:cubicBezTo>
                  <a:cubicBezTo>
                    <a:pt x="97" y="12"/>
                    <a:pt x="97" y="20"/>
                    <a:pt x="97" y="21"/>
                  </a:cubicBezTo>
                  <a:cubicBezTo>
                    <a:pt x="97" y="26"/>
                    <a:pt x="100" y="29"/>
                    <a:pt x="106" y="29"/>
                  </a:cubicBezTo>
                  <a:cubicBezTo>
                    <a:pt x="112" y="29"/>
                    <a:pt x="118" y="24"/>
                    <a:pt x="118" y="16"/>
                  </a:cubicBezTo>
                  <a:cubicBezTo>
                    <a:pt x="118" y="6"/>
                    <a:pt x="107" y="0"/>
                    <a:pt x="96" y="0"/>
                  </a:cubicBezTo>
                  <a:cubicBezTo>
                    <a:pt x="86" y="0"/>
                    <a:pt x="75" y="6"/>
                    <a:pt x="69" y="17"/>
                  </a:cubicBezTo>
                  <a:cubicBezTo>
                    <a:pt x="65" y="25"/>
                    <a:pt x="63" y="35"/>
                    <a:pt x="58" y="61"/>
                  </a:cubicBezTo>
                  <a:lnTo>
                    <a:pt x="41" y="61"/>
                  </a:lnTo>
                  <a:cubicBezTo>
                    <a:pt x="36" y="61"/>
                    <a:pt x="33" y="61"/>
                    <a:pt x="33" y="66"/>
                  </a:cubicBezTo>
                  <a:cubicBezTo>
                    <a:pt x="33" y="69"/>
                    <a:pt x="36" y="69"/>
                    <a:pt x="40" y="69"/>
                  </a:cubicBezTo>
                  <a:lnTo>
                    <a:pt x="57" y="69"/>
                  </a:lnTo>
                  <a:cubicBezTo>
                    <a:pt x="56" y="70"/>
                    <a:pt x="42" y="151"/>
                    <a:pt x="37" y="174"/>
                  </a:cubicBezTo>
                  <a:cubicBezTo>
                    <a:pt x="36" y="179"/>
                    <a:pt x="32" y="196"/>
                    <a:pt x="21" y="196"/>
                  </a:cubicBezTo>
                  <a:cubicBezTo>
                    <a:pt x="21" y="196"/>
                    <a:pt x="16" y="196"/>
                    <a:pt x="12" y="194"/>
                  </a:cubicBezTo>
                  <a:cubicBezTo>
                    <a:pt x="21" y="191"/>
                    <a:pt x="21" y="183"/>
                    <a:pt x="21" y="181"/>
                  </a:cubicBezTo>
                  <a:cubicBezTo>
                    <a:pt x="21" y="176"/>
                    <a:pt x="18" y="173"/>
                    <a:pt x="13" y="173"/>
                  </a:cubicBezTo>
                  <a:cubicBezTo>
                    <a:pt x="7" y="173"/>
                    <a:pt x="0" y="178"/>
                    <a:pt x="0" y="187"/>
                  </a:cubicBezTo>
                  <a:cubicBezTo>
                    <a:pt x="0" y="197"/>
                    <a:pt x="10" y="203"/>
                    <a:pt x="21" y="203"/>
                  </a:cubicBezTo>
                  <a:cubicBezTo>
                    <a:pt x="36" y="203"/>
                    <a:pt x="46" y="188"/>
                    <a:pt x="48" y="183"/>
                  </a:cubicBezTo>
                  <a:cubicBezTo>
                    <a:pt x="56" y="168"/>
                    <a:pt x="61" y="141"/>
                    <a:pt x="62" y="138"/>
                  </a:cubicBezTo>
                  <a:lnTo>
                    <a:pt x="74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123">
              <a:extLst>
                <a:ext uri="{FF2B5EF4-FFF2-40B4-BE49-F238E27FC236}">
                  <a16:creationId xmlns:a16="http://schemas.microsoft.com/office/drawing/2014/main" id="{A8C252FE-6832-BF89-100B-75305532C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949" y="2851670"/>
              <a:ext cx="377825" cy="1339850"/>
            </a:xfrm>
            <a:custGeom>
              <a:avLst/>
              <a:gdLst>
                <a:gd name="T0" fmla="*/ 0 w 609"/>
                <a:gd name="T1" fmla="*/ 2154 h 2154"/>
                <a:gd name="T2" fmla="*/ 0 w 609"/>
                <a:gd name="T3" fmla="*/ 2154 h 2154"/>
                <a:gd name="T4" fmla="*/ 609 w 609"/>
                <a:gd name="T5" fmla="*/ 2154 h 2154"/>
                <a:gd name="T6" fmla="*/ 609 w 609"/>
                <a:gd name="T7" fmla="*/ 0 h 2154"/>
                <a:gd name="T8" fmla="*/ 0 w 609"/>
                <a:gd name="T9" fmla="*/ 0 h 2154"/>
                <a:gd name="T10" fmla="*/ 0 w 609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2154">
                  <a:moveTo>
                    <a:pt x="0" y="2154"/>
                  </a:moveTo>
                  <a:lnTo>
                    <a:pt x="0" y="2154"/>
                  </a:lnTo>
                  <a:lnTo>
                    <a:pt x="609" y="2154"/>
                  </a:lnTo>
                  <a:lnTo>
                    <a:pt x="609" y="0"/>
                  </a:lnTo>
                  <a:lnTo>
                    <a:pt x="0" y="0"/>
                  </a:lnTo>
                  <a:lnTo>
                    <a:pt x="0" y="21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124">
              <a:extLst>
                <a:ext uri="{FF2B5EF4-FFF2-40B4-BE49-F238E27FC236}">
                  <a16:creationId xmlns:a16="http://schemas.microsoft.com/office/drawing/2014/main" id="{16220AA6-4AAD-A056-AC2F-3780A920B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1949" y="2851670"/>
              <a:ext cx="377825" cy="1339850"/>
            </a:xfrm>
            <a:custGeom>
              <a:avLst/>
              <a:gdLst>
                <a:gd name="T0" fmla="*/ 0 w 609"/>
                <a:gd name="T1" fmla="*/ 2154 h 2154"/>
                <a:gd name="T2" fmla="*/ 0 w 609"/>
                <a:gd name="T3" fmla="*/ 2154 h 2154"/>
                <a:gd name="T4" fmla="*/ 609 w 609"/>
                <a:gd name="T5" fmla="*/ 2154 h 2154"/>
                <a:gd name="T6" fmla="*/ 609 w 609"/>
                <a:gd name="T7" fmla="*/ 0 h 2154"/>
                <a:gd name="T8" fmla="*/ 0 w 609"/>
                <a:gd name="T9" fmla="*/ 0 h 2154"/>
                <a:gd name="T10" fmla="*/ 0 w 609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2154">
                  <a:moveTo>
                    <a:pt x="0" y="2154"/>
                  </a:moveTo>
                  <a:lnTo>
                    <a:pt x="0" y="2154"/>
                  </a:lnTo>
                  <a:lnTo>
                    <a:pt x="609" y="2154"/>
                  </a:lnTo>
                  <a:lnTo>
                    <a:pt x="609" y="0"/>
                  </a:lnTo>
                  <a:lnTo>
                    <a:pt x="0" y="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125">
              <a:extLst>
                <a:ext uri="{FF2B5EF4-FFF2-40B4-BE49-F238E27FC236}">
                  <a16:creationId xmlns:a16="http://schemas.microsoft.com/office/drawing/2014/main" id="{CB6A6E32-F2AA-3C48-87D0-834C45EF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4024" y="3439045"/>
              <a:ext cx="136525" cy="139700"/>
            </a:xfrm>
            <a:custGeom>
              <a:avLst/>
              <a:gdLst>
                <a:gd name="T0" fmla="*/ 181 w 220"/>
                <a:gd name="T1" fmla="*/ 33 h 224"/>
                <a:gd name="T2" fmla="*/ 181 w 220"/>
                <a:gd name="T3" fmla="*/ 33 h 224"/>
                <a:gd name="T4" fmla="*/ 215 w 220"/>
                <a:gd name="T5" fmla="*/ 9 h 224"/>
                <a:gd name="T6" fmla="*/ 220 w 220"/>
                <a:gd name="T7" fmla="*/ 3 h 224"/>
                <a:gd name="T8" fmla="*/ 216 w 220"/>
                <a:gd name="T9" fmla="*/ 0 h 224"/>
                <a:gd name="T10" fmla="*/ 184 w 220"/>
                <a:gd name="T11" fmla="*/ 1 h 224"/>
                <a:gd name="T12" fmla="*/ 151 w 220"/>
                <a:gd name="T13" fmla="*/ 0 h 224"/>
                <a:gd name="T14" fmla="*/ 145 w 220"/>
                <a:gd name="T15" fmla="*/ 6 h 224"/>
                <a:gd name="T16" fmla="*/ 151 w 220"/>
                <a:gd name="T17" fmla="*/ 9 h 224"/>
                <a:gd name="T18" fmla="*/ 172 w 220"/>
                <a:gd name="T19" fmla="*/ 23 h 224"/>
                <a:gd name="T20" fmla="*/ 171 w 220"/>
                <a:gd name="T21" fmla="*/ 30 h 224"/>
                <a:gd name="T22" fmla="*/ 143 w 220"/>
                <a:gd name="T23" fmla="*/ 144 h 224"/>
                <a:gd name="T24" fmla="*/ 64 w 220"/>
                <a:gd name="T25" fmla="*/ 214 h 224"/>
                <a:gd name="T26" fmla="*/ 25 w 220"/>
                <a:gd name="T27" fmla="*/ 173 h 224"/>
                <a:gd name="T28" fmla="*/ 28 w 220"/>
                <a:gd name="T29" fmla="*/ 148 h 224"/>
                <a:gd name="T30" fmla="*/ 59 w 220"/>
                <a:gd name="T31" fmla="*/ 24 h 224"/>
                <a:gd name="T32" fmla="*/ 86 w 220"/>
                <a:gd name="T33" fmla="*/ 9 h 224"/>
                <a:gd name="T34" fmla="*/ 97 w 220"/>
                <a:gd name="T35" fmla="*/ 3 h 224"/>
                <a:gd name="T36" fmla="*/ 92 w 220"/>
                <a:gd name="T37" fmla="*/ 0 h 224"/>
                <a:gd name="T38" fmla="*/ 52 w 220"/>
                <a:gd name="T39" fmla="*/ 1 h 224"/>
                <a:gd name="T40" fmla="*/ 11 w 220"/>
                <a:gd name="T41" fmla="*/ 0 h 224"/>
                <a:gd name="T42" fmla="*/ 5 w 220"/>
                <a:gd name="T43" fmla="*/ 6 h 224"/>
                <a:gd name="T44" fmla="*/ 13 w 220"/>
                <a:gd name="T45" fmla="*/ 9 h 224"/>
                <a:gd name="T46" fmla="*/ 26 w 220"/>
                <a:gd name="T47" fmla="*/ 10 h 224"/>
                <a:gd name="T48" fmla="*/ 34 w 220"/>
                <a:gd name="T49" fmla="*/ 15 h 224"/>
                <a:gd name="T50" fmla="*/ 29 w 220"/>
                <a:gd name="T51" fmla="*/ 38 h 224"/>
                <a:gd name="T52" fmla="*/ 22 w 220"/>
                <a:gd name="T53" fmla="*/ 66 h 224"/>
                <a:gd name="T54" fmla="*/ 2 w 220"/>
                <a:gd name="T55" fmla="*/ 144 h 224"/>
                <a:gd name="T56" fmla="*/ 0 w 220"/>
                <a:gd name="T57" fmla="*/ 163 h 224"/>
                <a:gd name="T58" fmla="*/ 62 w 220"/>
                <a:gd name="T59" fmla="*/ 224 h 224"/>
                <a:gd name="T60" fmla="*/ 152 w 220"/>
                <a:gd name="T61" fmla="*/ 146 h 224"/>
                <a:gd name="T62" fmla="*/ 181 w 220"/>
                <a:gd name="T63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224">
                  <a:moveTo>
                    <a:pt x="181" y="33"/>
                  </a:moveTo>
                  <a:lnTo>
                    <a:pt x="181" y="33"/>
                  </a:lnTo>
                  <a:cubicBezTo>
                    <a:pt x="184" y="20"/>
                    <a:pt x="190" y="10"/>
                    <a:pt x="215" y="9"/>
                  </a:cubicBezTo>
                  <a:cubicBezTo>
                    <a:pt x="217" y="9"/>
                    <a:pt x="220" y="9"/>
                    <a:pt x="220" y="3"/>
                  </a:cubicBezTo>
                  <a:cubicBezTo>
                    <a:pt x="220" y="3"/>
                    <a:pt x="220" y="0"/>
                    <a:pt x="216" y="0"/>
                  </a:cubicBezTo>
                  <a:cubicBezTo>
                    <a:pt x="206" y="0"/>
                    <a:pt x="195" y="1"/>
                    <a:pt x="184" y="1"/>
                  </a:cubicBezTo>
                  <a:cubicBezTo>
                    <a:pt x="173" y="1"/>
                    <a:pt x="161" y="0"/>
                    <a:pt x="151" y="0"/>
                  </a:cubicBezTo>
                  <a:cubicBezTo>
                    <a:pt x="149" y="0"/>
                    <a:pt x="145" y="0"/>
                    <a:pt x="145" y="6"/>
                  </a:cubicBezTo>
                  <a:cubicBezTo>
                    <a:pt x="145" y="9"/>
                    <a:pt x="148" y="9"/>
                    <a:pt x="151" y="9"/>
                  </a:cubicBezTo>
                  <a:cubicBezTo>
                    <a:pt x="169" y="10"/>
                    <a:pt x="172" y="16"/>
                    <a:pt x="172" y="23"/>
                  </a:cubicBezTo>
                  <a:cubicBezTo>
                    <a:pt x="172" y="24"/>
                    <a:pt x="172" y="29"/>
                    <a:pt x="171" y="30"/>
                  </a:cubicBezTo>
                  <a:lnTo>
                    <a:pt x="143" y="144"/>
                  </a:lnTo>
                  <a:cubicBezTo>
                    <a:pt x="132" y="186"/>
                    <a:pt x="95" y="214"/>
                    <a:pt x="64" y="214"/>
                  </a:cubicBezTo>
                  <a:cubicBezTo>
                    <a:pt x="42" y="214"/>
                    <a:pt x="25" y="200"/>
                    <a:pt x="25" y="173"/>
                  </a:cubicBezTo>
                  <a:cubicBezTo>
                    <a:pt x="25" y="172"/>
                    <a:pt x="25" y="162"/>
                    <a:pt x="28" y="148"/>
                  </a:cubicBezTo>
                  <a:lnTo>
                    <a:pt x="59" y="24"/>
                  </a:lnTo>
                  <a:cubicBezTo>
                    <a:pt x="62" y="13"/>
                    <a:pt x="63" y="9"/>
                    <a:pt x="86" y="9"/>
                  </a:cubicBezTo>
                  <a:cubicBezTo>
                    <a:pt x="94" y="9"/>
                    <a:pt x="97" y="9"/>
                    <a:pt x="97" y="3"/>
                  </a:cubicBezTo>
                  <a:cubicBezTo>
                    <a:pt x="97" y="0"/>
                    <a:pt x="93" y="0"/>
                    <a:pt x="92" y="0"/>
                  </a:cubicBezTo>
                  <a:cubicBezTo>
                    <a:pt x="83" y="0"/>
                    <a:pt x="60" y="1"/>
                    <a:pt x="52" y="1"/>
                  </a:cubicBezTo>
                  <a:cubicBezTo>
                    <a:pt x="42" y="1"/>
                    <a:pt x="20" y="0"/>
                    <a:pt x="11" y="0"/>
                  </a:cubicBezTo>
                  <a:cubicBezTo>
                    <a:pt x="8" y="0"/>
                    <a:pt x="5" y="0"/>
                    <a:pt x="5" y="6"/>
                  </a:cubicBezTo>
                  <a:cubicBezTo>
                    <a:pt x="5" y="9"/>
                    <a:pt x="7" y="9"/>
                    <a:pt x="13" y="9"/>
                  </a:cubicBezTo>
                  <a:cubicBezTo>
                    <a:pt x="14" y="9"/>
                    <a:pt x="20" y="9"/>
                    <a:pt x="26" y="10"/>
                  </a:cubicBezTo>
                  <a:cubicBezTo>
                    <a:pt x="31" y="11"/>
                    <a:pt x="34" y="11"/>
                    <a:pt x="34" y="15"/>
                  </a:cubicBezTo>
                  <a:cubicBezTo>
                    <a:pt x="34" y="17"/>
                    <a:pt x="31" y="30"/>
                    <a:pt x="29" y="38"/>
                  </a:cubicBezTo>
                  <a:lnTo>
                    <a:pt x="22" y="66"/>
                  </a:lnTo>
                  <a:cubicBezTo>
                    <a:pt x="19" y="78"/>
                    <a:pt x="4" y="138"/>
                    <a:pt x="2" y="144"/>
                  </a:cubicBezTo>
                  <a:cubicBezTo>
                    <a:pt x="0" y="153"/>
                    <a:pt x="0" y="158"/>
                    <a:pt x="0" y="163"/>
                  </a:cubicBezTo>
                  <a:cubicBezTo>
                    <a:pt x="0" y="202"/>
                    <a:pt x="29" y="224"/>
                    <a:pt x="62" y="224"/>
                  </a:cubicBezTo>
                  <a:cubicBezTo>
                    <a:pt x="102" y="224"/>
                    <a:pt x="142" y="188"/>
                    <a:pt x="152" y="146"/>
                  </a:cubicBezTo>
                  <a:lnTo>
                    <a:pt x="181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126">
              <a:extLst>
                <a:ext uri="{FF2B5EF4-FFF2-40B4-BE49-F238E27FC236}">
                  <a16:creationId xmlns:a16="http://schemas.microsoft.com/office/drawing/2014/main" id="{56ED5F84-5C4C-B6C3-F010-4E07BF8BD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786" y="3542233"/>
              <a:ext cx="55563" cy="63500"/>
            </a:xfrm>
            <a:custGeom>
              <a:avLst/>
              <a:gdLst>
                <a:gd name="T0" fmla="*/ 81 w 89"/>
                <a:gd name="T1" fmla="*/ 15 h 101"/>
                <a:gd name="T2" fmla="*/ 81 w 89"/>
                <a:gd name="T3" fmla="*/ 15 h 101"/>
                <a:gd name="T4" fmla="*/ 71 w 89"/>
                <a:gd name="T5" fmla="*/ 25 h 101"/>
                <a:gd name="T6" fmla="*/ 79 w 89"/>
                <a:gd name="T7" fmla="*/ 32 h 101"/>
                <a:gd name="T8" fmla="*/ 89 w 89"/>
                <a:gd name="T9" fmla="*/ 20 h 101"/>
                <a:gd name="T10" fmla="*/ 60 w 89"/>
                <a:gd name="T11" fmla="*/ 0 h 101"/>
                <a:gd name="T12" fmla="*/ 19 w 89"/>
                <a:gd name="T13" fmla="*/ 33 h 101"/>
                <a:gd name="T14" fmla="*/ 26 w 89"/>
                <a:gd name="T15" fmla="*/ 49 h 101"/>
                <a:gd name="T16" fmla="*/ 52 w 89"/>
                <a:gd name="T17" fmla="*/ 57 h 101"/>
                <a:gd name="T18" fmla="*/ 71 w 89"/>
                <a:gd name="T19" fmla="*/ 72 h 101"/>
                <a:gd name="T20" fmla="*/ 59 w 89"/>
                <a:gd name="T21" fmla="*/ 90 h 101"/>
                <a:gd name="T22" fmla="*/ 36 w 89"/>
                <a:gd name="T23" fmla="*/ 95 h 101"/>
                <a:gd name="T24" fmla="*/ 10 w 89"/>
                <a:gd name="T25" fmla="*/ 85 h 101"/>
                <a:gd name="T26" fmla="*/ 22 w 89"/>
                <a:gd name="T27" fmla="*/ 73 h 101"/>
                <a:gd name="T28" fmla="*/ 13 w 89"/>
                <a:gd name="T29" fmla="*/ 64 h 101"/>
                <a:gd name="T30" fmla="*/ 0 w 89"/>
                <a:gd name="T31" fmla="*/ 79 h 101"/>
                <a:gd name="T32" fmla="*/ 36 w 89"/>
                <a:gd name="T33" fmla="*/ 101 h 101"/>
                <a:gd name="T34" fmla="*/ 85 w 89"/>
                <a:gd name="T35" fmla="*/ 64 h 101"/>
                <a:gd name="T36" fmla="*/ 54 w 89"/>
                <a:gd name="T37" fmla="*/ 38 h 101"/>
                <a:gd name="T38" fmla="*/ 45 w 89"/>
                <a:gd name="T39" fmla="*/ 36 h 101"/>
                <a:gd name="T40" fmla="*/ 33 w 89"/>
                <a:gd name="T41" fmla="*/ 25 h 101"/>
                <a:gd name="T42" fmla="*/ 42 w 89"/>
                <a:gd name="T43" fmla="*/ 11 h 101"/>
                <a:gd name="T44" fmla="*/ 59 w 89"/>
                <a:gd name="T45" fmla="*/ 7 h 101"/>
                <a:gd name="T46" fmla="*/ 81 w 89"/>
                <a:gd name="T47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9" h="101">
                  <a:moveTo>
                    <a:pt x="81" y="15"/>
                  </a:moveTo>
                  <a:lnTo>
                    <a:pt x="81" y="15"/>
                  </a:lnTo>
                  <a:cubicBezTo>
                    <a:pt x="75" y="16"/>
                    <a:pt x="71" y="21"/>
                    <a:pt x="71" y="25"/>
                  </a:cubicBezTo>
                  <a:cubicBezTo>
                    <a:pt x="71" y="30"/>
                    <a:pt x="76" y="32"/>
                    <a:pt x="79" y="32"/>
                  </a:cubicBezTo>
                  <a:cubicBezTo>
                    <a:pt x="81" y="32"/>
                    <a:pt x="89" y="31"/>
                    <a:pt x="89" y="20"/>
                  </a:cubicBezTo>
                  <a:cubicBezTo>
                    <a:pt x="89" y="5"/>
                    <a:pt x="73" y="0"/>
                    <a:pt x="60" y="0"/>
                  </a:cubicBezTo>
                  <a:cubicBezTo>
                    <a:pt x="25" y="0"/>
                    <a:pt x="19" y="26"/>
                    <a:pt x="19" y="33"/>
                  </a:cubicBezTo>
                  <a:cubicBezTo>
                    <a:pt x="19" y="41"/>
                    <a:pt x="23" y="46"/>
                    <a:pt x="26" y="49"/>
                  </a:cubicBezTo>
                  <a:cubicBezTo>
                    <a:pt x="32" y="54"/>
                    <a:pt x="36" y="54"/>
                    <a:pt x="52" y="57"/>
                  </a:cubicBezTo>
                  <a:cubicBezTo>
                    <a:pt x="56" y="58"/>
                    <a:pt x="71" y="61"/>
                    <a:pt x="71" y="72"/>
                  </a:cubicBezTo>
                  <a:cubicBezTo>
                    <a:pt x="71" y="76"/>
                    <a:pt x="68" y="84"/>
                    <a:pt x="59" y="90"/>
                  </a:cubicBezTo>
                  <a:cubicBezTo>
                    <a:pt x="50" y="95"/>
                    <a:pt x="39" y="95"/>
                    <a:pt x="36" y="95"/>
                  </a:cubicBezTo>
                  <a:cubicBezTo>
                    <a:pt x="27" y="95"/>
                    <a:pt x="15" y="93"/>
                    <a:pt x="10" y="85"/>
                  </a:cubicBezTo>
                  <a:cubicBezTo>
                    <a:pt x="17" y="84"/>
                    <a:pt x="22" y="79"/>
                    <a:pt x="22" y="73"/>
                  </a:cubicBezTo>
                  <a:cubicBezTo>
                    <a:pt x="22" y="67"/>
                    <a:pt x="18" y="64"/>
                    <a:pt x="13" y="64"/>
                  </a:cubicBezTo>
                  <a:cubicBezTo>
                    <a:pt x="7" y="64"/>
                    <a:pt x="0" y="69"/>
                    <a:pt x="0" y="79"/>
                  </a:cubicBezTo>
                  <a:cubicBezTo>
                    <a:pt x="0" y="93"/>
                    <a:pt x="15" y="101"/>
                    <a:pt x="36" y="101"/>
                  </a:cubicBezTo>
                  <a:cubicBezTo>
                    <a:pt x="77" y="101"/>
                    <a:pt x="85" y="73"/>
                    <a:pt x="85" y="64"/>
                  </a:cubicBezTo>
                  <a:cubicBezTo>
                    <a:pt x="85" y="44"/>
                    <a:pt x="62" y="40"/>
                    <a:pt x="54" y="38"/>
                  </a:cubicBezTo>
                  <a:cubicBezTo>
                    <a:pt x="52" y="38"/>
                    <a:pt x="46" y="37"/>
                    <a:pt x="45" y="36"/>
                  </a:cubicBezTo>
                  <a:cubicBezTo>
                    <a:pt x="37" y="35"/>
                    <a:pt x="33" y="30"/>
                    <a:pt x="33" y="25"/>
                  </a:cubicBezTo>
                  <a:cubicBezTo>
                    <a:pt x="33" y="20"/>
                    <a:pt x="37" y="14"/>
                    <a:pt x="42" y="11"/>
                  </a:cubicBezTo>
                  <a:cubicBezTo>
                    <a:pt x="48" y="7"/>
                    <a:pt x="56" y="7"/>
                    <a:pt x="59" y="7"/>
                  </a:cubicBezTo>
                  <a:cubicBezTo>
                    <a:pt x="64" y="7"/>
                    <a:pt x="76" y="7"/>
                    <a:pt x="81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127">
              <a:extLst>
                <a:ext uri="{FF2B5EF4-FFF2-40B4-BE49-F238E27FC236}">
                  <a16:creationId xmlns:a16="http://schemas.microsoft.com/office/drawing/2014/main" id="{542E3BA0-461D-98E8-49B2-74C9132E8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349" y="2837383"/>
              <a:ext cx="844550" cy="1704975"/>
            </a:xfrm>
            <a:custGeom>
              <a:avLst/>
              <a:gdLst>
                <a:gd name="T0" fmla="*/ 0 w 1360"/>
                <a:gd name="T1" fmla="*/ 2741 h 2741"/>
                <a:gd name="T2" fmla="*/ 0 w 1360"/>
                <a:gd name="T3" fmla="*/ 2741 h 2741"/>
                <a:gd name="T4" fmla="*/ 1360 w 1360"/>
                <a:gd name="T5" fmla="*/ 2741 h 2741"/>
                <a:gd name="T6" fmla="*/ 1360 w 1360"/>
                <a:gd name="T7" fmla="*/ 0 h 2741"/>
                <a:gd name="T8" fmla="*/ 0 w 1360"/>
                <a:gd name="T9" fmla="*/ 0 h 2741"/>
                <a:gd name="T10" fmla="*/ 0 w 1360"/>
                <a:gd name="T11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0" h="2741">
                  <a:moveTo>
                    <a:pt x="0" y="2741"/>
                  </a:moveTo>
                  <a:lnTo>
                    <a:pt x="0" y="2741"/>
                  </a:lnTo>
                  <a:lnTo>
                    <a:pt x="1360" y="2741"/>
                  </a:lnTo>
                  <a:lnTo>
                    <a:pt x="1360" y="0"/>
                  </a:lnTo>
                  <a:lnTo>
                    <a:pt x="0" y="0"/>
                  </a:lnTo>
                  <a:lnTo>
                    <a:pt x="0" y="274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128">
              <a:extLst>
                <a:ext uri="{FF2B5EF4-FFF2-40B4-BE49-F238E27FC236}">
                  <a16:creationId xmlns:a16="http://schemas.microsoft.com/office/drawing/2014/main" id="{1D07CC71-151D-4438-DE2E-8FD858C2D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349" y="2837383"/>
              <a:ext cx="844550" cy="1704975"/>
            </a:xfrm>
            <a:custGeom>
              <a:avLst/>
              <a:gdLst>
                <a:gd name="T0" fmla="*/ 0 w 1360"/>
                <a:gd name="T1" fmla="*/ 2741 h 2741"/>
                <a:gd name="T2" fmla="*/ 0 w 1360"/>
                <a:gd name="T3" fmla="*/ 2741 h 2741"/>
                <a:gd name="T4" fmla="*/ 1360 w 1360"/>
                <a:gd name="T5" fmla="*/ 2741 h 2741"/>
                <a:gd name="T6" fmla="*/ 1360 w 1360"/>
                <a:gd name="T7" fmla="*/ 0 h 2741"/>
                <a:gd name="T8" fmla="*/ 0 w 1360"/>
                <a:gd name="T9" fmla="*/ 0 h 2741"/>
                <a:gd name="T10" fmla="*/ 0 w 1360"/>
                <a:gd name="T11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0" h="2741">
                  <a:moveTo>
                    <a:pt x="0" y="2741"/>
                  </a:moveTo>
                  <a:lnTo>
                    <a:pt x="0" y="2741"/>
                  </a:lnTo>
                  <a:lnTo>
                    <a:pt x="1360" y="2741"/>
                  </a:lnTo>
                  <a:lnTo>
                    <a:pt x="1360" y="0"/>
                  </a:lnTo>
                  <a:lnTo>
                    <a:pt x="0" y="0"/>
                  </a:lnTo>
                  <a:lnTo>
                    <a:pt x="0" y="2741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129">
              <a:extLst>
                <a:ext uri="{FF2B5EF4-FFF2-40B4-BE49-F238E27FC236}">
                  <a16:creationId xmlns:a16="http://schemas.microsoft.com/office/drawing/2014/main" id="{7D28D296-7F05-2C65-5A9E-5B9DC7252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261" y="3594620"/>
              <a:ext cx="136525" cy="139700"/>
            </a:xfrm>
            <a:custGeom>
              <a:avLst/>
              <a:gdLst>
                <a:gd name="T0" fmla="*/ 181 w 220"/>
                <a:gd name="T1" fmla="*/ 33 h 224"/>
                <a:gd name="T2" fmla="*/ 181 w 220"/>
                <a:gd name="T3" fmla="*/ 33 h 224"/>
                <a:gd name="T4" fmla="*/ 215 w 220"/>
                <a:gd name="T5" fmla="*/ 10 h 224"/>
                <a:gd name="T6" fmla="*/ 220 w 220"/>
                <a:gd name="T7" fmla="*/ 4 h 224"/>
                <a:gd name="T8" fmla="*/ 216 w 220"/>
                <a:gd name="T9" fmla="*/ 0 h 224"/>
                <a:gd name="T10" fmla="*/ 184 w 220"/>
                <a:gd name="T11" fmla="*/ 1 h 224"/>
                <a:gd name="T12" fmla="*/ 151 w 220"/>
                <a:gd name="T13" fmla="*/ 0 h 224"/>
                <a:gd name="T14" fmla="*/ 145 w 220"/>
                <a:gd name="T15" fmla="*/ 6 h 224"/>
                <a:gd name="T16" fmla="*/ 151 w 220"/>
                <a:gd name="T17" fmla="*/ 10 h 224"/>
                <a:gd name="T18" fmla="*/ 172 w 220"/>
                <a:gd name="T19" fmla="*/ 24 h 224"/>
                <a:gd name="T20" fmla="*/ 171 w 220"/>
                <a:gd name="T21" fmla="*/ 31 h 224"/>
                <a:gd name="T22" fmla="*/ 143 w 220"/>
                <a:gd name="T23" fmla="*/ 144 h 224"/>
                <a:gd name="T24" fmla="*/ 64 w 220"/>
                <a:gd name="T25" fmla="*/ 214 h 224"/>
                <a:gd name="T26" fmla="*/ 25 w 220"/>
                <a:gd name="T27" fmla="*/ 173 h 224"/>
                <a:gd name="T28" fmla="*/ 28 w 220"/>
                <a:gd name="T29" fmla="*/ 148 h 224"/>
                <a:gd name="T30" fmla="*/ 59 w 220"/>
                <a:gd name="T31" fmla="*/ 25 h 224"/>
                <a:gd name="T32" fmla="*/ 86 w 220"/>
                <a:gd name="T33" fmla="*/ 10 h 224"/>
                <a:gd name="T34" fmla="*/ 97 w 220"/>
                <a:gd name="T35" fmla="*/ 4 h 224"/>
                <a:gd name="T36" fmla="*/ 92 w 220"/>
                <a:gd name="T37" fmla="*/ 0 h 224"/>
                <a:gd name="T38" fmla="*/ 51 w 220"/>
                <a:gd name="T39" fmla="*/ 1 h 224"/>
                <a:gd name="T40" fmla="*/ 10 w 220"/>
                <a:gd name="T41" fmla="*/ 0 h 224"/>
                <a:gd name="T42" fmla="*/ 4 w 220"/>
                <a:gd name="T43" fmla="*/ 6 h 224"/>
                <a:gd name="T44" fmla="*/ 13 w 220"/>
                <a:gd name="T45" fmla="*/ 10 h 224"/>
                <a:gd name="T46" fmla="*/ 25 w 220"/>
                <a:gd name="T47" fmla="*/ 11 h 224"/>
                <a:gd name="T48" fmla="*/ 34 w 220"/>
                <a:gd name="T49" fmla="*/ 16 h 224"/>
                <a:gd name="T50" fmla="*/ 29 w 220"/>
                <a:gd name="T51" fmla="*/ 38 h 224"/>
                <a:gd name="T52" fmla="*/ 22 w 220"/>
                <a:gd name="T53" fmla="*/ 66 h 224"/>
                <a:gd name="T54" fmla="*/ 2 w 220"/>
                <a:gd name="T55" fmla="*/ 145 h 224"/>
                <a:gd name="T56" fmla="*/ 0 w 220"/>
                <a:gd name="T57" fmla="*/ 163 h 224"/>
                <a:gd name="T58" fmla="*/ 62 w 220"/>
                <a:gd name="T59" fmla="*/ 224 h 224"/>
                <a:gd name="T60" fmla="*/ 152 w 220"/>
                <a:gd name="T61" fmla="*/ 146 h 224"/>
                <a:gd name="T62" fmla="*/ 181 w 220"/>
                <a:gd name="T63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224">
                  <a:moveTo>
                    <a:pt x="181" y="33"/>
                  </a:moveTo>
                  <a:lnTo>
                    <a:pt x="181" y="33"/>
                  </a:lnTo>
                  <a:cubicBezTo>
                    <a:pt x="184" y="20"/>
                    <a:pt x="189" y="11"/>
                    <a:pt x="215" y="10"/>
                  </a:cubicBezTo>
                  <a:cubicBezTo>
                    <a:pt x="217" y="10"/>
                    <a:pt x="220" y="10"/>
                    <a:pt x="220" y="4"/>
                  </a:cubicBezTo>
                  <a:cubicBezTo>
                    <a:pt x="220" y="3"/>
                    <a:pt x="220" y="0"/>
                    <a:pt x="216" y="0"/>
                  </a:cubicBezTo>
                  <a:cubicBezTo>
                    <a:pt x="206" y="0"/>
                    <a:pt x="195" y="1"/>
                    <a:pt x="184" y="1"/>
                  </a:cubicBezTo>
                  <a:cubicBezTo>
                    <a:pt x="173" y="1"/>
                    <a:pt x="161" y="0"/>
                    <a:pt x="151" y="0"/>
                  </a:cubicBezTo>
                  <a:cubicBezTo>
                    <a:pt x="149" y="0"/>
                    <a:pt x="145" y="0"/>
                    <a:pt x="145" y="6"/>
                  </a:cubicBezTo>
                  <a:cubicBezTo>
                    <a:pt x="145" y="10"/>
                    <a:pt x="148" y="10"/>
                    <a:pt x="151" y="10"/>
                  </a:cubicBezTo>
                  <a:cubicBezTo>
                    <a:pt x="169" y="10"/>
                    <a:pt x="172" y="17"/>
                    <a:pt x="172" y="24"/>
                  </a:cubicBezTo>
                  <a:cubicBezTo>
                    <a:pt x="172" y="25"/>
                    <a:pt x="172" y="30"/>
                    <a:pt x="171" y="31"/>
                  </a:cubicBezTo>
                  <a:lnTo>
                    <a:pt x="143" y="144"/>
                  </a:lnTo>
                  <a:cubicBezTo>
                    <a:pt x="132" y="187"/>
                    <a:pt x="95" y="214"/>
                    <a:pt x="64" y="214"/>
                  </a:cubicBezTo>
                  <a:cubicBezTo>
                    <a:pt x="42" y="214"/>
                    <a:pt x="25" y="200"/>
                    <a:pt x="25" y="173"/>
                  </a:cubicBezTo>
                  <a:cubicBezTo>
                    <a:pt x="25" y="172"/>
                    <a:pt x="25" y="162"/>
                    <a:pt x="28" y="148"/>
                  </a:cubicBezTo>
                  <a:lnTo>
                    <a:pt x="59" y="25"/>
                  </a:lnTo>
                  <a:cubicBezTo>
                    <a:pt x="62" y="13"/>
                    <a:pt x="63" y="10"/>
                    <a:pt x="86" y="10"/>
                  </a:cubicBezTo>
                  <a:cubicBezTo>
                    <a:pt x="94" y="10"/>
                    <a:pt x="97" y="10"/>
                    <a:pt x="97" y="4"/>
                  </a:cubicBezTo>
                  <a:cubicBezTo>
                    <a:pt x="97" y="0"/>
                    <a:pt x="93" y="0"/>
                    <a:pt x="92" y="0"/>
                  </a:cubicBezTo>
                  <a:cubicBezTo>
                    <a:pt x="83" y="0"/>
                    <a:pt x="60" y="1"/>
                    <a:pt x="51" y="1"/>
                  </a:cubicBezTo>
                  <a:cubicBezTo>
                    <a:pt x="42" y="1"/>
                    <a:pt x="20" y="0"/>
                    <a:pt x="10" y="0"/>
                  </a:cubicBezTo>
                  <a:cubicBezTo>
                    <a:pt x="8" y="0"/>
                    <a:pt x="4" y="0"/>
                    <a:pt x="4" y="6"/>
                  </a:cubicBezTo>
                  <a:cubicBezTo>
                    <a:pt x="4" y="10"/>
                    <a:pt x="7" y="10"/>
                    <a:pt x="13" y="10"/>
                  </a:cubicBezTo>
                  <a:cubicBezTo>
                    <a:pt x="14" y="10"/>
                    <a:pt x="20" y="10"/>
                    <a:pt x="25" y="11"/>
                  </a:cubicBezTo>
                  <a:cubicBezTo>
                    <a:pt x="31" y="11"/>
                    <a:pt x="34" y="11"/>
                    <a:pt x="34" y="16"/>
                  </a:cubicBezTo>
                  <a:cubicBezTo>
                    <a:pt x="34" y="18"/>
                    <a:pt x="30" y="31"/>
                    <a:pt x="29" y="38"/>
                  </a:cubicBezTo>
                  <a:lnTo>
                    <a:pt x="22" y="66"/>
                  </a:lnTo>
                  <a:cubicBezTo>
                    <a:pt x="19" y="79"/>
                    <a:pt x="3" y="139"/>
                    <a:pt x="2" y="145"/>
                  </a:cubicBezTo>
                  <a:cubicBezTo>
                    <a:pt x="0" y="154"/>
                    <a:pt x="0" y="158"/>
                    <a:pt x="0" y="163"/>
                  </a:cubicBezTo>
                  <a:cubicBezTo>
                    <a:pt x="0" y="202"/>
                    <a:pt x="29" y="224"/>
                    <a:pt x="62" y="224"/>
                  </a:cubicBezTo>
                  <a:cubicBezTo>
                    <a:pt x="102" y="224"/>
                    <a:pt x="142" y="188"/>
                    <a:pt x="152" y="146"/>
                  </a:cubicBezTo>
                  <a:lnTo>
                    <a:pt x="181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130">
              <a:extLst>
                <a:ext uri="{FF2B5EF4-FFF2-40B4-BE49-F238E27FC236}">
                  <a16:creationId xmlns:a16="http://schemas.microsoft.com/office/drawing/2014/main" id="{DF175110-EC7A-E6D2-F551-FC856885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024" y="3661295"/>
              <a:ext cx="74613" cy="127000"/>
            </a:xfrm>
            <a:custGeom>
              <a:avLst/>
              <a:gdLst>
                <a:gd name="T0" fmla="*/ 74 w 118"/>
                <a:gd name="T1" fmla="*/ 69 h 203"/>
                <a:gd name="T2" fmla="*/ 74 w 118"/>
                <a:gd name="T3" fmla="*/ 69 h 203"/>
                <a:gd name="T4" fmla="*/ 96 w 118"/>
                <a:gd name="T5" fmla="*/ 69 h 203"/>
                <a:gd name="T6" fmla="*/ 103 w 118"/>
                <a:gd name="T7" fmla="*/ 64 h 203"/>
                <a:gd name="T8" fmla="*/ 96 w 118"/>
                <a:gd name="T9" fmla="*/ 61 h 203"/>
                <a:gd name="T10" fmla="*/ 76 w 118"/>
                <a:gd name="T11" fmla="*/ 61 h 203"/>
                <a:gd name="T12" fmla="*/ 84 w 118"/>
                <a:gd name="T13" fmla="*/ 16 h 203"/>
                <a:gd name="T14" fmla="*/ 96 w 118"/>
                <a:gd name="T15" fmla="*/ 6 h 203"/>
                <a:gd name="T16" fmla="*/ 106 w 118"/>
                <a:gd name="T17" fmla="*/ 9 h 203"/>
                <a:gd name="T18" fmla="*/ 96 w 118"/>
                <a:gd name="T19" fmla="*/ 21 h 203"/>
                <a:gd name="T20" fmla="*/ 105 w 118"/>
                <a:gd name="T21" fmla="*/ 29 h 203"/>
                <a:gd name="T22" fmla="*/ 118 w 118"/>
                <a:gd name="T23" fmla="*/ 16 h 203"/>
                <a:gd name="T24" fmla="*/ 96 w 118"/>
                <a:gd name="T25" fmla="*/ 0 h 203"/>
                <a:gd name="T26" fmla="*/ 69 w 118"/>
                <a:gd name="T27" fmla="*/ 17 h 203"/>
                <a:gd name="T28" fmla="*/ 58 w 118"/>
                <a:gd name="T29" fmla="*/ 61 h 203"/>
                <a:gd name="T30" fmla="*/ 40 w 118"/>
                <a:gd name="T31" fmla="*/ 61 h 203"/>
                <a:gd name="T32" fmla="*/ 33 w 118"/>
                <a:gd name="T33" fmla="*/ 66 h 203"/>
                <a:gd name="T34" fmla="*/ 40 w 118"/>
                <a:gd name="T35" fmla="*/ 69 h 203"/>
                <a:gd name="T36" fmla="*/ 56 w 118"/>
                <a:gd name="T37" fmla="*/ 69 h 203"/>
                <a:gd name="T38" fmla="*/ 37 w 118"/>
                <a:gd name="T39" fmla="*/ 174 h 203"/>
                <a:gd name="T40" fmla="*/ 21 w 118"/>
                <a:gd name="T41" fmla="*/ 196 h 203"/>
                <a:gd name="T42" fmla="*/ 11 w 118"/>
                <a:gd name="T43" fmla="*/ 194 h 203"/>
                <a:gd name="T44" fmla="*/ 21 w 118"/>
                <a:gd name="T45" fmla="*/ 181 h 203"/>
                <a:gd name="T46" fmla="*/ 12 w 118"/>
                <a:gd name="T47" fmla="*/ 173 h 203"/>
                <a:gd name="T48" fmla="*/ 0 w 118"/>
                <a:gd name="T49" fmla="*/ 187 h 203"/>
                <a:gd name="T50" fmla="*/ 21 w 118"/>
                <a:gd name="T51" fmla="*/ 203 h 203"/>
                <a:gd name="T52" fmla="*/ 48 w 118"/>
                <a:gd name="T53" fmla="*/ 183 h 203"/>
                <a:gd name="T54" fmla="*/ 62 w 118"/>
                <a:gd name="T55" fmla="*/ 138 h 203"/>
                <a:gd name="T56" fmla="*/ 74 w 118"/>
                <a:gd name="T57" fmla="*/ 6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203">
                  <a:moveTo>
                    <a:pt x="74" y="69"/>
                  </a:moveTo>
                  <a:lnTo>
                    <a:pt x="74" y="69"/>
                  </a:lnTo>
                  <a:lnTo>
                    <a:pt x="96" y="69"/>
                  </a:lnTo>
                  <a:cubicBezTo>
                    <a:pt x="100" y="69"/>
                    <a:pt x="103" y="69"/>
                    <a:pt x="103" y="64"/>
                  </a:cubicBezTo>
                  <a:cubicBezTo>
                    <a:pt x="103" y="61"/>
                    <a:pt x="100" y="61"/>
                    <a:pt x="96" y="61"/>
                  </a:cubicBezTo>
                  <a:lnTo>
                    <a:pt x="76" y="61"/>
                  </a:lnTo>
                  <a:cubicBezTo>
                    <a:pt x="81" y="33"/>
                    <a:pt x="83" y="22"/>
                    <a:pt x="84" y="16"/>
                  </a:cubicBezTo>
                  <a:cubicBezTo>
                    <a:pt x="85" y="11"/>
                    <a:pt x="90" y="6"/>
                    <a:pt x="96" y="6"/>
                  </a:cubicBezTo>
                  <a:cubicBezTo>
                    <a:pt x="96" y="6"/>
                    <a:pt x="102" y="6"/>
                    <a:pt x="106" y="9"/>
                  </a:cubicBezTo>
                  <a:cubicBezTo>
                    <a:pt x="97" y="12"/>
                    <a:pt x="96" y="20"/>
                    <a:pt x="96" y="21"/>
                  </a:cubicBezTo>
                  <a:cubicBezTo>
                    <a:pt x="96" y="26"/>
                    <a:pt x="100" y="29"/>
                    <a:pt x="105" y="29"/>
                  </a:cubicBezTo>
                  <a:cubicBezTo>
                    <a:pt x="111" y="29"/>
                    <a:pt x="118" y="24"/>
                    <a:pt x="118" y="16"/>
                  </a:cubicBezTo>
                  <a:cubicBezTo>
                    <a:pt x="118" y="6"/>
                    <a:pt x="107" y="0"/>
                    <a:pt x="96" y="0"/>
                  </a:cubicBezTo>
                  <a:cubicBezTo>
                    <a:pt x="86" y="0"/>
                    <a:pt x="75" y="6"/>
                    <a:pt x="69" y="17"/>
                  </a:cubicBezTo>
                  <a:cubicBezTo>
                    <a:pt x="64" y="25"/>
                    <a:pt x="63" y="35"/>
                    <a:pt x="58" y="61"/>
                  </a:cubicBezTo>
                  <a:lnTo>
                    <a:pt x="40" y="61"/>
                  </a:lnTo>
                  <a:cubicBezTo>
                    <a:pt x="36" y="61"/>
                    <a:pt x="33" y="61"/>
                    <a:pt x="33" y="66"/>
                  </a:cubicBezTo>
                  <a:cubicBezTo>
                    <a:pt x="33" y="69"/>
                    <a:pt x="36" y="69"/>
                    <a:pt x="40" y="69"/>
                  </a:cubicBezTo>
                  <a:lnTo>
                    <a:pt x="56" y="69"/>
                  </a:lnTo>
                  <a:cubicBezTo>
                    <a:pt x="56" y="70"/>
                    <a:pt x="42" y="151"/>
                    <a:pt x="37" y="174"/>
                  </a:cubicBezTo>
                  <a:cubicBezTo>
                    <a:pt x="36" y="179"/>
                    <a:pt x="32" y="196"/>
                    <a:pt x="21" y="196"/>
                  </a:cubicBezTo>
                  <a:cubicBezTo>
                    <a:pt x="21" y="196"/>
                    <a:pt x="16" y="196"/>
                    <a:pt x="11" y="194"/>
                  </a:cubicBezTo>
                  <a:cubicBezTo>
                    <a:pt x="21" y="191"/>
                    <a:pt x="21" y="183"/>
                    <a:pt x="21" y="181"/>
                  </a:cubicBezTo>
                  <a:cubicBezTo>
                    <a:pt x="21" y="176"/>
                    <a:pt x="17" y="173"/>
                    <a:pt x="12" y="173"/>
                  </a:cubicBezTo>
                  <a:cubicBezTo>
                    <a:pt x="6" y="173"/>
                    <a:pt x="0" y="178"/>
                    <a:pt x="0" y="187"/>
                  </a:cubicBezTo>
                  <a:cubicBezTo>
                    <a:pt x="0" y="197"/>
                    <a:pt x="10" y="203"/>
                    <a:pt x="21" y="203"/>
                  </a:cubicBezTo>
                  <a:cubicBezTo>
                    <a:pt x="35" y="203"/>
                    <a:pt x="45" y="188"/>
                    <a:pt x="48" y="183"/>
                  </a:cubicBezTo>
                  <a:cubicBezTo>
                    <a:pt x="56" y="168"/>
                    <a:pt x="61" y="141"/>
                    <a:pt x="62" y="138"/>
                  </a:cubicBezTo>
                  <a:lnTo>
                    <a:pt x="74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131">
              <a:extLst>
                <a:ext uri="{FF2B5EF4-FFF2-40B4-BE49-F238E27FC236}">
                  <a16:creationId xmlns:a16="http://schemas.microsoft.com/office/drawing/2014/main" id="{B75023D7-841E-BFB1-17AB-EC6A2F26D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886" y="2851670"/>
              <a:ext cx="377825" cy="1339850"/>
            </a:xfrm>
            <a:custGeom>
              <a:avLst/>
              <a:gdLst>
                <a:gd name="T0" fmla="*/ 0 w 609"/>
                <a:gd name="T1" fmla="*/ 2154 h 2154"/>
                <a:gd name="T2" fmla="*/ 0 w 609"/>
                <a:gd name="T3" fmla="*/ 2154 h 2154"/>
                <a:gd name="T4" fmla="*/ 609 w 609"/>
                <a:gd name="T5" fmla="*/ 2154 h 2154"/>
                <a:gd name="T6" fmla="*/ 609 w 609"/>
                <a:gd name="T7" fmla="*/ 0 h 2154"/>
                <a:gd name="T8" fmla="*/ 0 w 609"/>
                <a:gd name="T9" fmla="*/ 0 h 2154"/>
                <a:gd name="T10" fmla="*/ 0 w 609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2154">
                  <a:moveTo>
                    <a:pt x="0" y="2154"/>
                  </a:moveTo>
                  <a:lnTo>
                    <a:pt x="0" y="2154"/>
                  </a:lnTo>
                  <a:lnTo>
                    <a:pt x="609" y="2154"/>
                  </a:lnTo>
                  <a:lnTo>
                    <a:pt x="609" y="0"/>
                  </a:lnTo>
                  <a:lnTo>
                    <a:pt x="0" y="0"/>
                  </a:lnTo>
                  <a:lnTo>
                    <a:pt x="0" y="21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132">
              <a:extLst>
                <a:ext uri="{FF2B5EF4-FFF2-40B4-BE49-F238E27FC236}">
                  <a16:creationId xmlns:a16="http://schemas.microsoft.com/office/drawing/2014/main" id="{DFAEC04B-A902-74BA-565C-8946E1275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886" y="2851670"/>
              <a:ext cx="377825" cy="1339850"/>
            </a:xfrm>
            <a:custGeom>
              <a:avLst/>
              <a:gdLst>
                <a:gd name="T0" fmla="*/ 0 w 609"/>
                <a:gd name="T1" fmla="*/ 2154 h 2154"/>
                <a:gd name="T2" fmla="*/ 0 w 609"/>
                <a:gd name="T3" fmla="*/ 2154 h 2154"/>
                <a:gd name="T4" fmla="*/ 609 w 609"/>
                <a:gd name="T5" fmla="*/ 2154 h 2154"/>
                <a:gd name="T6" fmla="*/ 609 w 609"/>
                <a:gd name="T7" fmla="*/ 0 h 2154"/>
                <a:gd name="T8" fmla="*/ 0 w 609"/>
                <a:gd name="T9" fmla="*/ 0 h 2154"/>
                <a:gd name="T10" fmla="*/ 0 w 609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2154">
                  <a:moveTo>
                    <a:pt x="0" y="2154"/>
                  </a:moveTo>
                  <a:lnTo>
                    <a:pt x="0" y="2154"/>
                  </a:lnTo>
                  <a:lnTo>
                    <a:pt x="609" y="2154"/>
                  </a:lnTo>
                  <a:lnTo>
                    <a:pt x="609" y="0"/>
                  </a:lnTo>
                  <a:lnTo>
                    <a:pt x="0" y="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133">
              <a:extLst>
                <a:ext uri="{FF2B5EF4-FFF2-40B4-BE49-F238E27FC236}">
                  <a16:creationId xmlns:a16="http://schemas.microsoft.com/office/drawing/2014/main" id="{7E1C9FF5-CB10-B491-6DD7-0661D71DF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961" y="3439045"/>
              <a:ext cx="138113" cy="139700"/>
            </a:xfrm>
            <a:custGeom>
              <a:avLst/>
              <a:gdLst>
                <a:gd name="T0" fmla="*/ 180 w 220"/>
                <a:gd name="T1" fmla="*/ 33 h 224"/>
                <a:gd name="T2" fmla="*/ 180 w 220"/>
                <a:gd name="T3" fmla="*/ 33 h 224"/>
                <a:gd name="T4" fmla="*/ 215 w 220"/>
                <a:gd name="T5" fmla="*/ 9 h 224"/>
                <a:gd name="T6" fmla="*/ 220 w 220"/>
                <a:gd name="T7" fmla="*/ 3 h 224"/>
                <a:gd name="T8" fmla="*/ 216 w 220"/>
                <a:gd name="T9" fmla="*/ 0 h 224"/>
                <a:gd name="T10" fmla="*/ 184 w 220"/>
                <a:gd name="T11" fmla="*/ 1 h 224"/>
                <a:gd name="T12" fmla="*/ 151 w 220"/>
                <a:gd name="T13" fmla="*/ 0 h 224"/>
                <a:gd name="T14" fmla="*/ 145 w 220"/>
                <a:gd name="T15" fmla="*/ 6 h 224"/>
                <a:gd name="T16" fmla="*/ 151 w 220"/>
                <a:gd name="T17" fmla="*/ 9 h 224"/>
                <a:gd name="T18" fmla="*/ 172 w 220"/>
                <a:gd name="T19" fmla="*/ 23 h 224"/>
                <a:gd name="T20" fmla="*/ 171 w 220"/>
                <a:gd name="T21" fmla="*/ 30 h 224"/>
                <a:gd name="T22" fmla="*/ 143 w 220"/>
                <a:gd name="T23" fmla="*/ 144 h 224"/>
                <a:gd name="T24" fmla="*/ 63 w 220"/>
                <a:gd name="T25" fmla="*/ 214 h 224"/>
                <a:gd name="T26" fmla="*/ 25 w 220"/>
                <a:gd name="T27" fmla="*/ 173 h 224"/>
                <a:gd name="T28" fmla="*/ 28 w 220"/>
                <a:gd name="T29" fmla="*/ 148 h 224"/>
                <a:gd name="T30" fmla="*/ 59 w 220"/>
                <a:gd name="T31" fmla="*/ 24 h 224"/>
                <a:gd name="T32" fmla="*/ 86 w 220"/>
                <a:gd name="T33" fmla="*/ 9 h 224"/>
                <a:gd name="T34" fmla="*/ 96 w 220"/>
                <a:gd name="T35" fmla="*/ 3 h 224"/>
                <a:gd name="T36" fmla="*/ 92 w 220"/>
                <a:gd name="T37" fmla="*/ 0 h 224"/>
                <a:gd name="T38" fmla="*/ 51 w 220"/>
                <a:gd name="T39" fmla="*/ 1 h 224"/>
                <a:gd name="T40" fmla="*/ 10 w 220"/>
                <a:gd name="T41" fmla="*/ 0 h 224"/>
                <a:gd name="T42" fmla="*/ 4 w 220"/>
                <a:gd name="T43" fmla="*/ 6 h 224"/>
                <a:gd name="T44" fmla="*/ 13 w 220"/>
                <a:gd name="T45" fmla="*/ 9 h 224"/>
                <a:gd name="T46" fmla="*/ 25 w 220"/>
                <a:gd name="T47" fmla="*/ 10 h 224"/>
                <a:gd name="T48" fmla="*/ 34 w 220"/>
                <a:gd name="T49" fmla="*/ 15 h 224"/>
                <a:gd name="T50" fmla="*/ 28 w 220"/>
                <a:gd name="T51" fmla="*/ 38 h 224"/>
                <a:gd name="T52" fmla="*/ 21 w 220"/>
                <a:gd name="T53" fmla="*/ 66 h 224"/>
                <a:gd name="T54" fmla="*/ 2 w 220"/>
                <a:gd name="T55" fmla="*/ 144 h 224"/>
                <a:gd name="T56" fmla="*/ 0 w 220"/>
                <a:gd name="T57" fmla="*/ 163 h 224"/>
                <a:gd name="T58" fmla="*/ 62 w 220"/>
                <a:gd name="T59" fmla="*/ 224 h 224"/>
                <a:gd name="T60" fmla="*/ 152 w 220"/>
                <a:gd name="T61" fmla="*/ 146 h 224"/>
                <a:gd name="T62" fmla="*/ 180 w 220"/>
                <a:gd name="T63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224">
                  <a:moveTo>
                    <a:pt x="180" y="33"/>
                  </a:moveTo>
                  <a:lnTo>
                    <a:pt x="180" y="33"/>
                  </a:lnTo>
                  <a:cubicBezTo>
                    <a:pt x="184" y="20"/>
                    <a:pt x="189" y="10"/>
                    <a:pt x="215" y="9"/>
                  </a:cubicBezTo>
                  <a:cubicBezTo>
                    <a:pt x="216" y="9"/>
                    <a:pt x="220" y="9"/>
                    <a:pt x="220" y="3"/>
                  </a:cubicBezTo>
                  <a:cubicBezTo>
                    <a:pt x="220" y="3"/>
                    <a:pt x="220" y="0"/>
                    <a:pt x="216" y="0"/>
                  </a:cubicBezTo>
                  <a:cubicBezTo>
                    <a:pt x="206" y="0"/>
                    <a:pt x="194" y="1"/>
                    <a:pt x="184" y="1"/>
                  </a:cubicBezTo>
                  <a:cubicBezTo>
                    <a:pt x="173" y="1"/>
                    <a:pt x="161" y="0"/>
                    <a:pt x="151" y="0"/>
                  </a:cubicBezTo>
                  <a:cubicBezTo>
                    <a:pt x="149" y="0"/>
                    <a:pt x="145" y="0"/>
                    <a:pt x="145" y="6"/>
                  </a:cubicBezTo>
                  <a:cubicBezTo>
                    <a:pt x="145" y="9"/>
                    <a:pt x="148" y="9"/>
                    <a:pt x="151" y="9"/>
                  </a:cubicBezTo>
                  <a:cubicBezTo>
                    <a:pt x="169" y="10"/>
                    <a:pt x="172" y="16"/>
                    <a:pt x="172" y="23"/>
                  </a:cubicBezTo>
                  <a:cubicBezTo>
                    <a:pt x="172" y="24"/>
                    <a:pt x="172" y="29"/>
                    <a:pt x="171" y="30"/>
                  </a:cubicBezTo>
                  <a:lnTo>
                    <a:pt x="143" y="144"/>
                  </a:lnTo>
                  <a:cubicBezTo>
                    <a:pt x="132" y="186"/>
                    <a:pt x="95" y="214"/>
                    <a:pt x="63" y="214"/>
                  </a:cubicBezTo>
                  <a:cubicBezTo>
                    <a:pt x="42" y="214"/>
                    <a:pt x="25" y="200"/>
                    <a:pt x="25" y="173"/>
                  </a:cubicBezTo>
                  <a:cubicBezTo>
                    <a:pt x="25" y="172"/>
                    <a:pt x="25" y="162"/>
                    <a:pt x="28" y="148"/>
                  </a:cubicBezTo>
                  <a:lnTo>
                    <a:pt x="59" y="24"/>
                  </a:lnTo>
                  <a:cubicBezTo>
                    <a:pt x="62" y="13"/>
                    <a:pt x="62" y="9"/>
                    <a:pt x="86" y="9"/>
                  </a:cubicBezTo>
                  <a:cubicBezTo>
                    <a:pt x="94" y="9"/>
                    <a:pt x="96" y="9"/>
                    <a:pt x="96" y="3"/>
                  </a:cubicBezTo>
                  <a:cubicBezTo>
                    <a:pt x="96" y="0"/>
                    <a:pt x="93" y="0"/>
                    <a:pt x="92" y="0"/>
                  </a:cubicBezTo>
                  <a:cubicBezTo>
                    <a:pt x="83" y="0"/>
                    <a:pt x="60" y="1"/>
                    <a:pt x="51" y="1"/>
                  </a:cubicBezTo>
                  <a:cubicBezTo>
                    <a:pt x="42" y="1"/>
                    <a:pt x="20" y="0"/>
                    <a:pt x="10" y="0"/>
                  </a:cubicBezTo>
                  <a:cubicBezTo>
                    <a:pt x="8" y="0"/>
                    <a:pt x="4" y="0"/>
                    <a:pt x="4" y="6"/>
                  </a:cubicBezTo>
                  <a:cubicBezTo>
                    <a:pt x="4" y="9"/>
                    <a:pt x="7" y="9"/>
                    <a:pt x="13" y="9"/>
                  </a:cubicBezTo>
                  <a:cubicBezTo>
                    <a:pt x="14" y="9"/>
                    <a:pt x="20" y="9"/>
                    <a:pt x="25" y="10"/>
                  </a:cubicBezTo>
                  <a:cubicBezTo>
                    <a:pt x="31" y="11"/>
                    <a:pt x="34" y="11"/>
                    <a:pt x="34" y="15"/>
                  </a:cubicBezTo>
                  <a:cubicBezTo>
                    <a:pt x="34" y="17"/>
                    <a:pt x="30" y="30"/>
                    <a:pt x="28" y="38"/>
                  </a:cubicBezTo>
                  <a:lnTo>
                    <a:pt x="21" y="66"/>
                  </a:lnTo>
                  <a:cubicBezTo>
                    <a:pt x="19" y="78"/>
                    <a:pt x="3" y="138"/>
                    <a:pt x="2" y="144"/>
                  </a:cubicBezTo>
                  <a:cubicBezTo>
                    <a:pt x="0" y="153"/>
                    <a:pt x="0" y="158"/>
                    <a:pt x="0" y="163"/>
                  </a:cubicBezTo>
                  <a:cubicBezTo>
                    <a:pt x="0" y="202"/>
                    <a:pt x="29" y="224"/>
                    <a:pt x="62" y="224"/>
                  </a:cubicBezTo>
                  <a:cubicBezTo>
                    <a:pt x="102" y="224"/>
                    <a:pt x="142" y="188"/>
                    <a:pt x="152" y="146"/>
                  </a:cubicBezTo>
                  <a:lnTo>
                    <a:pt x="180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134">
              <a:extLst>
                <a:ext uri="{FF2B5EF4-FFF2-40B4-BE49-F238E27FC236}">
                  <a16:creationId xmlns:a16="http://schemas.microsoft.com/office/drawing/2014/main" id="{E7C60C55-D381-07D3-0694-2512F052F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1724" y="3542233"/>
              <a:ext cx="55563" cy="63500"/>
            </a:xfrm>
            <a:custGeom>
              <a:avLst/>
              <a:gdLst>
                <a:gd name="T0" fmla="*/ 80 w 89"/>
                <a:gd name="T1" fmla="*/ 15 h 101"/>
                <a:gd name="T2" fmla="*/ 80 w 89"/>
                <a:gd name="T3" fmla="*/ 15 h 101"/>
                <a:gd name="T4" fmla="*/ 71 w 89"/>
                <a:gd name="T5" fmla="*/ 25 h 101"/>
                <a:gd name="T6" fmla="*/ 78 w 89"/>
                <a:gd name="T7" fmla="*/ 32 h 101"/>
                <a:gd name="T8" fmla="*/ 89 w 89"/>
                <a:gd name="T9" fmla="*/ 20 h 101"/>
                <a:gd name="T10" fmla="*/ 59 w 89"/>
                <a:gd name="T11" fmla="*/ 0 h 101"/>
                <a:gd name="T12" fmla="*/ 18 w 89"/>
                <a:gd name="T13" fmla="*/ 33 h 101"/>
                <a:gd name="T14" fmla="*/ 26 w 89"/>
                <a:gd name="T15" fmla="*/ 49 h 101"/>
                <a:gd name="T16" fmla="*/ 51 w 89"/>
                <a:gd name="T17" fmla="*/ 57 h 101"/>
                <a:gd name="T18" fmla="*/ 70 w 89"/>
                <a:gd name="T19" fmla="*/ 72 h 101"/>
                <a:gd name="T20" fmla="*/ 58 w 89"/>
                <a:gd name="T21" fmla="*/ 90 h 101"/>
                <a:gd name="T22" fmla="*/ 36 w 89"/>
                <a:gd name="T23" fmla="*/ 95 h 101"/>
                <a:gd name="T24" fmla="*/ 9 w 89"/>
                <a:gd name="T25" fmla="*/ 85 h 101"/>
                <a:gd name="T26" fmla="*/ 22 w 89"/>
                <a:gd name="T27" fmla="*/ 73 h 101"/>
                <a:gd name="T28" fmla="*/ 13 w 89"/>
                <a:gd name="T29" fmla="*/ 64 h 101"/>
                <a:gd name="T30" fmla="*/ 0 w 89"/>
                <a:gd name="T31" fmla="*/ 79 h 101"/>
                <a:gd name="T32" fmla="*/ 36 w 89"/>
                <a:gd name="T33" fmla="*/ 101 h 101"/>
                <a:gd name="T34" fmla="*/ 85 w 89"/>
                <a:gd name="T35" fmla="*/ 64 h 101"/>
                <a:gd name="T36" fmla="*/ 54 w 89"/>
                <a:gd name="T37" fmla="*/ 38 h 101"/>
                <a:gd name="T38" fmla="*/ 45 w 89"/>
                <a:gd name="T39" fmla="*/ 36 h 101"/>
                <a:gd name="T40" fmla="*/ 33 w 89"/>
                <a:gd name="T41" fmla="*/ 25 h 101"/>
                <a:gd name="T42" fmla="*/ 41 w 89"/>
                <a:gd name="T43" fmla="*/ 11 h 101"/>
                <a:gd name="T44" fmla="*/ 59 w 89"/>
                <a:gd name="T45" fmla="*/ 7 h 101"/>
                <a:gd name="T46" fmla="*/ 80 w 89"/>
                <a:gd name="T47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9" h="101">
                  <a:moveTo>
                    <a:pt x="80" y="15"/>
                  </a:moveTo>
                  <a:lnTo>
                    <a:pt x="80" y="15"/>
                  </a:lnTo>
                  <a:cubicBezTo>
                    <a:pt x="74" y="16"/>
                    <a:pt x="71" y="21"/>
                    <a:pt x="71" y="25"/>
                  </a:cubicBezTo>
                  <a:cubicBezTo>
                    <a:pt x="71" y="30"/>
                    <a:pt x="75" y="32"/>
                    <a:pt x="78" y="32"/>
                  </a:cubicBezTo>
                  <a:cubicBezTo>
                    <a:pt x="81" y="32"/>
                    <a:pt x="89" y="31"/>
                    <a:pt x="89" y="20"/>
                  </a:cubicBezTo>
                  <a:cubicBezTo>
                    <a:pt x="89" y="5"/>
                    <a:pt x="73" y="0"/>
                    <a:pt x="59" y="0"/>
                  </a:cubicBezTo>
                  <a:cubicBezTo>
                    <a:pt x="25" y="0"/>
                    <a:pt x="18" y="26"/>
                    <a:pt x="18" y="33"/>
                  </a:cubicBezTo>
                  <a:cubicBezTo>
                    <a:pt x="18" y="41"/>
                    <a:pt x="23" y="46"/>
                    <a:pt x="26" y="49"/>
                  </a:cubicBezTo>
                  <a:cubicBezTo>
                    <a:pt x="32" y="54"/>
                    <a:pt x="36" y="54"/>
                    <a:pt x="51" y="57"/>
                  </a:cubicBezTo>
                  <a:cubicBezTo>
                    <a:pt x="56" y="58"/>
                    <a:pt x="70" y="61"/>
                    <a:pt x="70" y="72"/>
                  </a:cubicBezTo>
                  <a:cubicBezTo>
                    <a:pt x="70" y="76"/>
                    <a:pt x="68" y="84"/>
                    <a:pt x="58" y="90"/>
                  </a:cubicBezTo>
                  <a:cubicBezTo>
                    <a:pt x="50" y="95"/>
                    <a:pt x="39" y="95"/>
                    <a:pt x="36" y="95"/>
                  </a:cubicBezTo>
                  <a:cubicBezTo>
                    <a:pt x="27" y="95"/>
                    <a:pt x="14" y="93"/>
                    <a:pt x="9" y="85"/>
                  </a:cubicBezTo>
                  <a:cubicBezTo>
                    <a:pt x="17" y="84"/>
                    <a:pt x="22" y="79"/>
                    <a:pt x="22" y="73"/>
                  </a:cubicBezTo>
                  <a:cubicBezTo>
                    <a:pt x="22" y="67"/>
                    <a:pt x="18" y="64"/>
                    <a:pt x="13" y="64"/>
                  </a:cubicBezTo>
                  <a:cubicBezTo>
                    <a:pt x="6" y="64"/>
                    <a:pt x="0" y="69"/>
                    <a:pt x="0" y="79"/>
                  </a:cubicBezTo>
                  <a:cubicBezTo>
                    <a:pt x="0" y="93"/>
                    <a:pt x="14" y="101"/>
                    <a:pt x="36" y="101"/>
                  </a:cubicBezTo>
                  <a:cubicBezTo>
                    <a:pt x="77" y="101"/>
                    <a:pt x="85" y="73"/>
                    <a:pt x="85" y="64"/>
                  </a:cubicBezTo>
                  <a:cubicBezTo>
                    <a:pt x="85" y="44"/>
                    <a:pt x="62" y="40"/>
                    <a:pt x="54" y="38"/>
                  </a:cubicBezTo>
                  <a:cubicBezTo>
                    <a:pt x="52" y="38"/>
                    <a:pt x="46" y="37"/>
                    <a:pt x="45" y="36"/>
                  </a:cubicBezTo>
                  <a:cubicBezTo>
                    <a:pt x="37" y="35"/>
                    <a:pt x="33" y="30"/>
                    <a:pt x="33" y="25"/>
                  </a:cubicBezTo>
                  <a:cubicBezTo>
                    <a:pt x="33" y="20"/>
                    <a:pt x="37" y="14"/>
                    <a:pt x="41" y="11"/>
                  </a:cubicBezTo>
                  <a:cubicBezTo>
                    <a:pt x="47" y="7"/>
                    <a:pt x="55" y="7"/>
                    <a:pt x="59" y="7"/>
                  </a:cubicBezTo>
                  <a:cubicBezTo>
                    <a:pt x="64" y="7"/>
                    <a:pt x="75" y="7"/>
                    <a:pt x="80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135">
              <a:extLst>
                <a:ext uri="{FF2B5EF4-FFF2-40B4-BE49-F238E27FC236}">
                  <a16:creationId xmlns:a16="http://schemas.microsoft.com/office/drawing/2014/main" id="{20459F20-480E-2C95-837A-ED286E6F8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049" y="2837383"/>
              <a:ext cx="844550" cy="1704975"/>
            </a:xfrm>
            <a:custGeom>
              <a:avLst/>
              <a:gdLst>
                <a:gd name="T0" fmla="*/ 0 w 1361"/>
                <a:gd name="T1" fmla="*/ 2741 h 2741"/>
                <a:gd name="T2" fmla="*/ 0 w 1361"/>
                <a:gd name="T3" fmla="*/ 2741 h 2741"/>
                <a:gd name="T4" fmla="*/ 1361 w 1361"/>
                <a:gd name="T5" fmla="*/ 2741 h 2741"/>
                <a:gd name="T6" fmla="*/ 1361 w 1361"/>
                <a:gd name="T7" fmla="*/ 0 h 2741"/>
                <a:gd name="T8" fmla="*/ 0 w 1361"/>
                <a:gd name="T9" fmla="*/ 0 h 2741"/>
                <a:gd name="T10" fmla="*/ 0 w 1361"/>
                <a:gd name="T11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2741">
                  <a:moveTo>
                    <a:pt x="0" y="2741"/>
                  </a:moveTo>
                  <a:lnTo>
                    <a:pt x="0" y="2741"/>
                  </a:lnTo>
                  <a:lnTo>
                    <a:pt x="1361" y="2741"/>
                  </a:lnTo>
                  <a:lnTo>
                    <a:pt x="1361" y="0"/>
                  </a:lnTo>
                  <a:lnTo>
                    <a:pt x="0" y="0"/>
                  </a:lnTo>
                  <a:lnTo>
                    <a:pt x="0" y="2741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136">
              <a:extLst>
                <a:ext uri="{FF2B5EF4-FFF2-40B4-BE49-F238E27FC236}">
                  <a16:creationId xmlns:a16="http://schemas.microsoft.com/office/drawing/2014/main" id="{16A8C1C8-E007-3B79-492C-B1A8EAD73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1049" y="2837383"/>
              <a:ext cx="844550" cy="1704975"/>
            </a:xfrm>
            <a:custGeom>
              <a:avLst/>
              <a:gdLst>
                <a:gd name="T0" fmla="*/ 0 w 1361"/>
                <a:gd name="T1" fmla="*/ 2741 h 2741"/>
                <a:gd name="T2" fmla="*/ 0 w 1361"/>
                <a:gd name="T3" fmla="*/ 2741 h 2741"/>
                <a:gd name="T4" fmla="*/ 1361 w 1361"/>
                <a:gd name="T5" fmla="*/ 2741 h 2741"/>
                <a:gd name="T6" fmla="*/ 1361 w 1361"/>
                <a:gd name="T7" fmla="*/ 0 h 2741"/>
                <a:gd name="T8" fmla="*/ 0 w 1361"/>
                <a:gd name="T9" fmla="*/ 0 h 2741"/>
                <a:gd name="T10" fmla="*/ 0 w 1361"/>
                <a:gd name="T11" fmla="*/ 2741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2741">
                  <a:moveTo>
                    <a:pt x="0" y="2741"/>
                  </a:moveTo>
                  <a:lnTo>
                    <a:pt x="0" y="2741"/>
                  </a:lnTo>
                  <a:lnTo>
                    <a:pt x="1361" y="2741"/>
                  </a:lnTo>
                  <a:lnTo>
                    <a:pt x="1361" y="0"/>
                  </a:lnTo>
                  <a:lnTo>
                    <a:pt x="0" y="0"/>
                  </a:lnTo>
                  <a:lnTo>
                    <a:pt x="0" y="2741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137">
              <a:extLst>
                <a:ext uri="{FF2B5EF4-FFF2-40B4-BE49-F238E27FC236}">
                  <a16:creationId xmlns:a16="http://schemas.microsoft.com/office/drawing/2014/main" id="{B192423D-542D-4D92-5BE7-56DA91A38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961" y="3594620"/>
              <a:ext cx="138113" cy="139700"/>
            </a:xfrm>
            <a:custGeom>
              <a:avLst/>
              <a:gdLst>
                <a:gd name="T0" fmla="*/ 181 w 221"/>
                <a:gd name="T1" fmla="*/ 33 h 224"/>
                <a:gd name="T2" fmla="*/ 181 w 221"/>
                <a:gd name="T3" fmla="*/ 33 h 224"/>
                <a:gd name="T4" fmla="*/ 215 w 221"/>
                <a:gd name="T5" fmla="*/ 10 h 224"/>
                <a:gd name="T6" fmla="*/ 221 w 221"/>
                <a:gd name="T7" fmla="*/ 4 h 224"/>
                <a:gd name="T8" fmla="*/ 216 w 221"/>
                <a:gd name="T9" fmla="*/ 0 h 224"/>
                <a:gd name="T10" fmla="*/ 184 w 221"/>
                <a:gd name="T11" fmla="*/ 1 h 224"/>
                <a:gd name="T12" fmla="*/ 151 w 221"/>
                <a:gd name="T13" fmla="*/ 0 h 224"/>
                <a:gd name="T14" fmla="*/ 145 w 221"/>
                <a:gd name="T15" fmla="*/ 6 h 224"/>
                <a:gd name="T16" fmla="*/ 151 w 221"/>
                <a:gd name="T17" fmla="*/ 10 h 224"/>
                <a:gd name="T18" fmla="*/ 173 w 221"/>
                <a:gd name="T19" fmla="*/ 24 h 224"/>
                <a:gd name="T20" fmla="*/ 172 w 221"/>
                <a:gd name="T21" fmla="*/ 31 h 224"/>
                <a:gd name="T22" fmla="*/ 143 w 221"/>
                <a:gd name="T23" fmla="*/ 144 h 224"/>
                <a:gd name="T24" fmla="*/ 64 w 221"/>
                <a:gd name="T25" fmla="*/ 214 h 224"/>
                <a:gd name="T26" fmla="*/ 25 w 221"/>
                <a:gd name="T27" fmla="*/ 173 h 224"/>
                <a:gd name="T28" fmla="*/ 28 w 221"/>
                <a:gd name="T29" fmla="*/ 148 h 224"/>
                <a:gd name="T30" fmla="*/ 59 w 221"/>
                <a:gd name="T31" fmla="*/ 25 h 224"/>
                <a:gd name="T32" fmla="*/ 86 w 221"/>
                <a:gd name="T33" fmla="*/ 10 h 224"/>
                <a:gd name="T34" fmla="*/ 97 w 221"/>
                <a:gd name="T35" fmla="*/ 4 h 224"/>
                <a:gd name="T36" fmla="*/ 92 w 221"/>
                <a:gd name="T37" fmla="*/ 0 h 224"/>
                <a:gd name="T38" fmla="*/ 52 w 221"/>
                <a:gd name="T39" fmla="*/ 1 h 224"/>
                <a:gd name="T40" fmla="*/ 11 w 221"/>
                <a:gd name="T41" fmla="*/ 0 h 224"/>
                <a:gd name="T42" fmla="*/ 5 w 221"/>
                <a:gd name="T43" fmla="*/ 6 h 224"/>
                <a:gd name="T44" fmla="*/ 14 w 221"/>
                <a:gd name="T45" fmla="*/ 10 h 224"/>
                <a:gd name="T46" fmla="*/ 26 w 221"/>
                <a:gd name="T47" fmla="*/ 11 h 224"/>
                <a:gd name="T48" fmla="*/ 34 w 221"/>
                <a:gd name="T49" fmla="*/ 16 h 224"/>
                <a:gd name="T50" fmla="*/ 29 w 221"/>
                <a:gd name="T51" fmla="*/ 38 h 224"/>
                <a:gd name="T52" fmla="*/ 22 w 221"/>
                <a:gd name="T53" fmla="*/ 66 h 224"/>
                <a:gd name="T54" fmla="*/ 2 w 221"/>
                <a:gd name="T55" fmla="*/ 145 h 224"/>
                <a:gd name="T56" fmla="*/ 0 w 221"/>
                <a:gd name="T57" fmla="*/ 163 h 224"/>
                <a:gd name="T58" fmla="*/ 62 w 221"/>
                <a:gd name="T59" fmla="*/ 224 h 224"/>
                <a:gd name="T60" fmla="*/ 152 w 221"/>
                <a:gd name="T61" fmla="*/ 146 h 224"/>
                <a:gd name="T62" fmla="*/ 181 w 221"/>
                <a:gd name="T63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1" h="224">
                  <a:moveTo>
                    <a:pt x="181" y="33"/>
                  </a:moveTo>
                  <a:lnTo>
                    <a:pt x="181" y="33"/>
                  </a:lnTo>
                  <a:cubicBezTo>
                    <a:pt x="184" y="20"/>
                    <a:pt x="190" y="11"/>
                    <a:pt x="215" y="10"/>
                  </a:cubicBezTo>
                  <a:cubicBezTo>
                    <a:pt x="217" y="10"/>
                    <a:pt x="221" y="10"/>
                    <a:pt x="221" y="4"/>
                  </a:cubicBezTo>
                  <a:cubicBezTo>
                    <a:pt x="221" y="3"/>
                    <a:pt x="221" y="0"/>
                    <a:pt x="216" y="0"/>
                  </a:cubicBezTo>
                  <a:cubicBezTo>
                    <a:pt x="206" y="0"/>
                    <a:pt x="195" y="1"/>
                    <a:pt x="184" y="1"/>
                  </a:cubicBezTo>
                  <a:cubicBezTo>
                    <a:pt x="173" y="1"/>
                    <a:pt x="161" y="0"/>
                    <a:pt x="151" y="0"/>
                  </a:cubicBezTo>
                  <a:cubicBezTo>
                    <a:pt x="149" y="0"/>
                    <a:pt x="145" y="0"/>
                    <a:pt x="145" y="6"/>
                  </a:cubicBezTo>
                  <a:cubicBezTo>
                    <a:pt x="145" y="10"/>
                    <a:pt x="148" y="10"/>
                    <a:pt x="151" y="10"/>
                  </a:cubicBezTo>
                  <a:cubicBezTo>
                    <a:pt x="169" y="10"/>
                    <a:pt x="173" y="17"/>
                    <a:pt x="173" y="24"/>
                  </a:cubicBezTo>
                  <a:cubicBezTo>
                    <a:pt x="173" y="25"/>
                    <a:pt x="172" y="30"/>
                    <a:pt x="172" y="31"/>
                  </a:cubicBezTo>
                  <a:lnTo>
                    <a:pt x="143" y="144"/>
                  </a:lnTo>
                  <a:cubicBezTo>
                    <a:pt x="132" y="187"/>
                    <a:pt x="96" y="214"/>
                    <a:pt x="64" y="214"/>
                  </a:cubicBezTo>
                  <a:cubicBezTo>
                    <a:pt x="42" y="214"/>
                    <a:pt x="25" y="200"/>
                    <a:pt x="25" y="173"/>
                  </a:cubicBezTo>
                  <a:cubicBezTo>
                    <a:pt x="25" y="172"/>
                    <a:pt x="25" y="162"/>
                    <a:pt x="28" y="148"/>
                  </a:cubicBezTo>
                  <a:lnTo>
                    <a:pt x="59" y="25"/>
                  </a:lnTo>
                  <a:cubicBezTo>
                    <a:pt x="62" y="13"/>
                    <a:pt x="63" y="10"/>
                    <a:pt x="86" y="10"/>
                  </a:cubicBezTo>
                  <a:cubicBezTo>
                    <a:pt x="94" y="10"/>
                    <a:pt x="97" y="10"/>
                    <a:pt x="97" y="4"/>
                  </a:cubicBezTo>
                  <a:cubicBezTo>
                    <a:pt x="97" y="0"/>
                    <a:pt x="93" y="0"/>
                    <a:pt x="92" y="0"/>
                  </a:cubicBezTo>
                  <a:cubicBezTo>
                    <a:pt x="83" y="0"/>
                    <a:pt x="61" y="1"/>
                    <a:pt x="52" y="1"/>
                  </a:cubicBezTo>
                  <a:cubicBezTo>
                    <a:pt x="42" y="1"/>
                    <a:pt x="20" y="0"/>
                    <a:pt x="11" y="0"/>
                  </a:cubicBezTo>
                  <a:cubicBezTo>
                    <a:pt x="8" y="0"/>
                    <a:pt x="5" y="0"/>
                    <a:pt x="5" y="6"/>
                  </a:cubicBezTo>
                  <a:cubicBezTo>
                    <a:pt x="5" y="10"/>
                    <a:pt x="7" y="10"/>
                    <a:pt x="14" y="10"/>
                  </a:cubicBezTo>
                  <a:cubicBezTo>
                    <a:pt x="14" y="10"/>
                    <a:pt x="20" y="10"/>
                    <a:pt x="26" y="11"/>
                  </a:cubicBezTo>
                  <a:cubicBezTo>
                    <a:pt x="31" y="11"/>
                    <a:pt x="34" y="11"/>
                    <a:pt x="34" y="16"/>
                  </a:cubicBezTo>
                  <a:cubicBezTo>
                    <a:pt x="34" y="18"/>
                    <a:pt x="31" y="31"/>
                    <a:pt x="29" y="38"/>
                  </a:cubicBezTo>
                  <a:lnTo>
                    <a:pt x="22" y="66"/>
                  </a:lnTo>
                  <a:cubicBezTo>
                    <a:pt x="19" y="79"/>
                    <a:pt x="4" y="139"/>
                    <a:pt x="2" y="145"/>
                  </a:cubicBezTo>
                  <a:cubicBezTo>
                    <a:pt x="0" y="154"/>
                    <a:pt x="0" y="158"/>
                    <a:pt x="0" y="163"/>
                  </a:cubicBezTo>
                  <a:cubicBezTo>
                    <a:pt x="0" y="202"/>
                    <a:pt x="29" y="224"/>
                    <a:pt x="62" y="224"/>
                  </a:cubicBezTo>
                  <a:cubicBezTo>
                    <a:pt x="103" y="224"/>
                    <a:pt x="142" y="188"/>
                    <a:pt x="152" y="146"/>
                  </a:cubicBezTo>
                  <a:lnTo>
                    <a:pt x="181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138">
              <a:extLst>
                <a:ext uri="{FF2B5EF4-FFF2-40B4-BE49-F238E27FC236}">
                  <a16:creationId xmlns:a16="http://schemas.microsoft.com/office/drawing/2014/main" id="{757C21C5-CFD4-8A52-D8BC-FD9870C4E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311" y="3661295"/>
              <a:ext cx="73025" cy="127000"/>
            </a:xfrm>
            <a:custGeom>
              <a:avLst/>
              <a:gdLst>
                <a:gd name="T0" fmla="*/ 74 w 118"/>
                <a:gd name="T1" fmla="*/ 69 h 203"/>
                <a:gd name="T2" fmla="*/ 74 w 118"/>
                <a:gd name="T3" fmla="*/ 69 h 203"/>
                <a:gd name="T4" fmla="*/ 96 w 118"/>
                <a:gd name="T5" fmla="*/ 69 h 203"/>
                <a:gd name="T6" fmla="*/ 103 w 118"/>
                <a:gd name="T7" fmla="*/ 64 h 203"/>
                <a:gd name="T8" fmla="*/ 97 w 118"/>
                <a:gd name="T9" fmla="*/ 61 h 203"/>
                <a:gd name="T10" fmla="*/ 76 w 118"/>
                <a:gd name="T11" fmla="*/ 61 h 203"/>
                <a:gd name="T12" fmla="*/ 85 w 118"/>
                <a:gd name="T13" fmla="*/ 16 h 203"/>
                <a:gd name="T14" fmla="*/ 96 w 118"/>
                <a:gd name="T15" fmla="*/ 6 h 203"/>
                <a:gd name="T16" fmla="*/ 106 w 118"/>
                <a:gd name="T17" fmla="*/ 9 h 203"/>
                <a:gd name="T18" fmla="*/ 97 w 118"/>
                <a:gd name="T19" fmla="*/ 21 h 203"/>
                <a:gd name="T20" fmla="*/ 105 w 118"/>
                <a:gd name="T21" fmla="*/ 29 h 203"/>
                <a:gd name="T22" fmla="*/ 118 w 118"/>
                <a:gd name="T23" fmla="*/ 16 h 203"/>
                <a:gd name="T24" fmla="*/ 96 w 118"/>
                <a:gd name="T25" fmla="*/ 0 h 203"/>
                <a:gd name="T26" fmla="*/ 69 w 118"/>
                <a:gd name="T27" fmla="*/ 17 h 203"/>
                <a:gd name="T28" fmla="*/ 58 w 118"/>
                <a:gd name="T29" fmla="*/ 61 h 203"/>
                <a:gd name="T30" fmla="*/ 41 w 118"/>
                <a:gd name="T31" fmla="*/ 61 h 203"/>
                <a:gd name="T32" fmla="*/ 33 w 118"/>
                <a:gd name="T33" fmla="*/ 66 h 203"/>
                <a:gd name="T34" fmla="*/ 40 w 118"/>
                <a:gd name="T35" fmla="*/ 69 h 203"/>
                <a:gd name="T36" fmla="*/ 57 w 118"/>
                <a:gd name="T37" fmla="*/ 69 h 203"/>
                <a:gd name="T38" fmla="*/ 37 w 118"/>
                <a:gd name="T39" fmla="*/ 174 h 203"/>
                <a:gd name="T40" fmla="*/ 21 w 118"/>
                <a:gd name="T41" fmla="*/ 196 h 203"/>
                <a:gd name="T42" fmla="*/ 12 w 118"/>
                <a:gd name="T43" fmla="*/ 194 h 203"/>
                <a:gd name="T44" fmla="*/ 21 w 118"/>
                <a:gd name="T45" fmla="*/ 181 h 203"/>
                <a:gd name="T46" fmla="*/ 12 w 118"/>
                <a:gd name="T47" fmla="*/ 173 h 203"/>
                <a:gd name="T48" fmla="*/ 0 w 118"/>
                <a:gd name="T49" fmla="*/ 187 h 203"/>
                <a:gd name="T50" fmla="*/ 21 w 118"/>
                <a:gd name="T51" fmla="*/ 203 h 203"/>
                <a:gd name="T52" fmla="*/ 48 w 118"/>
                <a:gd name="T53" fmla="*/ 183 h 203"/>
                <a:gd name="T54" fmla="*/ 62 w 118"/>
                <a:gd name="T55" fmla="*/ 138 h 203"/>
                <a:gd name="T56" fmla="*/ 74 w 118"/>
                <a:gd name="T57" fmla="*/ 6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203">
                  <a:moveTo>
                    <a:pt x="74" y="69"/>
                  </a:moveTo>
                  <a:lnTo>
                    <a:pt x="74" y="69"/>
                  </a:lnTo>
                  <a:lnTo>
                    <a:pt x="96" y="69"/>
                  </a:lnTo>
                  <a:cubicBezTo>
                    <a:pt x="101" y="69"/>
                    <a:pt x="103" y="69"/>
                    <a:pt x="103" y="64"/>
                  </a:cubicBezTo>
                  <a:cubicBezTo>
                    <a:pt x="103" y="61"/>
                    <a:pt x="101" y="61"/>
                    <a:pt x="97" y="61"/>
                  </a:cubicBezTo>
                  <a:lnTo>
                    <a:pt x="76" y="61"/>
                  </a:lnTo>
                  <a:cubicBezTo>
                    <a:pt x="81" y="33"/>
                    <a:pt x="83" y="22"/>
                    <a:pt x="85" y="16"/>
                  </a:cubicBezTo>
                  <a:cubicBezTo>
                    <a:pt x="86" y="11"/>
                    <a:pt x="91" y="6"/>
                    <a:pt x="96" y="6"/>
                  </a:cubicBezTo>
                  <a:cubicBezTo>
                    <a:pt x="96" y="6"/>
                    <a:pt x="102" y="6"/>
                    <a:pt x="106" y="9"/>
                  </a:cubicBezTo>
                  <a:cubicBezTo>
                    <a:pt x="97" y="12"/>
                    <a:pt x="97" y="20"/>
                    <a:pt x="97" y="21"/>
                  </a:cubicBezTo>
                  <a:cubicBezTo>
                    <a:pt x="97" y="26"/>
                    <a:pt x="100" y="29"/>
                    <a:pt x="105" y="29"/>
                  </a:cubicBezTo>
                  <a:cubicBezTo>
                    <a:pt x="112" y="29"/>
                    <a:pt x="118" y="24"/>
                    <a:pt x="118" y="16"/>
                  </a:cubicBezTo>
                  <a:cubicBezTo>
                    <a:pt x="118" y="6"/>
                    <a:pt x="107" y="0"/>
                    <a:pt x="96" y="0"/>
                  </a:cubicBezTo>
                  <a:cubicBezTo>
                    <a:pt x="86" y="0"/>
                    <a:pt x="75" y="6"/>
                    <a:pt x="69" y="17"/>
                  </a:cubicBezTo>
                  <a:cubicBezTo>
                    <a:pt x="65" y="25"/>
                    <a:pt x="63" y="35"/>
                    <a:pt x="58" y="61"/>
                  </a:cubicBezTo>
                  <a:lnTo>
                    <a:pt x="41" y="61"/>
                  </a:lnTo>
                  <a:cubicBezTo>
                    <a:pt x="36" y="61"/>
                    <a:pt x="33" y="61"/>
                    <a:pt x="33" y="66"/>
                  </a:cubicBezTo>
                  <a:cubicBezTo>
                    <a:pt x="33" y="69"/>
                    <a:pt x="36" y="69"/>
                    <a:pt x="40" y="69"/>
                  </a:cubicBezTo>
                  <a:lnTo>
                    <a:pt x="57" y="69"/>
                  </a:lnTo>
                  <a:cubicBezTo>
                    <a:pt x="56" y="70"/>
                    <a:pt x="42" y="151"/>
                    <a:pt x="37" y="174"/>
                  </a:cubicBezTo>
                  <a:cubicBezTo>
                    <a:pt x="36" y="179"/>
                    <a:pt x="32" y="196"/>
                    <a:pt x="21" y="196"/>
                  </a:cubicBezTo>
                  <a:cubicBezTo>
                    <a:pt x="21" y="196"/>
                    <a:pt x="16" y="196"/>
                    <a:pt x="12" y="194"/>
                  </a:cubicBezTo>
                  <a:cubicBezTo>
                    <a:pt x="21" y="191"/>
                    <a:pt x="21" y="183"/>
                    <a:pt x="21" y="181"/>
                  </a:cubicBezTo>
                  <a:cubicBezTo>
                    <a:pt x="21" y="176"/>
                    <a:pt x="18" y="173"/>
                    <a:pt x="12" y="173"/>
                  </a:cubicBezTo>
                  <a:cubicBezTo>
                    <a:pt x="6" y="173"/>
                    <a:pt x="0" y="178"/>
                    <a:pt x="0" y="187"/>
                  </a:cubicBezTo>
                  <a:cubicBezTo>
                    <a:pt x="0" y="197"/>
                    <a:pt x="10" y="203"/>
                    <a:pt x="21" y="203"/>
                  </a:cubicBezTo>
                  <a:cubicBezTo>
                    <a:pt x="36" y="203"/>
                    <a:pt x="46" y="188"/>
                    <a:pt x="48" y="183"/>
                  </a:cubicBezTo>
                  <a:cubicBezTo>
                    <a:pt x="56" y="168"/>
                    <a:pt x="61" y="141"/>
                    <a:pt x="62" y="138"/>
                  </a:cubicBezTo>
                  <a:lnTo>
                    <a:pt x="74" y="6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139">
              <a:extLst>
                <a:ext uri="{FF2B5EF4-FFF2-40B4-BE49-F238E27FC236}">
                  <a16:creationId xmlns:a16="http://schemas.microsoft.com/office/drawing/2014/main" id="{30466C2C-5926-8E38-6ADD-0C9503131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586" y="2851670"/>
              <a:ext cx="379413" cy="1339850"/>
            </a:xfrm>
            <a:custGeom>
              <a:avLst/>
              <a:gdLst>
                <a:gd name="T0" fmla="*/ 0 w 609"/>
                <a:gd name="T1" fmla="*/ 2154 h 2154"/>
                <a:gd name="T2" fmla="*/ 0 w 609"/>
                <a:gd name="T3" fmla="*/ 2154 h 2154"/>
                <a:gd name="T4" fmla="*/ 609 w 609"/>
                <a:gd name="T5" fmla="*/ 2154 h 2154"/>
                <a:gd name="T6" fmla="*/ 609 w 609"/>
                <a:gd name="T7" fmla="*/ 0 h 2154"/>
                <a:gd name="T8" fmla="*/ 0 w 609"/>
                <a:gd name="T9" fmla="*/ 0 h 2154"/>
                <a:gd name="T10" fmla="*/ 0 w 609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2154">
                  <a:moveTo>
                    <a:pt x="0" y="2154"/>
                  </a:moveTo>
                  <a:lnTo>
                    <a:pt x="0" y="2154"/>
                  </a:lnTo>
                  <a:lnTo>
                    <a:pt x="609" y="2154"/>
                  </a:lnTo>
                  <a:lnTo>
                    <a:pt x="609" y="0"/>
                  </a:lnTo>
                  <a:lnTo>
                    <a:pt x="0" y="0"/>
                  </a:lnTo>
                  <a:lnTo>
                    <a:pt x="0" y="215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140">
              <a:extLst>
                <a:ext uri="{FF2B5EF4-FFF2-40B4-BE49-F238E27FC236}">
                  <a16:creationId xmlns:a16="http://schemas.microsoft.com/office/drawing/2014/main" id="{9E113F2A-5B84-101F-C165-F755990C2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586" y="2851670"/>
              <a:ext cx="379413" cy="1339850"/>
            </a:xfrm>
            <a:custGeom>
              <a:avLst/>
              <a:gdLst>
                <a:gd name="T0" fmla="*/ 0 w 609"/>
                <a:gd name="T1" fmla="*/ 2154 h 2154"/>
                <a:gd name="T2" fmla="*/ 0 w 609"/>
                <a:gd name="T3" fmla="*/ 2154 h 2154"/>
                <a:gd name="T4" fmla="*/ 609 w 609"/>
                <a:gd name="T5" fmla="*/ 2154 h 2154"/>
                <a:gd name="T6" fmla="*/ 609 w 609"/>
                <a:gd name="T7" fmla="*/ 0 h 2154"/>
                <a:gd name="T8" fmla="*/ 0 w 609"/>
                <a:gd name="T9" fmla="*/ 0 h 2154"/>
                <a:gd name="T10" fmla="*/ 0 w 609"/>
                <a:gd name="T11" fmla="*/ 2154 h 2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9" h="2154">
                  <a:moveTo>
                    <a:pt x="0" y="2154"/>
                  </a:moveTo>
                  <a:lnTo>
                    <a:pt x="0" y="2154"/>
                  </a:lnTo>
                  <a:lnTo>
                    <a:pt x="609" y="2154"/>
                  </a:lnTo>
                  <a:lnTo>
                    <a:pt x="609" y="0"/>
                  </a:lnTo>
                  <a:lnTo>
                    <a:pt x="0" y="0"/>
                  </a:lnTo>
                  <a:lnTo>
                    <a:pt x="0" y="2154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141">
              <a:extLst>
                <a:ext uri="{FF2B5EF4-FFF2-40B4-BE49-F238E27FC236}">
                  <a16:creationId xmlns:a16="http://schemas.microsoft.com/office/drawing/2014/main" id="{78BFC44E-2F6D-DC4A-1CB7-C6BC16278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0249" y="3439045"/>
              <a:ext cx="136525" cy="139700"/>
            </a:xfrm>
            <a:custGeom>
              <a:avLst/>
              <a:gdLst>
                <a:gd name="T0" fmla="*/ 181 w 220"/>
                <a:gd name="T1" fmla="*/ 33 h 224"/>
                <a:gd name="T2" fmla="*/ 181 w 220"/>
                <a:gd name="T3" fmla="*/ 33 h 224"/>
                <a:gd name="T4" fmla="*/ 215 w 220"/>
                <a:gd name="T5" fmla="*/ 9 h 224"/>
                <a:gd name="T6" fmla="*/ 220 w 220"/>
                <a:gd name="T7" fmla="*/ 3 h 224"/>
                <a:gd name="T8" fmla="*/ 216 w 220"/>
                <a:gd name="T9" fmla="*/ 0 h 224"/>
                <a:gd name="T10" fmla="*/ 184 w 220"/>
                <a:gd name="T11" fmla="*/ 1 h 224"/>
                <a:gd name="T12" fmla="*/ 151 w 220"/>
                <a:gd name="T13" fmla="*/ 0 h 224"/>
                <a:gd name="T14" fmla="*/ 145 w 220"/>
                <a:gd name="T15" fmla="*/ 6 h 224"/>
                <a:gd name="T16" fmla="*/ 151 w 220"/>
                <a:gd name="T17" fmla="*/ 9 h 224"/>
                <a:gd name="T18" fmla="*/ 172 w 220"/>
                <a:gd name="T19" fmla="*/ 23 h 224"/>
                <a:gd name="T20" fmla="*/ 171 w 220"/>
                <a:gd name="T21" fmla="*/ 30 h 224"/>
                <a:gd name="T22" fmla="*/ 143 w 220"/>
                <a:gd name="T23" fmla="*/ 144 h 224"/>
                <a:gd name="T24" fmla="*/ 64 w 220"/>
                <a:gd name="T25" fmla="*/ 214 h 224"/>
                <a:gd name="T26" fmla="*/ 25 w 220"/>
                <a:gd name="T27" fmla="*/ 173 h 224"/>
                <a:gd name="T28" fmla="*/ 28 w 220"/>
                <a:gd name="T29" fmla="*/ 148 h 224"/>
                <a:gd name="T30" fmla="*/ 59 w 220"/>
                <a:gd name="T31" fmla="*/ 24 h 224"/>
                <a:gd name="T32" fmla="*/ 86 w 220"/>
                <a:gd name="T33" fmla="*/ 9 h 224"/>
                <a:gd name="T34" fmla="*/ 97 w 220"/>
                <a:gd name="T35" fmla="*/ 3 h 224"/>
                <a:gd name="T36" fmla="*/ 92 w 220"/>
                <a:gd name="T37" fmla="*/ 0 h 224"/>
                <a:gd name="T38" fmla="*/ 52 w 220"/>
                <a:gd name="T39" fmla="*/ 1 h 224"/>
                <a:gd name="T40" fmla="*/ 11 w 220"/>
                <a:gd name="T41" fmla="*/ 0 h 224"/>
                <a:gd name="T42" fmla="*/ 4 w 220"/>
                <a:gd name="T43" fmla="*/ 6 h 224"/>
                <a:gd name="T44" fmla="*/ 13 w 220"/>
                <a:gd name="T45" fmla="*/ 9 h 224"/>
                <a:gd name="T46" fmla="*/ 25 w 220"/>
                <a:gd name="T47" fmla="*/ 10 h 224"/>
                <a:gd name="T48" fmla="*/ 34 w 220"/>
                <a:gd name="T49" fmla="*/ 15 h 224"/>
                <a:gd name="T50" fmla="*/ 29 w 220"/>
                <a:gd name="T51" fmla="*/ 38 h 224"/>
                <a:gd name="T52" fmla="*/ 22 w 220"/>
                <a:gd name="T53" fmla="*/ 66 h 224"/>
                <a:gd name="T54" fmla="*/ 2 w 220"/>
                <a:gd name="T55" fmla="*/ 144 h 224"/>
                <a:gd name="T56" fmla="*/ 0 w 220"/>
                <a:gd name="T57" fmla="*/ 163 h 224"/>
                <a:gd name="T58" fmla="*/ 62 w 220"/>
                <a:gd name="T59" fmla="*/ 224 h 224"/>
                <a:gd name="T60" fmla="*/ 152 w 220"/>
                <a:gd name="T61" fmla="*/ 146 h 224"/>
                <a:gd name="T62" fmla="*/ 181 w 220"/>
                <a:gd name="T63" fmla="*/ 33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224">
                  <a:moveTo>
                    <a:pt x="181" y="33"/>
                  </a:moveTo>
                  <a:lnTo>
                    <a:pt x="181" y="33"/>
                  </a:lnTo>
                  <a:cubicBezTo>
                    <a:pt x="184" y="20"/>
                    <a:pt x="190" y="10"/>
                    <a:pt x="215" y="9"/>
                  </a:cubicBezTo>
                  <a:cubicBezTo>
                    <a:pt x="217" y="9"/>
                    <a:pt x="220" y="9"/>
                    <a:pt x="220" y="3"/>
                  </a:cubicBezTo>
                  <a:cubicBezTo>
                    <a:pt x="220" y="3"/>
                    <a:pt x="220" y="0"/>
                    <a:pt x="216" y="0"/>
                  </a:cubicBezTo>
                  <a:cubicBezTo>
                    <a:pt x="206" y="0"/>
                    <a:pt x="195" y="1"/>
                    <a:pt x="184" y="1"/>
                  </a:cubicBezTo>
                  <a:cubicBezTo>
                    <a:pt x="173" y="1"/>
                    <a:pt x="161" y="0"/>
                    <a:pt x="151" y="0"/>
                  </a:cubicBezTo>
                  <a:cubicBezTo>
                    <a:pt x="149" y="0"/>
                    <a:pt x="145" y="0"/>
                    <a:pt x="145" y="6"/>
                  </a:cubicBezTo>
                  <a:cubicBezTo>
                    <a:pt x="145" y="9"/>
                    <a:pt x="148" y="9"/>
                    <a:pt x="151" y="9"/>
                  </a:cubicBezTo>
                  <a:cubicBezTo>
                    <a:pt x="169" y="10"/>
                    <a:pt x="172" y="16"/>
                    <a:pt x="172" y="23"/>
                  </a:cubicBezTo>
                  <a:cubicBezTo>
                    <a:pt x="172" y="24"/>
                    <a:pt x="172" y="29"/>
                    <a:pt x="171" y="30"/>
                  </a:cubicBezTo>
                  <a:lnTo>
                    <a:pt x="143" y="144"/>
                  </a:lnTo>
                  <a:cubicBezTo>
                    <a:pt x="132" y="186"/>
                    <a:pt x="95" y="214"/>
                    <a:pt x="64" y="214"/>
                  </a:cubicBezTo>
                  <a:cubicBezTo>
                    <a:pt x="42" y="214"/>
                    <a:pt x="25" y="200"/>
                    <a:pt x="25" y="173"/>
                  </a:cubicBezTo>
                  <a:cubicBezTo>
                    <a:pt x="25" y="172"/>
                    <a:pt x="25" y="162"/>
                    <a:pt x="28" y="148"/>
                  </a:cubicBezTo>
                  <a:lnTo>
                    <a:pt x="59" y="24"/>
                  </a:lnTo>
                  <a:cubicBezTo>
                    <a:pt x="62" y="13"/>
                    <a:pt x="63" y="9"/>
                    <a:pt x="86" y="9"/>
                  </a:cubicBezTo>
                  <a:cubicBezTo>
                    <a:pt x="94" y="9"/>
                    <a:pt x="97" y="9"/>
                    <a:pt x="97" y="3"/>
                  </a:cubicBezTo>
                  <a:cubicBezTo>
                    <a:pt x="97" y="0"/>
                    <a:pt x="93" y="0"/>
                    <a:pt x="92" y="0"/>
                  </a:cubicBezTo>
                  <a:cubicBezTo>
                    <a:pt x="83" y="0"/>
                    <a:pt x="60" y="1"/>
                    <a:pt x="52" y="1"/>
                  </a:cubicBezTo>
                  <a:cubicBezTo>
                    <a:pt x="42" y="1"/>
                    <a:pt x="20" y="0"/>
                    <a:pt x="11" y="0"/>
                  </a:cubicBezTo>
                  <a:cubicBezTo>
                    <a:pt x="8" y="0"/>
                    <a:pt x="4" y="0"/>
                    <a:pt x="4" y="6"/>
                  </a:cubicBezTo>
                  <a:cubicBezTo>
                    <a:pt x="4" y="9"/>
                    <a:pt x="7" y="9"/>
                    <a:pt x="13" y="9"/>
                  </a:cubicBezTo>
                  <a:cubicBezTo>
                    <a:pt x="14" y="9"/>
                    <a:pt x="20" y="9"/>
                    <a:pt x="25" y="10"/>
                  </a:cubicBezTo>
                  <a:cubicBezTo>
                    <a:pt x="31" y="11"/>
                    <a:pt x="34" y="11"/>
                    <a:pt x="34" y="15"/>
                  </a:cubicBezTo>
                  <a:cubicBezTo>
                    <a:pt x="34" y="17"/>
                    <a:pt x="31" y="30"/>
                    <a:pt x="29" y="38"/>
                  </a:cubicBezTo>
                  <a:lnTo>
                    <a:pt x="22" y="66"/>
                  </a:lnTo>
                  <a:cubicBezTo>
                    <a:pt x="19" y="78"/>
                    <a:pt x="4" y="138"/>
                    <a:pt x="2" y="144"/>
                  </a:cubicBezTo>
                  <a:cubicBezTo>
                    <a:pt x="0" y="153"/>
                    <a:pt x="0" y="158"/>
                    <a:pt x="0" y="163"/>
                  </a:cubicBezTo>
                  <a:cubicBezTo>
                    <a:pt x="0" y="202"/>
                    <a:pt x="29" y="224"/>
                    <a:pt x="62" y="224"/>
                  </a:cubicBezTo>
                  <a:cubicBezTo>
                    <a:pt x="102" y="224"/>
                    <a:pt x="142" y="188"/>
                    <a:pt x="152" y="146"/>
                  </a:cubicBezTo>
                  <a:lnTo>
                    <a:pt x="181" y="3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142">
              <a:extLst>
                <a:ext uri="{FF2B5EF4-FFF2-40B4-BE49-F238E27FC236}">
                  <a16:creationId xmlns:a16="http://schemas.microsoft.com/office/drawing/2014/main" id="{B351D10B-C379-4C69-007A-9DC5FEFB2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2011" y="3542233"/>
              <a:ext cx="53975" cy="63500"/>
            </a:xfrm>
            <a:custGeom>
              <a:avLst/>
              <a:gdLst>
                <a:gd name="T0" fmla="*/ 80 w 89"/>
                <a:gd name="T1" fmla="*/ 15 h 101"/>
                <a:gd name="T2" fmla="*/ 80 w 89"/>
                <a:gd name="T3" fmla="*/ 15 h 101"/>
                <a:gd name="T4" fmla="*/ 71 w 89"/>
                <a:gd name="T5" fmla="*/ 25 h 101"/>
                <a:gd name="T6" fmla="*/ 78 w 89"/>
                <a:gd name="T7" fmla="*/ 32 h 101"/>
                <a:gd name="T8" fmla="*/ 89 w 89"/>
                <a:gd name="T9" fmla="*/ 20 h 101"/>
                <a:gd name="T10" fmla="*/ 60 w 89"/>
                <a:gd name="T11" fmla="*/ 0 h 101"/>
                <a:gd name="T12" fmla="*/ 19 w 89"/>
                <a:gd name="T13" fmla="*/ 33 h 101"/>
                <a:gd name="T14" fmla="*/ 26 w 89"/>
                <a:gd name="T15" fmla="*/ 49 h 101"/>
                <a:gd name="T16" fmla="*/ 52 w 89"/>
                <a:gd name="T17" fmla="*/ 57 h 101"/>
                <a:gd name="T18" fmla="*/ 70 w 89"/>
                <a:gd name="T19" fmla="*/ 72 h 101"/>
                <a:gd name="T20" fmla="*/ 59 w 89"/>
                <a:gd name="T21" fmla="*/ 90 h 101"/>
                <a:gd name="T22" fmla="*/ 36 w 89"/>
                <a:gd name="T23" fmla="*/ 95 h 101"/>
                <a:gd name="T24" fmla="*/ 10 w 89"/>
                <a:gd name="T25" fmla="*/ 85 h 101"/>
                <a:gd name="T26" fmla="*/ 22 w 89"/>
                <a:gd name="T27" fmla="*/ 73 h 101"/>
                <a:gd name="T28" fmla="*/ 13 w 89"/>
                <a:gd name="T29" fmla="*/ 64 h 101"/>
                <a:gd name="T30" fmla="*/ 0 w 89"/>
                <a:gd name="T31" fmla="*/ 79 h 101"/>
                <a:gd name="T32" fmla="*/ 36 w 89"/>
                <a:gd name="T33" fmla="*/ 101 h 101"/>
                <a:gd name="T34" fmla="*/ 85 w 89"/>
                <a:gd name="T35" fmla="*/ 64 h 101"/>
                <a:gd name="T36" fmla="*/ 54 w 89"/>
                <a:gd name="T37" fmla="*/ 38 h 101"/>
                <a:gd name="T38" fmla="*/ 45 w 89"/>
                <a:gd name="T39" fmla="*/ 36 h 101"/>
                <a:gd name="T40" fmla="*/ 33 w 89"/>
                <a:gd name="T41" fmla="*/ 25 h 101"/>
                <a:gd name="T42" fmla="*/ 42 w 89"/>
                <a:gd name="T43" fmla="*/ 11 h 101"/>
                <a:gd name="T44" fmla="*/ 59 w 89"/>
                <a:gd name="T45" fmla="*/ 7 h 101"/>
                <a:gd name="T46" fmla="*/ 80 w 89"/>
                <a:gd name="T47" fmla="*/ 1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9" h="101">
                  <a:moveTo>
                    <a:pt x="80" y="15"/>
                  </a:moveTo>
                  <a:lnTo>
                    <a:pt x="80" y="15"/>
                  </a:lnTo>
                  <a:cubicBezTo>
                    <a:pt x="75" y="16"/>
                    <a:pt x="71" y="21"/>
                    <a:pt x="71" y="25"/>
                  </a:cubicBezTo>
                  <a:cubicBezTo>
                    <a:pt x="71" y="30"/>
                    <a:pt x="76" y="32"/>
                    <a:pt x="78" y="32"/>
                  </a:cubicBezTo>
                  <a:cubicBezTo>
                    <a:pt x="81" y="32"/>
                    <a:pt x="89" y="31"/>
                    <a:pt x="89" y="20"/>
                  </a:cubicBezTo>
                  <a:cubicBezTo>
                    <a:pt x="89" y="5"/>
                    <a:pt x="73" y="0"/>
                    <a:pt x="60" y="0"/>
                  </a:cubicBezTo>
                  <a:cubicBezTo>
                    <a:pt x="25" y="0"/>
                    <a:pt x="19" y="26"/>
                    <a:pt x="19" y="33"/>
                  </a:cubicBezTo>
                  <a:cubicBezTo>
                    <a:pt x="19" y="41"/>
                    <a:pt x="23" y="46"/>
                    <a:pt x="26" y="49"/>
                  </a:cubicBezTo>
                  <a:cubicBezTo>
                    <a:pt x="32" y="54"/>
                    <a:pt x="36" y="54"/>
                    <a:pt x="52" y="57"/>
                  </a:cubicBezTo>
                  <a:cubicBezTo>
                    <a:pt x="56" y="58"/>
                    <a:pt x="70" y="61"/>
                    <a:pt x="70" y="72"/>
                  </a:cubicBezTo>
                  <a:cubicBezTo>
                    <a:pt x="70" y="76"/>
                    <a:pt x="68" y="84"/>
                    <a:pt x="59" y="90"/>
                  </a:cubicBezTo>
                  <a:cubicBezTo>
                    <a:pt x="50" y="95"/>
                    <a:pt x="39" y="95"/>
                    <a:pt x="36" y="95"/>
                  </a:cubicBezTo>
                  <a:cubicBezTo>
                    <a:pt x="27" y="95"/>
                    <a:pt x="15" y="93"/>
                    <a:pt x="10" y="85"/>
                  </a:cubicBezTo>
                  <a:cubicBezTo>
                    <a:pt x="17" y="84"/>
                    <a:pt x="22" y="79"/>
                    <a:pt x="22" y="73"/>
                  </a:cubicBezTo>
                  <a:cubicBezTo>
                    <a:pt x="22" y="67"/>
                    <a:pt x="18" y="64"/>
                    <a:pt x="13" y="64"/>
                  </a:cubicBezTo>
                  <a:cubicBezTo>
                    <a:pt x="7" y="64"/>
                    <a:pt x="0" y="69"/>
                    <a:pt x="0" y="79"/>
                  </a:cubicBezTo>
                  <a:cubicBezTo>
                    <a:pt x="0" y="93"/>
                    <a:pt x="14" y="101"/>
                    <a:pt x="36" y="101"/>
                  </a:cubicBezTo>
                  <a:cubicBezTo>
                    <a:pt x="77" y="101"/>
                    <a:pt x="85" y="73"/>
                    <a:pt x="85" y="64"/>
                  </a:cubicBezTo>
                  <a:cubicBezTo>
                    <a:pt x="85" y="44"/>
                    <a:pt x="62" y="40"/>
                    <a:pt x="54" y="38"/>
                  </a:cubicBezTo>
                  <a:cubicBezTo>
                    <a:pt x="52" y="38"/>
                    <a:pt x="46" y="37"/>
                    <a:pt x="45" y="36"/>
                  </a:cubicBezTo>
                  <a:cubicBezTo>
                    <a:pt x="37" y="35"/>
                    <a:pt x="33" y="30"/>
                    <a:pt x="33" y="25"/>
                  </a:cubicBezTo>
                  <a:cubicBezTo>
                    <a:pt x="33" y="20"/>
                    <a:pt x="37" y="14"/>
                    <a:pt x="42" y="11"/>
                  </a:cubicBezTo>
                  <a:cubicBezTo>
                    <a:pt x="48" y="7"/>
                    <a:pt x="56" y="7"/>
                    <a:pt x="59" y="7"/>
                  </a:cubicBezTo>
                  <a:cubicBezTo>
                    <a:pt x="64" y="7"/>
                    <a:pt x="76" y="7"/>
                    <a:pt x="80" y="1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143">
              <a:extLst>
                <a:ext uri="{FF2B5EF4-FFF2-40B4-BE49-F238E27FC236}">
                  <a16:creationId xmlns:a16="http://schemas.microsoft.com/office/drawing/2014/main" id="{29E4F085-B35F-80B6-D680-2B7EDD539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299" y="3253308"/>
              <a:ext cx="7938" cy="196850"/>
            </a:xfrm>
            <a:custGeom>
              <a:avLst/>
              <a:gdLst>
                <a:gd name="T0" fmla="*/ 13 w 13"/>
                <a:gd name="T1" fmla="*/ 11 h 318"/>
                <a:gd name="T2" fmla="*/ 13 w 13"/>
                <a:gd name="T3" fmla="*/ 11 h 318"/>
                <a:gd name="T4" fmla="*/ 6 w 13"/>
                <a:gd name="T5" fmla="*/ 0 h 318"/>
                <a:gd name="T6" fmla="*/ 0 w 13"/>
                <a:gd name="T7" fmla="*/ 11 h 318"/>
                <a:gd name="T8" fmla="*/ 0 w 13"/>
                <a:gd name="T9" fmla="*/ 306 h 318"/>
                <a:gd name="T10" fmla="*/ 6 w 13"/>
                <a:gd name="T11" fmla="*/ 318 h 318"/>
                <a:gd name="T12" fmla="*/ 13 w 13"/>
                <a:gd name="T13" fmla="*/ 306 h 318"/>
                <a:gd name="T14" fmla="*/ 13 w 13"/>
                <a:gd name="T15" fmla="*/ 1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18">
                  <a:moveTo>
                    <a:pt x="13" y="11"/>
                  </a:moveTo>
                  <a:lnTo>
                    <a:pt x="13" y="11"/>
                  </a:lnTo>
                  <a:cubicBezTo>
                    <a:pt x="13" y="6"/>
                    <a:pt x="13" y="0"/>
                    <a:pt x="6" y="0"/>
                  </a:cubicBezTo>
                  <a:cubicBezTo>
                    <a:pt x="0" y="0"/>
                    <a:pt x="0" y="6"/>
                    <a:pt x="0" y="11"/>
                  </a:cubicBezTo>
                  <a:lnTo>
                    <a:pt x="0" y="306"/>
                  </a:lnTo>
                  <a:cubicBezTo>
                    <a:pt x="0" y="312"/>
                    <a:pt x="0" y="318"/>
                    <a:pt x="6" y="318"/>
                  </a:cubicBezTo>
                  <a:cubicBezTo>
                    <a:pt x="13" y="318"/>
                    <a:pt x="13" y="312"/>
                    <a:pt x="13" y="306"/>
                  </a:cubicBezTo>
                  <a:lnTo>
                    <a:pt x="1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Freeform 144">
              <a:extLst>
                <a:ext uri="{FF2B5EF4-FFF2-40B4-BE49-F238E27FC236}">
                  <a16:creationId xmlns:a16="http://schemas.microsoft.com/office/drawing/2014/main" id="{530EC10A-78AC-EDA5-DCB5-4F8167F1C3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399" y="3269183"/>
              <a:ext cx="84138" cy="136525"/>
            </a:xfrm>
            <a:custGeom>
              <a:avLst/>
              <a:gdLst>
                <a:gd name="T0" fmla="*/ 134 w 134"/>
                <a:gd name="T1" fmla="*/ 110 h 218"/>
                <a:gd name="T2" fmla="*/ 134 w 134"/>
                <a:gd name="T3" fmla="*/ 110 h 218"/>
                <a:gd name="T4" fmla="*/ 121 w 134"/>
                <a:gd name="T5" fmla="*/ 35 h 218"/>
                <a:gd name="T6" fmla="*/ 67 w 134"/>
                <a:gd name="T7" fmla="*/ 0 h 218"/>
                <a:gd name="T8" fmla="*/ 12 w 134"/>
                <a:gd name="T9" fmla="*/ 37 h 218"/>
                <a:gd name="T10" fmla="*/ 0 w 134"/>
                <a:gd name="T11" fmla="*/ 110 h 218"/>
                <a:gd name="T12" fmla="*/ 15 w 134"/>
                <a:gd name="T13" fmla="*/ 186 h 218"/>
                <a:gd name="T14" fmla="*/ 67 w 134"/>
                <a:gd name="T15" fmla="*/ 218 h 218"/>
                <a:gd name="T16" fmla="*/ 122 w 134"/>
                <a:gd name="T17" fmla="*/ 181 h 218"/>
                <a:gd name="T18" fmla="*/ 134 w 134"/>
                <a:gd name="T19" fmla="*/ 110 h 218"/>
                <a:gd name="T20" fmla="*/ 67 w 134"/>
                <a:gd name="T21" fmla="*/ 211 h 218"/>
                <a:gd name="T22" fmla="*/ 67 w 134"/>
                <a:gd name="T23" fmla="*/ 211 h 218"/>
                <a:gd name="T24" fmla="*/ 30 w 134"/>
                <a:gd name="T25" fmla="*/ 173 h 218"/>
                <a:gd name="T26" fmla="*/ 27 w 134"/>
                <a:gd name="T27" fmla="*/ 106 h 218"/>
                <a:gd name="T28" fmla="*/ 29 w 134"/>
                <a:gd name="T29" fmla="*/ 47 h 218"/>
                <a:gd name="T30" fmla="*/ 67 w 134"/>
                <a:gd name="T31" fmla="*/ 7 h 218"/>
                <a:gd name="T32" fmla="*/ 105 w 134"/>
                <a:gd name="T33" fmla="*/ 44 h 218"/>
                <a:gd name="T34" fmla="*/ 108 w 134"/>
                <a:gd name="T35" fmla="*/ 106 h 218"/>
                <a:gd name="T36" fmla="*/ 104 w 134"/>
                <a:gd name="T37" fmla="*/ 172 h 218"/>
                <a:gd name="T38" fmla="*/ 67 w 134"/>
                <a:gd name="T39" fmla="*/ 21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218">
                  <a:moveTo>
                    <a:pt x="134" y="110"/>
                  </a:moveTo>
                  <a:lnTo>
                    <a:pt x="134" y="110"/>
                  </a:lnTo>
                  <a:cubicBezTo>
                    <a:pt x="134" y="84"/>
                    <a:pt x="133" y="59"/>
                    <a:pt x="121" y="35"/>
                  </a:cubicBezTo>
                  <a:cubicBezTo>
                    <a:pt x="107" y="5"/>
                    <a:pt x="81" y="0"/>
                    <a:pt x="67" y="0"/>
                  </a:cubicBezTo>
                  <a:cubicBezTo>
                    <a:pt x="48" y="0"/>
                    <a:pt x="25" y="8"/>
                    <a:pt x="12" y="37"/>
                  </a:cubicBezTo>
                  <a:cubicBezTo>
                    <a:pt x="2" y="59"/>
                    <a:pt x="0" y="84"/>
                    <a:pt x="0" y="110"/>
                  </a:cubicBezTo>
                  <a:cubicBezTo>
                    <a:pt x="0" y="133"/>
                    <a:pt x="2" y="162"/>
                    <a:pt x="15" y="186"/>
                  </a:cubicBezTo>
                  <a:cubicBezTo>
                    <a:pt x="28" y="212"/>
                    <a:pt x="51" y="218"/>
                    <a:pt x="67" y="218"/>
                  </a:cubicBezTo>
                  <a:cubicBezTo>
                    <a:pt x="84" y="218"/>
                    <a:pt x="108" y="212"/>
                    <a:pt x="122" y="181"/>
                  </a:cubicBezTo>
                  <a:cubicBezTo>
                    <a:pt x="133" y="160"/>
                    <a:pt x="134" y="135"/>
                    <a:pt x="134" y="110"/>
                  </a:cubicBezTo>
                  <a:close/>
                  <a:moveTo>
                    <a:pt x="67" y="211"/>
                  </a:moveTo>
                  <a:lnTo>
                    <a:pt x="67" y="211"/>
                  </a:lnTo>
                  <a:cubicBezTo>
                    <a:pt x="55" y="211"/>
                    <a:pt x="36" y="203"/>
                    <a:pt x="30" y="173"/>
                  </a:cubicBezTo>
                  <a:cubicBezTo>
                    <a:pt x="27" y="154"/>
                    <a:pt x="27" y="125"/>
                    <a:pt x="27" y="106"/>
                  </a:cubicBezTo>
                  <a:cubicBezTo>
                    <a:pt x="27" y="85"/>
                    <a:pt x="27" y="64"/>
                    <a:pt x="29" y="47"/>
                  </a:cubicBezTo>
                  <a:cubicBezTo>
                    <a:pt x="35" y="9"/>
                    <a:pt x="59" y="7"/>
                    <a:pt x="67" y="7"/>
                  </a:cubicBezTo>
                  <a:cubicBezTo>
                    <a:pt x="78" y="7"/>
                    <a:pt x="98" y="12"/>
                    <a:pt x="105" y="44"/>
                  </a:cubicBezTo>
                  <a:cubicBezTo>
                    <a:pt x="108" y="62"/>
                    <a:pt x="108" y="86"/>
                    <a:pt x="108" y="106"/>
                  </a:cubicBezTo>
                  <a:cubicBezTo>
                    <a:pt x="108" y="130"/>
                    <a:pt x="108" y="151"/>
                    <a:pt x="104" y="172"/>
                  </a:cubicBezTo>
                  <a:cubicBezTo>
                    <a:pt x="99" y="202"/>
                    <a:pt x="81" y="211"/>
                    <a:pt x="67" y="21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Freeform 145">
              <a:extLst>
                <a:ext uri="{FF2B5EF4-FFF2-40B4-BE49-F238E27FC236}">
                  <a16:creationId xmlns:a16="http://schemas.microsoft.com/office/drawing/2014/main" id="{D5A9DB5E-2690-694C-0C83-5A9099090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586" y="3253308"/>
              <a:ext cx="44450" cy="196850"/>
            </a:xfrm>
            <a:custGeom>
              <a:avLst/>
              <a:gdLst>
                <a:gd name="T0" fmla="*/ 69 w 71"/>
                <a:gd name="T1" fmla="*/ 164 h 318"/>
                <a:gd name="T2" fmla="*/ 69 w 71"/>
                <a:gd name="T3" fmla="*/ 164 h 318"/>
                <a:gd name="T4" fmla="*/ 71 w 71"/>
                <a:gd name="T5" fmla="*/ 159 h 318"/>
                <a:gd name="T6" fmla="*/ 69 w 71"/>
                <a:gd name="T7" fmla="*/ 153 h 318"/>
                <a:gd name="T8" fmla="*/ 13 w 71"/>
                <a:gd name="T9" fmla="*/ 7 h 318"/>
                <a:gd name="T10" fmla="*/ 6 w 71"/>
                <a:gd name="T11" fmla="*/ 0 h 318"/>
                <a:gd name="T12" fmla="*/ 0 w 71"/>
                <a:gd name="T13" fmla="*/ 6 h 318"/>
                <a:gd name="T14" fmla="*/ 1 w 71"/>
                <a:gd name="T15" fmla="*/ 11 h 318"/>
                <a:gd name="T16" fmla="*/ 58 w 71"/>
                <a:gd name="T17" fmla="*/ 159 h 318"/>
                <a:gd name="T18" fmla="*/ 1 w 71"/>
                <a:gd name="T19" fmla="*/ 306 h 318"/>
                <a:gd name="T20" fmla="*/ 0 w 71"/>
                <a:gd name="T21" fmla="*/ 311 h 318"/>
                <a:gd name="T22" fmla="*/ 6 w 71"/>
                <a:gd name="T23" fmla="*/ 318 h 318"/>
                <a:gd name="T24" fmla="*/ 13 w 71"/>
                <a:gd name="T25" fmla="*/ 311 h 318"/>
                <a:gd name="T26" fmla="*/ 69 w 71"/>
                <a:gd name="T27" fmla="*/ 16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318">
                  <a:moveTo>
                    <a:pt x="69" y="164"/>
                  </a:moveTo>
                  <a:lnTo>
                    <a:pt x="69" y="164"/>
                  </a:lnTo>
                  <a:cubicBezTo>
                    <a:pt x="71" y="160"/>
                    <a:pt x="71" y="160"/>
                    <a:pt x="71" y="159"/>
                  </a:cubicBezTo>
                  <a:cubicBezTo>
                    <a:pt x="71" y="158"/>
                    <a:pt x="71" y="157"/>
                    <a:pt x="69" y="153"/>
                  </a:cubicBezTo>
                  <a:lnTo>
                    <a:pt x="13" y="7"/>
                  </a:lnTo>
                  <a:cubicBezTo>
                    <a:pt x="11" y="2"/>
                    <a:pt x="1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"/>
                    <a:pt x="0" y="8"/>
                    <a:pt x="1" y="11"/>
                  </a:cubicBezTo>
                  <a:lnTo>
                    <a:pt x="58" y="159"/>
                  </a:lnTo>
                  <a:lnTo>
                    <a:pt x="1" y="306"/>
                  </a:lnTo>
                  <a:cubicBezTo>
                    <a:pt x="0" y="309"/>
                    <a:pt x="0" y="310"/>
                    <a:pt x="0" y="311"/>
                  </a:cubicBezTo>
                  <a:cubicBezTo>
                    <a:pt x="0" y="315"/>
                    <a:pt x="3" y="318"/>
                    <a:pt x="6" y="318"/>
                  </a:cubicBezTo>
                  <a:cubicBezTo>
                    <a:pt x="10" y="318"/>
                    <a:pt x="11" y="315"/>
                    <a:pt x="13" y="311"/>
                  </a:cubicBezTo>
                  <a:lnTo>
                    <a:pt x="69" y="1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Freeform 146">
              <a:extLst>
                <a:ext uri="{FF2B5EF4-FFF2-40B4-BE49-F238E27FC236}">
                  <a16:creationId xmlns:a16="http://schemas.microsoft.com/office/drawing/2014/main" id="{76878EDD-B8AA-1B2A-4402-2944D870C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6" y="3202508"/>
              <a:ext cx="298450" cy="298450"/>
            </a:xfrm>
            <a:custGeom>
              <a:avLst/>
              <a:gdLst>
                <a:gd name="T0" fmla="*/ 0 w 480"/>
                <a:gd name="T1" fmla="*/ 478 h 478"/>
                <a:gd name="T2" fmla="*/ 0 w 480"/>
                <a:gd name="T3" fmla="*/ 478 h 478"/>
                <a:gd name="T4" fmla="*/ 480 w 480"/>
                <a:gd name="T5" fmla="*/ 478 h 478"/>
                <a:gd name="T6" fmla="*/ 480 w 480"/>
                <a:gd name="T7" fmla="*/ 0 h 478"/>
                <a:gd name="T8" fmla="*/ 0 w 480"/>
                <a:gd name="T9" fmla="*/ 0 h 478"/>
                <a:gd name="T10" fmla="*/ 0 w 480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78">
                  <a:moveTo>
                    <a:pt x="0" y="478"/>
                  </a:moveTo>
                  <a:lnTo>
                    <a:pt x="0" y="478"/>
                  </a:lnTo>
                  <a:lnTo>
                    <a:pt x="480" y="478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Freeform 147">
              <a:extLst>
                <a:ext uri="{FF2B5EF4-FFF2-40B4-BE49-F238E27FC236}">
                  <a16:creationId xmlns:a16="http://schemas.microsoft.com/office/drawing/2014/main" id="{AA95C00B-8D9C-75BA-9621-395B1659C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6" y="3202508"/>
              <a:ext cx="298450" cy="298450"/>
            </a:xfrm>
            <a:custGeom>
              <a:avLst/>
              <a:gdLst>
                <a:gd name="T0" fmla="*/ 0 w 480"/>
                <a:gd name="T1" fmla="*/ 478 h 478"/>
                <a:gd name="T2" fmla="*/ 0 w 480"/>
                <a:gd name="T3" fmla="*/ 478 h 478"/>
                <a:gd name="T4" fmla="*/ 480 w 480"/>
                <a:gd name="T5" fmla="*/ 478 h 478"/>
                <a:gd name="T6" fmla="*/ 480 w 480"/>
                <a:gd name="T7" fmla="*/ 0 h 478"/>
                <a:gd name="T8" fmla="*/ 0 w 480"/>
                <a:gd name="T9" fmla="*/ 0 h 478"/>
                <a:gd name="T10" fmla="*/ 0 w 480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78">
                  <a:moveTo>
                    <a:pt x="0" y="478"/>
                  </a:moveTo>
                  <a:lnTo>
                    <a:pt x="0" y="478"/>
                  </a:lnTo>
                  <a:lnTo>
                    <a:pt x="480" y="478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Freeform 148">
              <a:extLst>
                <a:ext uri="{FF2B5EF4-FFF2-40B4-BE49-F238E27FC236}">
                  <a16:creationId xmlns:a16="http://schemas.microsoft.com/office/drawing/2014/main" id="{E93223D7-2490-5190-8C9C-825D3536C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224" y="3283470"/>
              <a:ext cx="103188" cy="136525"/>
            </a:xfrm>
            <a:custGeom>
              <a:avLst/>
              <a:gdLst>
                <a:gd name="T0" fmla="*/ 165 w 165"/>
                <a:gd name="T1" fmla="*/ 220 h 220"/>
                <a:gd name="T2" fmla="*/ 165 w 165"/>
                <a:gd name="T3" fmla="*/ 220 h 220"/>
                <a:gd name="T4" fmla="*/ 165 w 165"/>
                <a:gd name="T5" fmla="*/ 0 h 220"/>
                <a:gd name="T6" fmla="*/ 137 w 165"/>
                <a:gd name="T7" fmla="*/ 0 h 220"/>
                <a:gd name="T8" fmla="*/ 137 w 165"/>
                <a:gd name="T9" fmla="*/ 96 h 220"/>
                <a:gd name="T10" fmla="*/ 28 w 165"/>
                <a:gd name="T11" fmla="*/ 96 h 220"/>
                <a:gd name="T12" fmla="*/ 28 w 165"/>
                <a:gd name="T13" fmla="*/ 0 h 220"/>
                <a:gd name="T14" fmla="*/ 0 w 165"/>
                <a:gd name="T15" fmla="*/ 0 h 220"/>
                <a:gd name="T16" fmla="*/ 0 w 165"/>
                <a:gd name="T17" fmla="*/ 220 h 220"/>
                <a:gd name="T18" fmla="*/ 28 w 165"/>
                <a:gd name="T19" fmla="*/ 220 h 220"/>
                <a:gd name="T20" fmla="*/ 28 w 165"/>
                <a:gd name="T21" fmla="*/ 115 h 220"/>
                <a:gd name="T22" fmla="*/ 137 w 165"/>
                <a:gd name="T23" fmla="*/ 115 h 220"/>
                <a:gd name="T24" fmla="*/ 137 w 165"/>
                <a:gd name="T25" fmla="*/ 220 h 220"/>
                <a:gd name="T26" fmla="*/ 165 w 165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220">
                  <a:moveTo>
                    <a:pt x="165" y="220"/>
                  </a:moveTo>
                  <a:lnTo>
                    <a:pt x="165" y="220"/>
                  </a:lnTo>
                  <a:lnTo>
                    <a:pt x="165" y="0"/>
                  </a:lnTo>
                  <a:lnTo>
                    <a:pt x="137" y="0"/>
                  </a:lnTo>
                  <a:lnTo>
                    <a:pt x="137" y="96"/>
                  </a:lnTo>
                  <a:lnTo>
                    <a:pt x="28" y="9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20"/>
                  </a:lnTo>
                  <a:lnTo>
                    <a:pt x="28" y="220"/>
                  </a:lnTo>
                  <a:lnTo>
                    <a:pt x="28" y="115"/>
                  </a:lnTo>
                  <a:lnTo>
                    <a:pt x="137" y="115"/>
                  </a:lnTo>
                  <a:lnTo>
                    <a:pt x="137" y="220"/>
                  </a:lnTo>
                  <a:lnTo>
                    <a:pt x="165" y="22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Freeform 149">
              <a:extLst>
                <a:ext uri="{FF2B5EF4-FFF2-40B4-BE49-F238E27FC236}">
                  <a16:creationId xmlns:a16="http://schemas.microsoft.com/office/drawing/2014/main" id="{FE48F3F9-F6A1-4822-367B-C413464B3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611" y="3673995"/>
              <a:ext cx="20638" cy="20638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16 w 33"/>
                <a:gd name="T5" fmla="*/ 0 h 34"/>
                <a:gd name="T6" fmla="*/ 0 w 33"/>
                <a:gd name="T7" fmla="*/ 17 h 34"/>
                <a:gd name="T8" fmla="*/ 16 w 33"/>
                <a:gd name="T9" fmla="*/ 34 h 34"/>
                <a:gd name="T10" fmla="*/ 33 w 33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lnTo>
                    <a:pt x="33" y="17"/>
                  </a:lnTo>
                  <a:cubicBezTo>
                    <a:pt x="33" y="8"/>
                    <a:pt x="2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6" y="34"/>
                  </a:cubicBezTo>
                  <a:cubicBezTo>
                    <a:pt x="26" y="34"/>
                    <a:pt x="33" y="26"/>
                    <a:pt x="33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Freeform 150">
              <a:extLst>
                <a:ext uri="{FF2B5EF4-FFF2-40B4-BE49-F238E27FC236}">
                  <a16:creationId xmlns:a16="http://schemas.microsoft.com/office/drawing/2014/main" id="{FC1F723B-3DDB-1850-B951-D93651668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924" y="3673995"/>
              <a:ext cx="20638" cy="20638"/>
            </a:xfrm>
            <a:custGeom>
              <a:avLst/>
              <a:gdLst>
                <a:gd name="T0" fmla="*/ 33 w 33"/>
                <a:gd name="T1" fmla="*/ 17 h 34"/>
                <a:gd name="T2" fmla="*/ 33 w 33"/>
                <a:gd name="T3" fmla="*/ 17 h 34"/>
                <a:gd name="T4" fmla="*/ 17 w 33"/>
                <a:gd name="T5" fmla="*/ 0 h 34"/>
                <a:gd name="T6" fmla="*/ 0 w 33"/>
                <a:gd name="T7" fmla="*/ 17 h 34"/>
                <a:gd name="T8" fmla="*/ 17 w 33"/>
                <a:gd name="T9" fmla="*/ 34 h 34"/>
                <a:gd name="T10" fmla="*/ 33 w 33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4">
                  <a:moveTo>
                    <a:pt x="33" y="17"/>
                  </a:moveTo>
                  <a:lnTo>
                    <a:pt x="33" y="17"/>
                  </a:lnTo>
                  <a:cubicBezTo>
                    <a:pt x="33" y="8"/>
                    <a:pt x="26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3" y="26"/>
                    <a:pt x="33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Freeform 151">
              <a:extLst>
                <a:ext uri="{FF2B5EF4-FFF2-40B4-BE49-F238E27FC236}">
                  <a16:creationId xmlns:a16="http://schemas.microsoft.com/office/drawing/2014/main" id="{B2F8F5EF-810F-3509-E667-65AB30331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236" y="3673995"/>
              <a:ext cx="22225" cy="20638"/>
            </a:xfrm>
            <a:custGeom>
              <a:avLst/>
              <a:gdLst>
                <a:gd name="T0" fmla="*/ 34 w 34"/>
                <a:gd name="T1" fmla="*/ 17 h 34"/>
                <a:gd name="T2" fmla="*/ 34 w 34"/>
                <a:gd name="T3" fmla="*/ 17 h 34"/>
                <a:gd name="T4" fmla="*/ 17 w 34"/>
                <a:gd name="T5" fmla="*/ 0 h 34"/>
                <a:gd name="T6" fmla="*/ 0 w 34"/>
                <a:gd name="T7" fmla="*/ 17 h 34"/>
                <a:gd name="T8" fmla="*/ 17 w 34"/>
                <a:gd name="T9" fmla="*/ 34 h 34"/>
                <a:gd name="T10" fmla="*/ 34 w 34"/>
                <a:gd name="T11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lnTo>
                    <a:pt x="34" y="17"/>
                  </a:lnTo>
                  <a:cubicBezTo>
                    <a:pt x="34" y="8"/>
                    <a:pt x="26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Freeform 152">
              <a:extLst>
                <a:ext uri="{FF2B5EF4-FFF2-40B4-BE49-F238E27FC236}">
                  <a16:creationId xmlns:a16="http://schemas.microsoft.com/office/drawing/2014/main" id="{53543BB4-04FD-32E5-A541-FD109D73E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299" y="3929583"/>
              <a:ext cx="7938" cy="198438"/>
            </a:xfrm>
            <a:custGeom>
              <a:avLst/>
              <a:gdLst>
                <a:gd name="T0" fmla="*/ 13 w 13"/>
                <a:gd name="T1" fmla="*/ 12 h 318"/>
                <a:gd name="T2" fmla="*/ 13 w 13"/>
                <a:gd name="T3" fmla="*/ 12 h 318"/>
                <a:gd name="T4" fmla="*/ 6 w 13"/>
                <a:gd name="T5" fmla="*/ 0 h 318"/>
                <a:gd name="T6" fmla="*/ 0 w 13"/>
                <a:gd name="T7" fmla="*/ 12 h 318"/>
                <a:gd name="T8" fmla="*/ 0 w 13"/>
                <a:gd name="T9" fmla="*/ 307 h 318"/>
                <a:gd name="T10" fmla="*/ 6 w 13"/>
                <a:gd name="T11" fmla="*/ 318 h 318"/>
                <a:gd name="T12" fmla="*/ 13 w 13"/>
                <a:gd name="T13" fmla="*/ 307 h 318"/>
                <a:gd name="T14" fmla="*/ 13 w 13"/>
                <a:gd name="T15" fmla="*/ 1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18">
                  <a:moveTo>
                    <a:pt x="13" y="12"/>
                  </a:moveTo>
                  <a:lnTo>
                    <a:pt x="13" y="12"/>
                  </a:lnTo>
                  <a:cubicBezTo>
                    <a:pt x="13" y="6"/>
                    <a:pt x="13" y="0"/>
                    <a:pt x="6" y="0"/>
                  </a:cubicBezTo>
                  <a:cubicBezTo>
                    <a:pt x="0" y="0"/>
                    <a:pt x="0" y="6"/>
                    <a:pt x="0" y="12"/>
                  </a:cubicBezTo>
                  <a:lnTo>
                    <a:pt x="0" y="307"/>
                  </a:lnTo>
                  <a:cubicBezTo>
                    <a:pt x="0" y="313"/>
                    <a:pt x="0" y="318"/>
                    <a:pt x="6" y="318"/>
                  </a:cubicBezTo>
                  <a:cubicBezTo>
                    <a:pt x="13" y="318"/>
                    <a:pt x="13" y="313"/>
                    <a:pt x="13" y="307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Freeform 153">
              <a:extLst>
                <a:ext uri="{FF2B5EF4-FFF2-40B4-BE49-F238E27FC236}">
                  <a16:creationId xmlns:a16="http://schemas.microsoft.com/office/drawing/2014/main" id="{CF49F317-67DC-AABD-37DE-6D0C008AF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399" y="3947045"/>
              <a:ext cx="84138" cy="134938"/>
            </a:xfrm>
            <a:custGeom>
              <a:avLst/>
              <a:gdLst>
                <a:gd name="T0" fmla="*/ 134 w 134"/>
                <a:gd name="T1" fmla="*/ 110 h 219"/>
                <a:gd name="T2" fmla="*/ 134 w 134"/>
                <a:gd name="T3" fmla="*/ 110 h 219"/>
                <a:gd name="T4" fmla="*/ 121 w 134"/>
                <a:gd name="T5" fmla="*/ 36 h 219"/>
                <a:gd name="T6" fmla="*/ 67 w 134"/>
                <a:gd name="T7" fmla="*/ 0 h 219"/>
                <a:gd name="T8" fmla="*/ 12 w 134"/>
                <a:gd name="T9" fmla="*/ 38 h 219"/>
                <a:gd name="T10" fmla="*/ 0 w 134"/>
                <a:gd name="T11" fmla="*/ 110 h 219"/>
                <a:gd name="T12" fmla="*/ 15 w 134"/>
                <a:gd name="T13" fmla="*/ 187 h 219"/>
                <a:gd name="T14" fmla="*/ 67 w 134"/>
                <a:gd name="T15" fmla="*/ 219 h 219"/>
                <a:gd name="T16" fmla="*/ 122 w 134"/>
                <a:gd name="T17" fmla="*/ 182 h 219"/>
                <a:gd name="T18" fmla="*/ 134 w 134"/>
                <a:gd name="T19" fmla="*/ 110 h 219"/>
                <a:gd name="T20" fmla="*/ 67 w 134"/>
                <a:gd name="T21" fmla="*/ 212 h 219"/>
                <a:gd name="T22" fmla="*/ 67 w 134"/>
                <a:gd name="T23" fmla="*/ 212 h 219"/>
                <a:gd name="T24" fmla="*/ 30 w 134"/>
                <a:gd name="T25" fmla="*/ 173 h 219"/>
                <a:gd name="T26" fmla="*/ 27 w 134"/>
                <a:gd name="T27" fmla="*/ 106 h 219"/>
                <a:gd name="T28" fmla="*/ 29 w 134"/>
                <a:gd name="T29" fmla="*/ 48 h 219"/>
                <a:gd name="T30" fmla="*/ 67 w 134"/>
                <a:gd name="T31" fmla="*/ 7 h 219"/>
                <a:gd name="T32" fmla="*/ 105 w 134"/>
                <a:gd name="T33" fmla="*/ 44 h 219"/>
                <a:gd name="T34" fmla="*/ 108 w 134"/>
                <a:gd name="T35" fmla="*/ 106 h 219"/>
                <a:gd name="T36" fmla="*/ 104 w 134"/>
                <a:gd name="T37" fmla="*/ 172 h 219"/>
                <a:gd name="T38" fmla="*/ 67 w 134"/>
                <a:gd name="T39" fmla="*/ 21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4" h="219">
                  <a:moveTo>
                    <a:pt x="134" y="110"/>
                  </a:moveTo>
                  <a:lnTo>
                    <a:pt x="134" y="110"/>
                  </a:lnTo>
                  <a:cubicBezTo>
                    <a:pt x="134" y="85"/>
                    <a:pt x="133" y="59"/>
                    <a:pt x="121" y="36"/>
                  </a:cubicBezTo>
                  <a:cubicBezTo>
                    <a:pt x="107" y="5"/>
                    <a:pt x="81" y="0"/>
                    <a:pt x="67" y="0"/>
                  </a:cubicBezTo>
                  <a:cubicBezTo>
                    <a:pt x="48" y="0"/>
                    <a:pt x="25" y="8"/>
                    <a:pt x="12" y="38"/>
                  </a:cubicBezTo>
                  <a:cubicBezTo>
                    <a:pt x="2" y="60"/>
                    <a:pt x="0" y="85"/>
                    <a:pt x="0" y="110"/>
                  </a:cubicBezTo>
                  <a:cubicBezTo>
                    <a:pt x="0" y="134"/>
                    <a:pt x="2" y="163"/>
                    <a:pt x="15" y="187"/>
                  </a:cubicBezTo>
                  <a:cubicBezTo>
                    <a:pt x="28" y="212"/>
                    <a:pt x="51" y="219"/>
                    <a:pt x="67" y="219"/>
                  </a:cubicBezTo>
                  <a:cubicBezTo>
                    <a:pt x="84" y="219"/>
                    <a:pt x="108" y="212"/>
                    <a:pt x="122" y="182"/>
                  </a:cubicBezTo>
                  <a:cubicBezTo>
                    <a:pt x="133" y="160"/>
                    <a:pt x="134" y="135"/>
                    <a:pt x="134" y="110"/>
                  </a:cubicBezTo>
                  <a:close/>
                  <a:moveTo>
                    <a:pt x="67" y="212"/>
                  </a:moveTo>
                  <a:lnTo>
                    <a:pt x="67" y="212"/>
                  </a:lnTo>
                  <a:cubicBezTo>
                    <a:pt x="55" y="212"/>
                    <a:pt x="36" y="204"/>
                    <a:pt x="30" y="173"/>
                  </a:cubicBezTo>
                  <a:cubicBezTo>
                    <a:pt x="27" y="154"/>
                    <a:pt x="27" y="125"/>
                    <a:pt x="27" y="106"/>
                  </a:cubicBezTo>
                  <a:cubicBezTo>
                    <a:pt x="27" y="86"/>
                    <a:pt x="27" y="65"/>
                    <a:pt x="29" y="48"/>
                  </a:cubicBezTo>
                  <a:cubicBezTo>
                    <a:pt x="35" y="10"/>
                    <a:pt x="59" y="7"/>
                    <a:pt x="67" y="7"/>
                  </a:cubicBezTo>
                  <a:cubicBezTo>
                    <a:pt x="78" y="7"/>
                    <a:pt x="98" y="13"/>
                    <a:pt x="105" y="44"/>
                  </a:cubicBezTo>
                  <a:cubicBezTo>
                    <a:pt x="108" y="62"/>
                    <a:pt x="108" y="86"/>
                    <a:pt x="108" y="106"/>
                  </a:cubicBezTo>
                  <a:cubicBezTo>
                    <a:pt x="108" y="130"/>
                    <a:pt x="108" y="152"/>
                    <a:pt x="104" y="172"/>
                  </a:cubicBezTo>
                  <a:cubicBezTo>
                    <a:pt x="99" y="202"/>
                    <a:pt x="81" y="212"/>
                    <a:pt x="67" y="21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" name="Freeform 154">
              <a:extLst>
                <a:ext uri="{FF2B5EF4-FFF2-40B4-BE49-F238E27FC236}">
                  <a16:creationId xmlns:a16="http://schemas.microsoft.com/office/drawing/2014/main" id="{405F3B76-C3A4-0E0C-365D-D4556A48F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586" y="3929583"/>
              <a:ext cx="44450" cy="198438"/>
            </a:xfrm>
            <a:custGeom>
              <a:avLst/>
              <a:gdLst>
                <a:gd name="T0" fmla="*/ 69 w 71"/>
                <a:gd name="T1" fmla="*/ 165 h 318"/>
                <a:gd name="T2" fmla="*/ 69 w 71"/>
                <a:gd name="T3" fmla="*/ 165 h 318"/>
                <a:gd name="T4" fmla="*/ 71 w 71"/>
                <a:gd name="T5" fmla="*/ 159 h 318"/>
                <a:gd name="T6" fmla="*/ 69 w 71"/>
                <a:gd name="T7" fmla="*/ 154 h 318"/>
                <a:gd name="T8" fmla="*/ 13 w 71"/>
                <a:gd name="T9" fmla="*/ 8 h 318"/>
                <a:gd name="T10" fmla="*/ 6 w 71"/>
                <a:gd name="T11" fmla="*/ 0 h 318"/>
                <a:gd name="T12" fmla="*/ 0 w 71"/>
                <a:gd name="T13" fmla="*/ 7 h 318"/>
                <a:gd name="T14" fmla="*/ 1 w 71"/>
                <a:gd name="T15" fmla="*/ 12 h 318"/>
                <a:gd name="T16" fmla="*/ 58 w 71"/>
                <a:gd name="T17" fmla="*/ 159 h 318"/>
                <a:gd name="T18" fmla="*/ 1 w 71"/>
                <a:gd name="T19" fmla="*/ 306 h 318"/>
                <a:gd name="T20" fmla="*/ 0 w 71"/>
                <a:gd name="T21" fmla="*/ 312 h 318"/>
                <a:gd name="T22" fmla="*/ 6 w 71"/>
                <a:gd name="T23" fmla="*/ 318 h 318"/>
                <a:gd name="T24" fmla="*/ 13 w 71"/>
                <a:gd name="T25" fmla="*/ 312 h 318"/>
                <a:gd name="T26" fmla="*/ 69 w 71"/>
                <a:gd name="T27" fmla="*/ 16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318">
                  <a:moveTo>
                    <a:pt x="69" y="165"/>
                  </a:moveTo>
                  <a:lnTo>
                    <a:pt x="69" y="165"/>
                  </a:lnTo>
                  <a:cubicBezTo>
                    <a:pt x="71" y="161"/>
                    <a:pt x="71" y="160"/>
                    <a:pt x="71" y="159"/>
                  </a:cubicBezTo>
                  <a:cubicBezTo>
                    <a:pt x="71" y="158"/>
                    <a:pt x="71" y="158"/>
                    <a:pt x="69" y="154"/>
                  </a:cubicBezTo>
                  <a:lnTo>
                    <a:pt x="13" y="8"/>
                  </a:lnTo>
                  <a:cubicBezTo>
                    <a:pt x="11" y="2"/>
                    <a:pt x="10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8"/>
                    <a:pt x="1" y="12"/>
                  </a:cubicBezTo>
                  <a:lnTo>
                    <a:pt x="58" y="159"/>
                  </a:lnTo>
                  <a:lnTo>
                    <a:pt x="1" y="306"/>
                  </a:lnTo>
                  <a:cubicBezTo>
                    <a:pt x="0" y="310"/>
                    <a:pt x="0" y="310"/>
                    <a:pt x="0" y="312"/>
                  </a:cubicBezTo>
                  <a:cubicBezTo>
                    <a:pt x="0" y="315"/>
                    <a:pt x="3" y="318"/>
                    <a:pt x="6" y="318"/>
                  </a:cubicBezTo>
                  <a:cubicBezTo>
                    <a:pt x="10" y="318"/>
                    <a:pt x="11" y="315"/>
                    <a:pt x="13" y="312"/>
                  </a:cubicBezTo>
                  <a:lnTo>
                    <a:pt x="69" y="16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Freeform 155">
              <a:extLst>
                <a:ext uri="{FF2B5EF4-FFF2-40B4-BE49-F238E27FC236}">
                  <a16:creationId xmlns:a16="http://schemas.microsoft.com/office/drawing/2014/main" id="{7738F352-0FAE-20EC-EC04-1ABCF311C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6" y="3880370"/>
              <a:ext cx="298450" cy="296863"/>
            </a:xfrm>
            <a:custGeom>
              <a:avLst/>
              <a:gdLst>
                <a:gd name="T0" fmla="*/ 0 w 480"/>
                <a:gd name="T1" fmla="*/ 478 h 478"/>
                <a:gd name="T2" fmla="*/ 0 w 480"/>
                <a:gd name="T3" fmla="*/ 478 h 478"/>
                <a:gd name="T4" fmla="*/ 480 w 480"/>
                <a:gd name="T5" fmla="*/ 478 h 478"/>
                <a:gd name="T6" fmla="*/ 480 w 480"/>
                <a:gd name="T7" fmla="*/ 0 h 478"/>
                <a:gd name="T8" fmla="*/ 0 w 480"/>
                <a:gd name="T9" fmla="*/ 0 h 478"/>
                <a:gd name="T10" fmla="*/ 0 w 480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78">
                  <a:moveTo>
                    <a:pt x="0" y="478"/>
                  </a:moveTo>
                  <a:lnTo>
                    <a:pt x="0" y="478"/>
                  </a:lnTo>
                  <a:lnTo>
                    <a:pt x="480" y="478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Freeform 156">
              <a:extLst>
                <a:ext uri="{FF2B5EF4-FFF2-40B4-BE49-F238E27FC236}">
                  <a16:creationId xmlns:a16="http://schemas.microsoft.com/office/drawing/2014/main" id="{678DFA80-5DEF-8C77-EDEA-18DBA0A5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386" y="3880370"/>
              <a:ext cx="298450" cy="296863"/>
            </a:xfrm>
            <a:custGeom>
              <a:avLst/>
              <a:gdLst>
                <a:gd name="T0" fmla="*/ 0 w 480"/>
                <a:gd name="T1" fmla="*/ 478 h 478"/>
                <a:gd name="T2" fmla="*/ 0 w 480"/>
                <a:gd name="T3" fmla="*/ 478 h 478"/>
                <a:gd name="T4" fmla="*/ 480 w 480"/>
                <a:gd name="T5" fmla="*/ 478 h 478"/>
                <a:gd name="T6" fmla="*/ 480 w 480"/>
                <a:gd name="T7" fmla="*/ 0 h 478"/>
                <a:gd name="T8" fmla="*/ 0 w 480"/>
                <a:gd name="T9" fmla="*/ 0 h 478"/>
                <a:gd name="T10" fmla="*/ 0 w 480"/>
                <a:gd name="T11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478">
                  <a:moveTo>
                    <a:pt x="0" y="478"/>
                  </a:moveTo>
                  <a:lnTo>
                    <a:pt x="0" y="478"/>
                  </a:lnTo>
                  <a:lnTo>
                    <a:pt x="480" y="478"/>
                  </a:lnTo>
                  <a:lnTo>
                    <a:pt x="480" y="0"/>
                  </a:lnTo>
                  <a:lnTo>
                    <a:pt x="0" y="0"/>
                  </a:lnTo>
                  <a:lnTo>
                    <a:pt x="0" y="478"/>
                  </a:lnTo>
                  <a:close/>
                </a:path>
              </a:pathLst>
            </a:cu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Freeform 157">
              <a:extLst>
                <a:ext uri="{FF2B5EF4-FFF2-40B4-BE49-F238E27FC236}">
                  <a16:creationId xmlns:a16="http://schemas.microsoft.com/office/drawing/2014/main" id="{FA82C83B-D46F-74AB-2CC3-7B2014741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224" y="3959745"/>
              <a:ext cx="103188" cy="138113"/>
            </a:xfrm>
            <a:custGeom>
              <a:avLst/>
              <a:gdLst>
                <a:gd name="T0" fmla="*/ 165 w 165"/>
                <a:gd name="T1" fmla="*/ 221 h 221"/>
                <a:gd name="T2" fmla="*/ 165 w 165"/>
                <a:gd name="T3" fmla="*/ 221 h 221"/>
                <a:gd name="T4" fmla="*/ 165 w 165"/>
                <a:gd name="T5" fmla="*/ 0 h 221"/>
                <a:gd name="T6" fmla="*/ 137 w 165"/>
                <a:gd name="T7" fmla="*/ 0 h 221"/>
                <a:gd name="T8" fmla="*/ 137 w 165"/>
                <a:gd name="T9" fmla="*/ 96 h 221"/>
                <a:gd name="T10" fmla="*/ 28 w 165"/>
                <a:gd name="T11" fmla="*/ 96 h 221"/>
                <a:gd name="T12" fmla="*/ 28 w 165"/>
                <a:gd name="T13" fmla="*/ 0 h 221"/>
                <a:gd name="T14" fmla="*/ 0 w 165"/>
                <a:gd name="T15" fmla="*/ 0 h 221"/>
                <a:gd name="T16" fmla="*/ 0 w 165"/>
                <a:gd name="T17" fmla="*/ 221 h 221"/>
                <a:gd name="T18" fmla="*/ 28 w 165"/>
                <a:gd name="T19" fmla="*/ 221 h 221"/>
                <a:gd name="T20" fmla="*/ 28 w 165"/>
                <a:gd name="T21" fmla="*/ 116 h 221"/>
                <a:gd name="T22" fmla="*/ 137 w 165"/>
                <a:gd name="T23" fmla="*/ 116 h 221"/>
                <a:gd name="T24" fmla="*/ 137 w 165"/>
                <a:gd name="T25" fmla="*/ 221 h 221"/>
                <a:gd name="T26" fmla="*/ 165 w 165"/>
                <a:gd name="T27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221">
                  <a:moveTo>
                    <a:pt x="165" y="221"/>
                  </a:moveTo>
                  <a:lnTo>
                    <a:pt x="165" y="221"/>
                  </a:lnTo>
                  <a:lnTo>
                    <a:pt x="165" y="0"/>
                  </a:lnTo>
                  <a:lnTo>
                    <a:pt x="137" y="0"/>
                  </a:lnTo>
                  <a:lnTo>
                    <a:pt x="137" y="96"/>
                  </a:lnTo>
                  <a:lnTo>
                    <a:pt x="28" y="9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221"/>
                  </a:lnTo>
                  <a:lnTo>
                    <a:pt x="28" y="221"/>
                  </a:lnTo>
                  <a:lnTo>
                    <a:pt x="28" y="116"/>
                  </a:lnTo>
                  <a:lnTo>
                    <a:pt x="137" y="116"/>
                  </a:lnTo>
                  <a:lnTo>
                    <a:pt x="137" y="221"/>
                  </a:lnTo>
                  <a:lnTo>
                    <a:pt x="165" y="2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Freeform 158">
              <a:extLst>
                <a:ext uri="{FF2B5EF4-FFF2-40B4-BE49-F238E27FC236}">
                  <a16:creationId xmlns:a16="http://schemas.microsoft.com/office/drawing/2014/main" id="{D702E620-F3A1-688B-8158-2430DA728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736" y="4269308"/>
              <a:ext cx="7938" cy="196850"/>
            </a:xfrm>
            <a:custGeom>
              <a:avLst/>
              <a:gdLst>
                <a:gd name="T0" fmla="*/ 12 w 12"/>
                <a:gd name="T1" fmla="*/ 11 h 318"/>
                <a:gd name="T2" fmla="*/ 12 w 12"/>
                <a:gd name="T3" fmla="*/ 11 h 318"/>
                <a:gd name="T4" fmla="*/ 6 w 12"/>
                <a:gd name="T5" fmla="*/ 0 h 318"/>
                <a:gd name="T6" fmla="*/ 0 w 12"/>
                <a:gd name="T7" fmla="*/ 11 h 318"/>
                <a:gd name="T8" fmla="*/ 0 w 12"/>
                <a:gd name="T9" fmla="*/ 306 h 318"/>
                <a:gd name="T10" fmla="*/ 6 w 12"/>
                <a:gd name="T11" fmla="*/ 318 h 318"/>
                <a:gd name="T12" fmla="*/ 12 w 12"/>
                <a:gd name="T13" fmla="*/ 306 h 318"/>
                <a:gd name="T14" fmla="*/ 12 w 12"/>
                <a:gd name="T15" fmla="*/ 11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318">
                  <a:moveTo>
                    <a:pt x="12" y="11"/>
                  </a:moveTo>
                  <a:lnTo>
                    <a:pt x="12" y="11"/>
                  </a:lnTo>
                  <a:cubicBezTo>
                    <a:pt x="12" y="5"/>
                    <a:pt x="12" y="0"/>
                    <a:pt x="6" y="0"/>
                  </a:cubicBezTo>
                  <a:cubicBezTo>
                    <a:pt x="0" y="0"/>
                    <a:pt x="0" y="5"/>
                    <a:pt x="0" y="11"/>
                  </a:cubicBezTo>
                  <a:lnTo>
                    <a:pt x="0" y="306"/>
                  </a:lnTo>
                  <a:cubicBezTo>
                    <a:pt x="0" y="312"/>
                    <a:pt x="0" y="318"/>
                    <a:pt x="6" y="318"/>
                  </a:cubicBezTo>
                  <a:cubicBezTo>
                    <a:pt x="12" y="318"/>
                    <a:pt x="12" y="312"/>
                    <a:pt x="12" y="306"/>
                  </a:cubicBezTo>
                  <a:lnTo>
                    <a:pt x="12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Freeform 159">
              <a:extLst>
                <a:ext uri="{FF2B5EF4-FFF2-40B4-BE49-F238E27FC236}">
                  <a16:creationId xmlns:a16="http://schemas.microsoft.com/office/drawing/2014/main" id="{B22F5E59-8350-7C49-81B2-6C1780EFA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361" y="4362970"/>
              <a:ext cx="120650" cy="7938"/>
            </a:xfrm>
            <a:custGeom>
              <a:avLst/>
              <a:gdLst>
                <a:gd name="T0" fmla="*/ 184 w 195"/>
                <a:gd name="T1" fmla="*/ 13 h 13"/>
                <a:gd name="T2" fmla="*/ 184 w 195"/>
                <a:gd name="T3" fmla="*/ 13 h 13"/>
                <a:gd name="T4" fmla="*/ 195 w 195"/>
                <a:gd name="T5" fmla="*/ 7 h 13"/>
                <a:gd name="T6" fmla="*/ 184 w 195"/>
                <a:gd name="T7" fmla="*/ 0 h 13"/>
                <a:gd name="T8" fmla="*/ 12 w 195"/>
                <a:gd name="T9" fmla="*/ 0 h 13"/>
                <a:gd name="T10" fmla="*/ 0 w 195"/>
                <a:gd name="T11" fmla="*/ 7 h 13"/>
                <a:gd name="T12" fmla="*/ 12 w 195"/>
                <a:gd name="T13" fmla="*/ 13 h 13"/>
                <a:gd name="T14" fmla="*/ 184 w 195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5" h="13">
                  <a:moveTo>
                    <a:pt x="184" y="13"/>
                  </a:moveTo>
                  <a:lnTo>
                    <a:pt x="184" y="13"/>
                  </a:lnTo>
                  <a:cubicBezTo>
                    <a:pt x="189" y="13"/>
                    <a:pt x="195" y="13"/>
                    <a:pt x="195" y="7"/>
                  </a:cubicBezTo>
                  <a:cubicBezTo>
                    <a:pt x="195" y="0"/>
                    <a:pt x="189" y="0"/>
                    <a:pt x="184" y="0"/>
                  </a:cubicBezTo>
                  <a:lnTo>
                    <a:pt x="12" y="0"/>
                  </a:lnTo>
                  <a:cubicBezTo>
                    <a:pt x="6" y="0"/>
                    <a:pt x="0" y="0"/>
                    <a:pt x="0" y="7"/>
                  </a:cubicBezTo>
                  <a:cubicBezTo>
                    <a:pt x="0" y="13"/>
                    <a:pt x="6" y="13"/>
                    <a:pt x="12" y="13"/>
                  </a:cubicBezTo>
                  <a:lnTo>
                    <a:pt x="184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6" name="Freeform 160">
              <a:extLst>
                <a:ext uri="{FF2B5EF4-FFF2-40B4-BE49-F238E27FC236}">
                  <a16:creationId xmlns:a16="http://schemas.microsoft.com/office/drawing/2014/main" id="{ADD47B37-009B-41FC-8F2B-F3BCBFA6A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3586" y="4269308"/>
              <a:ext cx="42863" cy="196850"/>
            </a:xfrm>
            <a:custGeom>
              <a:avLst/>
              <a:gdLst>
                <a:gd name="T0" fmla="*/ 70 w 71"/>
                <a:gd name="T1" fmla="*/ 164 h 318"/>
                <a:gd name="T2" fmla="*/ 70 w 71"/>
                <a:gd name="T3" fmla="*/ 164 h 318"/>
                <a:gd name="T4" fmla="*/ 71 w 71"/>
                <a:gd name="T5" fmla="*/ 159 h 318"/>
                <a:gd name="T6" fmla="*/ 70 w 71"/>
                <a:gd name="T7" fmla="*/ 153 h 318"/>
                <a:gd name="T8" fmla="*/ 14 w 71"/>
                <a:gd name="T9" fmla="*/ 7 h 318"/>
                <a:gd name="T10" fmla="*/ 7 w 71"/>
                <a:gd name="T11" fmla="*/ 0 h 318"/>
                <a:gd name="T12" fmla="*/ 0 w 71"/>
                <a:gd name="T13" fmla="*/ 6 h 318"/>
                <a:gd name="T14" fmla="*/ 2 w 71"/>
                <a:gd name="T15" fmla="*/ 11 h 318"/>
                <a:gd name="T16" fmla="*/ 58 w 71"/>
                <a:gd name="T17" fmla="*/ 159 h 318"/>
                <a:gd name="T18" fmla="*/ 2 w 71"/>
                <a:gd name="T19" fmla="*/ 306 h 318"/>
                <a:gd name="T20" fmla="*/ 0 w 71"/>
                <a:gd name="T21" fmla="*/ 311 h 318"/>
                <a:gd name="T22" fmla="*/ 7 w 71"/>
                <a:gd name="T23" fmla="*/ 318 h 318"/>
                <a:gd name="T24" fmla="*/ 13 w 71"/>
                <a:gd name="T25" fmla="*/ 311 h 318"/>
                <a:gd name="T26" fmla="*/ 70 w 71"/>
                <a:gd name="T27" fmla="*/ 16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318">
                  <a:moveTo>
                    <a:pt x="70" y="164"/>
                  </a:moveTo>
                  <a:lnTo>
                    <a:pt x="70" y="164"/>
                  </a:lnTo>
                  <a:cubicBezTo>
                    <a:pt x="71" y="160"/>
                    <a:pt x="71" y="160"/>
                    <a:pt x="71" y="159"/>
                  </a:cubicBezTo>
                  <a:cubicBezTo>
                    <a:pt x="71" y="158"/>
                    <a:pt x="71" y="157"/>
                    <a:pt x="70" y="153"/>
                  </a:cubicBezTo>
                  <a:lnTo>
                    <a:pt x="14" y="7"/>
                  </a:lnTo>
                  <a:cubicBezTo>
                    <a:pt x="12" y="2"/>
                    <a:pt x="10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"/>
                    <a:pt x="0" y="8"/>
                    <a:pt x="2" y="11"/>
                  </a:cubicBezTo>
                  <a:lnTo>
                    <a:pt x="58" y="159"/>
                  </a:lnTo>
                  <a:lnTo>
                    <a:pt x="2" y="306"/>
                  </a:lnTo>
                  <a:cubicBezTo>
                    <a:pt x="0" y="309"/>
                    <a:pt x="0" y="310"/>
                    <a:pt x="0" y="311"/>
                  </a:cubicBezTo>
                  <a:cubicBezTo>
                    <a:pt x="0" y="315"/>
                    <a:pt x="3" y="318"/>
                    <a:pt x="7" y="318"/>
                  </a:cubicBezTo>
                  <a:cubicBezTo>
                    <a:pt x="11" y="318"/>
                    <a:pt x="12" y="314"/>
                    <a:pt x="13" y="311"/>
                  </a:cubicBezTo>
                  <a:lnTo>
                    <a:pt x="70" y="16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67" name="TextBox 2066">
                <a:extLst>
                  <a:ext uri="{FF2B5EF4-FFF2-40B4-BE49-F238E27FC236}">
                    <a16:creationId xmlns:a16="http://schemas.microsoft.com/office/drawing/2014/main" id="{41D39461-3246-B152-3584-9B0256C35F3A}"/>
                  </a:ext>
                </a:extLst>
              </p:cNvPr>
              <p:cNvSpPr txBox="1"/>
              <p:nvPr/>
            </p:nvSpPr>
            <p:spPr>
              <a:xfrm>
                <a:off x="7373197" y="4250761"/>
                <a:ext cx="31457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Grover Search to find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67" name="TextBox 2066">
                <a:extLst>
                  <a:ext uri="{FF2B5EF4-FFF2-40B4-BE49-F238E27FC236}">
                    <a16:creationId xmlns:a16="http://schemas.microsoft.com/office/drawing/2014/main" id="{41D39461-3246-B152-3584-9B0256C35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97" y="4250761"/>
                <a:ext cx="3145709" cy="369332"/>
              </a:xfrm>
              <a:prstGeom prst="rect">
                <a:avLst/>
              </a:prstGeom>
              <a:blipFill>
                <a:blip r:embed="rId4"/>
                <a:stretch>
                  <a:fillRect l="-174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88" name="Group 2087">
            <a:extLst>
              <a:ext uri="{FF2B5EF4-FFF2-40B4-BE49-F238E27FC236}">
                <a16:creationId xmlns:a16="http://schemas.microsoft.com/office/drawing/2014/main" id="{37A0BC07-1E36-093A-25EE-6BBA4CD39739}"/>
              </a:ext>
            </a:extLst>
          </p:cNvPr>
          <p:cNvGrpSpPr/>
          <p:nvPr/>
        </p:nvGrpSpPr>
        <p:grpSpPr>
          <a:xfrm>
            <a:off x="7666709" y="1508565"/>
            <a:ext cx="2765273" cy="2495838"/>
            <a:chOff x="7582352" y="1506147"/>
            <a:chExt cx="2765273" cy="24958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3" name="Rectangle 2072">
                  <a:extLst>
                    <a:ext uri="{FF2B5EF4-FFF2-40B4-BE49-F238E27FC236}">
                      <a16:creationId xmlns:a16="http://schemas.microsoft.com/office/drawing/2014/main" id="{0A167DAE-FC87-FDD7-E0B9-ABC64A25D5D2}"/>
                    </a:ext>
                  </a:extLst>
                </p:cNvPr>
                <p:cNvSpPr/>
                <p:nvPr/>
              </p:nvSpPr>
              <p:spPr>
                <a:xfrm>
                  <a:off x="8379312" y="2365258"/>
                  <a:ext cx="1152253" cy="77058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28575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73" name="Rectangle 2072">
                  <a:extLst>
                    <a:ext uri="{FF2B5EF4-FFF2-40B4-BE49-F238E27FC236}">
                      <a16:creationId xmlns:a16="http://schemas.microsoft.com/office/drawing/2014/main" id="{0A167DAE-FC87-FDD7-E0B9-ABC64A25D5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9312" y="2365258"/>
                  <a:ext cx="1152253" cy="7705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chemeClr val="accent3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74" name="Straight Arrow Connector 2073">
              <a:extLst>
                <a:ext uri="{FF2B5EF4-FFF2-40B4-BE49-F238E27FC236}">
                  <a16:creationId xmlns:a16="http://schemas.microsoft.com/office/drawing/2014/main" id="{8825A914-8168-AA00-E505-952EC49B4E1E}"/>
                </a:ext>
              </a:extLst>
            </p:cNvPr>
            <p:cNvCxnSpPr>
              <a:cxnSpLocks/>
              <a:stCxn id="2076" idx="2"/>
              <a:endCxn id="2073" idx="0"/>
            </p:cNvCxnSpPr>
            <p:nvPr/>
          </p:nvCxnSpPr>
          <p:spPr>
            <a:xfrm>
              <a:off x="8943156" y="2001667"/>
              <a:ext cx="12283" cy="36359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75" name="Straight Arrow Connector 2074">
              <a:extLst>
                <a:ext uri="{FF2B5EF4-FFF2-40B4-BE49-F238E27FC236}">
                  <a16:creationId xmlns:a16="http://schemas.microsoft.com/office/drawing/2014/main" id="{2F040036-12D9-5DEB-0A56-7831FB11D269}"/>
                </a:ext>
              </a:extLst>
            </p:cNvPr>
            <p:cNvCxnSpPr>
              <a:cxnSpLocks/>
              <a:stCxn id="2073" idx="2"/>
              <a:endCxn id="2078" idx="0"/>
            </p:cNvCxnSpPr>
            <p:nvPr/>
          </p:nvCxnSpPr>
          <p:spPr>
            <a:xfrm>
              <a:off x="8955439" y="3135842"/>
              <a:ext cx="9550" cy="37062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6" name="TextBox 2075">
                  <a:extLst>
                    <a:ext uri="{FF2B5EF4-FFF2-40B4-BE49-F238E27FC236}">
                      <a16:creationId xmlns:a16="http://schemas.microsoft.com/office/drawing/2014/main" id="{9448AA92-CE0C-A581-886F-28EDBF6578D7}"/>
                    </a:ext>
                  </a:extLst>
                </p:cNvPr>
                <p:cNvSpPr txBox="1"/>
                <p:nvPr/>
              </p:nvSpPr>
              <p:spPr>
                <a:xfrm>
                  <a:off x="8125586" y="1506147"/>
                  <a:ext cx="1635140" cy="495520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b="1"/>
                </a:p>
              </p:txBody>
            </p:sp>
          </mc:Choice>
          <mc:Fallback xmlns="">
            <p:sp>
              <p:nvSpPr>
                <p:cNvPr id="2076" name="TextBox 2075">
                  <a:extLst>
                    <a:ext uri="{FF2B5EF4-FFF2-40B4-BE49-F238E27FC236}">
                      <a16:creationId xmlns:a16="http://schemas.microsoft.com/office/drawing/2014/main" id="{9448AA92-CE0C-A581-886F-28EDBF6578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5586" y="1506147"/>
                  <a:ext cx="1635140" cy="495520"/>
                </a:xfrm>
                <a:prstGeom prst="rect">
                  <a:avLst/>
                </a:prstGeom>
                <a:blipFill>
                  <a:blip r:embed="rId6"/>
                  <a:stretch>
                    <a:fillRect l="-1845" r="-1107" b="-7059"/>
                  </a:stretch>
                </a:blipFill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8" name="TextBox 2077">
                  <a:extLst>
                    <a:ext uri="{FF2B5EF4-FFF2-40B4-BE49-F238E27FC236}">
                      <a16:creationId xmlns:a16="http://schemas.microsoft.com/office/drawing/2014/main" id="{D0E72052-AC77-2E39-558C-411F0A85789A}"/>
                    </a:ext>
                  </a:extLst>
                </p:cNvPr>
                <p:cNvSpPr txBox="1"/>
                <p:nvPr/>
              </p:nvSpPr>
              <p:spPr>
                <a:xfrm>
                  <a:off x="7582352" y="3506465"/>
                  <a:ext cx="2765273" cy="49552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∑</m:t>
                        </m:r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b="1"/>
                </a:p>
              </p:txBody>
            </p:sp>
          </mc:Choice>
          <mc:Fallback xmlns="">
            <p:sp>
              <p:nvSpPr>
                <p:cNvPr id="2078" name="TextBox 2077">
                  <a:extLst>
                    <a:ext uri="{FF2B5EF4-FFF2-40B4-BE49-F238E27FC236}">
                      <a16:creationId xmlns:a16="http://schemas.microsoft.com/office/drawing/2014/main" id="{D0E72052-AC77-2E39-558C-411F0A8578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2352" y="3506465"/>
                  <a:ext cx="2765273" cy="495520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1871F6-BA7F-B2BC-7783-1868164A9A2D}"/>
              </a:ext>
            </a:extLst>
          </p:cNvPr>
          <p:cNvSpPr txBox="1"/>
          <p:nvPr/>
        </p:nvSpPr>
        <p:spPr>
          <a:xfrm>
            <a:off x="1086678" y="5115339"/>
            <a:ext cx="5009322" cy="707886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Can the classical pebbling game be used to analyze the CC of the coherent circuit?</a:t>
            </a:r>
          </a:p>
        </p:txBody>
      </p:sp>
    </p:spTree>
    <p:extLst>
      <p:ext uri="{BB962C8B-B14F-4D97-AF65-F5344CB8AC3E}">
        <p14:creationId xmlns:p14="http://schemas.microsoft.com/office/powerpoint/2010/main" val="8673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0602D-AAFC-A2E6-1745-20A58E0E7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14EC-EA6D-4E27-74BD-E2604093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Example: Iterative Functions (Classical)</a:t>
            </a: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AE87209B-4814-353D-E503-ECB6890307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079079"/>
              </p:ext>
            </p:extLst>
          </p:nvPr>
        </p:nvGraphicFramePr>
        <p:xfrm>
          <a:off x="3004155" y="4114454"/>
          <a:ext cx="5981310" cy="2215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142">
                  <a:extLst>
                    <a:ext uri="{9D8B030D-6E8A-4147-A177-3AD203B41FA5}">
                      <a16:colId xmlns:a16="http://schemas.microsoft.com/office/drawing/2014/main" val="2034948012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368324668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537531602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1958807818"/>
                    </a:ext>
                  </a:extLst>
                </a:gridCol>
                <a:gridCol w="1196042">
                  <a:extLst>
                    <a:ext uri="{9D8B030D-6E8A-4147-A177-3AD203B41FA5}">
                      <a16:colId xmlns:a16="http://schemas.microsoft.com/office/drawing/2014/main" val="277064733"/>
                    </a:ext>
                  </a:extLst>
                </a:gridCol>
              </a:tblGrid>
              <a:tr h="830853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Memory Block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207240"/>
                  </a:ext>
                </a:extLst>
              </a:tr>
              <a:tr h="1384754">
                <a:tc>
                  <a:txBody>
                    <a:bodyPr/>
                    <a:lstStyle/>
                    <a:p>
                      <a:endParaRPr lang="en-US" sz="32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9799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B05025F-C4AF-B817-1029-0150950D09CF}"/>
                  </a:ext>
                </a:extLst>
              </p:cNvPr>
              <p:cNvSpPr txBox="1"/>
              <p:nvPr/>
            </p:nvSpPr>
            <p:spPr>
              <a:xfrm>
                <a:off x="3374957" y="4978541"/>
                <a:ext cx="4984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B05025F-C4AF-B817-1029-0150950D0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957" y="4978541"/>
                <a:ext cx="49847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FDE0308-D8CF-F557-0247-40749CA1F004}"/>
                  </a:ext>
                </a:extLst>
              </p:cNvPr>
              <p:cNvSpPr txBox="1"/>
              <p:nvPr/>
            </p:nvSpPr>
            <p:spPr>
              <a:xfrm>
                <a:off x="7931493" y="4978539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FDE0308-D8CF-F557-0247-40749CA1F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493" y="4978539"/>
                <a:ext cx="95090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34C5ED-18B2-42CC-1FFC-E792F5C7896B}"/>
                  </a:ext>
                </a:extLst>
              </p:cNvPr>
              <p:cNvSpPr txBox="1"/>
              <p:nvPr/>
            </p:nvSpPr>
            <p:spPr>
              <a:xfrm>
                <a:off x="894080" y="1813560"/>
                <a:ext cx="657723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Given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0,1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/>
                  <a:t> and an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/>
                  <a:t>, compute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))))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r>
                  <a:rPr lang="en-US"/>
                  <a:t>An (irreversible) classical machine can just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/>
                  <a:t> in place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34C5ED-18B2-42CC-1FFC-E792F5C78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80" y="1813560"/>
                <a:ext cx="6577237" cy="1477328"/>
              </a:xfrm>
              <a:prstGeom prst="rect">
                <a:avLst/>
              </a:prstGeom>
              <a:blipFill>
                <a:blip r:embed="rId5"/>
                <a:stretch>
                  <a:fillRect l="-834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2702CE-E1F6-D282-2C4C-2ADCC8B39A3E}"/>
                  </a:ext>
                </a:extLst>
              </p:cNvPr>
              <p:cNvSpPr txBox="1"/>
              <p:nvPr/>
            </p:nvSpPr>
            <p:spPr>
              <a:xfrm>
                <a:off x="5519359" y="4978539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2702CE-E1F6-D282-2C4C-2ADCC8B39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359" y="4978539"/>
                <a:ext cx="950901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E6AD80-0F11-18BA-E527-2BA61B83B236}"/>
                  </a:ext>
                </a:extLst>
              </p:cNvPr>
              <p:cNvSpPr txBox="1"/>
              <p:nvPr/>
            </p:nvSpPr>
            <p:spPr>
              <a:xfrm>
                <a:off x="6752933" y="4980744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E6AD80-0F11-18BA-E527-2BA61B83B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933" y="4980744"/>
                <a:ext cx="95090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409184-2C5B-0300-6A40-A51DF67375AC}"/>
                  </a:ext>
                </a:extLst>
              </p:cNvPr>
              <p:cNvSpPr txBox="1"/>
              <p:nvPr/>
            </p:nvSpPr>
            <p:spPr>
              <a:xfrm>
                <a:off x="4313292" y="4978539"/>
                <a:ext cx="9509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000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409184-2C5B-0300-6A40-A51DF6737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292" y="4978539"/>
                <a:ext cx="95090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09FC33-20EC-02F8-E4B1-067F811F223F}"/>
                  </a:ext>
                </a:extLst>
              </p:cNvPr>
              <p:cNvSpPr txBox="1"/>
              <p:nvPr/>
            </p:nvSpPr>
            <p:spPr>
              <a:xfrm>
                <a:off x="3037189" y="4989083"/>
                <a:ext cx="114852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509FC33-20EC-02F8-E4B1-067F811F2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189" y="4989083"/>
                <a:ext cx="114852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A2FDCC-B2A5-61CA-3C59-5C10A43ACFA4}"/>
                  </a:ext>
                </a:extLst>
              </p:cNvPr>
              <p:cNvSpPr txBox="1"/>
              <p:nvPr/>
            </p:nvSpPr>
            <p:spPr>
              <a:xfrm>
                <a:off x="2948562" y="4989083"/>
                <a:ext cx="1338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A2FDCC-B2A5-61CA-3C59-5C10A43AC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562" y="4989083"/>
                <a:ext cx="133870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3C604B-C46A-E210-3433-C8B81F0CA0CC}"/>
                  </a:ext>
                </a:extLst>
              </p:cNvPr>
              <p:cNvSpPr txBox="1"/>
              <p:nvPr/>
            </p:nvSpPr>
            <p:spPr>
              <a:xfrm>
                <a:off x="2989374" y="4999625"/>
                <a:ext cx="1338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3C604B-C46A-E210-3433-C8B81F0CA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374" y="4999625"/>
                <a:ext cx="1338700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03E486-FE88-403C-BD95-20E440776826}"/>
                  </a:ext>
                </a:extLst>
              </p:cNvPr>
              <p:cNvSpPr txBox="1"/>
              <p:nvPr/>
            </p:nvSpPr>
            <p:spPr>
              <a:xfrm>
                <a:off x="2958282" y="4978539"/>
                <a:ext cx="13387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03E486-FE88-403C-BD95-20E440776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282" y="4978539"/>
                <a:ext cx="1338700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2AD1FCF-2BD9-3311-283A-38DE5CD0EADC}"/>
                  </a:ext>
                </a:extLst>
              </p:cNvPr>
              <p:cNvSpPr txBox="1"/>
              <p:nvPr/>
            </p:nvSpPr>
            <p:spPr>
              <a:xfrm>
                <a:off x="3079719" y="4967995"/>
                <a:ext cx="10763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2AD1FCF-2BD9-3311-283A-38DE5CD0E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19" y="4967995"/>
                <a:ext cx="1076385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123B7-95E8-0B4A-08DF-6F8F4BBA46AE}"/>
              </a:ext>
            </a:extLst>
          </p:cNvPr>
          <p:cNvGrpSpPr/>
          <p:nvPr/>
        </p:nvGrpSpPr>
        <p:grpSpPr>
          <a:xfrm>
            <a:off x="4678560" y="3188112"/>
            <a:ext cx="2834879" cy="451295"/>
            <a:chOff x="3930849" y="3175553"/>
            <a:chExt cx="2834879" cy="4512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55A7CB-8931-24D7-CA61-52D517E14330}"/>
                </a:ext>
              </a:extLst>
            </p:cNvPr>
            <p:cNvSpPr/>
            <p:nvPr/>
          </p:nvSpPr>
          <p:spPr>
            <a:xfrm>
              <a:off x="3930849" y="317555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82A2037-152C-5BCB-1CC7-A12E79989642}"/>
                </a:ext>
              </a:extLst>
            </p:cNvPr>
            <p:cNvSpPr/>
            <p:nvPr/>
          </p:nvSpPr>
          <p:spPr>
            <a:xfrm>
              <a:off x="4724398" y="3175553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BD37FE6-184D-C6BC-2DC6-F9DFBB782F72}"/>
                </a:ext>
              </a:extLst>
            </p:cNvPr>
            <p:cNvSpPr/>
            <p:nvPr/>
          </p:nvSpPr>
          <p:spPr>
            <a:xfrm>
              <a:off x="5517947" y="3176338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E0EF049-F49D-676E-FA05-577E4E5997D3}"/>
                </a:ext>
              </a:extLst>
            </p:cNvPr>
            <p:cNvSpPr/>
            <p:nvPr/>
          </p:nvSpPr>
          <p:spPr>
            <a:xfrm>
              <a:off x="6315218" y="3175811"/>
              <a:ext cx="450510" cy="45051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4FE71E-79A9-6A39-E127-283BD9FE2DE5}"/>
                </a:ext>
              </a:extLst>
            </p:cNvPr>
            <p:cNvCxnSpPr>
              <a:cxnSpLocks/>
              <a:stCxn id="5" idx="6"/>
              <a:endCxn id="11" idx="2"/>
            </p:cNvCxnSpPr>
            <p:nvPr/>
          </p:nvCxnSpPr>
          <p:spPr>
            <a:xfrm>
              <a:off x="4381359" y="3400808"/>
              <a:ext cx="34303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026090D-5D42-2F6C-4EB8-968AE1A48645}"/>
                </a:ext>
              </a:extLst>
            </p:cNvPr>
            <p:cNvCxnSpPr>
              <a:cxnSpLocks/>
              <a:stCxn id="11" idx="6"/>
              <a:endCxn id="12" idx="2"/>
            </p:cNvCxnSpPr>
            <p:nvPr/>
          </p:nvCxnSpPr>
          <p:spPr>
            <a:xfrm>
              <a:off x="5174908" y="3400808"/>
              <a:ext cx="343039" cy="7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DCF562-9620-B9F8-B5BF-864C6E07BBEB}"/>
                </a:ext>
              </a:extLst>
            </p:cNvPr>
            <p:cNvCxnSpPr>
              <a:cxnSpLocks/>
              <a:stCxn id="12" idx="6"/>
              <a:endCxn id="13" idx="2"/>
            </p:cNvCxnSpPr>
            <p:nvPr/>
          </p:nvCxnSpPr>
          <p:spPr>
            <a:xfrm flipV="1">
              <a:off x="5968457" y="3401066"/>
              <a:ext cx="346761" cy="5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Picture 50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5333AAC0-857F-4B6E-A59D-A0131242F76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27525" r="79947" b="50918"/>
          <a:stretch/>
        </p:blipFill>
        <p:spPr>
          <a:xfrm rot="244472">
            <a:off x="6320444" y="3215986"/>
            <a:ext cx="453925" cy="393271"/>
          </a:xfrm>
          <a:prstGeom prst="rect">
            <a:avLst/>
          </a:prstGeom>
        </p:spPr>
      </p:pic>
      <p:pic>
        <p:nvPicPr>
          <p:cNvPr id="52" name="Picture 51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AB3258A4-7A1E-094A-02AC-623510609BB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2" t="46462" r="2004" b="18406"/>
          <a:stretch/>
        </p:blipFill>
        <p:spPr>
          <a:xfrm rot="244472">
            <a:off x="4621133" y="3124425"/>
            <a:ext cx="711321" cy="640911"/>
          </a:xfrm>
          <a:prstGeom prst="ellipse">
            <a:avLst/>
          </a:prstGeom>
        </p:spPr>
      </p:pic>
      <p:pic>
        <p:nvPicPr>
          <p:cNvPr id="53" name="Picture 52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40A205D2-B515-9AFC-B45C-9C531800B5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t="47412" r="63424" b="21663"/>
          <a:stretch/>
        </p:blipFill>
        <p:spPr>
          <a:xfrm rot="2028677">
            <a:off x="5459422" y="3150469"/>
            <a:ext cx="680458" cy="564176"/>
          </a:xfrm>
          <a:prstGeom prst="ellipse">
            <a:avLst/>
          </a:prstGeom>
        </p:spPr>
      </p:pic>
      <p:pic>
        <p:nvPicPr>
          <p:cNvPr id="54" name="Picture 53" descr="A group of rocks on a black background&#10;&#10;Description automatically generated">
            <a:extLst>
              <a:ext uri="{FF2B5EF4-FFF2-40B4-BE49-F238E27FC236}">
                <a16:creationId xmlns:a16="http://schemas.microsoft.com/office/drawing/2014/main" id="{D0A5DA10-CADD-5B2B-D151-AE43E53B93A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4" t="22908" r="12431" b="52352"/>
          <a:stretch/>
        </p:blipFill>
        <p:spPr>
          <a:xfrm rot="244472">
            <a:off x="7057593" y="3224678"/>
            <a:ext cx="476545" cy="4513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1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9" grpId="0"/>
      <p:bldP spid="9" grpId="1"/>
      <p:bldP spid="10" grpId="0"/>
      <p:bldP spid="10" grpId="1"/>
      <p:bldP spid="17" grpId="0"/>
      <p:bldP spid="17" grpId="1"/>
      <p:bldP spid="19" grpId="0"/>
      <p:bldP spid="19" grpId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16F0840C103E4A88E995F993C28870" ma:contentTypeVersion="16" ma:contentTypeDescription="Create a new document." ma:contentTypeScope="" ma:versionID="4b26024f9e17d8ab688100451e7d225e">
  <xsd:schema xmlns:xsd="http://www.w3.org/2001/XMLSchema" xmlns:xs="http://www.w3.org/2001/XMLSchema" xmlns:p="http://schemas.microsoft.com/office/2006/metadata/properties" xmlns:ns3="473227a5-5d90-4460-b85f-f2f629271d4a" xmlns:ns4="440661e2-196d-4ae4-bce3-e4a9c24a4b0b" targetNamespace="http://schemas.microsoft.com/office/2006/metadata/properties" ma:root="true" ma:fieldsID="c1651d027a75d83f07c7f2cfe5876f09" ns3:_="" ns4:_="">
    <xsd:import namespace="473227a5-5d90-4460-b85f-f2f629271d4a"/>
    <xsd:import namespace="440661e2-196d-4ae4-bce3-e4a9c24a4b0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3227a5-5d90-4460-b85f-f2f629271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661e2-196d-4ae4-bce3-e4a9c24a4b0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3227a5-5d90-4460-b85f-f2f629271d4a" xsi:nil="true"/>
  </documentManagement>
</p:properties>
</file>

<file path=customXml/itemProps1.xml><?xml version="1.0" encoding="utf-8"?>
<ds:datastoreItem xmlns:ds="http://schemas.openxmlformats.org/officeDocument/2006/customXml" ds:itemID="{65FBA94B-481F-4CFB-B290-990A9C9F71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129CFB-FF15-4E36-BBDF-C25DE95CCF3D}">
  <ds:schemaRefs>
    <ds:schemaRef ds:uri="440661e2-196d-4ae4-bce3-e4a9c24a4b0b"/>
    <ds:schemaRef ds:uri="473227a5-5d90-4460-b85f-f2f629271d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DFD0AE8-52C4-401F-899B-373045B1628D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40661e2-196d-4ae4-bce3-e4a9c24a4b0b"/>
    <ds:schemaRef ds:uri="473227a5-5d90-4460-b85f-f2f629271d4a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Parallel Reversible Pebbling Eurocrypt</Template>
  <TotalTime>2701</TotalTime>
  <Words>1856</Words>
  <Application>Microsoft Office PowerPoint</Application>
  <PresentationFormat>Widescreen</PresentationFormat>
  <Paragraphs>384</Paragraphs>
  <Slides>20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Lucida Sans Unicode</vt:lpstr>
      <vt:lpstr>Office Theme</vt:lpstr>
      <vt:lpstr>The Impact of Reversibility on Parallel Pebbling: Quantum Attacks on Memory-Hard Functions </vt:lpstr>
      <vt:lpstr>Memory Hard Functions (MHFs)</vt:lpstr>
      <vt:lpstr>Memory Hard Functions (MHFs)</vt:lpstr>
      <vt:lpstr>Memory-Hard Functions: Measuring Cost</vt:lpstr>
      <vt:lpstr>Memory-Hard Functions: Construction</vt:lpstr>
      <vt:lpstr>Memory-Hard Functions: Analysis</vt:lpstr>
      <vt:lpstr>Memory-Hard Functions: Analysis</vt:lpstr>
      <vt:lpstr>Quantum Attacks: Coherently Evaluating MHFs</vt:lpstr>
      <vt:lpstr>Example: Iterative Functions (Classical)</vt:lpstr>
      <vt:lpstr>Example: Iterative Functions (Quantum)</vt:lpstr>
      <vt:lpstr>Example: Iterative Functions (Quantum)</vt:lpstr>
      <vt:lpstr>Classical vs Reversible Pebbling</vt:lpstr>
      <vt:lpstr>Results </vt:lpstr>
      <vt:lpstr>From Classical to Reversible Pebblings</vt:lpstr>
      <vt:lpstr>From Classical to Reversible Pebblings</vt:lpstr>
      <vt:lpstr>From Classical to Reversible Pebblings</vt:lpstr>
      <vt:lpstr>Reversible Simulation of Irreversible Pebblings (Sketch)</vt:lpstr>
      <vt:lpstr>Reversible Simulation of Irreversible Pebblings (Sketch)</vt:lpstr>
      <vt:lpstr>Summary</vt:lpstr>
      <vt:lpstr>Parallelism and Space-Time Complexity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Holman, Blake Ethan</dc:creator>
  <cp:lastModifiedBy>Holman, Blake Ethan</cp:lastModifiedBy>
  <cp:revision>2</cp:revision>
  <dcterms:created xsi:type="dcterms:W3CDTF">2025-04-11T04:14:23Z</dcterms:created>
  <dcterms:modified xsi:type="dcterms:W3CDTF">2025-05-04T11:13:51Z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0x0101008116F0840C103E4A88E995F993C28870</vt:lpwstr>
  </property>
  <property fmtid="{D5CDD505-2E9C-101B-9397-08002B2CF9AE}" pid="3" name="MSIP_Label_f7606f69-b0ae-4874-be30-7d43a3c7be10_Enabled">
    <vt:lpwstr>true</vt:lpwstr>
  </property>
  <property fmtid="{D5CDD505-2E9C-101B-9397-08002B2CF9AE}" pid="4" name="MSIP_Label_f7606f69-b0ae-4874-be30-7d43a3c7be10_SetDate">
    <vt:lpwstr>2025-04-11T04:14:40Z</vt:lpwstr>
  </property>
  <property fmtid="{D5CDD505-2E9C-101B-9397-08002B2CF9AE}" pid="5" name="MSIP_Label_f7606f69-b0ae-4874-be30-7d43a3c7be10_Method">
    <vt:lpwstr>Standard</vt:lpwstr>
  </property>
  <property fmtid="{D5CDD505-2E9C-101B-9397-08002B2CF9AE}" pid="6" name="MSIP_Label_f7606f69-b0ae-4874-be30-7d43a3c7be10_Name">
    <vt:lpwstr>defa4170-0d19-0005-0001-bc88714345d2</vt:lpwstr>
  </property>
  <property fmtid="{D5CDD505-2E9C-101B-9397-08002B2CF9AE}" pid="7" name="MSIP_Label_f7606f69-b0ae-4874-be30-7d43a3c7be10_SiteId">
    <vt:lpwstr>4130bd39-7c53-419c-b1e5-8758d6d63f21</vt:lpwstr>
  </property>
  <property fmtid="{D5CDD505-2E9C-101B-9397-08002B2CF9AE}" pid="8" name="MSIP_Label_f7606f69-b0ae-4874-be30-7d43a3c7be10_ActionId">
    <vt:lpwstr>a1291bb8-8db5-4a89-95d6-6e817bd28f7f</vt:lpwstr>
  </property>
  <property fmtid="{D5CDD505-2E9C-101B-9397-08002B2CF9AE}" pid="9" name="MSIP_Label_f7606f69-b0ae-4874-be30-7d43a3c7be10_ContentBits">
    <vt:lpwstr>0</vt:lpwstr>
  </property>
  <property fmtid="{D5CDD505-2E9C-101B-9397-08002B2CF9AE}" pid="10" name="MSIP_Label_f7606f69-b0ae-4874-be30-7d43a3c7be10_Tag">
    <vt:lpwstr>10, 3, 0, 1</vt:lpwstr>
  </property>
</Properties>
</file>