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5" r:id="rId2"/>
    <p:sldMasterId id="2147483662" r:id="rId3"/>
    <p:sldMasterId id="2147483669" r:id="rId4"/>
  </p:sldMasterIdLst>
  <p:notesMasterIdLst>
    <p:notesMasterId r:id="rId31"/>
  </p:notesMasterIdLst>
  <p:sldIdLst>
    <p:sldId id="259" r:id="rId5"/>
    <p:sldId id="260" r:id="rId6"/>
    <p:sldId id="262" r:id="rId7"/>
    <p:sldId id="265" r:id="rId8"/>
    <p:sldId id="267" r:id="rId9"/>
    <p:sldId id="313" r:id="rId10"/>
    <p:sldId id="273" r:id="rId11"/>
    <p:sldId id="270" r:id="rId12"/>
    <p:sldId id="269" r:id="rId13"/>
    <p:sldId id="314" r:id="rId14"/>
    <p:sldId id="274" r:id="rId15"/>
    <p:sldId id="307" r:id="rId16"/>
    <p:sldId id="324" r:id="rId17"/>
    <p:sldId id="323" r:id="rId18"/>
    <p:sldId id="322" r:id="rId19"/>
    <p:sldId id="321" r:id="rId20"/>
    <p:sldId id="325" r:id="rId21"/>
    <p:sldId id="301" r:id="rId22"/>
    <p:sldId id="302" r:id="rId23"/>
    <p:sldId id="304" r:id="rId24"/>
    <p:sldId id="305" r:id="rId25"/>
    <p:sldId id="306" r:id="rId26"/>
    <p:sldId id="315" r:id="rId27"/>
    <p:sldId id="317" r:id="rId28"/>
    <p:sldId id="289" r:id="rId29"/>
    <p:sldId id="297" r:id="rId30"/>
  </p:sldIdLst>
  <p:sldSz cx="12192000" cy="6858000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ambria Math" panose="02040503050406030204" pitchFamily="18" charset="0"/>
      <p:regular r:id="rId36"/>
    </p:embeddedFont>
    <p:embeddedFont>
      <p:font typeface="Candara" panose="020E0502030303020204" pitchFamily="34" charset="0"/>
      <p:regular r:id="rId37"/>
      <p:bold r:id="rId38"/>
      <p:italic r:id="rId39"/>
      <p:boldItalic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88020" autoAdjust="0"/>
  </p:normalViewPr>
  <p:slideViewPr>
    <p:cSldViewPr snapToGrid="0">
      <p:cViewPr varScale="1">
        <p:scale>
          <a:sx n="72" d="100"/>
          <a:sy n="72" d="100"/>
        </p:scale>
        <p:origin x="893" y="53"/>
      </p:cViewPr>
      <p:guideLst/>
    </p:cSldViewPr>
  </p:slideViewPr>
  <p:outlineViewPr>
    <p:cViewPr>
      <p:scale>
        <a:sx n="33" d="100"/>
        <a:sy n="33" d="100"/>
      </p:scale>
      <p:origin x="0" y="-259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8.fntdata"/><Relationship Id="rId21" Type="http://schemas.openxmlformats.org/officeDocument/2006/relationships/slide" Target="slides/slide17.xml"/><Relationship Id="rId34" Type="http://schemas.openxmlformats.org/officeDocument/2006/relationships/font" Target="fonts/font3.fntdata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5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4.fntdata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2.fntdata"/><Relationship Id="rId38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B4FF4-CDD6-4528-96A5-EAEABCAF88D9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09B1B-3E23-488A-864F-F76823959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460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C09B1B-3E23-488A-864F-F7682395959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328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C09B1B-3E23-488A-864F-F7682395959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111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C09B1B-3E23-488A-864F-F7682395959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732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the slide with “GW uses two-key technique, were every key (has two key…)”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C09B1B-3E23-488A-864F-F7682395959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747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State the “properties” we want immediately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C09B1B-3E23-488A-864F-F7682395959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160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C09B1B-3E23-488A-864F-F7682395959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933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3DCDFFD-8420-DD3C-AAEA-433B74A2AB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448" y="1005840"/>
            <a:ext cx="11887200" cy="2377440"/>
          </a:xfrm>
        </p:spPr>
        <p:txBody>
          <a:bodyPr anchor="b"/>
          <a:lstStyle>
            <a:lvl1pPr algn="ctr">
              <a:lnSpc>
                <a:spcPct val="12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Date Placeholder 6">
            <a:extLst>
              <a:ext uri="{FF2B5EF4-FFF2-40B4-BE49-F238E27FC236}">
                <a16:creationId xmlns:a16="http://schemas.microsoft.com/office/drawing/2014/main" id="{BDD71AF5-1AC3-2FF7-B571-1C7AA917C8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5760" y="6583680"/>
            <a:ext cx="2743200" cy="274320"/>
          </a:xfrm>
        </p:spPr>
        <p:txBody>
          <a:bodyPr/>
          <a:lstStyle/>
          <a:p>
            <a:fld id="{33639637-A6E8-452D-98B2-51C8A29CC287}" type="datetime1">
              <a:rPr lang="en-US" smtClean="0"/>
              <a:t>5/4/2025</a:t>
            </a:fld>
            <a:endParaRPr lang="en-US"/>
          </a:p>
        </p:txBody>
      </p:sp>
      <p:sp>
        <p:nvSpPr>
          <p:cNvPr id="15" name="Footer Placeholder 12">
            <a:extLst>
              <a:ext uri="{FF2B5EF4-FFF2-40B4-BE49-F238E27FC236}">
                <a16:creationId xmlns:a16="http://schemas.microsoft.com/office/drawing/2014/main" id="{DFDA877D-6069-8C07-DA58-96AFF2122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3048" y="6583680"/>
            <a:ext cx="4572000" cy="274320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3">
            <a:extLst>
              <a:ext uri="{FF2B5EF4-FFF2-40B4-BE49-F238E27FC236}">
                <a16:creationId xmlns:a16="http://schemas.microsoft.com/office/drawing/2014/main" id="{59623009-302D-9819-0CF5-98D8D8796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9992" y="6583680"/>
            <a:ext cx="2743200" cy="274320"/>
          </a:xfrm>
        </p:spPr>
        <p:txBody>
          <a:bodyPr/>
          <a:lstStyle/>
          <a:p>
            <a:r>
              <a:rPr lang="en-US"/>
              <a:t>Use macro for slide numbers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D61378-C083-D497-81E2-C44FA692D369}"/>
              </a:ext>
            </a:extLst>
          </p:cNvPr>
          <p:cNvSpPr/>
          <p:nvPr userDrawn="1"/>
        </p:nvSpPr>
        <p:spPr>
          <a:xfrm>
            <a:off x="0" y="0"/>
            <a:ext cx="155448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6B6EAE-C869-79BE-1872-3EB3A054F7DA}"/>
              </a:ext>
            </a:extLst>
          </p:cNvPr>
          <p:cNvSpPr/>
          <p:nvPr userDrawn="1"/>
        </p:nvSpPr>
        <p:spPr>
          <a:xfrm>
            <a:off x="12033504" y="0"/>
            <a:ext cx="155448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365456-DD93-C052-880C-E4F8F4562D64}"/>
              </a:ext>
            </a:extLst>
          </p:cNvPr>
          <p:cNvSpPr/>
          <p:nvPr userDrawn="1"/>
        </p:nvSpPr>
        <p:spPr>
          <a:xfrm>
            <a:off x="0" y="0"/>
            <a:ext cx="12188952" cy="10058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B04A12-0CD2-D19E-4333-9E13354CF974}"/>
              </a:ext>
            </a:extLst>
          </p:cNvPr>
          <p:cNvSpPr/>
          <p:nvPr userDrawn="1"/>
        </p:nvSpPr>
        <p:spPr>
          <a:xfrm>
            <a:off x="3048" y="6400800"/>
            <a:ext cx="12188952" cy="1828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849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4ABE6-0596-4FA3-AE63-51DA2452C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182880"/>
            <a:ext cx="11457432" cy="73152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30F81C-3038-4574-9254-560E7017D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0ACF9-5D1D-4DBF-ABEA-93C42033C8AC}" type="datetime1">
              <a:rPr lang="en-US" smtClean="0"/>
              <a:t>5/4/2025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FCA42B-1094-4E4F-9D87-05E02057B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06A1EA-16F2-4878-A658-660470A02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/>
              <a:t>Use macro for slide numbers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663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nk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20D2F5-42B6-4E6C-A06D-559DDA171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3C59-926E-44D2-B63C-57B70178FAAA}" type="datetime1">
              <a:rPr lang="en-US" smtClean="0"/>
              <a:t>5/4/2025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15E2BF-4647-4E69-94C1-555CF168C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9B1EE9-1A51-466E-A9B5-A5F0B6683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/>
              <a:t>Use macro for slide numbers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A8D170-E73F-4DEA-92ED-F9015A1DBA6F}"/>
              </a:ext>
            </a:extLst>
          </p:cNvPr>
          <p:cNvSpPr/>
          <p:nvPr userDrawn="1"/>
        </p:nvSpPr>
        <p:spPr>
          <a:xfrm>
            <a:off x="0" y="0"/>
            <a:ext cx="36576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7FC346-0E37-488B-A67A-40813A55CC5A}"/>
              </a:ext>
            </a:extLst>
          </p:cNvPr>
          <p:cNvSpPr/>
          <p:nvPr userDrawn="1"/>
        </p:nvSpPr>
        <p:spPr>
          <a:xfrm>
            <a:off x="11823192" y="0"/>
            <a:ext cx="36576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D0060C-1956-49D3-A600-85DFFC2552C5}"/>
              </a:ext>
            </a:extLst>
          </p:cNvPr>
          <p:cNvSpPr/>
          <p:nvPr userDrawn="1"/>
        </p:nvSpPr>
        <p:spPr>
          <a:xfrm>
            <a:off x="0" y="0"/>
            <a:ext cx="12188952" cy="2743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>
                <a:solidFill>
                  <a:schemeClr val="bg1"/>
                </a:solidFill>
              </a:rPr>
              <a:t>This layout is “Ink Blank”. Use “Blank” for non-draft slides.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414544-3FD2-4D2C-BAD3-03D3D274F4C4}"/>
              </a:ext>
            </a:extLst>
          </p:cNvPr>
          <p:cNvSpPr/>
          <p:nvPr userDrawn="1"/>
        </p:nvSpPr>
        <p:spPr>
          <a:xfrm>
            <a:off x="0" y="6400800"/>
            <a:ext cx="12188952" cy="1828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867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8">
            <a:extLst>
              <a:ext uri="{FF2B5EF4-FFF2-40B4-BE49-F238E27FC236}">
                <a16:creationId xmlns:a16="http://schemas.microsoft.com/office/drawing/2014/main" id="{0F97EDC7-29FD-8D09-6B62-559E535D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7315200"/>
            <a:ext cx="11457432" cy="731520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20D2F5-42B6-4E6C-A06D-559DDA171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C615C-B564-43D1-81E8-3A51D4599FB9}" type="datetime1">
              <a:rPr lang="en-US" smtClean="0"/>
              <a:t>5/4/2025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15E2BF-4647-4E69-94C1-555CF168C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9B1EE9-1A51-466E-A9B5-A5F0B6683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/>
              <a:t>Use macro for slide numbers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796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3DCDFFD-8420-DD3C-AAEA-433B74A2AB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448" y="1005840"/>
            <a:ext cx="11887200" cy="2377440"/>
          </a:xfrm>
        </p:spPr>
        <p:txBody>
          <a:bodyPr anchor="b"/>
          <a:lstStyle>
            <a:lvl1pPr algn="ctr">
              <a:lnSpc>
                <a:spcPct val="12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Date Placeholder 6">
            <a:extLst>
              <a:ext uri="{FF2B5EF4-FFF2-40B4-BE49-F238E27FC236}">
                <a16:creationId xmlns:a16="http://schemas.microsoft.com/office/drawing/2014/main" id="{BDD71AF5-1AC3-2FF7-B571-1C7AA917C8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5760" y="6583680"/>
            <a:ext cx="2743200" cy="274320"/>
          </a:xfrm>
        </p:spPr>
        <p:txBody>
          <a:bodyPr/>
          <a:lstStyle/>
          <a:p>
            <a:fld id="{33639637-A6E8-452D-98B2-51C8A29CC287}" type="datetime1">
              <a:rPr lang="en-US" smtClean="0"/>
              <a:t>5/4/2025</a:t>
            </a:fld>
            <a:endParaRPr lang="en-US"/>
          </a:p>
        </p:txBody>
      </p:sp>
      <p:sp>
        <p:nvSpPr>
          <p:cNvPr id="15" name="Footer Placeholder 12">
            <a:extLst>
              <a:ext uri="{FF2B5EF4-FFF2-40B4-BE49-F238E27FC236}">
                <a16:creationId xmlns:a16="http://schemas.microsoft.com/office/drawing/2014/main" id="{DFDA877D-6069-8C07-DA58-96AFF2122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3048" y="6583680"/>
            <a:ext cx="4572000" cy="274320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3">
            <a:extLst>
              <a:ext uri="{FF2B5EF4-FFF2-40B4-BE49-F238E27FC236}">
                <a16:creationId xmlns:a16="http://schemas.microsoft.com/office/drawing/2014/main" id="{59623009-302D-9819-0CF5-98D8D8796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9992" y="6583680"/>
            <a:ext cx="2743200" cy="274320"/>
          </a:xfrm>
        </p:spPr>
        <p:txBody>
          <a:bodyPr/>
          <a:lstStyle/>
          <a:p>
            <a:r>
              <a:rPr lang="en-US"/>
              <a:t>Use macro for slide numbers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D61378-C083-D497-81E2-C44FA692D369}"/>
              </a:ext>
            </a:extLst>
          </p:cNvPr>
          <p:cNvSpPr/>
          <p:nvPr userDrawn="1"/>
        </p:nvSpPr>
        <p:spPr>
          <a:xfrm>
            <a:off x="0" y="0"/>
            <a:ext cx="155448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6B6EAE-C869-79BE-1872-3EB3A054F7DA}"/>
              </a:ext>
            </a:extLst>
          </p:cNvPr>
          <p:cNvSpPr/>
          <p:nvPr userDrawn="1"/>
        </p:nvSpPr>
        <p:spPr>
          <a:xfrm>
            <a:off x="12033504" y="0"/>
            <a:ext cx="155448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365456-DD93-C052-880C-E4F8F4562D64}"/>
              </a:ext>
            </a:extLst>
          </p:cNvPr>
          <p:cNvSpPr/>
          <p:nvPr userDrawn="1"/>
        </p:nvSpPr>
        <p:spPr>
          <a:xfrm>
            <a:off x="0" y="0"/>
            <a:ext cx="12188952" cy="10058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B04A12-0CD2-D19E-4333-9E13354CF974}"/>
              </a:ext>
            </a:extLst>
          </p:cNvPr>
          <p:cNvSpPr/>
          <p:nvPr userDrawn="1"/>
        </p:nvSpPr>
        <p:spPr>
          <a:xfrm>
            <a:off x="3048" y="6400800"/>
            <a:ext cx="12188952" cy="1828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16DE371-CEB7-5486-D840-45AEE5B2D190}"/>
              </a:ext>
            </a:extLst>
          </p:cNvPr>
          <p:cNvSpPr/>
          <p:nvPr userDrawn="1"/>
        </p:nvSpPr>
        <p:spPr>
          <a:xfrm>
            <a:off x="10143744" y="0"/>
            <a:ext cx="2048256" cy="11521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Speaker Video Placeholder</a:t>
            </a:r>
          </a:p>
        </p:txBody>
      </p:sp>
    </p:spTree>
    <p:extLst>
      <p:ext uri="{BB962C8B-B14F-4D97-AF65-F5344CB8AC3E}">
        <p14:creationId xmlns:p14="http://schemas.microsoft.com/office/powerpoint/2010/main" val="3589671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24473-E22B-4738-84E9-D795A7C2B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4209EC-14E8-428D-B76F-9288597E70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999B8A-D4E6-4EC3-9198-2E7DA53C1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B1670-9DD0-459B-977E-B405486FFF41}" type="datetime1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D36A66-E0E2-4906-B260-52C3A7724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058114-1B49-4B22-A972-97C85CAB0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/>
              <a:t>Use macro for slide numbers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8908B6-A7FD-4400-8647-90855E6A9E74}"/>
              </a:ext>
            </a:extLst>
          </p:cNvPr>
          <p:cNvSpPr/>
          <p:nvPr userDrawn="1"/>
        </p:nvSpPr>
        <p:spPr>
          <a:xfrm>
            <a:off x="0" y="0"/>
            <a:ext cx="832104" cy="6400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88ED34E-5142-4A48-8F5B-3284EAEF9E42}"/>
              </a:ext>
            </a:extLst>
          </p:cNvPr>
          <p:cNvSpPr/>
          <p:nvPr userDrawn="1"/>
        </p:nvSpPr>
        <p:spPr>
          <a:xfrm>
            <a:off x="11347704" y="0"/>
            <a:ext cx="841248" cy="6400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4EC8D2-5D9D-4506-B3D8-1A05793591C6}"/>
              </a:ext>
            </a:extLst>
          </p:cNvPr>
          <p:cNvSpPr/>
          <p:nvPr userDrawn="1"/>
        </p:nvSpPr>
        <p:spPr>
          <a:xfrm>
            <a:off x="0" y="0"/>
            <a:ext cx="12188952" cy="17099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97ABE9-2DF8-43AA-9621-A3A87A19CE9C}"/>
              </a:ext>
            </a:extLst>
          </p:cNvPr>
          <p:cNvSpPr/>
          <p:nvPr userDrawn="1"/>
        </p:nvSpPr>
        <p:spPr>
          <a:xfrm>
            <a:off x="0" y="6089650"/>
            <a:ext cx="12188952" cy="4940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1B3328-2B5B-3D12-5867-41FCF3CFECDB}"/>
              </a:ext>
            </a:extLst>
          </p:cNvPr>
          <p:cNvSpPr/>
          <p:nvPr userDrawn="1"/>
        </p:nvSpPr>
        <p:spPr>
          <a:xfrm>
            <a:off x="10143744" y="0"/>
            <a:ext cx="2048256" cy="11521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Speaker Video Placeholder</a:t>
            </a:r>
          </a:p>
        </p:txBody>
      </p:sp>
    </p:spTree>
    <p:extLst>
      <p:ext uri="{BB962C8B-B14F-4D97-AF65-F5344CB8AC3E}">
        <p14:creationId xmlns:p14="http://schemas.microsoft.com/office/powerpoint/2010/main" val="2318036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k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30F81C-3038-4574-9254-560E7017D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046E4-BD1F-46AE-B11D-82FA519AC7FB}" type="datetime1">
              <a:rPr lang="en-US" smtClean="0"/>
              <a:t>5/4/2025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FCA42B-1094-4E4F-9D87-05E02057B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06A1EA-16F2-4878-A658-660470A02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/>
              <a:t>Use macro for slide numbers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29A037-6059-4CE8-AA52-8350F80CE04A}"/>
              </a:ext>
            </a:extLst>
          </p:cNvPr>
          <p:cNvSpPr/>
          <p:nvPr userDrawn="1"/>
        </p:nvSpPr>
        <p:spPr>
          <a:xfrm>
            <a:off x="0" y="0"/>
            <a:ext cx="36576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3F7691-78B2-48BD-8A6F-3F75E8AD77A4}"/>
              </a:ext>
            </a:extLst>
          </p:cNvPr>
          <p:cNvSpPr/>
          <p:nvPr userDrawn="1"/>
        </p:nvSpPr>
        <p:spPr>
          <a:xfrm>
            <a:off x="11823192" y="0"/>
            <a:ext cx="36576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DD7FBC-7BAB-4918-BF54-B8EBAFD9CD55}"/>
              </a:ext>
            </a:extLst>
          </p:cNvPr>
          <p:cNvSpPr/>
          <p:nvPr userDrawn="1"/>
        </p:nvSpPr>
        <p:spPr>
          <a:xfrm>
            <a:off x="0" y="0"/>
            <a:ext cx="12188952" cy="2743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This layout is “Ink Title Only”. Use “Title Only” for non-draft slides.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E33D18-58AE-4B01-BF6D-FAB091124370}"/>
              </a:ext>
            </a:extLst>
          </p:cNvPr>
          <p:cNvSpPr/>
          <p:nvPr userDrawn="1"/>
        </p:nvSpPr>
        <p:spPr>
          <a:xfrm>
            <a:off x="0" y="6400800"/>
            <a:ext cx="12188952" cy="1828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87B9DD9-FA79-4E5C-8111-FED366D11BE4}"/>
              </a:ext>
            </a:extLst>
          </p:cNvPr>
          <p:cNvSpPr/>
          <p:nvPr userDrawn="1"/>
        </p:nvSpPr>
        <p:spPr>
          <a:xfrm>
            <a:off x="0" y="822960"/>
            <a:ext cx="12188952" cy="1828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670316-BA24-F42A-860C-22F16A46130D}"/>
              </a:ext>
            </a:extLst>
          </p:cNvPr>
          <p:cNvSpPr/>
          <p:nvPr userDrawn="1"/>
        </p:nvSpPr>
        <p:spPr>
          <a:xfrm>
            <a:off x="10143744" y="0"/>
            <a:ext cx="2048256" cy="11521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Speaker Video Placeholder</a:t>
            </a:r>
          </a:p>
        </p:txBody>
      </p:sp>
    </p:spTree>
    <p:extLst>
      <p:ext uri="{BB962C8B-B14F-4D97-AF65-F5344CB8AC3E}">
        <p14:creationId xmlns:p14="http://schemas.microsoft.com/office/powerpoint/2010/main" val="514344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4ABE6-0596-4FA3-AE63-51DA2452C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182880"/>
            <a:ext cx="11457432" cy="73152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30F81C-3038-4574-9254-560E7017D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0ACF9-5D1D-4DBF-ABEA-93C42033C8AC}" type="datetime1">
              <a:rPr lang="en-US" smtClean="0"/>
              <a:t>5/4/2025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FCA42B-1094-4E4F-9D87-05E02057B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06A1EA-16F2-4878-A658-660470A02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/>
              <a:t>Use macro for slide numbers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29A037-6059-4CE8-AA52-8350F80CE04A}"/>
              </a:ext>
            </a:extLst>
          </p:cNvPr>
          <p:cNvSpPr/>
          <p:nvPr userDrawn="1"/>
        </p:nvSpPr>
        <p:spPr>
          <a:xfrm>
            <a:off x="0" y="0"/>
            <a:ext cx="36576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3F7691-78B2-48BD-8A6F-3F75E8AD77A4}"/>
              </a:ext>
            </a:extLst>
          </p:cNvPr>
          <p:cNvSpPr/>
          <p:nvPr userDrawn="1"/>
        </p:nvSpPr>
        <p:spPr>
          <a:xfrm>
            <a:off x="11823192" y="0"/>
            <a:ext cx="36576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DD7FBC-7BAB-4918-BF54-B8EBAFD9CD55}"/>
              </a:ext>
            </a:extLst>
          </p:cNvPr>
          <p:cNvSpPr/>
          <p:nvPr userDrawn="1"/>
        </p:nvSpPr>
        <p:spPr>
          <a:xfrm>
            <a:off x="0" y="0"/>
            <a:ext cx="12188952" cy="2743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E33D18-58AE-4B01-BF6D-FAB091124370}"/>
              </a:ext>
            </a:extLst>
          </p:cNvPr>
          <p:cNvSpPr/>
          <p:nvPr userDrawn="1"/>
        </p:nvSpPr>
        <p:spPr>
          <a:xfrm>
            <a:off x="0" y="6400800"/>
            <a:ext cx="12188952" cy="1828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3185287-8A40-4288-B195-FD688BA34B9B}"/>
              </a:ext>
            </a:extLst>
          </p:cNvPr>
          <p:cNvSpPr/>
          <p:nvPr userDrawn="1"/>
        </p:nvSpPr>
        <p:spPr>
          <a:xfrm>
            <a:off x="0" y="822960"/>
            <a:ext cx="12188952" cy="1828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1770E3-8930-DBC7-B586-5EAAC4106DA0}"/>
              </a:ext>
            </a:extLst>
          </p:cNvPr>
          <p:cNvSpPr/>
          <p:nvPr userDrawn="1"/>
        </p:nvSpPr>
        <p:spPr>
          <a:xfrm>
            <a:off x="10143744" y="0"/>
            <a:ext cx="2048256" cy="11521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Speaker Video Placeholder</a:t>
            </a:r>
          </a:p>
        </p:txBody>
      </p:sp>
    </p:spTree>
    <p:extLst>
      <p:ext uri="{BB962C8B-B14F-4D97-AF65-F5344CB8AC3E}">
        <p14:creationId xmlns:p14="http://schemas.microsoft.com/office/powerpoint/2010/main" val="562201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nk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20D2F5-42B6-4E6C-A06D-559DDA171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3C59-926E-44D2-B63C-57B70178FAAA}" type="datetime1">
              <a:rPr lang="en-US" smtClean="0"/>
              <a:t>5/4/2025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15E2BF-4647-4E69-94C1-555CF168C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9B1EE9-1A51-466E-A9B5-A5F0B6683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/>
              <a:t>Use macro for slide numbers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A8D170-E73F-4DEA-92ED-F9015A1DBA6F}"/>
              </a:ext>
            </a:extLst>
          </p:cNvPr>
          <p:cNvSpPr/>
          <p:nvPr userDrawn="1"/>
        </p:nvSpPr>
        <p:spPr>
          <a:xfrm>
            <a:off x="0" y="0"/>
            <a:ext cx="36576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7FC346-0E37-488B-A67A-40813A55CC5A}"/>
              </a:ext>
            </a:extLst>
          </p:cNvPr>
          <p:cNvSpPr/>
          <p:nvPr userDrawn="1"/>
        </p:nvSpPr>
        <p:spPr>
          <a:xfrm>
            <a:off x="11823192" y="0"/>
            <a:ext cx="36576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D0060C-1956-49D3-A600-85DFFC2552C5}"/>
              </a:ext>
            </a:extLst>
          </p:cNvPr>
          <p:cNvSpPr/>
          <p:nvPr userDrawn="1"/>
        </p:nvSpPr>
        <p:spPr>
          <a:xfrm>
            <a:off x="0" y="0"/>
            <a:ext cx="12188952" cy="2743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>
                <a:solidFill>
                  <a:schemeClr val="tx1"/>
                </a:solidFill>
              </a:rPr>
              <a:t>This layout is “Ink Blank”. Use “Blank” for non-draft slides.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414544-3FD2-4D2C-BAD3-03D3D274F4C4}"/>
              </a:ext>
            </a:extLst>
          </p:cNvPr>
          <p:cNvSpPr/>
          <p:nvPr userDrawn="1"/>
        </p:nvSpPr>
        <p:spPr>
          <a:xfrm>
            <a:off x="0" y="6400800"/>
            <a:ext cx="12188952" cy="1828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07CB7B-F5C7-F542-2802-611637E983F4}"/>
              </a:ext>
            </a:extLst>
          </p:cNvPr>
          <p:cNvSpPr/>
          <p:nvPr userDrawn="1"/>
        </p:nvSpPr>
        <p:spPr>
          <a:xfrm>
            <a:off x="10143744" y="0"/>
            <a:ext cx="2048256" cy="11521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Speaker Video Placeholder</a:t>
            </a:r>
          </a:p>
        </p:txBody>
      </p:sp>
    </p:spTree>
    <p:extLst>
      <p:ext uri="{BB962C8B-B14F-4D97-AF65-F5344CB8AC3E}">
        <p14:creationId xmlns:p14="http://schemas.microsoft.com/office/powerpoint/2010/main" val="10735448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C42674B-7827-96D0-DB1B-DA0196C888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7315200"/>
            <a:ext cx="11457432" cy="731520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20D2F5-42B6-4E6C-A06D-559DDA171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C615C-B564-43D1-81E8-3A51D4599FB9}" type="datetime1">
              <a:rPr lang="en-US" smtClean="0"/>
              <a:t>5/4/2025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15E2BF-4647-4E69-94C1-555CF168C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9B1EE9-1A51-466E-A9B5-A5F0B6683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/>
              <a:t>Use macro for slide numbers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A8D170-E73F-4DEA-92ED-F9015A1DBA6F}"/>
              </a:ext>
            </a:extLst>
          </p:cNvPr>
          <p:cNvSpPr/>
          <p:nvPr userDrawn="1"/>
        </p:nvSpPr>
        <p:spPr>
          <a:xfrm>
            <a:off x="0" y="0"/>
            <a:ext cx="36576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7FC346-0E37-488B-A67A-40813A55CC5A}"/>
              </a:ext>
            </a:extLst>
          </p:cNvPr>
          <p:cNvSpPr/>
          <p:nvPr userDrawn="1"/>
        </p:nvSpPr>
        <p:spPr>
          <a:xfrm>
            <a:off x="11823192" y="0"/>
            <a:ext cx="36576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D0060C-1956-49D3-A600-85DFFC2552C5}"/>
              </a:ext>
            </a:extLst>
          </p:cNvPr>
          <p:cNvSpPr/>
          <p:nvPr userDrawn="1"/>
        </p:nvSpPr>
        <p:spPr>
          <a:xfrm>
            <a:off x="0" y="0"/>
            <a:ext cx="12188952" cy="2743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The title placeholder is for accessibility.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414544-3FD2-4D2C-BAD3-03D3D274F4C4}"/>
              </a:ext>
            </a:extLst>
          </p:cNvPr>
          <p:cNvSpPr/>
          <p:nvPr userDrawn="1"/>
        </p:nvSpPr>
        <p:spPr>
          <a:xfrm>
            <a:off x="0" y="6400800"/>
            <a:ext cx="12188952" cy="1828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C8FB80F-6C18-DC39-0646-FB5AEDBFA624}"/>
              </a:ext>
            </a:extLst>
          </p:cNvPr>
          <p:cNvSpPr/>
          <p:nvPr userDrawn="1"/>
        </p:nvSpPr>
        <p:spPr>
          <a:xfrm>
            <a:off x="10143744" y="0"/>
            <a:ext cx="2048256" cy="11521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Speaker Video Placeholder</a:t>
            </a:r>
          </a:p>
        </p:txBody>
      </p:sp>
    </p:spTree>
    <p:extLst>
      <p:ext uri="{BB962C8B-B14F-4D97-AF65-F5344CB8AC3E}">
        <p14:creationId xmlns:p14="http://schemas.microsoft.com/office/powerpoint/2010/main" val="29728260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3DCDFFD-8420-DD3C-AAEA-433B74A2AB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448" y="1005840"/>
            <a:ext cx="11887200" cy="2377440"/>
          </a:xfrm>
        </p:spPr>
        <p:txBody>
          <a:bodyPr anchor="b"/>
          <a:lstStyle>
            <a:lvl1pPr algn="ctr">
              <a:lnSpc>
                <a:spcPct val="12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Date Placeholder 6">
            <a:extLst>
              <a:ext uri="{FF2B5EF4-FFF2-40B4-BE49-F238E27FC236}">
                <a16:creationId xmlns:a16="http://schemas.microsoft.com/office/drawing/2014/main" id="{BDD71AF5-1AC3-2FF7-B571-1C7AA917C8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5760" y="6583680"/>
            <a:ext cx="2743200" cy="274320"/>
          </a:xfrm>
        </p:spPr>
        <p:txBody>
          <a:bodyPr/>
          <a:lstStyle/>
          <a:p>
            <a:fld id="{33639637-A6E8-452D-98B2-51C8A29CC287}" type="datetime1">
              <a:rPr lang="en-US" smtClean="0"/>
              <a:t>5/4/2025</a:t>
            </a:fld>
            <a:endParaRPr lang="en-US"/>
          </a:p>
        </p:txBody>
      </p:sp>
      <p:sp>
        <p:nvSpPr>
          <p:cNvPr id="15" name="Footer Placeholder 12">
            <a:extLst>
              <a:ext uri="{FF2B5EF4-FFF2-40B4-BE49-F238E27FC236}">
                <a16:creationId xmlns:a16="http://schemas.microsoft.com/office/drawing/2014/main" id="{DFDA877D-6069-8C07-DA58-96AFF2122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3048" y="6583680"/>
            <a:ext cx="4572000" cy="274320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3">
            <a:extLst>
              <a:ext uri="{FF2B5EF4-FFF2-40B4-BE49-F238E27FC236}">
                <a16:creationId xmlns:a16="http://schemas.microsoft.com/office/drawing/2014/main" id="{59623009-302D-9819-0CF5-98D8D8796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9992" y="6583680"/>
            <a:ext cx="2743200" cy="274320"/>
          </a:xfrm>
        </p:spPr>
        <p:txBody>
          <a:bodyPr/>
          <a:lstStyle/>
          <a:p>
            <a:r>
              <a:rPr lang="en-US"/>
              <a:t>Use macro for slide numbers</a:t>
            </a:r>
            <a:endParaRPr lang="en-US" dirty="0"/>
          </a:p>
        </p:txBody>
      </p:sp>
      <p:pic>
        <p:nvPicPr>
          <p:cNvPr id="2" name="Camera 1">
            <a:extLst>
              <a:ext uri="{FF2B5EF4-FFF2-40B4-BE49-F238E27FC236}">
                <a16:creationId xmlns:a16="http://schemas.microsoft.com/office/drawing/2014/main" id="{A74A307E-ABDB-A2BC-99DA-86E59AFD3F27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 xmlns=""/>
              </a:ext>
            </a:extLst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43744" y="0"/>
            <a:ext cx="2048256" cy="1152144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003639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24473-E22B-4738-84E9-D795A7C2B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4209EC-14E8-428D-B76F-9288597E70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999B8A-D4E6-4EC3-9198-2E7DA53C1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B1670-9DD0-459B-977E-B405486FFF41}" type="datetime1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D36A66-E0E2-4906-B260-52C3A7724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058114-1B49-4B22-A972-97C85CAB0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/>
              <a:t>Use macro for slide numbers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8908B6-A7FD-4400-8647-90855E6A9E74}"/>
              </a:ext>
            </a:extLst>
          </p:cNvPr>
          <p:cNvSpPr/>
          <p:nvPr userDrawn="1"/>
        </p:nvSpPr>
        <p:spPr>
          <a:xfrm>
            <a:off x="0" y="0"/>
            <a:ext cx="832104" cy="6400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88ED34E-5142-4A48-8F5B-3284EAEF9E42}"/>
              </a:ext>
            </a:extLst>
          </p:cNvPr>
          <p:cNvSpPr/>
          <p:nvPr userDrawn="1"/>
        </p:nvSpPr>
        <p:spPr>
          <a:xfrm>
            <a:off x="11347704" y="0"/>
            <a:ext cx="841248" cy="6400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4EC8D2-5D9D-4506-B3D8-1A05793591C6}"/>
              </a:ext>
            </a:extLst>
          </p:cNvPr>
          <p:cNvSpPr/>
          <p:nvPr userDrawn="1"/>
        </p:nvSpPr>
        <p:spPr>
          <a:xfrm>
            <a:off x="0" y="0"/>
            <a:ext cx="12188952" cy="17099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97ABE9-2DF8-43AA-9621-A3A87A19CE9C}"/>
              </a:ext>
            </a:extLst>
          </p:cNvPr>
          <p:cNvSpPr/>
          <p:nvPr userDrawn="1"/>
        </p:nvSpPr>
        <p:spPr>
          <a:xfrm>
            <a:off x="0" y="6089650"/>
            <a:ext cx="12188952" cy="4940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0225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24473-E22B-4738-84E9-D795A7C2B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4209EC-14E8-428D-B76F-9288597E70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999B8A-D4E6-4EC3-9198-2E7DA53C1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B1670-9DD0-459B-977E-B405486FFF41}" type="datetime1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D36A66-E0E2-4906-B260-52C3A7724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058114-1B49-4B22-A972-97C85CAB0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/>
              <a:t>Use macro for slide numbers</a:t>
            </a:r>
            <a:endParaRPr lang="en-US" dirty="0"/>
          </a:p>
        </p:txBody>
      </p:sp>
      <p:pic>
        <p:nvPicPr>
          <p:cNvPr id="7" name="Camera 6">
            <a:extLst>
              <a:ext uri="{FF2B5EF4-FFF2-40B4-BE49-F238E27FC236}">
                <a16:creationId xmlns:a16="http://schemas.microsoft.com/office/drawing/2014/main" id="{55BCD405-B07D-A9B3-6093-C347CE45C3C5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 xmlns=""/>
              </a:ext>
            </a:extLst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43744" y="0"/>
            <a:ext cx="2048256" cy="1152144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1824736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k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30F81C-3038-4574-9254-560E7017D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046E4-BD1F-46AE-B11D-82FA519AC7FB}" type="datetime1">
              <a:rPr lang="en-US" smtClean="0"/>
              <a:t>5/4/2025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FCA42B-1094-4E4F-9D87-05E02057B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06A1EA-16F2-4878-A658-660470A02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/>
              <a:t>Use macro for slide numbers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29A037-6059-4CE8-AA52-8350F80CE04A}"/>
              </a:ext>
            </a:extLst>
          </p:cNvPr>
          <p:cNvSpPr/>
          <p:nvPr userDrawn="1"/>
        </p:nvSpPr>
        <p:spPr>
          <a:xfrm>
            <a:off x="0" y="0"/>
            <a:ext cx="36576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3F7691-78B2-48BD-8A6F-3F75E8AD77A4}"/>
              </a:ext>
            </a:extLst>
          </p:cNvPr>
          <p:cNvSpPr/>
          <p:nvPr userDrawn="1"/>
        </p:nvSpPr>
        <p:spPr>
          <a:xfrm>
            <a:off x="11823192" y="0"/>
            <a:ext cx="36576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DD7FBC-7BAB-4918-BF54-B8EBAFD9CD55}"/>
              </a:ext>
            </a:extLst>
          </p:cNvPr>
          <p:cNvSpPr/>
          <p:nvPr userDrawn="1"/>
        </p:nvSpPr>
        <p:spPr>
          <a:xfrm>
            <a:off x="0" y="0"/>
            <a:ext cx="12188952" cy="2743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bg1"/>
                </a:solidFill>
              </a:rPr>
              <a:t>This layout is “Ink Title Only”. Use “Title Only” for non-draft slides.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E33D18-58AE-4B01-BF6D-FAB091124370}"/>
              </a:ext>
            </a:extLst>
          </p:cNvPr>
          <p:cNvSpPr/>
          <p:nvPr userDrawn="1"/>
        </p:nvSpPr>
        <p:spPr>
          <a:xfrm>
            <a:off x="0" y="6400800"/>
            <a:ext cx="12188952" cy="1828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87B9DD9-FA79-4E5C-8111-FED366D11BE4}"/>
              </a:ext>
            </a:extLst>
          </p:cNvPr>
          <p:cNvSpPr/>
          <p:nvPr userDrawn="1"/>
        </p:nvSpPr>
        <p:spPr>
          <a:xfrm>
            <a:off x="0" y="822960"/>
            <a:ext cx="12188952" cy="1828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Camera 9">
            <a:extLst>
              <a:ext uri="{FF2B5EF4-FFF2-40B4-BE49-F238E27FC236}">
                <a16:creationId xmlns:a16="http://schemas.microsoft.com/office/drawing/2014/main" id="{E2C9FB00-9014-A182-8118-DBC6F8E6B58E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 xmlns=""/>
              </a:ext>
            </a:extLst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43744" y="0"/>
            <a:ext cx="2048256" cy="1152144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3689416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4ABE6-0596-4FA3-AE63-51DA2452C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182880"/>
            <a:ext cx="11457432" cy="73152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30F81C-3038-4574-9254-560E7017D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0ACF9-5D1D-4DBF-ABEA-93C42033C8AC}" type="datetime1">
              <a:rPr lang="en-US" smtClean="0"/>
              <a:t>5/4/2025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FCA42B-1094-4E4F-9D87-05E02057B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06A1EA-16F2-4878-A658-660470A02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/>
              <a:t>Use macro for slide numbers</a:t>
            </a:r>
            <a:endParaRPr lang="en-US" dirty="0"/>
          </a:p>
        </p:txBody>
      </p:sp>
      <p:pic>
        <p:nvPicPr>
          <p:cNvPr id="6" name="Camera 5">
            <a:extLst>
              <a:ext uri="{FF2B5EF4-FFF2-40B4-BE49-F238E27FC236}">
                <a16:creationId xmlns:a16="http://schemas.microsoft.com/office/drawing/2014/main" id="{43B1F615-B513-0DE5-43E1-B8BDCCF91E89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 xmlns=""/>
              </a:ext>
            </a:extLst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43744" y="0"/>
            <a:ext cx="2048256" cy="1152144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394122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nk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20D2F5-42B6-4E6C-A06D-559DDA171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3C59-926E-44D2-B63C-57B70178FAAA}" type="datetime1">
              <a:rPr lang="en-US" smtClean="0"/>
              <a:t>5/4/2025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15E2BF-4647-4E69-94C1-555CF168C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9B1EE9-1A51-466E-A9B5-A5F0B6683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/>
              <a:t>Use macro for slide numbers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A8D170-E73F-4DEA-92ED-F9015A1DBA6F}"/>
              </a:ext>
            </a:extLst>
          </p:cNvPr>
          <p:cNvSpPr/>
          <p:nvPr userDrawn="1"/>
        </p:nvSpPr>
        <p:spPr>
          <a:xfrm>
            <a:off x="0" y="0"/>
            <a:ext cx="36576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7FC346-0E37-488B-A67A-40813A55CC5A}"/>
              </a:ext>
            </a:extLst>
          </p:cNvPr>
          <p:cNvSpPr/>
          <p:nvPr userDrawn="1"/>
        </p:nvSpPr>
        <p:spPr>
          <a:xfrm>
            <a:off x="11823192" y="0"/>
            <a:ext cx="36576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D0060C-1956-49D3-A600-85DFFC2552C5}"/>
              </a:ext>
            </a:extLst>
          </p:cNvPr>
          <p:cNvSpPr/>
          <p:nvPr userDrawn="1"/>
        </p:nvSpPr>
        <p:spPr>
          <a:xfrm>
            <a:off x="0" y="0"/>
            <a:ext cx="12188952" cy="2743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>
                <a:solidFill>
                  <a:schemeClr val="bg1"/>
                </a:solidFill>
              </a:rPr>
              <a:t>This layout is “Ink Blank”. Use “Blank” for non-draft slides.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414544-3FD2-4D2C-BAD3-03D3D274F4C4}"/>
              </a:ext>
            </a:extLst>
          </p:cNvPr>
          <p:cNvSpPr/>
          <p:nvPr userDrawn="1"/>
        </p:nvSpPr>
        <p:spPr>
          <a:xfrm>
            <a:off x="0" y="6400800"/>
            <a:ext cx="12188952" cy="1828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Camera 8">
            <a:extLst>
              <a:ext uri="{FF2B5EF4-FFF2-40B4-BE49-F238E27FC236}">
                <a16:creationId xmlns:a16="http://schemas.microsoft.com/office/drawing/2014/main" id="{AD40876A-EDF7-D70A-ED1A-65206322D934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 xmlns=""/>
              </a:ext>
            </a:extLst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43744" y="0"/>
            <a:ext cx="2048256" cy="1152144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0986884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8">
            <a:extLst>
              <a:ext uri="{FF2B5EF4-FFF2-40B4-BE49-F238E27FC236}">
                <a16:creationId xmlns:a16="http://schemas.microsoft.com/office/drawing/2014/main" id="{0F97EDC7-29FD-8D09-6B62-559E535D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7315200"/>
            <a:ext cx="11457432" cy="731520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20D2F5-42B6-4E6C-A06D-559DDA171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C615C-B564-43D1-81E8-3A51D4599FB9}" type="datetime1">
              <a:rPr lang="en-US" smtClean="0"/>
              <a:t>5/4/2025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15E2BF-4647-4E69-94C1-555CF168C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9B1EE9-1A51-466E-A9B5-A5F0B6683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/>
              <a:t>Use macro for slide numbers</a:t>
            </a:r>
            <a:endParaRPr lang="en-US" dirty="0"/>
          </a:p>
        </p:txBody>
      </p:sp>
      <p:pic>
        <p:nvPicPr>
          <p:cNvPr id="6" name="Camera 5">
            <a:extLst>
              <a:ext uri="{FF2B5EF4-FFF2-40B4-BE49-F238E27FC236}">
                <a16:creationId xmlns:a16="http://schemas.microsoft.com/office/drawing/2014/main" id="{DFB2EC49-EB45-A72A-CFC4-76CE320FEBD9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 xmlns=""/>
              </a:ext>
            </a:extLst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43744" y="0"/>
            <a:ext cx="2048256" cy="1152144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102451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k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30F81C-3038-4574-9254-560E7017D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046E4-BD1F-46AE-B11D-82FA519AC7FB}" type="datetime1">
              <a:rPr lang="en-US" smtClean="0"/>
              <a:t>5/4/2025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FCA42B-1094-4E4F-9D87-05E02057B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06A1EA-16F2-4878-A658-660470A02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/>
              <a:t>Use macro for slide numbers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29A037-6059-4CE8-AA52-8350F80CE04A}"/>
              </a:ext>
            </a:extLst>
          </p:cNvPr>
          <p:cNvSpPr/>
          <p:nvPr userDrawn="1"/>
        </p:nvSpPr>
        <p:spPr>
          <a:xfrm>
            <a:off x="0" y="0"/>
            <a:ext cx="36576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3F7691-78B2-48BD-8A6F-3F75E8AD77A4}"/>
              </a:ext>
            </a:extLst>
          </p:cNvPr>
          <p:cNvSpPr/>
          <p:nvPr userDrawn="1"/>
        </p:nvSpPr>
        <p:spPr>
          <a:xfrm>
            <a:off x="11823192" y="0"/>
            <a:ext cx="36576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DD7FBC-7BAB-4918-BF54-B8EBAFD9CD55}"/>
              </a:ext>
            </a:extLst>
          </p:cNvPr>
          <p:cNvSpPr/>
          <p:nvPr userDrawn="1"/>
        </p:nvSpPr>
        <p:spPr>
          <a:xfrm>
            <a:off x="0" y="0"/>
            <a:ext cx="12188952" cy="2743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This layout is “Ink Title Only”. Use “Title Only” for non-draft slides.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E33D18-58AE-4B01-BF6D-FAB091124370}"/>
              </a:ext>
            </a:extLst>
          </p:cNvPr>
          <p:cNvSpPr/>
          <p:nvPr userDrawn="1"/>
        </p:nvSpPr>
        <p:spPr>
          <a:xfrm>
            <a:off x="0" y="6400800"/>
            <a:ext cx="12188952" cy="1828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87B9DD9-FA79-4E5C-8111-FED366D11BE4}"/>
              </a:ext>
            </a:extLst>
          </p:cNvPr>
          <p:cNvSpPr/>
          <p:nvPr userDrawn="1"/>
        </p:nvSpPr>
        <p:spPr>
          <a:xfrm>
            <a:off x="0" y="822960"/>
            <a:ext cx="12188952" cy="1828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711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4ABE6-0596-4FA3-AE63-51DA2452C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182880"/>
            <a:ext cx="11457432" cy="73152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30F81C-3038-4574-9254-560E7017D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0ACF9-5D1D-4DBF-ABEA-93C42033C8AC}" type="datetime1">
              <a:rPr lang="en-US" smtClean="0"/>
              <a:t>5/4/2025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FCA42B-1094-4E4F-9D87-05E02057B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06A1EA-16F2-4878-A658-660470A02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/>
              <a:t>Use macro for slide numbers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29A037-6059-4CE8-AA52-8350F80CE04A}"/>
              </a:ext>
            </a:extLst>
          </p:cNvPr>
          <p:cNvSpPr/>
          <p:nvPr userDrawn="1"/>
        </p:nvSpPr>
        <p:spPr>
          <a:xfrm>
            <a:off x="0" y="0"/>
            <a:ext cx="36576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3F7691-78B2-48BD-8A6F-3F75E8AD77A4}"/>
              </a:ext>
            </a:extLst>
          </p:cNvPr>
          <p:cNvSpPr/>
          <p:nvPr userDrawn="1"/>
        </p:nvSpPr>
        <p:spPr>
          <a:xfrm>
            <a:off x="11823192" y="0"/>
            <a:ext cx="36576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DD7FBC-7BAB-4918-BF54-B8EBAFD9CD55}"/>
              </a:ext>
            </a:extLst>
          </p:cNvPr>
          <p:cNvSpPr/>
          <p:nvPr userDrawn="1"/>
        </p:nvSpPr>
        <p:spPr>
          <a:xfrm>
            <a:off x="0" y="0"/>
            <a:ext cx="12188952" cy="2743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E33D18-58AE-4B01-BF6D-FAB091124370}"/>
              </a:ext>
            </a:extLst>
          </p:cNvPr>
          <p:cNvSpPr/>
          <p:nvPr userDrawn="1"/>
        </p:nvSpPr>
        <p:spPr>
          <a:xfrm>
            <a:off x="0" y="6400800"/>
            <a:ext cx="12188952" cy="1828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3185287-8A40-4288-B195-FD688BA34B9B}"/>
              </a:ext>
            </a:extLst>
          </p:cNvPr>
          <p:cNvSpPr/>
          <p:nvPr userDrawn="1"/>
        </p:nvSpPr>
        <p:spPr>
          <a:xfrm>
            <a:off x="0" y="822960"/>
            <a:ext cx="12188952" cy="1828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651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nk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20D2F5-42B6-4E6C-A06D-559DDA171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3C59-926E-44D2-B63C-57B70178FAAA}" type="datetime1">
              <a:rPr lang="en-US" smtClean="0"/>
              <a:t>5/4/2025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15E2BF-4647-4E69-94C1-555CF168C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9B1EE9-1A51-466E-A9B5-A5F0B6683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/>
              <a:t>Use macro for slide numbers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A8D170-E73F-4DEA-92ED-F9015A1DBA6F}"/>
              </a:ext>
            </a:extLst>
          </p:cNvPr>
          <p:cNvSpPr/>
          <p:nvPr userDrawn="1"/>
        </p:nvSpPr>
        <p:spPr>
          <a:xfrm>
            <a:off x="0" y="0"/>
            <a:ext cx="36576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7FC346-0E37-488B-A67A-40813A55CC5A}"/>
              </a:ext>
            </a:extLst>
          </p:cNvPr>
          <p:cNvSpPr/>
          <p:nvPr userDrawn="1"/>
        </p:nvSpPr>
        <p:spPr>
          <a:xfrm>
            <a:off x="11823192" y="0"/>
            <a:ext cx="36576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D0060C-1956-49D3-A600-85DFFC2552C5}"/>
              </a:ext>
            </a:extLst>
          </p:cNvPr>
          <p:cNvSpPr/>
          <p:nvPr userDrawn="1"/>
        </p:nvSpPr>
        <p:spPr>
          <a:xfrm>
            <a:off x="0" y="0"/>
            <a:ext cx="12188952" cy="2743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>
                <a:solidFill>
                  <a:schemeClr val="tx1"/>
                </a:solidFill>
              </a:rPr>
              <a:t>This layout is “Ink Blank”. Use “Blank” for non-draft slides.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414544-3FD2-4D2C-BAD3-03D3D274F4C4}"/>
              </a:ext>
            </a:extLst>
          </p:cNvPr>
          <p:cNvSpPr/>
          <p:nvPr userDrawn="1"/>
        </p:nvSpPr>
        <p:spPr>
          <a:xfrm>
            <a:off x="0" y="6400800"/>
            <a:ext cx="12188952" cy="1828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C42674B-7827-96D0-DB1B-DA0196C888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7315200"/>
            <a:ext cx="11457432" cy="731520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20D2F5-42B6-4E6C-A06D-559DDA171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C615C-B564-43D1-81E8-3A51D4599FB9}" type="datetime1">
              <a:rPr lang="en-US" smtClean="0"/>
              <a:t>5/4/2025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15E2BF-4647-4E69-94C1-555CF168C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9B1EE9-1A51-466E-A9B5-A5F0B6683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/>
              <a:t>Use macro for slide numbers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A8D170-E73F-4DEA-92ED-F9015A1DBA6F}"/>
              </a:ext>
            </a:extLst>
          </p:cNvPr>
          <p:cNvSpPr/>
          <p:nvPr userDrawn="1"/>
        </p:nvSpPr>
        <p:spPr>
          <a:xfrm>
            <a:off x="0" y="0"/>
            <a:ext cx="36576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7FC346-0E37-488B-A67A-40813A55CC5A}"/>
              </a:ext>
            </a:extLst>
          </p:cNvPr>
          <p:cNvSpPr/>
          <p:nvPr userDrawn="1"/>
        </p:nvSpPr>
        <p:spPr>
          <a:xfrm>
            <a:off x="11823192" y="0"/>
            <a:ext cx="36576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D0060C-1956-49D3-A600-85DFFC2552C5}"/>
              </a:ext>
            </a:extLst>
          </p:cNvPr>
          <p:cNvSpPr/>
          <p:nvPr userDrawn="1"/>
        </p:nvSpPr>
        <p:spPr>
          <a:xfrm>
            <a:off x="0" y="0"/>
            <a:ext cx="12188952" cy="2743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The title placeholder is for accessibility.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414544-3FD2-4D2C-BAD3-03D3D274F4C4}"/>
              </a:ext>
            </a:extLst>
          </p:cNvPr>
          <p:cNvSpPr/>
          <p:nvPr userDrawn="1"/>
        </p:nvSpPr>
        <p:spPr>
          <a:xfrm>
            <a:off x="0" y="6400800"/>
            <a:ext cx="12188952" cy="1828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279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3DCDFFD-8420-DD3C-AAEA-433B74A2AB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448" y="1005840"/>
            <a:ext cx="11887200" cy="2377440"/>
          </a:xfrm>
        </p:spPr>
        <p:txBody>
          <a:bodyPr anchor="b"/>
          <a:lstStyle>
            <a:lvl1pPr algn="ctr">
              <a:lnSpc>
                <a:spcPct val="12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Date Placeholder 6">
            <a:extLst>
              <a:ext uri="{FF2B5EF4-FFF2-40B4-BE49-F238E27FC236}">
                <a16:creationId xmlns:a16="http://schemas.microsoft.com/office/drawing/2014/main" id="{BDD71AF5-1AC3-2FF7-B571-1C7AA917C8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5760" y="6583680"/>
            <a:ext cx="2743200" cy="274320"/>
          </a:xfrm>
        </p:spPr>
        <p:txBody>
          <a:bodyPr/>
          <a:lstStyle/>
          <a:p>
            <a:fld id="{33639637-A6E8-452D-98B2-51C8A29CC287}" type="datetime1">
              <a:rPr lang="en-US" smtClean="0"/>
              <a:t>5/4/2025</a:t>
            </a:fld>
            <a:endParaRPr lang="en-US"/>
          </a:p>
        </p:txBody>
      </p:sp>
      <p:sp>
        <p:nvSpPr>
          <p:cNvPr id="15" name="Footer Placeholder 12">
            <a:extLst>
              <a:ext uri="{FF2B5EF4-FFF2-40B4-BE49-F238E27FC236}">
                <a16:creationId xmlns:a16="http://schemas.microsoft.com/office/drawing/2014/main" id="{DFDA877D-6069-8C07-DA58-96AFF2122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3048" y="6583680"/>
            <a:ext cx="4572000" cy="274320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3">
            <a:extLst>
              <a:ext uri="{FF2B5EF4-FFF2-40B4-BE49-F238E27FC236}">
                <a16:creationId xmlns:a16="http://schemas.microsoft.com/office/drawing/2014/main" id="{59623009-302D-9819-0CF5-98D8D8796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9992" y="6583680"/>
            <a:ext cx="2743200" cy="274320"/>
          </a:xfrm>
        </p:spPr>
        <p:txBody>
          <a:bodyPr/>
          <a:lstStyle/>
          <a:p>
            <a:r>
              <a:rPr lang="en-US"/>
              <a:t>Use macro for slide numbers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3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24473-E22B-4738-84E9-D795A7C2B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4209EC-14E8-428D-B76F-9288597E70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999B8A-D4E6-4EC3-9198-2E7DA53C1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B1670-9DD0-459B-977E-B405486FFF41}" type="datetime1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D36A66-E0E2-4906-B260-52C3A7724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058114-1B49-4B22-A972-97C85CAB0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/>
              <a:t>Use macro for slide numbers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59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k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30F81C-3038-4574-9254-560E7017D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046E4-BD1F-46AE-B11D-82FA519AC7FB}" type="datetime1">
              <a:rPr lang="en-US" smtClean="0"/>
              <a:t>5/4/2025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FCA42B-1094-4E4F-9D87-05E02057B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06A1EA-16F2-4878-A658-660470A02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/>
              <a:t>Use macro for slide numbers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29A037-6059-4CE8-AA52-8350F80CE04A}"/>
              </a:ext>
            </a:extLst>
          </p:cNvPr>
          <p:cNvSpPr/>
          <p:nvPr userDrawn="1"/>
        </p:nvSpPr>
        <p:spPr>
          <a:xfrm>
            <a:off x="0" y="0"/>
            <a:ext cx="36576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3F7691-78B2-48BD-8A6F-3F75E8AD77A4}"/>
              </a:ext>
            </a:extLst>
          </p:cNvPr>
          <p:cNvSpPr/>
          <p:nvPr userDrawn="1"/>
        </p:nvSpPr>
        <p:spPr>
          <a:xfrm>
            <a:off x="11823192" y="0"/>
            <a:ext cx="36576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DD7FBC-7BAB-4918-BF54-B8EBAFD9CD55}"/>
              </a:ext>
            </a:extLst>
          </p:cNvPr>
          <p:cNvSpPr/>
          <p:nvPr userDrawn="1"/>
        </p:nvSpPr>
        <p:spPr>
          <a:xfrm>
            <a:off x="0" y="0"/>
            <a:ext cx="12188952" cy="2743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bg1"/>
                </a:solidFill>
              </a:rPr>
              <a:t>This layout is “Ink Title Only”. Use “Title Only” for non-draft slides.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E33D18-58AE-4B01-BF6D-FAB091124370}"/>
              </a:ext>
            </a:extLst>
          </p:cNvPr>
          <p:cNvSpPr/>
          <p:nvPr userDrawn="1"/>
        </p:nvSpPr>
        <p:spPr>
          <a:xfrm>
            <a:off x="0" y="6400800"/>
            <a:ext cx="12188952" cy="1828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87B9DD9-FA79-4E5C-8111-FED366D11BE4}"/>
              </a:ext>
            </a:extLst>
          </p:cNvPr>
          <p:cNvSpPr/>
          <p:nvPr userDrawn="1"/>
        </p:nvSpPr>
        <p:spPr>
          <a:xfrm>
            <a:off x="0" y="822960"/>
            <a:ext cx="12188952" cy="1828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755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7AA27B7-8463-EB4D-D842-A290E1C57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274320"/>
            <a:ext cx="11457432" cy="73152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A309BAD-4439-7A4A-E153-03E5C280FA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5760" y="1188720"/>
            <a:ext cx="11457432" cy="51206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D3DEF974-3F32-68AE-003B-9F43607C9A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5760" y="6583680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E7A0E-B73F-47A5-93F2-3016E1DE3045}" type="datetime1">
              <a:rPr lang="en-US" smtClean="0"/>
              <a:t>5/4/2025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82890E9-61CC-8554-80BF-5B65D71AEE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3048" y="6583680"/>
            <a:ext cx="45720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57C5713-4A3C-EDD2-3EE3-D3A21F85DE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79992" y="6583680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Use macro for slide numbers</a:t>
            </a:r>
          </a:p>
        </p:txBody>
      </p:sp>
    </p:spTree>
    <p:extLst>
      <p:ext uri="{BB962C8B-B14F-4D97-AF65-F5344CB8AC3E}">
        <p14:creationId xmlns:p14="http://schemas.microsoft.com/office/powerpoint/2010/main" val="1264557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7AA27B7-8463-EB4D-D842-A290E1C57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274320"/>
            <a:ext cx="11457432" cy="73152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A309BAD-4439-7A4A-E153-03E5C280FA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5760" y="1188720"/>
            <a:ext cx="11457432" cy="51206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D3DEF974-3F32-68AE-003B-9F43607C9A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5760" y="6583680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E7A0E-B73F-47A5-93F2-3016E1DE3045}" type="datetime1">
              <a:rPr lang="en-US" smtClean="0"/>
              <a:t>5/4/2025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82890E9-61CC-8554-80BF-5B65D71AEE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3048" y="6583680"/>
            <a:ext cx="45720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57C5713-4A3C-EDD2-3EE3-D3A21F85DE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79992" y="6583680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Use macro for slide numbers</a:t>
            </a:r>
          </a:p>
        </p:txBody>
      </p:sp>
    </p:spTree>
    <p:extLst>
      <p:ext uri="{BB962C8B-B14F-4D97-AF65-F5344CB8AC3E}">
        <p14:creationId xmlns:p14="http://schemas.microsoft.com/office/powerpoint/2010/main" val="453497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7AA27B7-8463-EB4D-D842-A290E1C57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274320"/>
            <a:ext cx="11457432" cy="73152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A309BAD-4439-7A4A-E153-03E5C280FA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5760" y="1188720"/>
            <a:ext cx="11457432" cy="51206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D3DEF974-3F32-68AE-003B-9F43607C9A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5760" y="6583680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E7A0E-B73F-47A5-93F2-3016E1DE3045}" type="datetime1">
              <a:rPr lang="en-US" smtClean="0"/>
              <a:t>5/4/2025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82890E9-61CC-8554-80BF-5B65D71AEE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3048" y="6583680"/>
            <a:ext cx="45720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57C5713-4A3C-EDD2-3EE3-D3A21F85DE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79992" y="6583680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Use macro for slide numbers</a:t>
            </a:r>
          </a:p>
        </p:txBody>
      </p:sp>
    </p:spTree>
    <p:extLst>
      <p:ext uri="{BB962C8B-B14F-4D97-AF65-F5344CB8AC3E}">
        <p14:creationId xmlns:p14="http://schemas.microsoft.com/office/powerpoint/2010/main" val="114606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7AA27B7-8463-EB4D-D842-A290E1C57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274320"/>
            <a:ext cx="11457432" cy="73152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A309BAD-4439-7A4A-E153-03E5C280FA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5760" y="1188720"/>
            <a:ext cx="11457432" cy="51206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D3DEF974-3F32-68AE-003B-9F43607C9A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5760" y="6583680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E7A0E-B73F-47A5-93F2-3016E1DE3045}" type="datetime1">
              <a:rPr lang="en-US" smtClean="0"/>
              <a:t>5/4/2025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82890E9-61CC-8554-80BF-5B65D71AEE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3048" y="6583680"/>
            <a:ext cx="45720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57C5713-4A3C-EDD2-3EE3-D3A21F85DE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79992" y="6583680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Use macro for slide numbers</a:t>
            </a:r>
          </a:p>
        </p:txBody>
      </p:sp>
    </p:spTree>
    <p:extLst>
      <p:ext uri="{BB962C8B-B14F-4D97-AF65-F5344CB8AC3E}">
        <p14:creationId xmlns:p14="http://schemas.microsoft.com/office/powerpoint/2010/main" val="1737018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47.png"/><Relationship Id="rId7" Type="http://schemas.openxmlformats.org/officeDocument/2006/relationships/image" Target="../media/image56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90.png"/><Relationship Id="rId5" Type="http://schemas.openxmlformats.org/officeDocument/2006/relationships/image" Target="../media/image380.png"/><Relationship Id="rId4" Type="http://schemas.openxmlformats.org/officeDocument/2006/relationships/image" Target="../media/image7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0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3.png"/><Relationship Id="rId18" Type="http://schemas.openxmlformats.org/officeDocument/2006/relationships/image" Target="../media/image22.svg"/><Relationship Id="rId26" Type="http://schemas.openxmlformats.org/officeDocument/2006/relationships/image" Target="../media/image23.png"/><Relationship Id="rId3" Type="http://schemas.openxmlformats.org/officeDocument/2006/relationships/tags" Target="../tags/tag3.xml"/><Relationship Id="rId21" Type="http://schemas.openxmlformats.org/officeDocument/2006/relationships/image" Target="../media/image96.png"/><Relationship Id="rId34" Type="http://schemas.openxmlformats.org/officeDocument/2006/relationships/image" Target="../media/image107.png"/><Relationship Id="rId7" Type="http://schemas.openxmlformats.org/officeDocument/2006/relationships/tags" Target="../tags/tag7.xml"/><Relationship Id="rId12" Type="http://schemas.openxmlformats.org/officeDocument/2006/relationships/notesSlide" Target="../notesSlides/notesSlide4.xml"/><Relationship Id="rId17" Type="http://schemas.openxmlformats.org/officeDocument/2006/relationships/image" Target="../media/image21.png"/><Relationship Id="rId25" Type="http://schemas.openxmlformats.org/officeDocument/2006/relationships/image" Target="../media/image100.png"/><Relationship Id="rId33" Type="http://schemas.openxmlformats.org/officeDocument/2006/relationships/image" Target="../media/image106.png"/><Relationship Id="rId2" Type="http://schemas.openxmlformats.org/officeDocument/2006/relationships/tags" Target="../tags/tag2.xml"/><Relationship Id="rId16" Type="http://schemas.openxmlformats.org/officeDocument/2006/relationships/image" Target="../media/image80.png"/><Relationship Id="rId20" Type="http://schemas.openxmlformats.org/officeDocument/2006/relationships/image" Target="../media/image95.png"/><Relationship Id="rId29" Type="http://schemas.openxmlformats.org/officeDocument/2006/relationships/image" Target="../media/image102.sv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10.xml"/><Relationship Id="rId24" Type="http://schemas.openxmlformats.org/officeDocument/2006/relationships/image" Target="../media/image99.png"/><Relationship Id="rId32" Type="http://schemas.openxmlformats.org/officeDocument/2006/relationships/image" Target="../media/image105.png"/><Relationship Id="rId5" Type="http://schemas.openxmlformats.org/officeDocument/2006/relationships/tags" Target="../tags/tag5.xml"/><Relationship Id="rId15" Type="http://schemas.openxmlformats.org/officeDocument/2006/relationships/image" Target="../media/image75.png"/><Relationship Id="rId23" Type="http://schemas.openxmlformats.org/officeDocument/2006/relationships/image" Target="../media/image98.png"/><Relationship Id="rId28" Type="http://schemas.openxmlformats.org/officeDocument/2006/relationships/image" Target="../media/image101.png"/><Relationship Id="rId10" Type="http://schemas.openxmlformats.org/officeDocument/2006/relationships/tags" Target="../tags/tag10.xml"/><Relationship Id="rId19" Type="http://schemas.openxmlformats.org/officeDocument/2006/relationships/image" Target="../media/image94.png"/><Relationship Id="rId31" Type="http://schemas.openxmlformats.org/officeDocument/2006/relationships/image" Target="../media/image104.sv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74.png"/><Relationship Id="rId22" Type="http://schemas.openxmlformats.org/officeDocument/2006/relationships/image" Target="../media/image97.png"/><Relationship Id="rId27" Type="http://schemas.openxmlformats.org/officeDocument/2006/relationships/image" Target="../media/image24.svg"/><Relationship Id="rId30" Type="http://schemas.openxmlformats.org/officeDocument/2006/relationships/image" Target="../media/image103.png"/><Relationship Id="rId8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11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11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10.png"/><Relationship Id="rId5" Type="http://schemas.openxmlformats.org/officeDocument/2006/relationships/image" Target="../media/image113.png"/><Relationship Id="rId4" Type="http://schemas.openxmlformats.org/officeDocument/2006/relationships/image" Target="../media/image10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11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10.png"/><Relationship Id="rId5" Type="http://schemas.openxmlformats.org/officeDocument/2006/relationships/image" Target="../media/image114.png"/><Relationship Id="rId4" Type="http://schemas.openxmlformats.org/officeDocument/2006/relationships/image" Target="../media/image10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16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110.png"/><Relationship Id="rId5" Type="http://schemas.openxmlformats.org/officeDocument/2006/relationships/image" Target="../media/image115.png"/><Relationship Id="rId4" Type="http://schemas.openxmlformats.org/officeDocument/2006/relationships/image" Target="../media/image108.png"/><Relationship Id="rId9" Type="http://schemas.openxmlformats.org/officeDocument/2006/relationships/image" Target="../media/image11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16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117.png"/><Relationship Id="rId5" Type="http://schemas.openxmlformats.org/officeDocument/2006/relationships/image" Target="../media/image115.png"/><Relationship Id="rId4" Type="http://schemas.openxmlformats.org/officeDocument/2006/relationships/image" Target="../media/image108.png"/><Relationship Id="rId9" Type="http://schemas.openxmlformats.org/officeDocument/2006/relationships/image" Target="../media/image11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0.png"/><Relationship Id="rId3" Type="http://schemas.openxmlformats.org/officeDocument/2006/relationships/image" Target="../media/image1070.png"/><Relationship Id="rId7" Type="http://schemas.openxmlformats.org/officeDocument/2006/relationships/image" Target="../media/image121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0.png"/><Relationship Id="rId5" Type="http://schemas.openxmlformats.org/officeDocument/2006/relationships/image" Target="../media/image119.svg"/><Relationship Id="rId4" Type="http://schemas.openxmlformats.org/officeDocument/2006/relationships/image" Target="../media/image1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7" Type="http://schemas.openxmlformats.org/officeDocument/2006/relationships/image" Target="../media/image1150.png"/><Relationship Id="rId2" Type="http://schemas.openxmlformats.org/officeDocument/2006/relationships/image" Target="../media/image107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3.svg"/><Relationship Id="rId5" Type="http://schemas.openxmlformats.org/officeDocument/2006/relationships/image" Target="../media/image122.png"/><Relationship Id="rId4" Type="http://schemas.openxmlformats.org/officeDocument/2006/relationships/image" Target="../media/image119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18" Type="http://schemas.openxmlformats.org/officeDocument/2006/relationships/image" Target="../media/image22.svg"/><Relationship Id="rId26" Type="http://schemas.openxmlformats.org/officeDocument/2006/relationships/image" Target="../media/image28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17" Type="http://schemas.openxmlformats.org/officeDocument/2006/relationships/image" Target="../media/image21.png"/><Relationship Id="rId25" Type="http://schemas.openxmlformats.org/officeDocument/2006/relationships/image" Target="../media/image27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0.svg"/><Relationship Id="rId20" Type="http://schemas.openxmlformats.org/officeDocument/2006/relationships/image" Target="../media/image24.sv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24" Type="http://schemas.openxmlformats.org/officeDocument/2006/relationships/image" Target="../media/image28.svg"/><Relationship Id="rId32" Type="http://schemas.openxmlformats.org/officeDocument/2006/relationships/image" Target="../media/image34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0.png"/><Relationship Id="rId10" Type="http://schemas.openxmlformats.org/officeDocument/2006/relationships/image" Target="../media/image14.svg"/><Relationship Id="rId19" Type="http://schemas.openxmlformats.org/officeDocument/2006/relationships/image" Target="../media/image23.png"/><Relationship Id="rId31" Type="http://schemas.openxmlformats.org/officeDocument/2006/relationships/image" Target="../media/image33.pn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image" Target="../media/image18.svg"/><Relationship Id="rId22" Type="http://schemas.openxmlformats.org/officeDocument/2006/relationships/image" Target="../media/image26.svg"/><Relationship Id="rId27" Type="http://schemas.openxmlformats.org/officeDocument/2006/relationships/image" Target="../media/image29.png"/><Relationship Id="rId30" Type="http://schemas.openxmlformats.org/officeDocument/2006/relationships/image" Target="../media/image3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0.png"/><Relationship Id="rId2" Type="http://schemas.openxmlformats.org/officeDocument/2006/relationships/image" Target="../media/image1070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19.svg"/><Relationship Id="rId4" Type="http://schemas.openxmlformats.org/officeDocument/2006/relationships/image" Target="../media/image11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1.png"/><Relationship Id="rId3" Type="http://schemas.openxmlformats.org/officeDocument/2006/relationships/image" Target="../media/image1170.png"/><Relationship Id="rId7" Type="http://schemas.openxmlformats.org/officeDocument/2006/relationships/image" Target="../media/image121.svg"/><Relationship Id="rId2" Type="http://schemas.openxmlformats.org/officeDocument/2006/relationships/image" Target="../media/image107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0.png"/><Relationship Id="rId5" Type="http://schemas.openxmlformats.org/officeDocument/2006/relationships/image" Target="../media/image119.svg"/><Relationship Id="rId4" Type="http://schemas.openxmlformats.org/officeDocument/2006/relationships/image" Target="../media/image11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0.png"/><Relationship Id="rId3" Type="http://schemas.openxmlformats.org/officeDocument/2006/relationships/image" Target="../media/image1070.png"/><Relationship Id="rId7" Type="http://schemas.openxmlformats.org/officeDocument/2006/relationships/image" Target="../media/image120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9.svg"/><Relationship Id="rId5" Type="http://schemas.openxmlformats.org/officeDocument/2006/relationships/image" Target="../media/image118.png"/><Relationship Id="rId4" Type="http://schemas.openxmlformats.org/officeDocument/2006/relationships/image" Target="../media/image1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9.png"/><Relationship Id="rId5" Type="http://schemas.openxmlformats.org/officeDocument/2006/relationships/image" Target="../media/image128.svg"/><Relationship Id="rId4" Type="http://schemas.openxmlformats.org/officeDocument/2006/relationships/image" Target="../media/image12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0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eprint.iacr.org/2025/323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40.png"/><Relationship Id="rId18" Type="http://schemas.openxmlformats.org/officeDocument/2006/relationships/image" Target="../media/image61.png"/><Relationship Id="rId26" Type="http://schemas.openxmlformats.org/officeDocument/2006/relationships/image" Target="../media/image69.png"/><Relationship Id="rId3" Type="http://schemas.openxmlformats.org/officeDocument/2006/relationships/image" Target="../media/image36.png"/><Relationship Id="rId21" Type="http://schemas.openxmlformats.org/officeDocument/2006/relationships/image" Target="../media/image64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5" Type="http://schemas.openxmlformats.org/officeDocument/2006/relationships/image" Target="../media/image6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59.png"/><Relationship Id="rId20" Type="http://schemas.openxmlformats.org/officeDocument/2006/relationships/image" Target="../media/image63.png"/><Relationship Id="rId29" Type="http://schemas.openxmlformats.org/officeDocument/2006/relationships/image" Target="../media/image4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9.svg"/><Relationship Id="rId11" Type="http://schemas.openxmlformats.org/officeDocument/2006/relationships/image" Target="../media/image54.png"/><Relationship Id="rId24" Type="http://schemas.openxmlformats.org/officeDocument/2006/relationships/image" Target="../media/image67.png"/><Relationship Id="rId5" Type="http://schemas.openxmlformats.org/officeDocument/2006/relationships/image" Target="../media/image38.png"/><Relationship Id="rId15" Type="http://schemas.openxmlformats.org/officeDocument/2006/relationships/image" Target="../media/image42.png"/><Relationship Id="rId23" Type="http://schemas.openxmlformats.org/officeDocument/2006/relationships/image" Target="../media/image66.png"/><Relationship Id="rId28" Type="http://schemas.openxmlformats.org/officeDocument/2006/relationships/image" Target="../media/image71.png"/><Relationship Id="rId10" Type="http://schemas.openxmlformats.org/officeDocument/2006/relationships/image" Target="../media/image53.png"/><Relationship Id="rId19" Type="http://schemas.openxmlformats.org/officeDocument/2006/relationships/image" Target="../media/image62.png"/><Relationship Id="rId4" Type="http://schemas.openxmlformats.org/officeDocument/2006/relationships/image" Target="../media/image37.svg"/><Relationship Id="rId9" Type="http://schemas.openxmlformats.org/officeDocument/2006/relationships/image" Target="../media/image52.png"/><Relationship Id="rId14" Type="http://schemas.openxmlformats.org/officeDocument/2006/relationships/image" Target="../media/image41.svg"/><Relationship Id="rId22" Type="http://schemas.openxmlformats.org/officeDocument/2006/relationships/image" Target="../media/image65.png"/><Relationship Id="rId27" Type="http://schemas.openxmlformats.org/officeDocument/2006/relationships/image" Target="../media/image70.png"/><Relationship Id="rId30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0.png"/><Relationship Id="rId3" Type="http://schemas.openxmlformats.org/officeDocument/2006/relationships/image" Target="../media/image380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6.png"/><Relationship Id="rId5" Type="http://schemas.openxmlformats.org/officeDocument/2006/relationships/image" Target="../media/image400.png"/><Relationship Id="rId4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41.svg"/><Relationship Id="rId18" Type="http://schemas.openxmlformats.org/officeDocument/2006/relationships/image" Target="../media/image62.png"/><Relationship Id="rId26" Type="http://schemas.openxmlformats.org/officeDocument/2006/relationships/image" Target="../media/image70.png"/><Relationship Id="rId3" Type="http://schemas.openxmlformats.org/officeDocument/2006/relationships/image" Target="../media/image37.svg"/><Relationship Id="rId21" Type="http://schemas.openxmlformats.org/officeDocument/2006/relationships/image" Target="../media/image65.png"/><Relationship Id="rId7" Type="http://schemas.openxmlformats.org/officeDocument/2006/relationships/image" Target="../media/image510.png"/><Relationship Id="rId12" Type="http://schemas.openxmlformats.org/officeDocument/2006/relationships/image" Target="../media/image40.png"/><Relationship Id="rId17" Type="http://schemas.openxmlformats.org/officeDocument/2006/relationships/image" Target="../media/image61.png"/><Relationship Id="rId25" Type="http://schemas.openxmlformats.org/officeDocument/2006/relationships/image" Target="../media/image69.png"/><Relationship Id="rId2" Type="http://schemas.openxmlformats.org/officeDocument/2006/relationships/image" Target="../media/image36.png"/><Relationship Id="rId16" Type="http://schemas.openxmlformats.org/officeDocument/2006/relationships/image" Target="../media/image60.png"/><Relationship Id="rId20" Type="http://schemas.openxmlformats.org/officeDocument/2006/relationships/image" Target="../media/image64.png"/><Relationship Id="rId29" Type="http://schemas.openxmlformats.org/officeDocument/2006/relationships/image" Target="../media/image4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00.png"/><Relationship Id="rId11" Type="http://schemas.openxmlformats.org/officeDocument/2006/relationships/image" Target="../media/image55.png"/><Relationship Id="rId24" Type="http://schemas.openxmlformats.org/officeDocument/2006/relationships/image" Target="../media/image68.png"/><Relationship Id="rId5" Type="http://schemas.openxmlformats.org/officeDocument/2006/relationships/image" Target="../media/image39.svg"/><Relationship Id="rId15" Type="http://schemas.openxmlformats.org/officeDocument/2006/relationships/image" Target="../media/image59.png"/><Relationship Id="rId23" Type="http://schemas.openxmlformats.org/officeDocument/2006/relationships/image" Target="../media/image67.png"/><Relationship Id="rId28" Type="http://schemas.openxmlformats.org/officeDocument/2006/relationships/image" Target="../media/image43.png"/><Relationship Id="rId10" Type="http://schemas.openxmlformats.org/officeDocument/2006/relationships/image" Target="../media/image54.png"/><Relationship Id="rId19" Type="http://schemas.openxmlformats.org/officeDocument/2006/relationships/image" Target="../media/image63.png"/><Relationship Id="rId4" Type="http://schemas.openxmlformats.org/officeDocument/2006/relationships/image" Target="../media/image38.png"/><Relationship Id="rId9" Type="http://schemas.openxmlformats.org/officeDocument/2006/relationships/image" Target="../media/image53.png"/><Relationship Id="rId14" Type="http://schemas.openxmlformats.org/officeDocument/2006/relationships/image" Target="../media/image48.png"/><Relationship Id="rId22" Type="http://schemas.openxmlformats.org/officeDocument/2006/relationships/image" Target="../media/image66.png"/><Relationship Id="rId27" Type="http://schemas.openxmlformats.org/officeDocument/2006/relationships/image" Target="../media/image7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1.png"/><Relationship Id="rId18" Type="http://schemas.openxmlformats.org/officeDocument/2006/relationships/image" Target="../media/image86.png"/><Relationship Id="rId26" Type="http://schemas.openxmlformats.org/officeDocument/2006/relationships/image" Target="../media/image56.png"/><Relationship Id="rId3" Type="http://schemas.openxmlformats.org/officeDocument/2006/relationships/image" Target="../media/image37.svg"/><Relationship Id="rId21" Type="http://schemas.openxmlformats.org/officeDocument/2006/relationships/image" Target="../media/image89.png"/><Relationship Id="rId7" Type="http://schemas.openxmlformats.org/officeDocument/2006/relationships/image" Target="../media/image77.png"/><Relationship Id="rId12" Type="http://schemas.openxmlformats.org/officeDocument/2006/relationships/image" Target="../media/image49.png"/><Relationship Id="rId17" Type="http://schemas.openxmlformats.org/officeDocument/2006/relationships/image" Target="../media/image85.png"/><Relationship Id="rId25" Type="http://schemas.openxmlformats.org/officeDocument/2006/relationships/image" Target="../media/image93.png"/><Relationship Id="rId2" Type="http://schemas.openxmlformats.org/officeDocument/2006/relationships/image" Target="../media/image36.png"/><Relationship Id="rId16" Type="http://schemas.openxmlformats.org/officeDocument/2006/relationships/image" Target="../media/image84.png"/><Relationship Id="rId20" Type="http://schemas.openxmlformats.org/officeDocument/2006/relationships/image" Target="../media/image88.png"/><Relationship Id="rId29" Type="http://schemas.openxmlformats.org/officeDocument/2006/relationships/image" Target="../media/image59.sv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6.png"/><Relationship Id="rId11" Type="http://schemas.openxmlformats.org/officeDocument/2006/relationships/image" Target="../media/image41.svg"/><Relationship Id="rId24" Type="http://schemas.openxmlformats.org/officeDocument/2006/relationships/image" Target="../media/image92.png"/><Relationship Id="rId5" Type="http://schemas.openxmlformats.org/officeDocument/2006/relationships/image" Target="../media/image39.svg"/><Relationship Id="rId15" Type="http://schemas.openxmlformats.org/officeDocument/2006/relationships/image" Target="../media/image83.png"/><Relationship Id="rId23" Type="http://schemas.openxmlformats.org/officeDocument/2006/relationships/image" Target="../media/image91.png"/><Relationship Id="rId28" Type="http://schemas.openxmlformats.org/officeDocument/2006/relationships/image" Target="../media/image58.png"/><Relationship Id="rId10" Type="http://schemas.openxmlformats.org/officeDocument/2006/relationships/image" Target="../media/image40.png"/><Relationship Id="rId19" Type="http://schemas.openxmlformats.org/officeDocument/2006/relationships/image" Target="../media/image87.png"/><Relationship Id="rId4" Type="http://schemas.openxmlformats.org/officeDocument/2006/relationships/image" Target="../media/image38.png"/><Relationship Id="rId9" Type="http://schemas.openxmlformats.org/officeDocument/2006/relationships/image" Target="../media/image79.png"/><Relationship Id="rId14" Type="http://schemas.openxmlformats.org/officeDocument/2006/relationships/image" Target="../media/image82.png"/><Relationship Id="rId22" Type="http://schemas.openxmlformats.org/officeDocument/2006/relationships/image" Target="../media/image90.png"/><Relationship Id="rId27" Type="http://schemas.openxmlformats.org/officeDocument/2006/relationships/image" Target="../media/image5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5B57F5E-A1EE-4EC4-B3AF-5DCBA7EFAC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3281" b="538"/>
          <a:stretch/>
        </p:blipFill>
        <p:spPr>
          <a:xfrm>
            <a:off x="6764049" y="4626869"/>
            <a:ext cx="1254293" cy="11211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196495-E40E-4594-A87D-D3B4054060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 Generic Approach to Adaptively-Secure Broadcast Encryption in the Plain Model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501B422-8921-455C-9AD1-B703B0FBDA1D}"/>
              </a:ext>
            </a:extLst>
          </p:cNvPr>
          <p:cNvGrpSpPr/>
          <p:nvPr/>
        </p:nvGrpSpPr>
        <p:grpSpPr>
          <a:xfrm>
            <a:off x="1816545" y="4073913"/>
            <a:ext cx="8558909" cy="552956"/>
            <a:chOff x="1650381" y="4007005"/>
            <a:chExt cx="8558909" cy="55295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D7BADDD-E58E-480C-8B78-8F7EC1E34A23}"/>
                </a:ext>
              </a:extLst>
            </p:cNvPr>
            <p:cNvSpPr txBox="1"/>
            <p:nvPr/>
          </p:nvSpPr>
          <p:spPr>
            <a:xfrm>
              <a:off x="1650381" y="4036741"/>
              <a:ext cx="26205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u="sng" dirty="0"/>
                <a:t>Yao-Ching Hsieh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FFE93C8-1267-4066-AAC4-CFA5CDD275AC}"/>
                </a:ext>
              </a:extLst>
            </p:cNvPr>
            <p:cNvSpPr txBox="1"/>
            <p:nvPr/>
          </p:nvSpPr>
          <p:spPr>
            <a:xfrm>
              <a:off x="5175782" y="4007005"/>
              <a:ext cx="21861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Brent Waters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67FDAC7-5EA2-464C-9B37-DB2CA07A7BCB}"/>
                </a:ext>
              </a:extLst>
            </p:cNvPr>
            <p:cNvSpPr txBox="1"/>
            <p:nvPr/>
          </p:nvSpPr>
          <p:spPr>
            <a:xfrm>
              <a:off x="8266771" y="4007005"/>
              <a:ext cx="19425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David J. Wu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4668FB2C-928C-47AE-9389-A36FE252C1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033" y="5082606"/>
            <a:ext cx="2509101" cy="2646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4610ED-00BA-4AA9-A23E-372B0EF7EE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3281" b="538"/>
          <a:stretch/>
        </p:blipFill>
        <p:spPr>
          <a:xfrm>
            <a:off x="8777047" y="4597133"/>
            <a:ext cx="1254293" cy="112118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1469A7ED-4BA8-49C4-90BB-D83BDE3027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95839" y="5082606"/>
            <a:ext cx="1466850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242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8A5825B-8906-41BE-BB1A-23E8C3F52CB6}"/>
                  </a:ext>
                </a:extLst>
              </p:cNvPr>
              <p:cNvSpPr/>
              <p:nvPr/>
            </p:nvSpPr>
            <p:spPr>
              <a:xfrm>
                <a:off x="6362222" y="1922117"/>
                <a:ext cx="5409084" cy="19082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400" dirty="0"/>
                  <a:t>-sized </a:t>
                </a:r>
                <a:r>
                  <a:rPr lang="en-US" sz="2400" dirty="0" err="1"/>
                  <a:t>mpk</a:t>
                </a:r>
                <a:endParaRPr lang="en-US" sz="24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000" dirty="0"/>
                  <a:t>-type pairing </a:t>
                </a:r>
                <a:r>
                  <a:rPr lang="en-US" sz="1400" dirty="0"/>
                  <a:t>([Gentry-Waters09])</a:t>
                </a:r>
                <a:endParaRPr lang="en-US" sz="20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000" dirty="0" err="1"/>
                  <a:t>LWE+generic</a:t>
                </a:r>
                <a:r>
                  <a:rPr lang="en-US" sz="2000" dirty="0"/>
                  <a:t> pairing </a:t>
                </a:r>
                <a:r>
                  <a:rPr lang="en-US" sz="1400" dirty="0"/>
                  <a:t>([Agarwal-Yamata20]…)</a:t>
                </a:r>
                <a:endParaRPr lang="en-US" sz="20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Witness Encryption </a:t>
                </a:r>
                <a:r>
                  <a:rPr lang="en-US" sz="1400" dirty="0"/>
                  <a:t>([Freitag –Waters-Wu23])</a:t>
                </a:r>
                <a:endParaRPr lang="en-US" sz="20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2000" dirty="0">
                    <a:solidFill>
                      <a:schemeClr val="accent1"/>
                    </a:solidFill>
                  </a:rPr>
                  <a:t>-succinct LWE / Decomposable LWE </a:t>
                </a:r>
                <a:r>
                  <a:rPr lang="en-US" sz="1400" dirty="0">
                    <a:solidFill>
                      <a:schemeClr val="accent1"/>
                    </a:solidFill>
                  </a:rPr>
                  <a:t>(</a:t>
                </a:r>
                <a:r>
                  <a:rPr lang="en-US" sz="1400" dirty="0"/>
                  <a:t>[Wee24]</a:t>
                </a:r>
                <a:r>
                  <a:rPr lang="en-US" sz="1400" dirty="0">
                    <a:solidFill>
                      <a:schemeClr val="accent1"/>
                    </a:solidFill>
                  </a:rPr>
                  <a:t>, [Wee25],[Abram- Malavolta- Roy25])</a:t>
                </a:r>
                <a:endParaRPr lang="en-US" sz="2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8A5825B-8906-41BE-BB1A-23E8C3F52C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222" y="1922117"/>
                <a:ext cx="5409084" cy="1908215"/>
              </a:xfrm>
              <a:prstGeom prst="rect">
                <a:avLst/>
              </a:prstGeom>
              <a:blipFill>
                <a:blip r:embed="rId2"/>
                <a:stretch>
                  <a:fillRect l="-1578" t="-2556" b="-2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8B34126-8AA6-4752-A17C-228FA5893FC7}"/>
                  </a:ext>
                </a:extLst>
              </p:cNvPr>
              <p:cNvSpPr/>
              <p:nvPr/>
            </p:nvSpPr>
            <p:spPr>
              <a:xfrm>
                <a:off x="6362222" y="3898097"/>
                <a:ext cx="5774254" cy="16004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Candidate lattice construction</a:t>
                </a:r>
                <a:endParaRPr lang="en-US" sz="20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Witness Encryption (Secret-coin Evasive LWE) </a:t>
                </a:r>
                <a:r>
                  <a:rPr lang="en-US" sz="1400" dirty="0"/>
                  <a:t>([Freitag –Waters-Wu23])</a:t>
                </a:r>
                <a:endParaRPr lang="en-US" sz="20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-succinct LWE / Decomposable LWE </a:t>
                </a:r>
                <a:r>
                  <a:rPr lang="en-US" sz="1400" dirty="0">
                    <a:solidFill>
                      <a:schemeClr val="tx1"/>
                    </a:solidFill>
                  </a:rPr>
                  <a:t>(</a:t>
                </a:r>
                <a:r>
                  <a:rPr lang="en-US" sz="1400" dirty="0"/>
                  <a:t>[Wee24], </a:t>
                </a:r>
                <a:r>
                  <a:rPr lang="en-US" sz="1400" dirty="0">
                    <a:solidFill>
                      <a:schemeClr val="tx1"/>
                    </a:solidFill>
                  </a:rPr>
                  <a:t>[Champion-Wu24], [Wee25],[Abram- Malavolta- Roy25])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8B34126-8AA6-4752-A17C-228FA5893F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222" y="3898097"/>
                <a:ext cx="5774254" cy="1600438"/>
              </a:xfrm>
              <a:prstGeom prst="rect">
                <a:avLst/>
              </a:prstGeom>
              <a:blipFill>
                <a:blip r:embed="rId3"/>
                <a:stretch>
                  <a:fillRect l="-1478" t="-3042" b="-3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0691B0F-3CAD-404E-B705-51E601724ABD}"/>
                  </a:ext>
                </a:extLst>
              </p:cNvPr>
              <p:cNvSpPr/>
              <p:nvPr/>
            </p:nvSpPr>
            <p:spPr>
              <a:xfrm>
                <a:off x="6357646" y="5527928"/>
                <a:ext cx="5409084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Search pairing assumption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Search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000" dirty="0"/>
                  <a:t>-Diffie-Hellman Exponent </a:t>
                </a:r>
                <a:r>
                  <a:rPr lang="en-US" sz="1400" dirty="0"/>
                  <a:t>([Gentry-Waters09])</a:t>
                </a:r>
                <a:endParaRPr lang="en-US" sz="20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0691B0F-3CAD-404E-B705-51E601724A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7646" y="5527928"/>
                <a:ext cx="5409084" cy="1015663"/>
              </a:xfrm>
              <a:prstGeom prst="rect">
                <a:avLst/>
              </a:prstGeom>
              <a:blipFill>
                <a:blip r:embed="rId4"/>
                <a:stretch>
                  <a:fillRect l="-1578" t="-4819" b="-2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D1B7DF68-E65D-4DA8-9B0C-86FF9600F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Semi-Static Constructions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44AE3A4-0CB0-4869-86F7-951ECBEDABDD}"/>
              </a:ext>
            </a:extLst>
          </p:cNvPr>
          <p:cNvCxnSpPr>
            <a:cxnSpLocks/>
          </p:cNvCxnSpPr>
          <p:nvPr/>
        </p:nvCxnSpPr>
        <p:spPr>
          <a:xfrm>
            <a:off x="6094476" y="1769326"/>
            <a:ext cx="1524" cy="4594302"/>
          </a:xfrm>
          <a:prstGeom prst="line">
            <a:avLst/>
          </a:prstGeom>
          <a:ln w="19050">
            <a:solidFill>
              <a:schemeClr val="tx1">
                <a:alpha val="80000"/>
              </a:schemeClr>
            </a:solidFill>
            <a:prstDash val="sysDot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D93C81B-D620-4C79-8948-53111948DE6D}"/>
              </a:ext>
            </a:extLst>
          </p:cNvPr>
          <p:cNvSpPr txBox="1"/>
          <p:nvPr/>
        </p:nvSpPr>
        <p:spPr>
          <a:xfrm>
            <a:off x="1711474" y="1158924"/>
            <a:ext cx="2654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Semi-Static Secure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E9E8C8-55E5-42E9-B402-0A2B5C4F9C8E}"/>
              </a:ext>
            </a:extLst>
          </p:cNvPr>
          <p:cNvSpPr txBox="1"/>
          <p:nvPr/>
        </p:nvSpPr>
        <p:spPr>
          <a:xfrm>
            <a:off x="7825633" y="1215413"/>
            <a:ext cx="2308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Selective Secure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BBC1BF4-D6B9-48D3-A39D-8C62941E9A6F}"/>
              </a:ext>
            </a:extLst>
          </p:cNvPr>
          <p:cNvCxnSpPr>
            <a:cxnSpLocks/>
          </p:cNvCxnSpPr>
          <p:nvPr/>
        </p:nvCxnSpPr>
        <p:spPr>
          <a:xfrm flipH="1">
            <a:off x="423746" y="1769326"/>
            <a:ext cx="11399446" cy="0"/>
          </a:xfrm>
          <a:prstGeom prst="line">
            <a:avLst/>
          </a:prstGeom>
          <a:ln w="19050">
            <a:solidFill>
              <a:schemeClr val="tx1">
                <a:alpha val="80000"/>
              </a:schemeClr>
            </a:solidFill>
            <a:prstDash val="sysDot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7663379-308E-477A-AF1F-D58618039672}"/>
                  </a:ext>
                </a:extLst>
              </p:cNvPr>
              <p:cNvSpPr/>
              <p:nvPr/>
            </p:nvSpPr>
            <p:spPr>
              <a:xfrm rot="1113742">
                <a:off x="9266107" y="582819"/>
                <a:ext cx="2832907" cy="707886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sub>
                    </m:sSub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-sized secret key + ciphertext only</a:t>
                </a: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7663379-308E-477A-AF1F-D586180396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113742">
                <a:off x="9266107" y="582819"/>
                <a:ext cx="2832907" cy="707886"/>
              </a:xfrm>
              <a:prstGeom prst="rect">
                <a:avLst/>
              </a:prstGeom>
              <a:blipFill>
                <a:blip r:embed="rId5"/>
                <a:stretch>
                  <a:fillRect r="-22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EBDD22D-755C-471D-A01D-D9F47EAB85C4}"/>
                  </a:ext>
                </a:extLst>
              </p:cNvPr>
              <p:cNvSpPr/>
              <p:nvPr/>
            </p:nvSpPr>
            <p:spPr>
              <a:xfrm>
                <a:off x="552281" y="1922117"/>
                <a:ext cx="5409084" cy="16927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-sized </a:t>
                </a:r>
                <a:r>
                  <a:rPr lang="en-US" sz="2400" dirty="0" err="1"/>
                  <a:t>mpk</a:t>
                </a:r>
                <a:endParaRPr lang="en-US" sz="24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000" dirty="0"/>
                  <a:t>-type pairing </a:t>
                </a:r>
                <a:r>
                  <a:rPr lang="en-US" sz="1400" dirty="0"/>
                  <a:t>([Gentry-Waters09])</a:t>
                </a:r>
                <a:endParaRPr lang="en-US" sz="20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Witness Encryption </a:t>
                </a:r>
                <a:r>
                  <a:rPr lang="en-US" sz="1400" dirty="0"/>
                  <a:t>([Freitag –Waters-Wu23])</a:t>
                </a:r>
                <a:endParaRPr lang="en-US" sz="2000" dirty="0"/>
              </a:p>
              <a:p>
                <a:pPr lvl="1"/>
                <a:endParaRPr lang="en-US" sz="2000" b="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EBDD22D-755C-471D-A01D-D9F47EAB85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281" y="1922117"/>
                <a:ext cx="5409084" cy="1692771"/>
              </a:xfrm>
              <a:prstGeom prst="rect">
                <a:avLst/>
              </a:prstGeom>
              <a:blipFill>
                <a:blip r:embed="rId6"/>
                <a:stretch>
                  <a:fillRect l="-1578" t="-2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A5B3935C-5704-4757-9343-D02C2344C153}"/>
              </a:ext>
            </a:extLst>
          </p:cNvPr>
          <p:cNvSpPr/>
          <p:nvPr/>
        </p:nvSpPr>
        <p:spPr>
          <a:xfrm>
            <a:off x="552281" y="3898097"/>
            <a:ext cx="54090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Candidate lattice construction</a:t>
            </a: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Witness Encryption (Secret-coin Evasive LWE) </a:t>
            </a:r>
            <a:r>
              <a:rPr lang="en-US" sz="1400" dirty="0"/>
              <a:t>([Freitag –Waters-Wu23])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DBE7DD5-F7E3-4D92-8E43-AB7B1FCB9A7E}"/>
                  </a:ext>
                </a:extLst>
              </p:cNvPr>
              <p:cNvSpPr/>
              <p:nvPr/>
            </p:nvSpPr>
            <p:spPr>
              <a:xfrm>
                <a:off x="547705" y="5527928"/>
                <a:ext cx="5409084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Search pairing assumption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Search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000" dirty="0"/>
                  <a:t>-Diffie-Hellman Exponent </a:t>
                </a:r>
                <a:r>
                  <a:rPr lang="en-US" sz="1400" dirty="0"/>
                  <a:t>([Gentry-Waters09])</a:t>
                </a:r>
                <a:endParaRPr lang="en-US" sz="20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DBE7DD5-F7E3-4D92-8E43-AB7B1FCB9A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705" y="5527928"/>
                <a:ext cx="5409084" cy="1015663"/>
              </a:xfrm>
              <a:prstGeom prst="rect">
                <a:avLst/>
              </a:prstGeom>
              <a:blipFill>
                <a:blip r:embed="rId7"/>
                <a:stretch>
                  <a:fillRect l="-1578" t="-4819" b="-2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DBC8DAAF-8978-431E-BAF2-8B293247C4B7}"/>
                  </a:ext>
                </a:extLst>
              </p:cNvPr>
              <p:cNvSpPr/>
              <p:nvPr/>
            </p:nvSpPr>
            <p:spPr>
              <a:xfrm>
                <a:off x="5840813" y="2380340"/>
                <a:ext cx="5906401" cy="2611028"/>
              </a:xfrm>
              <a:prstGeom prst="roundRect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[GW09]: Semi-static + Random oracle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Adaptive</a:t>
                </a:r>
              </a:p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Q: Can we not rely on random oracle?</a:t>
                </a:r>
              </a:p>
            </p:txBody>
          </p:sp>
        </mc:Choice>
        <mc:Fallback xmlns=""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DBC8DAAF-8978-431E-BAF2-8B293247C4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0813" y="2380340"/>
                <a:ext cx="5906401" cy="2611028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Explosion: 14 Points 16">
            <a:extLst>
              <a:ext uri="{FF2B5EF4-FFF2-40B4-BE49-F238E27FC236}">
                <a16:creationId xmlns:a16="http://schemas.microsoft.com/office/drawing/2014/main" id="{18D6E1D1-A5A1-40A8-86E8-37DE20D7FAD7}"/>
              </a:ext>
            </a:extLst>
          </p:cNvPr>
          <p:cNvSpPr/>
          <p:nvPr/>
        </p:nvSpPr>
        <p:spPr>
          <a:xfrm>
            <a:off x="9364796" y="4309219"/>
            <a:ext cx="1929190" cy="1324414"/>
          </a:xfrm>
          <a:prstGeom prst="irregularSeal2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Yes!!</a:t>
            </a:r>
          </a:p>
        </p:txBody>
      </p:sp>
    </p:spTree>
    <p:extLst>
      <p:ext uri="{BB962C8B-B14F-4D97-AF65-F5344CB8AC3E}">
        <p14:creationId xmlns:p14="http://schemas.microsoft.com/office/powerpoint/2010/main" val="316487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77C6A-B1B1-4FB7-9652-CA2305B02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work: GW transformation without RO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E77D141-9ACA-433E-92CA-16C2B158A742}"/>
              </a:ext>
            </a:extLst>
          </p:cNvPr>
          <p:cNvSpPr/>
          <p:nvPr/>
        </p:nvSpPr>
        <p:spPr>
          <a:xfrm>
            <a:off x="1241489" y="1613210"/>
            <a:ext cx="4071637" cy="92926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Semi-Static BE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C20A4A5-9A33-4ED7-B112-DFD1F3F5A738}"/>
              </a:ext>
            </a:extLst>
          </p:cNvPr>
          <p:cNvSpPr/>
          <p:nvPr/>
        </p:nvSpPr>
        <p:spPr>
          <a:xfrm>
            <a:off x="1241501" y="4780156"/>
            <a:ext cx="4071637" cy="92926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Adaptive BE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7E30E16-B78E-4525-A577-1B02C98FC642}"/>
              </a:ext>
            </a:extLst>
          </p:cNvPr>
          <p:cNvCxnSpPr/>
          <p:nvPr/>
        </p:nvCxnSpPr>
        <p:spPr>
          <a:xfrm flipH="1" flipV="1">
            <a:off x="1827669" y="2550478"/>
            <a:ext cx="0" cy="2229678"/>
          </a:xfrm>
          <a:prstGeom prst="straightConnector1">
            <a:avLst/>
          </a:prstGeom>
          <a:ln w="38100">
            <a:solidFill>
              <a:schemeClr val="accent5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596B2E3-6E0B-42F8-8CFF-0AA6CE62DA9C}"/>
              </a:ext>
            </a:extLst>
          </p:cNvPr>
          <p:cNvSpPr/>
          <p:nvPr/>
        </p:nvSpPr>
        <p:spPr>
          <a:xfrm>
            <a:off x="1241489" y="3304054"/>
            <a:ext cx="1068259" cy="84749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[GW]: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RO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DA5D293-8FD6-4538-B22C-FD243565AB2F}"/>
              </a:ext>
            </a:extLst>
          </p:cNvPr>
          <p:cNvGrpSpPr/>
          <p:nvPr/>
        </p:nvGrpSpPr>
        <p:grpSpPr>
          <a:xfrm>
            <a:off x="2413817" y="2539327"/>
            <a:ext cx="2899309" cy="2229678"/>
            <a:chOff x="2413817" y="2539327"/>
            <a:chExt cx="2899309" cy="2229678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FA227688-16AA-4472-85C1-BFECB154797F}"/>
                </a:ext>
              </a:extLst>
            </p:cNvPr>
            <p:cNvCxnSpPr/>
            <p:nvPr/>
          </p:nvCxnSpPr>
          <p:spPr>
            <a:xfrm flipH="1" flipV="1">
              <a:off x="3756830" y="2539327"/>
              <a:ext cx="0" cy="2229678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65FC9F43-EA34-46C8-AB73-FCDA9E6539AA}"/>
                </a:ext>
              </a:extLst>
            </p:cNvPr>
            <p:cNvSpPr/>
            <p:nvPr/>
          </p:nvSpPr>
          <p:spPr>
            <a:xfrm>
              <a:off x="2413817" y="3055152"/>
              <a:ext cx="2899309" cy="1230351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This work:</a:t>
              </a:r>
            </a:p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Publicly-Sampleable Projective PRG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25CFA25-3F88-47F3-834C-C9AE5DF5FC5F}"/>
              </a:ext>
            </a:extLst>
          </p:cNvPr>
          <p:cNvGrpSpPr/>
          <p:nvPr/>
        </p:nvGrpSpPr>
        <p:grpSpPr>
          <a:xfrm>
            <a:off x="5313126" y="2328747"/>
            <a:ext cx="1518271" cy="2592374"/>
            <a:chOff x="5313126" y="2328747"/>
            <a:chExt cx="1518271" cy="2592374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E6E366F8-600D-42B5-8989-29F19E527A17}"/>
                </a:ext>
              </a:extLst>
            </p:cNvPr>
            <p:cNvSpPr/>
            <p:nvPr/>
          </p:nvSpPr>
          <p:spPr>
            <a:xfrm>
              <a:off x="5967358" y="4448487"/>
              <a:ext cx="857179" cy="472634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LWE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4BB1AE07-AAAA-4177-BB70-502C61705805}"/>
                </a:ext>
              </a:extLst>
            </p:cNvPr>
            <p:cNvSpPr/>
            <p:nvPr/>
          </p:nvSpPr>
          <p:spPr>
            <a:xfrm>
              <a:off x="5967358" y="3723942"/>
              <a:ext cx="857183" cy="472634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CBDH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60A846B3-014B-4F49-93A8-756E386538B8}"/>
                </a:ext>
              </a:extLst>
            </p:cNvPr>
            <p:cNvSpPr/>
            <p:nvPr/>
          </p:nvSpPr>
          <p:spPr>
            <a:xfrm>
              <a:off x="5974219" y="3053292"/>
              <a:ext cx="857178" cy="472634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CDH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08C34E83-DAF9-447B-9ABB-153EAE8865B7}"/>
                </a:ext>
              </a:extLst>
            </p:cNvPr>
            <p:cNvSpPr/>
            <p:nvPr/>
          </p:nvSpPr>
          <p:spPr>
            <a:xfrm>
              <a:off x="5967359" y="2328747"/>
              <a:ext cx="857178" cy="472634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RSA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606AC72E-CDE3-4405-82B2-74DF625E8C2F}"/>
                </a:ext>
              </a:extLst>
            </p:cNvPr>
            <p:cNvCxnSpPr>
              <a:stCxn id="12" idx="1"/>
              <a:endCxn id="8" idx="3"/>
            </p:cNvCxnSpPr>
            <p:nvPr/>
          </p:nvCxnSpPr>
          <p:spPr>
            <a:xfrm flipH="1">
              <a:off x="5313126" y="2565064"/>
              <a:ext cx="654233" cy="1105264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82247D9A-248E-4D90-B1E4-C80314868DB9}"/>
                </a:ext>
              </a:extLst>
            </p:cNvPr>
            <p:cNvCxnSpPr>
              <a:stCxn id="11" idx="1"/>
              <a:endCxn id="8" idx="3"/>
            </p:cNvCxnSpPr>
            <p:nvPr/>
          </p:nvCxnSpPr>
          <p:spPr>
            <a:xfrm flipH="1">
              <a:off x="5313126" y="3289609"/>
              <a:ext cx="661093" cy="380719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1B6527A7-9A14-4913-91D4-BAACFA0DABA8}"/>
                </a:ext>
              </a:extLst>
            </p:cNvPr>
            <p:cNvCxnSpPr>
              <a:stCxn id="10" idx="1"/>
              <a:endCxn id="8" idx="3"/>
            </p:cNvCxnSpPr>
            <p:nvPr/>
          </p:nvCxnSpPr>
          <p:spPr>
            <a:xfrm flipH="1" flipV="1">
              <a:off x="5313126" y="3670328"/>
              <a:ext cx="654232" cy="289931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47BDBB84-7FCF-4883-8E85-E745DF8BF9DE}"/>
                </a:ext>
              </a:extLst>
            </p:cNvPr>
            <p:cNvCxnSpPr>
              <a:stCxn id="9" idx="1"/>
              <a:endCxn id="8" idx="3"/>
            </p:cNvCxnSpPr>
            <p:nvPr/>
          </p:nvCxnSpPr>
          <p:spPr>
            <a:xfrm flipH="1" flipV="1">
              <a:off x="5313126" y="3670328"/>
              <a:ext cx="654232" cy="1014476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6EFB260-EF39-4419-B8CD-BC7F687BEFFE}"/>
                  </a:ext>
                </a:extLst>
              </p:cNvPr>
              <p:cNvSpPr txBox="1"/>
              <p:nvPr/>
            </p:nvSpPr>
            <p:spPr>
              <a:xfrm>
                <a:off x="7005551" y="1411228"/>
                <a:ext cx="4948323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Adaptive broadcast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sz="2400" dirty="0"/>
                  <a:t> sized </a:t>
                </a:r>
                <a:r>
                  <a:rPr lang="en-US" sz="2400" dirty="0" err="1"/>
                  <a:t>mpk</a:t>
                </a:r>
                <a:r>
                  <a:rPr lang="en-US" sz="2400" dirty="0"/>
                  <a:t> +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2400" dirty="0"/>
                  <a:t>-sized </a:t>
                </a:r>
                <a:r>
                  <a:rPr lang="en-US" sz="2400" dirty="0" err="1"/>
                  <a:t>sk</a:t>
                </a:r>
                <a:r>
                  <a:rPr lang="en-US" sz="2400" dirty="0"/>
                  <a:t>/</a:t>
                </a:r>
                <a:r>
                  <a:rPr lang="en-US" sz="2400" dirty="0" err="1"/>
                  <a:t>ct</a:t>
                </a:r>
                <a:r>
                  <a:rPr lang="en-US" sz="2400" dirty="0"/>
                  <a:t> without </a:t>
                </a:r>
                <a:r>
                  <a:rPr lang="en-US" sz="2400" dirty="0" err="1"/>
                  <a:t>iO</a:t>
                </a:r>
                <a:r>
                  <a:rPr lang="en-US" sz="2400" dirty="0"/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Adaptive broadcast from lattices. (</a:t>
                </a:r>
                <a:r>
                  <a:rPr lang="en-US" sz="2400" dirty="0" err="1"/>
                  <a:t>LWE+witness</a:t>
                </a:r>
                <a:r>
                  <a:rPr lang="en-US" sz="2400" dirty="0"/>
                  <a:t> encryption)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Paring-based adaptive broadcast from search assumption.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6EFB260-EF39-4419-B8CD-BC7F687BEF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5551" y="1411228"/>
                <a:ext cx="4948323" cy="3416320"/>
              </a:xfrm>
              <a:prstGeom prst="rect">
                <a:avLst/>
              </a:prstGeom>
              <a:blipFill>
                <a:blip r:embed="rId2"/>
                <a:stretch>
                  <a:fillRect l="-1601" t="-1429" r="-2586" b="-3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6B41C617-7CE1-4001-A820-F7DB342BDA1E}"/>
              </a:ext>
            </a:extLst>
          </p:cNvPr>
          <p:cNvSpPr/>
          <p:nvPr/>
        </p:nvSpPr>
        <p:spPr>
          <a:xfrm>
            <a:off x="7443894" y="5092829"/>
            <a:ext cx="4071636" cy="70788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</a:rPr>
              <a:t>All results extend to</a:t>
            </a:r>
            <a:r>
              <a:rPr lang="en-US" sz="2000" b="1" dirty="0">
                <a:solidFill>
                  <a:schemeClr val="accent1"/>
                </a:solidFill>
              </a:rPr>
              <a:t> Distributed </a:t>
            </a:r>
            <a:r>
              <a:rPr lang="en-US" sz="2000" dirty="0">
                <a:solidFill>
                  <a:schemeClr val="accent1"/>
                </a:solidFill>
              </a:rPr>
              <a:t>Broadcast Encryption!</a:t>
            </a:r>
          </a:p>
        </p:txBody>
      </p:sp>
    </p:spTree>
    <p:extLst>
      <p:ext uri="{BB962C8B-B14F-4D97-AF65-F5344CB8AC3E}">
        <p14:creationId xmlns:p14="http://schemas.microsoft.com/office/powerpoint/2010/main" val="10594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16246A3-2ABA-4AAD-9382-EEA677022E70}"/>
              </a:ext>
            </a:extLst>
          </p:cNvPr>
          <p:cNvSpPr/>
          <p:nvPr/>
        </p:nvSpPr>
        <p:spPr>
          <a:xfrm>
            <a:off x="1041401" y="2333291"/>
            <a:ext cx="3962400" cy="211229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E6772F38-702F-4B7F-8C54-A9908EBC5736}"/>
              </a:ext>
            </a:extLst>
          </p:cNvPr>
          <p:cNvSpPr/>
          <p:nvPr/>
        </p:nvSpPr>
        <p:spPr>
          <a:xfrm>
            <a:off x="3126269" y="2841560"/>
            <a:ext cx="1667844" cy="96459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049EDB-CE21-4DA3-B658-3E9D6AF7D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GW Transformation – Two-Key Technique</a:t>
            </a:r>
          </a:p>
        </p:txBody>
      </p:sp>
      <p:pic>
        <p:nvPicPr>
          <p:cNvPr id="10" name="Picture 9" descr="\documentclass{article}&#10;\usepackage{amsmath}&#10;\usepackage{mathtools}&#10;\usepackage{amsfonts}&#10;\usepackage{relsize}&#10;\usepackage{xcolor}&#10;\def\transpose{{\mathsmaller{\mathsf{T}}}}&#10;\def\vA{{\mathbf{A}}}&#10;\def\vB{{\mathbf{B}}}&#10;\def\vG{{\mathbf{G}}}&#10;\def\vP{{\mathbf{P}}}&#10;\def\vb{{\mathbf{b}}}&#10;\def\vc{{\mathbf{c}}}&#10;\def\ve{{\mathbf{e}}}&#10;\def\vr{{\mathbf{r}}}&#10;\def\vu{{\mathbf{u}}}&#10;\def\vv{{\mathbf{v}}}&#10;\def\vs{{\mathbf{s}}}&#10;\def\vw{{\mathbf{w}}}&#10;\def\vW{{\mathbf{W}}}&#10;\def\vx{{\mathbf{x}}}&#10;\def\vLambda{{\mathbf{\Lambda}}}&#10;\def\doubleN{{\mathbb{N}}}&#10;\def\doubleZ{{\mathbb{Z}}}&#10;\def\bit{{\{0,1\}}}&#10;\def\poly{{\mathsf{poly}}}&#10;\def\negl{{\mathsf{negl}}}&#10;\def\draws{\overset{\smash{\:_\$}\vphantom{{}_0}}{\leftarrow}}&#10;\def\bigground#1{{\biggl\lfloor#1\biggr\rceil}}&#10;\pagestyle{empty}&#10;\def\sk{{\mathsf{sk}}}&#10;\def\ct{{\mathsf{ct}}}&#10;\def\isk{{\mathsf{isk}}}&#10;\def\ict{{\mathsf{ict}}}&#10;\def\obf{{\mathsf{Obf}}}&#10;\def\sim{{\mathsf{Sim}}}&#10;\def\io{{\mathsf{iO}}}&#10;\def\Enc{{\mathsf{Enc}}}&#10;\begin{document}&#10;\[&#10;\mathsf{Adp}.\mathsf{key}(i)&#10;\]&#10;\end{document}" title="IguanaTex Bitmap Display">
            <a:extLst>
              <a:ext uri="{FF2B5EF4-FFF2-40B4-BE49-F238E27FC236}">
                <a16:creationId xmlns:a16="http://schemas.microsoft.com/office/drawing/2014/main" id="{877A3C62-424F-49F1-B49E-CE82F556113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238" y="1912363"/>
            <a:ext cx="1368835" cy="316177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0338C17-FC8F-4468-87D1-3B54FAE78DCA}"/>
              </a:ext>
            </a:extLst>
          </p:cNvPr>
          <p:cNvSpPr/>
          <p:nvPr/>
        </p:nvSpPr>
        <p:spPr>
          <a:xfrm>
            <a:off x="1041401" y="2333292"/>
            <a:ext cx="3962400" cy="37901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\documentclass{article}&#10;\usepackage{amsmath}&#10;\usepackage{mathtools}&#10;\usepackage{amsfonts}&#10;\usepackage{relsize}&#10;\usepackage{xcolor}&#10;\def\transpose{{\mathsmaller{\mathsf{T}}}}&#10;\def\vA{{\mathbf{A}}}&#10;\def\vB{{\mathbf{B}}}&#10;\def\vG{{\mathbf{G}}}&#10;\def\vP{{\mathbf{P}}}&#10;\def\vb{{\mathbf{b}}}&#10;\def\vc{{\mathbf{c}}}&#10;\def\ve{{\mathbf{e}}}&#10;\def\vr{{\mathbf{r}}}&#10;\def\vu{{\mathbf{u}}}&#10;\def\vv{{\mathbf{v}}}&#10;\def\vs{{\mathbf{s}}}&#10;\def\vw{{\mathbf{w}}}&#10;\def\vW{{\mathbf{W}}}&#10;\def\vx{{\mathbf{x}}}&#10;\def\vLambda{{\mathbf{\Lambda}}}&#10;\def\doubleN{{\mathbb{N}}}&#10;\def\doubleZ{{\mathbb{Z}}}&#10;\def\bit{{\{0,1\}}}&#10;\def\poly{{\mathsf{poly}}}&#10;\def\negl{{\mathsf{negl}}}&#10;\def\draws{\overset{\smash{\:_\$}\vphantom{{}_0}}{\leftarrow}}&#10;\def\bigground#1{{\biggl\lfloor#1\biggr\rceil}}&#10;\pagestyle{empty}&#10;\def\sk{{\mathsf{sk}}}&#10;\def\ct{{\mathsf{ct}}}&#10;\def\isk{{\mathsf{isk}}}&#10;\def\ict{{\mathsf{ict}}}&#10;\def\obf{{\mathsf{Obf}}}&#10;\def\sim{{\mathsf{Sim}}}&#10;\def\io{{\mathsf{iO}}}&#10;\def\Enc{{\mathsf{Enc}}}&#10;\begin{document}&#10;\[&#10;u_i\gets\bit&#10;\]&#10;\end{document}" title="IguanaTex Bitmap Display">
            <a:extLst>
              <a:ext uri="{FF2B5EF4-FFF2-40B4-BE49-F238E27FC236}">
                <a16:creationId xmlns:a16="http://schemas.microsoft.com/office/drawing/2014/main" id="{A98EB799-F6AF-422C-AC0C-E085D7027AE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225" y="2387509"/>
            <a:ext cx="1195270" cy="250138"/>
          </a:xfrm>
          <a:prstGeom prst="rect">
            <a:avLst/>
          </a:prstGeom>
        </p:spPr>
      </p:pic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069EAB2F-9DC0-4B11-92B2-0E19E8BBB36E}"/>
              </a:ext>
            </a:extLst>
          </p:cNvPr>
          <p:cNvSpPr/>
          <p:nvPr/>
        </p:nvSpPr>
        <p:spPr>
          <a:xfrm>
            <a:off x="1213552" y="2834664"/>
            <a:ext cx="1667844" cy="96459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\documentclass{article}&#10;\usepackage{amsmath}&#10;\usepackage{mathtools}&#10;\usepackage{amsfonts}&#10;\usepackage{relsize}&#10;\usepackage{xcolor}&#10;\def\transpose{{\mathsmaller{\mathsf{T}}}}&#10;\def\vA{{\mathbf{A}}}&#10;\def\vB{{\mathbf{B}}}&#10;\def\vG{{\mathbf{G}}}&#10;\def\vP{{\mathbf{P}}}&#10;\def\vb{{\mathbf{b}}}&#10;\def\vc{{\mathbf{c}}}&#10;\def\ve{{\mathbf{e}}}&#10;\def\vr{{\mathbf{r}}}&#10;\def\vu{{\mathbf{u}}}&#10;\def\vv{{\mathbf{v}}}&#10;\def\vs{{\mathbf{s}}}&#10;\def\vw{{\mathbf{w}}}&#10;\def\vW{{\mathbf{W}}}&#10;\def\vx{{\mathbf{x}}}&#10;\def\vLambda{{\mathbf{\Lambda}}}&#10;\def\doubleN{{\mathbb{N}}}&#10;\def\doubleZ{{\mathbb{Z}}}&#10;\def\bit{{\{0,1\}}}&#10;\def\poly{{\mathsf{poly}}}&#10;\def\negl{{\mathsf{negl}}}&#10;\def\draws{\overset{\smash{\:_\$}\vphantom{{}_0}}{\leftarrow}}&#10;\def\bigground#1{{\biggl\lfloor#1\biggr\rceil}}&#10;\pagestyle{empty}&#10;\def\sk{{\mathsf{sk}}}&#10;\def\ct{{\mathsf{ct}}}&#10;\def\isk{{\mathsf{isk}}}&#10;\def\ict{{\mathsf{ict}}}&#10;\def\obf{{\mathsf{Obf}}}&#10;\def\sim{{\mathsf{Sim}}}&#10;\def\io{{\mathsf{iO}}}&#10;\def\Enc{{\mathsf{Enc}}}&#10;\begin{document}&#10;\[&#10;\mathsf{SS}.\mathsf{key}\bigl((i,0)\bigr)&#10;\]&#10;\end{document}" title="IguanaTex Bitmap Display">
            <a:extLst>
              <a:ext uri="{FF2B5EF4-FFF2-40B4-BE49-F238E27FC236}">
                <a16:creationId xmlns:a16="http://schemas.microsoft.com/office/drawing/2014/main" id="{33BC8BE5-49EC-4311-AD34-8A5A21066DF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003" y="2936119"/>
            <a:ext cx="1256190" cy="270837"/>
          </a:xfrm>
          <a:prstGeom prst="rect">
            <a:avLst/>
          </a:prstGeom>
        </p:spPr>
      </p:pic>
      <p:pic>
        <p:nvPicPr>
          <p:cNvPr id="30" name="Picture 29" descr="\documentclass{article}&#10;\usepackage{amsmath}&#10;\usepackage{mathtools}&#10;\usepackage{amsfonts}&#10;\usepackage{relsize}&#10;\usepackage{xcolor}&#10;\def\transpose{{\mathsmaller{\mathsf{T}}}}&#10;\def\vA{{\mathbf{A}}}&#10;\def\vB{{\mathbf{B}}}&#10;\def\vG{{\mathbf{G}}}&#10;\def\vP{{\mathbf{P}}}&#10;\def\vb{{\mathbf{b}}}&#10;\def\vc{{\mathbf{c}}}&#10;\def\ve{{\mathbf{e}}}&#10;\def\vr{{\mathbf{r}}}&#10;\def\vu{{\mathbf{u}}}&#10;\def\vv{{\mathbf{v}}}&#10;\def\vs{{\mathbf{s}}}&#10;\def\vw{{\mathbf{w}}}&#10;\def\vW{{\mathbf{W}}}&#10;\def\vx{{\mathbf{x}}}&#10;\def\vLambda{{\mathbf{\Lambda}}}&#10;\def\doubleN{{\mathbb{N}}}&#10;\def\doubleZ{{\mathbb{Z}}}&#10;\def\bit{{\{0,1\}}}&#10;\def\poly{{\mathsf{poly}}}&#10;\def\negl{{\mathsf{negl}}}&#10;\def\draws{\overset{\smash{\:_\$}\vphantom{{}_0}}{\leftarrow}}&#10;\def\bigground#1{{\biggl\lfloor#1\biggr\rceil}}&#10;\pagestyle{empty}&#10;\def\sk{{\mathsf{sk}}}&#10;\def\ct{{\mathsf{ct}}}&#10;\def\isk{{\mathsf{isk}}}&#10;\def\ict{{\mathsf{ict}}}&#10;\def\obf{{\mathsf{Obf}}}&#10;\def\sim{{\mathsf{Sim}}}&#10;\def\io{{\mathsf{iO}}}&#10;\def\Enc{{\mathsf{Enc}}}&#10;\begin{document}&#10;\[&#10;\mathsf{SS}.\mathsf{key}\bigl((i,1)\bigr)&#10;\]&#10;\end{document}" title="IguanaTex Bitmap Display">
            <a:extLst>
              <a:ext uri="{FF2B5EF4-FFF2-40B4-BE49-F238E27FC236}">
                <a16:creationId xmlns:a16="http://schemas.microsoft.com/office/drawing/2014/main" id="{628BA785-9034-4384-89CE-8EB52D190541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763" y="2936118"/>
            <a:ext cx="1256190" cy="270837"/>
          </a:xfrm>
          <a:prstGeom prst="rect">
            <a:avLst/>
          </a:prstGeom>
        </p:spPr>
      </p:pic>
      <p:pic>
        <p:nvPicPr>
          <p:cNvPr id="51" name="Graphic 50" descr="Key">
            <a:extLst>
              <a:ext uri="{FF2B5EF4-FFF2-40B4-BE49-F238E27FC236}">
                <a16:creationId xmlns:a16="http://schemas.microsoft.com/office/drawing/2014/main" id="{97484690-C09F-4079-991B-7BD37120772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655391" y="3131735"/>
            <a:ext cx="609600" cy="609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5A1AB29-BC89-4B7B-86E3-861D6030FF30}"/>
                  </a:ext>
                </a:extLst>
              </p:cNvPr>
              <p:cNvSpPr txBox="1"/>
              <p:nvPr/>
            </p:nvSpPr>
            <p:spPr>
              <a:xfrm>
                <a:off x="3195830" y="3818955"/>
                <a:ext cx="144513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Real identity</a:t>
                </a:r>
                <a:br>
                  <a:rPr lang="en-US" b="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5A1AB29-BC89-4B7B-86E3-861D6030FF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5830" y="3818955"/>
                <a:ext cx="1445139" cy="646331"/>
              </a:xfrm>
              <a:prstGeom prst="rect">
                <a:avLst/>
              </a:prstGeom>
              <a:blipFill>
                <a:blip r:embed="rId19"/>
                <a:stretch>
                  <a:fillRect l="-2110" t="-4717" r="-2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6AFA13D-F92A-4B17-9EC6-435961421E55}"/>
                  </a:ext>
                </a:extLst>
              </p:cNvPr>
              <p:cNvSpPr txBox="1"/>
              <p:nvPr/>
            </p:nvSpPr>
            <p:spPr>
              <a:xfrm>
                <a:off x="1158487" y="3799254"/>
                <a:ext cx="177797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Dummy identity</a:t>
                </a:r>
                <a:br>
                  <a:rPr lang="en-US" b="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,1−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6AFA13D-F92A-4B17-9EC6-435961421E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487" y="3799254"/>
                <a:ext cx="1777974" cy="646331"/>
              </a:xfrm>
              <a:prstGeom prst="rect">
                <a:avLst/>
              </a:prstGeom>
              <a:blipFill>
                <a:blip r:embed="rId20"/>
                <a:stretch>
                  <a:fillRect l="-1712" t="-4717" r="-1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32" descr="\documentclass{article}&#10;\usepackage{amsmath}&#10;\usepackage{mathtools}&#10;\usepackage{amsfonts}&#10;\usepackage{relsize}&#10;\usepackage{xcolor}&#10;\def\transpose{{\mathsmaller{\mathsf{T}}}}&#10;\def\vA{{\mathbf{A}}}&#10;\def\vB{{\mathbf{B}}}&#10;\def\vG{{\mathbf{G}}}&#10;\def\vP{{\mathbf{P}}}&#10;\def\vb{{\mathbf{b}}}&#10;\def\vc{{\mathbf{c}}}&#10;\def\ve{{\mathbf{e}}}&#10;\def\vr{{\mathbf{r}}}&#10;\def\vu{{\mathbf{u}}}&#10;\def\vv{{\mathbf{v}}}&#10;\def\vs{{\mathbf{s}}}&#10;\def\vw{{\mathbf{w}}}&#10;\def\vW{{\mathbf{W}}}&#10;\def\vx{{\mathbf{x}}}&#10;\def\vLambda{{\mathbf{\Lambda}}}&#10;\def\doubleN{{\mathbb{N}}}&#10;\def\doubleZ{{\mathbb{Z}}}&#10;\def\bit{{\{0,1\}}}&#10;\def\poly{{\mathsf{poly}}}&#10;\def\negl{{\mathsf{negl}}}&#10;\def\draws{\overset{\smash{\:_\$}\vphantom{{}_0}}{\leftarrow}}&#10;\def\bigground#1{{\biggl\lfloor#1\biggr\rceil}}&#10;\pagestyle{empty}&#10;\def\sk{{\mathsf{sk}}}&#10;\def\ct{{\mathsf{ct}}}&#10;\def\isk{{\mathsf{isk}}}&#10;\def\ict{{\mathsf{ict}}}&#10;\def\obf{{\mathsf{Obf}}}&#10;\def\sim{{\mathsf{Sim}}}&#10;\def\io{{\mathsf{iO}}}&#10;\def\Enc{{\mathsf{Enc}}}&#10;\begin{document}&#10;\[&#10;\mathsf{Adp}.\mathsf{ct}(S, m)&#10;\]&#10;\end{document}" title="IguanaTex Bitmap Display">
            <a:extLst>
              <a:ext uri="{FF2B5EF4-FFF2-40B4-BE49-F238E27FC236}">
                <a16:creationId xmlns:a16="http://schemas.microsoft.com/office/drawing/2014/main" id="{330162B3-3F5E-4589-B16D-3A4A65D23FAF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691" y="1902366"/>
            <a:ext cx="1639021" cy="306514"/>
          </a:xfrm>
          <a:prstGeom prst="rect">
            <a:avLst/>
          </a:prstGeom>
        </p:spPr>
      </p:pic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17D47A2E-8A85-4F4D-80B1-7E788FEB046E}"/>
              </a:ext>
            </a:extLst>
          </p:cNvPr>
          <p:cNvSpPr/>
          <p:nvPr/>
        </p:nvSpPr>
        <p:spPr>
          <a:xfrm>
            <a:off x="6529129" y="2285144"/>
            <a:ext cx="4463637" cy="227620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E6C9559C-761B-4C2E-BEC4-FA4414A5EEE9}"/>
              </a:ext>
            </a:extLst>
          </p:cNvPr>
          <p:cNvSpPr/>
          <p:nvPr/>
        </p:nvSpPr>
        <p:spPr>
          <a:xfrm>
            <a:off x="8877796" y="2786516"/>
            <a:ext cx="1779995" cy="123439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9912EDD4-E577-4742-8B4D-BDCCBA06CEA0}"/>
              </a:ext>
            </a:extLst>
          </p:cNvPr>
          <p:cNvSpPr/>
          <p:nvPr/>
        </p:nvSpPr>
        <p:spPr>
          <a:xfrm>
            <a:off x="6529129" y="2285145"/>
            <a:ext cx="4463637" cy="37901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 descr="\documentclass{article}&#10;\usepackage{amsmath}&#10;\usepackage{mathtools}&#10;\usepackage{amsfonts}&#10;\usepackage{relsize}&#10;\usepackage{xcolor}&#10;\def\transpose{{\mathsmaller{\mathsf{T}}}}&#10;\def\vA{{\mathbf{A}}}&#10;\def\vB{{\mathbf{B}}}&#10;\def\vG{{\mathbf{G}}}&#10;\def\vP{{\mathbf{P}}}&#10;\def\vb{{\mathbf{b}}}&#10;\def\vc{{\mathbf{c}}}&#10;\def\ve{{\mathbf{e}}}&#10;\def\vr{{\mathbf{r}}}&#10;\def\vu{{\mathbf{u}}}&#10;\def\vv{{\mathbf{v}}}&#10;\def\vs{{\mathbf{s}}}&#10;\def\vw{{\mathbf{w}}}&#10;\def\vW{{\mathbf{W}}}&#10;\def\vx{{\mathbf{x}}}&#10;\def\vLambda{{\mathbf{\Lambda}}}&#10;\def\doubleN{{\mathbb{N}}}&#10;\def\doubleZ{{\mathbb{Z}}}&#10;\def\bit{{\{0,1\}}}&#10;\def\poly{{\mathsf{poly}}}&#10;\def\negl{{\mathsf{negl}}}&#10;\def\draws{\overset{\smash{\:_\$}\vphantom{{}_0}}{\leftarrow}}&#10;\def\bigground#1{{\biggl\lfloor#1\biggr\rceil}}&#10;\pagestyle{empty}&#10;\def\sk{{\mathsf{sk}}}&#10;\def\ct{{\mathsf{ct}}}&#10;\def\isk{{\mathsf{isk}}}&#10;\def\ict{{\mathsf{ict}}}&#10;\def\obf{{\mathsf{Obf}}}&#10;\def\sim{{\mathsf{Sim}}}&#10;\def\io{{\mathsf{iO}}}&#10;\def\Enc{{\mathsf{Enc}}}&#10;\begin{document}&#10;\[&#10;\forall i\in S, v_i\gets\bit&#10;\]&#10;\end{document}" title="IguanaTex Bitmap Display">
            <a:extLst>
              <a:ext uri="{FF2B5EF4-FFF2-40B4-BE49-F238E27FC236}">
                <a16:creationId xmlns:a16="http://schemas.microsoft.com/office/drawing/2014/main" id="{998F9DC7-59EE-4A87-BC61-9732F29A9BB7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222" y="2344466"/>
            <a:ext cx="1971147" cy="250138"/>
          </a:xfrm>
          <a:prstGeom prst="rect">
            <a:avLst/>
          </a:prstGeom>
        </p:spPr>
      </p:pic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379340A0-9824-4D01-9466-F8E4CA957C66}"/>
              </a:ext>
            </a:extLst>
          </p:cNvPr>
          <p:cNvSpPr/>
          <p:nvPr/>
        </p:nvSpPr>
        <p:spPr>
          <a:xfrm>
            <a:off x="6703361" y="2801849"/>
            <a:ext cx="1779995" cy="123439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9" name="Picture 88" descr="\documentclass{article}&#10;\usepackage{amsmath}&#10;\usepackage{mathtools}&#10;\usepackage{amsfonts}&#10;\usepackage{relsize}&#10;\usepackage{xcolor}&#10;\def\transpose{{\mathsmaller{\mathsf{T}}}}&#10;\def\vA{{\mathbf{A}}}&#10;\def\vB{{\mathbf{B}}}&#10;\def\vG{{\mathbf{G}}}&#10;\def\vP{{\mathbf{P}}}&#10;\def\vb{{\mathbf{b}}}&#10;\def\vc{{\mathbf{c}}}&#10;\def\ve{{\mathbf{e}}}&#10;\def\vr{{\mathbf{r}}}&#10;\def\vu{{\mathbf{u}}}&#10;\def\vv{{\mathbf{v}}}&#10;\def\vs{{\mathbf{s}}}&#10;\def\vw{{\mathbf{w}}}&#10;\def\vW{{\mathbf{W}}}&#10;\def\vx{{\mathbf{x}}}&#10;\def\vLambda{{\mathbf{\Lambda}}}&#10;\def\doubleN{{\mathbb{N}}}&#10;\def\doubleZ{{\mathbb{Z}}}&#10;\def\bit{{\{0,1\}}}&#10;\def\poly{{\mathsf{poly}}}&#10;\def\negl{{\mathsf{negl}}}&#10;\def\draws{\overset{\smash{\:_\$}\vphantom{{}_0}}{\leftarrow}}&#10;\def\bigground#1{{\biggl\lfloor#1\biggr\rceil}}&#10;\pagestyle{empty}&#10;\def\sk{{\mathsf{sk}}}&#10;\def\ct{{\mathsf{ct}}}&#10;\def\isk{{\mathsf{isk}}}&#10;\def\ict{{\mathsf{ict}}}&#10;\def\obf{{\mathsf{Obf}}}&#10;\def\sim{{\mathsf{Sim}}}&#10;\def\io{{\mathsf{iO}}}&#10;\def\Enc{{\mathsf{Enc}}}&#10;\begin{document}&#10;\[&#10;\ct_0=\mathsf{SS}.\mathsf{ct}\bigl(S_0, m\bigr)&#10;\]&#10;\end{document}" title="IguanaTex Bitmap Display">
            <a:extLst>
              <a:ext uri="{FF2B5EF4-FFF2-40B4-BE49-F238E27FC236}">
                <a16:creationId xmlns:a16="http://schemas.microsoft.com/office/drawing/2014/main" id="{5AFA05A6-81A0-42BA-ACAB-7A425A9A9995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260" y="2909779"/>
            <a:ext cx="1619390" cy="245625"/>
          </a:xfrm>
          <a:prstGeom prst="rect">
            <a:avLst/>
          </a:prstGeom>
        </p:spPr>
      </p:pic>
      <p:pic>
        <p:nvPicPr>
          <p:cNvPr id="45" name="Picture 44" descr="\documentclass{article}&#10;\usepackage{amsmath}&#10;\usepackage{mathtools}&#10;\usepackage{amsfonts}&#10;\usepackage{relsize}&#10;\usepackage{xcolor}&#10;\def\transpose{{\mathsmaller{\mathsf{T}}}}&#10;\def\vA{{\mathbf{A}}}&#10;\def\vB{{\mathbf{B}}}&#10;\def\vG{{\mathbf{G}}}&#10;\def\vP{{\mathbf{P}}}&#10;\def\vb{{\mathbf{b}}}&#10;\def\vc{{\mathbf{c}}}&#10;\def\ve{{\mathbf{e}}}&#10;\def\vr{{\mathbf{r}}}&#10;\def\vu{{\mathbf{u}}}&#10;\def\vv{{\mathbf{v}}}&#10;\def\vs{{\mathbf{s}}}&#10;\def\vw{{\mathbf{w}}}&#10;\def\vW{{\mathbf{W}}}&#10;\def\vx{{\mathbf{x}}}&#10;\def\vLambda{{\mathbf{\Lambda}}}&#10;\def\doubleN{{\mathbb{N}}}&#10;\def\doubleZ{{\mathbb{Z}}}&#10;\def\bit{{\{0,1\}}}&#10;\def\poly{{\mathsf{poly}}}&#10;\def\negl{{\mathsf{negl}}}&#10;\def\draws{\overset{\smash{\:_\$}\vphantom{{}_0}}{\leftarrow}}&#10;\def\bigground#1{{\biggl\lfloor#1\biggr\rceil}}&#10;\pagestyle{empty}&#10;\def\sk{{\mathsf{sk}}}&#10;\def\ct{{\mathsf{ct}}}&#10;\def\isk{{\mathsf{isk}}}&#10;\def\ict{{\mathsf{ict}}}&#10;\def\obf{{\mathsf{Obf}}}&#10;\def\sim{{\mathsf{Sim}}}&#10;\def\io{{\mathsf{iO}}}&#10;\def\Enc{{\mathsf{Enc}}}&#10;\begin{document}&#10;\[&#10;S_0 = \{(i,v_i)|i\in S\}&#10;\]&#10;\end{document}" title="IguanaTex Bitmap Display">
            <a:extLst>
              <a:ext uri="{FF2B5EF4-FFF2-40B4-BE49-F238E27FC236}">
                <a16:creationId xmlns:a16="http://schemas.microsoft.com/office/drawing/2014/main" id="{F81FF246-2AC0-4A35-8906-7B61D4A496C4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10" y="4173934"/>
            <a:ext cx="1816138" cy="223504"/>
          </a:xfrm>
          <a:prstGeom prst="rect">
            <a:avLst/>
          </a:prstGeom>
        </p:spPr>
      </p:pic>
      <p:pic>
        <p:nvPicPr>
          <p:cNvPr id="77" name="Picture 76" descr="\documentclass{article}&#10;\usepackage{amsmath}&#10;\usepackage{mathtools}&#10;\usepackage{amsfonts}&#10;\usepackage{relsize}&#10;\usepackage{xcolor}&#10;\def\transpose{{\mathsmaller{\mathsf{T}}}}&#10;\def\vA{{\mathbf{A}}}&#10;\def\vB{{\mathbf{B}}}&#10;\def\vG{{\mathbf{G}}}&#10;\def\vP{{\mathbf{P}}}&#10;\def\vb{{\mathbf{b}}}&#10;\def\vc{{\mathbf{c}}}&#10;\def\ve{{\mathbf{e}}}&#10;\def\vr{{\mathbf{r}}}&#10;\def\vu{{\mathbf{u}}}&#10;\def\vv{{\mathbf{v}}}&#10;\def\vs{{\mathbf{s}}}&#10;\def\vw{{\mathbf{w}}}&#10;\def\vW{{\mathbf{W}}}&#10;\def\vx{{\mathbf{x}}}&#10;\def\vLambda{{\mathbf{\Lambda}}}&#10;\def\doubleN{{\mathbb{N}}}&#10;\def\doubleZ{{\mathbb{Z}}}&#10;\def\bit{{\{0,1\}}}&#10;\def\poly{{\mathsf{poly}}}&#10;\def\negl{{\mathsf{negl}}}&#10;\def\draws{\overset{\smash{\:_\$}\vphantom{{}_0}}{\leftarrow}}&#10;\def\bigground#1{{\biggl\lfloor#1\biggr\rceil}}&#10;\pagestyle{empty}&#10;\def\sk{{\mathsf{sk}}}&#10;\def\ct{{\mathsf{ct}}}&#10;\def\isk{{\mathsf{isk}}}&#10;\def\ict{{\mathsf{ict}}}&#10;\def\obf{{\mathsf{Obf}}}&#10;\def\sim{{\mathsf{Sim}}}&#10;\def\io{{\mathsf{iO}}}&#10;\def\Enc{{\mathsf{Enc}}}&#10;\begin{document}&#10;\[&#10;S_1 = \{(i,1-v_i)|i\in S\}&#10;\]&#10;\end{document}" title="IguanaTex Bitmap Display">
            <a:extLst>
              <a:ext uri="{FF2B5EF4-FFF2-40B4-BE49-F238E27FC236}">
                <a16:creationId xmlns:a16="http://schemas.microsoft.com/office/drawing/2014/main" id="{3AFEE752-49EA-44BD-BDA7-C2AADA509EFE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829" y="4173932"/>
            <a:ext cx="2198905" cy="223504"/>
          </a:xfrm>
          <a:prstGeom prst="rect">
            <a:avLst/>
          </a:prstGeom>
        </p:spPr>
      </p:pic>
      <p:pic>
        <p:nvPicPr>
          <p:cNvPr id="82" name="Graphic 81" descr="Document">
            <a:extLst>
              <a:ext uri="{FF2B5EF4-FFF2-40B4-BE49-F238E27FC236}">
                <a16:creationId xmlns:a16="http://schemas.microsoft.com/office/drawing/2014/main" id="{F8DACFA8-6C32-40EE-A5F7-249F222BA381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7262622" y="3243128"/>
            <a:ext cx="591533" cy="591533"/>
          </a:xfrm>
          <a:prstGeom prst="rect">
            <a:avLst/>
          </a:prstGeom>
        </p:spPr>
      </p:pic>
      <p:pic>
        <p:nvPicPr>
          <p:cNvPr id="83" name="Graphic 82" descr="Lock">
            <a:extLst>
              <a:ext uri="{FF2B5EF4-FFF2-40B4-BE49-F238E27FC236}">
                <a16:creationId xmlns:a16="http://schemas.microsoft.com/office/drawing/2014/main" id="{F97D45A7-4153-4F64-AD8E-7D32A1F0D058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7506924" y="3488748"/>
            <a:ext cx="459768" cy="459768"/>
          </a:xfrm>
          <a:prstGeom prst="rect">
            <a:avLst/>
          </a:prstGeom>
        </p:spPr>
      </p:pic>
      <p:pic>
        <p:nvPicPr>
          <p:cNvPr id="84" name="Graphic 83" descr="Document">
            <a:extLst>
              <a:ext uri="{FF2B5EF4-FFF2-40B4-BE49-F238E27FC236}">
                <a16:creationId xmlns:a16="http://schemas.microsoft.com/office/drawing/2014/main" id="{91D6E4AD-B8F7-4D0B-9A6B-EEDEAF8DCD92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9487299" y="3243128"/>
            <a:ext cx="591533" cy="591533"/>
          </a:xfrm>
          <a:prstGeom prst="rect">
            <a:avLst/>
          </a:prstGeom>
        </p:spPr>
      </p:pic>
      <p:pic>
        <p:nvPicPr>
          <p:cNvPr id="85" name="Graphic 84" descr="Lock">
            <a:extLst>
              <a:ext uri="{FF2B5EF4-FFF2-40B4-BE49-F238E27FC236}">
                <a16:creationId xmlns:a16="http://schemas.microsoft.com/office/drawing/2014/main" id="{A3B37CE1-7BAC-4F05-A7D8-3CE36E5980E6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9731601" y="3488748"/>
            <a:ext cx="459768" cy="459768"/>
          </a:xfrm>
          <a:prstGeom prst="rect">
            <a:avLst/>
          </a:prstGeom>
        </p:spPr>
      </p:pic>
      <p:pic>
        <p:nvPicPr>
          <p:cNvPr id="92" name="Picture 91" descr="\documentclass{article}&#10;\usepackage{amsmath}&#10;\usepackage{mathtools}&#10;\usepackage{amsfonts}&#10;\usepackage{relsize}&#10;\usepackage{xcolor}&#10;\def\transpose{{\mathsmaller{\mathsf{T}}}}&#10;\def\vA{{\mathbf{A}}}&#10;\def\vB{{\mathbf{B}}}&#10;\def\vG{{\mathbf{G}}}&#10;\def\vP{{\mathbf{P}}}&#10;\def\vb{{\mathbf{b}}}&#10;\def\vc{{\mathbf{c}}}&#10;\def\ve{{\mathbf{e}}}&#10;\def\vr{{\mathbf{r}}}&#10;\def\vu{{\mathbf{u}}}&#10;\def\vv{{\mathbf{v}}}&#10;\def\vs{{\mathbf{s}}}&#10;\def\vw{{\mathbf{w}}}&#10;\def\vW{{\mathbf{W}}}&#10;\def\vx{{\mathbf{x}}}&#10;\def\vLambda{{\mathbf{\Lambda}}}&#10;\def\doubleN{{\mathbb{N}}}&#10;\def\doubleZ{{\mathbb{Z}}}&#10;\def\bit{{\{0,1\}}}&#10;\def\poly{{\mathsf{poly}}}&#10;\def\negl{{\mathsf{negl}}}&#10;\def\draws{\overset{\smash{\:_\$}\vphantom{{}_0}}{\leftarrow}}&#10;\def\bigground#1{{\biggl\lfloor#1\biggr\rceil}}&#10;\pagestyle{empty}&#10;\def\sk{{\mathsf{sk}}}&#10;\def\ct{{\mathsf{ct}}}&#10;\def\isk{{\mathsf{isk}}}&#10;\def\ict{{\mathsf{ict}}}&#10;\def\obf{{\mathsf{Obf}}}&#10;\def\sim{{\mathsf{Sim}}}&#10;\def\io{{\mathsf{iO}}}&#10;\def\Enc{{\mathsf{Enc}}}&#10;\begin{document}&#10;\[&#10;\ct_1=\mathsf{SS}.\mathsf{ct}\bigl(S_1, m\bigr)&#10;\]&#10;\end{document}" title="IguanaTex Bitmap Display">
            <a:extLst>
              <a:ext uri="{FF2B5EF4-FFF2-40B4-BE49-F238E27FC236}">
                <a16:creationId xmlns:a16="http://schemas.microsoft.com/office/drawing/2014/main" id="{D3F7C66D-E23C-4CB8-BAAD-A7295847CEA6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370" y="2904948"/>
            <a:ext cx="1619390" cy="2456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B3EE58D-4B85-4CAB-9947-439702D4ED56}"/>
                  </a:ext>
                </a:extLst>
              </p:cNvPr>
              <p:cNvSpPr txBox="1"/>
              <p:nvPr/>
            </p:nvSpPr>
            <p:spPr>
              <a:xfrm>
                <a:off x="972466" y="5659416"/>
                <a:ext cx="10020300" cy="83099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Decryption: For the adaptive key for user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/>
                  <a:t>, the real identity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 falls in either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/>
                  <a:t> (if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)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(if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).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B3EE58D-4B85-4CAB-9947-439702D4ED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466" y="5659416"/>
                <a:ext cx="10020300" cy="830997"/>
              </a:xfrm>
              <a:prstGeom prst="rect">
                <a:avLst/>
              </a:prstGeom>
              <a:blipFill>
                <a:blip r:embed="rId33"/>
                <a:stretch>
                  <a:fillRect l="-912" t="-5036" r="-1459" b="-14388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947D036E-68C1-46C7-89B8-2A331EF2C459}"/>
              </a:ext>
            </a:extLst>
          </p:cNvPr>
          <p:cNvSpPr txBox="1"/>
          <p:nvPr/>
        </p:nvSpPr>
        <p:spPr>
          <a:xfrm>
            <a:off x="1041401" y="4590613"/>
            <a:ext cx="3883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KeyGen</a:t>
            </a:r>
            <a:r>
              <a:rPr lang="en-US" sz="2400" dirty="0"/>
              <a:t>: Random 2-out-of-1 identity mapping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A3AD09A-E25D-4D13-9714-76F10EA07099}"/>
              </a:ext>
            </a:extLst>
          </p:cNvPr>
          <p:cNvSpPr txBox="1"/>
          <p:nvPr/>
        </p:nvSpPr>
        <p:spPr>
          <a:xfrm>
            <a:off x="6896595" y="4592165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Encrypt: Random bipartition and encrypt to both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1305701-88C0-445E-BC33-4E1B81FB927A}"/>
                  </a:ext>
                </a:extLst>
              </p:cNvPr>
              <p:cNvSpPr txBox="1"/>
              <p:nvPr/>
            </p:nvSpPr>
            <p:spPr>
              <a:xfrm>
                <a:off x="2755518" y="1180115"/>
                <a:ext cx="6302303" cy="461665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400" dirty="0"/>
                  <a:t>-user SS Broadcast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400" dirty="0"/>
                  <a:t>-user </a:t>
                </a:r>
                <a:r>
                  <a:rPr lang="en-US" sz="2400" dirty="0" err="1"/>
                  <a:t>Adp</a:t>
                </a:r>
                <a:r>
                  <a:rPr lang="en-US" sz="2400" dirty="0"/>
                  <a:t> Broadcast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1305701-88C0-445E-BC33-4E1B81FB92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5518" y="1180115"/>
                <a:ext cx="6302303" cy="461665"/>
              </a:xfrm>
              <a:prstGeom prst="rect">
                <a:avLst/>
              </a:prstGeom>
              <a:blipFill>
                <a:blip r:embed="rId34"/>
                <a:stretch>
                  <a:fillRect l="-97" t="-9091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415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3" grpId="0" animBg="1"/>
      <p:bldP spid="14" grpId="0" animBg="1"/>
      <p:bldP spid="62" grpId="0" animBg="1"/>
      <p:bldP spid="31" grpId="0"/>
      <p:bldP spid="64" grpId="0"/>
      <p:bldP spid="66" grpId="0" animBg="1"/>
      <p:bldP spid="67" grpId="0" animBg="1"/>
      <p:bldP spid="68" grpId="0" animBg="1"/>
      <p:bldP spid="70" grpId="0" animBg="1"/>
      <p:bldP spid="4" grpId="0" animBg="1"/>
      <p:bldP spid="29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49EDB-CE21-4DA3-B658-3E9D6AF7D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GW Transformation – Two-Key Technique</a:t>
            </a:r>
          </a:p>
        </p:txBody>
      </p:sp>
      <p:pic>
        <p:nvPicPr>
          <p:cNvPr id="98" name="Picture 97" descr="\documentclass{article}&#10;\usepackage{amsmath}&#10;\usepackage{mathtools}&#10;\usepackage{amsfonts}&#10;\usepackage{relsize}&#10;\usepackage{xcolor}&#10;\def\transpose{{\mathsmaller{\mathsf{T}}}}&#10;\def\vA{{\mathbf{A}}}&#10;\def\vB{{\mathbf{B}}}&#10;\def\vG{{\mathbf{G}}}&#10;\def\vP{{\mathbf{P}}}&#10;\def\vb{{\mathbf{b}}}&#10;\def\vc{{\mathbf{c}}}&#10;\def\ve{{\mathbf{e}}}&#10;\def\vr{{\mathbf{r}}}&#10;\def\vu{{\mathbf{u}}}&#10;\def\vv{{\mathbf{v}}}&#10;\def\vs{{\mathbf{s}}}&#10;\def\vw{{\mathbf{w}}}&#10;\def\vW{{\mathbf{W}}}&#10;\def\vx{{\mathbf{x}}}&#10;\def\vLambda{{\mathbf{\Lambda}}}&#10;\def\doubleN{{\mathbb{N}}}&#10;\def\doubleZ{{\mathbb{Z}}}&#10;\def\bit{{\{0,1\}}}&#10;\def\poly{{\mathsf{poly}}}&#10;\def\negl{{\mathsf{negl}}}&#10;\def\draws{\overset{\smash{\:_\$}\vphantom{{}_0}}{\leftarrow}}&#10;\def\bigground#1{{\biggl\lfloor#1\biggr\rceil}}&#10;\pagestyle{empty}&#10;\def\sk{{\mathsf{sk}}}&#10;\def\ct{{\mathsf{ct}}}&#10;\def\isk{{\mathsf{isk}}}&#10;\def\ict{{\mathsf{ict}}}&#10;\def\obf{{\mathsf{Obf}}}&#10;\def\sim{{\mathsf{Sim}}}&#10;\def\io{{\mathsf{iO}}}&#10;\def\Enc{{\mathsf{Enc}}}&#10;\begin{document}&#10;\[&#10;\begin{aligned}&#10;&amp;\mathsf{Adp}.\mathsf{key}(i)=\\&#10;&amp;\quad\begin{aligned}&#10;u_i&amp;\gets\bit\\&#10;\sk_{i,u_i}&amp;\gets\mathsf{SS}.\sk\bigl((i,u_i)\bigr)&#10;\end{aligned}&#10;\end{aligned}&#10;\]&#10;\end{document}" title="IguanaTex Bitmap Display">
            <a:extLst>
              <a:ext uri="{FF2B5EF4-FFF2-40B4-BE49-F238E27FC236}">
                <a16:creationId xmlns:a16="http://schemas.microsoft.com/office/drawing/2014/main" id="{EE30DF4A-B674-4B94-BF0D-1BEE96F8871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616" y="1231009"/>
            <a:ext cx="2871161" cy="12047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D8593673-BB19-4EC8-9C55-A4D8C6076479}"/>
                  </a:ext>
                </a:extLst>
              </p:cNvPr>
              <p:cNvSpPr txBox="1"/>
              <p:nvPr/>
            </p:nvSpPr>
            <p:spPr>
              <a:xfrm>
                <a:off x="5214337" y="1133756"/>
                <a:ext cx="6272776" cy="1907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Adaptive to Semi-Static Reduction:</a:t>
                </a:r>
                <a:br>
                  <a:rPr lang="en-US" sz="2000" b="1" dirty="0"/>
                </a:br>
                <a:r>
                  <a:rPr lang="en-US" sz="1200" b="1" dirty="0"/>
                  <a:t> 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000" dirty="0"/>
                  <a:t>Initialization: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sz="2000" dirty="0"/>
                  <a:t>Sample identity bits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←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sz="2000" dirty="0"/>
                  <a:t>.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sz="2000" dirty="0">
                    <a:solidFill>
                      <a:schemeClr val="accent2">
                        <a:lumMod val="75000"/>
                      </a:schemeClr>
                    </a:solidFill>
                  </a:rPr>
                  <a:t>Declare honest 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0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,1−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sz="20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∈[</m:t>
                        </m:r>
                        <m:r>
                          <a:rPr lang="en-US" sz="20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0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</m:sSub>
                  </m:oMath>
                </a14:m>
                <a:r>
                  <a:rPr lang="en-US" sz="2000" dirty="0"/>
                  <a:t> as all the dummy identities.</a:t>
                </a: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D8593673-BB19-4EC8-9C55-A4D8C60764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4337" y="1133756"/>
                <a:ext cx="6272776" cy="1907510"/>
              </a:xfrm>
              <a:prstGeom prst="rect">
                <a:avLst/>
              </a:prstGeom>
              <a:blipFill>
                <a:blip r:embed="rId5"/>
                <a:stretch>
                  <a:fillRect l="-1458" t="-2556" b="-4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" name="Picture 102" descr="\documentclass{article}&#10;\usepackage{amsmath}&#10;\usepackage{mathtools}&#10;\usepackage{amsfonts}&#10;\usepackage{relsize}&#10;\usepackage{xcolor}&#10;\def\transpose{{\mathsmaller{\mathsf{T}}}}&#10;\def\vA{{\mathbf{A}}}&#10;\def\vB{{\mathbf{B}}}&#10;\def\vG{{\mathbf{G}}}&#10;\def\vP{{\mathbf{P}}}&#10;\def\vb{{\mathbf{b}}}&#10;\def\vc{{\mathbf{c}}}&#10;\def\ve{{\mathbf{e}}}&#10;\def\vr{{\mathbf{r}}}&#10;\def\vu{{\mathbf{u}}}&#10;\def\vv{{\mathbf{v}}}&#10;\def\vs{{\mathbf{s}}}&#10;\def\vw{{\mathbf{w}}}&#10;\def\vW{{\mathbf{W}}}&#10;\def\vx{{\mathbf{x}}}&#10;\def\vLambda{{\mathbf{\Lambda}}}&#10;\def\doubleN{{\mathbb{N}}}&#10;\def\doubleZ{{\mathbb{Z}}}&#10;\def\bit{{\{0,1\}}}&#10;\def\poly{{\mathsf{poly}}}&#10;\def\negl{{\mathsf{negl}}}&#10;\def\draws{\overset{\smash{\:_\$}\vphantom{{}_0}}{\leftarrow}}&#10;\def\bigground#1{{\biggl\lfloor#1\biggr\rceil}}&#10;\pagestyle{empty}&#10;\def\sk{{\mathsf{sk}}}&#10;\def\ct{{\mathsf{ct}}}&#10;\def\isk{{\mathsf{isk}}}&#10;\def\ict{{\mathsf{ict}}}&#10;\def\obf{{\mathsf{Obf}}}&#10;\def\sim{{\mathsf{Sim}}}&#10;\def\io{{\mathsf{iO}}}&#10;\def\Enc{{\mathsf{Enc}}}&#10;\begin{document}&#10;\[&#10;\begin{aligned}&#10;&amp;\mathsf{Adp}.\mathsf{ct}(S,m)=\\&#10;&amp;\quad\begin{aligned}&#10;v_i&amp;\gets\bit\quad\forall i\in S\\&#10;S_0&amp;=\{(i,v_i)\}_{i\in S}\\&#10;S_1&amp;=\{(i,1-v_i)\}_{i\in S}\\&#10;\ct_0&amp;=\mathsf{SS}.\ct(S_0,m)\\&#10;\ct_1&amp;=\mathsf{SS}.\ct(S_1,m)&#10;\end{aligned}&#10;\end{aligned}&#10;\]&#10;\end{document}" title="IguanaTex Bitmap Display">
            <a:extLst>
              <a:ext uri="{FF2B5EF4-FFF2-40B4-BE49-F238E27FC236}">
                <a16:creationId xmlns:a16="http://schemas.microsoft.com/office/drawing/2014/main" id="{2B0D70BB-E8AB-4635-8E35-99615B7358A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616" y="2762996"/>
            <a:ext cx="2711673" cy="2334102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1BB22B2-9F82-49A0-8C2D-974E470A90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4478885"/>
              </p:ext>
            </p:extLst>
          </p:nvPr>
        </p:nvGraphicFramePr>
        <p:xfrm>
          <a:off x="1807169" y="5460246"/>
          <a:ext cx="8793472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9184">
                  <a:extLst>
                    <a:ext uri="{9D8B030D-6E8A-4147-A177-3AD203B41FA5}">
                      <a16:colId xmlns:a16="http://schemas.microsoft.com/office/drawing/2014/main" val="3040627237"/>
                    </a:ext>
                  </a:extLst>
                </a:gridCol>
                <a:gridCol w="1099184">
                  <a:extLst>
                    <a:ext uri="{9D8B030D-6E8A-4147-A177-3AD203B41FA5}">
                      <a16:colId xmlns:a16="http://schemas.microsoft.com/office/drawing/2014/main" val="1072166671"/>
                    </a:ext>
                  </a:extLst>
                </a:gridCol>
                <a:gridCol w="1099184">
                  <a:extLst>
                    <a:ext uri="{9D8B030D-6E8A-4147-A177-3AD203B41FA5}">
                      <a16:colId xmlns:a16="http://schemas.microsoft.com/office/drawing/2014/main" val="929306213"/>
                    </a:ext>
                  </a:extLst>
                </a:gridCol>
                <a:gridCol w="1099184">
                  <a:extLst>
                    <a:ext uri="{9D8B030D-6E8A-4147-A177-3AD203B41FA5}">
                      <a16:colId xmlns:a16="http://schemas.microsoft.com/office/drawing/2014/main" val="63814163"/>
                    </a:ext>
                  </a:extLst>
                </a:gridCol>
                <a:gridCol w="1099184">
                  <a:extLst>
                    <a:ext uri="{9D8B030D-6E8A-4147-A177-3AD203B41FA5}">
                      <a16:colId xmlns:a16="http://schemas.microsoft.com/office/drawing/2014/main" val="2340145906"/>
                    </a:ext>
                  </a:extLst>
                </a:gridCol>
                <a:gridCol w="1099184">
                  <a:extLst>
                    <a:ext uri="{9D8B030D-6E8A-4147-A177-3AD203B41FA5}">
                      <a16:colId xmlns:a16="http://schemas.microsoft.com/office/drawing/2014/main" val="2981642498"/>
                    </a:ext>
                  </a:extLst>
                </a:gridCol>
                <a:gridCol w="1099184">
                  <a:extLst>
                    <a:ext uri="{9D8B030D-6E8A-4147-A177-3AD203B41FA5}">
                      <a16:colId xmlns:a16="http://schemas.microsoft.com/office/drawing/2014/main" val="2176940428"/>
                    </a:ext>
                  </a:extLst>
                </a:gridCol>
                <a:gridCol w="1099184">
                  <a:extLst>
                    <a:ext uri="{9D8B030D-6E8A-4147-A177-3AD203B41FA5}">
                      <a16:colId xmlns:a16="http://schemas.microsoft.com/office/drawing/2014/main" val="2462048246"/>
                    </a:ext>
                  </a:extLst>
                </a:gridCol>
              </a:tblGrid>
              <a:tr h="449561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3462836"/>
                  </a:ext>
                </a:extLst>
              </a:tr>
              <a:tr h="449561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42307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C5ECEAC-3ED9-476C-980C-FDBC9C726D46}"/>
                  </a:ext>
                </a:extLst>
              </p:cNvPr>
              <p:cNvSpPr/>
              <p:nvPr/>
            </p:nvSpPr>
            <p:spPr>
              <a:xfrm>
                <a:off x="897458" y="5513271"/>
                <a:ext cx="89870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,0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C5ECEAC-3ED9-476C-980C-FDBC9C726D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458" y="5513271"/>
                <a:ext cx="898708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492C2C2-6D88-4CF9-A52E-4D11F37C58BA}"/>
                  </a:ext>
                </a:extLst>
              </p:cNvPr>
              <p:cNvSpPr/>
              <p:nvPr/>
            </p:nvSpPr>
            <p:spPr>
              <a:xfrm>
                <a:off x="915571" y="6160276"/>
                <a:ext cx="89870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,1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492C2C2-6D88-4CF9-A52E-4D11F37C58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571" y="6160276"/>
                <a:ext cx="898708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947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49EDB-CE21-4DA3-B658-3E9D6AF7D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GW Transformation – Two-Key Technique</a:t>
            </a:r>
          </a:p>
        </p:txBody>
      </p:sp>
      <p:pic>
        <p:nvPicPr>
          <p:cNvPr id="98" name="Picture 97" descr="\documentclass{article}&#10;\usepackage{amsmath}&#10;\usepackage{mathtools}&#10;\usepackage{amsfonts}&#10;\usepackage{relsize}&#10;\usepackage{xcolor}&#10;\def\transpose{{\mathsmaller{\mathsf{T}}}}&#10;\def\vA{{\mathbf{A}}}&#10;\def\vB{{\mathbf{B}}}&#10;\def\vG{{\mathbf{G}}}&#10;\def\vP{{\mathbf{P}}}&#10;\def\vb{{\mathbf{b}}}&#10;\def\vc{{\mathbf{c}}}&#10;\def\ve{{\mathbf{e}}}&#10;\def\vr{{\mathbf{r}}}&#10;\def\vu{{\mathbf{u}}}&#10;\def\vv{{\mathbf{v}}}&#10;\def\vs{{\mathbf{s}}}&#10;\def\vw{{\mathbf{w}}}&#10;\def\vW{{\mathbf{W}}}&#10;\def\vx{{\mathbf{x}}}&#10;\def\vLambda{{\mathbf{\Lambda}}}&#10;\def\doubleN{{\mathbb{N}}}&#10;\def\doubleZ{{\mathbb{Z}}}&#10;\def\bit{{\{0,1\}}}&#10;\def\poly{{\mathsf{poly}}}&#10;\def\negl{{\mathsf{negl}}}&#10;\def\draws{\overset{\smash{\:_\$}\vphantom{{}_0}}{\leftarrow}}&#10;\def\bigground#1{{\biggl\lfloor#1\biggr\rceil}}&#10;\pagestyle{empty}&#10;\def\sk{{\mathsf{sk}}}&#10;\def\ct{{\mathsf{ct}}}&#10;\def\isk{{\mathsf{isk}}}&#10;\def\ict{{\mathsf{ict}}}&#10;\def\obf{{\mathsf{Obf}}}&#10;\def\sim{{\mathsf{Sim}}}&#10;\def\io{{\mathsf{iO}}}&#10;\def\Enc{{\mathsf{Enc}}}&#10;\begin{document}&#10;\[&#10;\begin{aligned}&#10;&amp;\mathsf{Adp}.\mathsf{key}(i)=\\&#10;&amp;\quad\begin{aligned}&#10;u_i&amp;\gets\bit\\&#10;\sk_{i,u_i}&amp;\gets\mathsf{SS}.\sk\bigl((i,u_i)\bigr)&#10;\end{aligned}&#10;\end{aligned}&#10;\]&#10;\end{document}" title="IguanaTex Bitmap Display">
            <a:extLst>
              <a:ext uri="{FF2B5EF4-FFF2-40B4-BE49-F238E27FC236}">
                <a16:creationId xmlns:a16="http://schemas.microsoft.com/office/drawing/2014/main" id="{EE30DF4A-B674-4B94-BF0D-1BEE96F8871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616" y="1231009"/>
            <a:ext cx="2871161" cy="12047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D8593673-BB19-4EC8-9C55-A4D8C6076479}"/>
                  </a:ext>
                </a:extLst>
              </p:cNvPr>
              <p:cNvSpPr txBox="1"/>
              <p:nvPr/>
            </p:nvSpPr>
            <p:spPr>
              <a:xfrm>
                <a:off x="5214337" y="1133756"/>
                <a:ext cx="6272776" cy="28308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Adaptive to Semi-Static Reduction:</a:t>
                </a:r>
                <a:br>
                  <a:rPr lang="en-US" sz="2000" b="1" dirty="0"/>
                </a:br>
                <a:r>
                  <a:rPr lang="en-US" sz="1200" b="1" dirty="0"/>
                  <a:t> 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000" dirty="0"/>
                  <a:t>Initialization: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sz="2000" dirty="0"/>
                  <a:t>Sample identity bits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←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sz="2000" dirty="0"/>
                  <a:t>.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sz="2000" dirty="0">
                    <a:solidFill>
                      <a:schemeClr val="accent2">
                        <a:lumMod val="75000"/>
                      </a:schemeClr>
                    </a:solidFill>
                  </a:rPr>
                  <a:t>Declare honest 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0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,1−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sz="20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∈[</m:t>
                        </m:r>
                        <m:r>
                          <a:rPr lang="en-US" sz="20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0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</m:sSub>
                  </m:oMath>
                </a14:m>
                <a:r>
                  <a:rPr lang="en-US" sz="2000" dirty="0"/>
                  <a:t> as all the dummy identities.</a:t>
                </a:r>
                <a:br>
                  <a:rPr lang="en-US" sz="2000" dirty="0"/>
                </a:br>
                <a:endParaRPr lang="en-US" sz="2000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000" dirty="0"/>
                  <a:t>Key queries: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sz="2000" dirty="0">
                    <a:solidFill>
                      <a:srgbClr val="FF0000"/>
                    </a:solidFill>
                  </a:rPr>
                  <a:t>Query semi-static key for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∉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D8593673-BB19-4EC8-9C55-A4D8C60764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4337" y="1133756"/>
                <a:ext cx="6272776" cy="2830840"/>
              </a:xfrm>
              <a:prstGeom prst="rect">
                <a:avLst/>
              </a:prstGeom>
              <a:blipFill>
                <a:blip r:embed="rId5"/>
                <a:stretch>
                  <a:fillRect l="-1458" t="-1724" b="-3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" name="Picture 102" descr="\documentclass{article}&#10;\usepackage{amsmath}&#10;\usepackage{mathtools}&#10;\usepackage{amsfonts}&#10;\usepackage{relsize}&#10;\usepackage{xcolor}&#10;\def\transpose{{\mathsmaller{\mathsf{T}}}}&#10;\def\vA{{\mathbf{A}}}&#10;\def\vB{{\mathbf{B}}}&#10;\def\vG{{\mathbf{G}}}&#10;\def\vP{{\mathbf{P}}}&#10;\def\vb{{\mathbf{b}}}&#10;\def\vc{{\mathbf{c}}}&#10;\def\ve{{\mathbf{e}}}&#10;\def\vr{{\mathbf{r}}}&#10;\def\vu{{\mathbf{u}}}&#10;\def\vv{{\mathbf{v}}}&#10;\def\vs{{\mathbf{s}}}&#10;\def\vw{{\mathbf{w}}}&#10;\def\vW{{\mathbf{W}}}&#10;\def\vx{{\mathbf{x}}}&#10;\def\vLambda{{\mathbf{\Lambda}}}&#10;\def\doubleN{{\mathbb{N}}}&#10;\def\doubleZ{{\mathbb{Z}}}&#10;\def\bit{{\{0,1\}}}&#10;\def\poly{{\mathsf{poly}}}&#10;\def\negl{{\mathsf{negl}}}&#10;\def\draws{\overset{\smash{\:_\$}\vphantom{{}_0}}{\leftarrow}}&#10;\def\bigground#1{{\biggl\lfloor#1\biggr\rceil}}&#10;\pagestyle{empty}&#10;\def\sk{{\mathsf{sk}}}&#10;\def\ct{{\mathsf{ct}}}&#10;\def\isk{{\mathsf{isk}}}&#10;\def\ict{{\mathsf{ict}}}&#10;\def\obf{{\mathsf{Obf}}}&#10;\def\sim{{\mathsf{Sim}}}&#10;\def\io{{\mathsf{iO}}}&#10;\def\Enc{{\mathsf{Enc}}}&#10;\begin{document}&#10;\[&#10;\begin{aligned}&#10;&amp;\mathsf{Adp}.\mathsf{ct}(S,m)=\\&#10;&amp;\quad\begin{aligned}&#10;v_i&amp;\gets\bit\quad\forall i\in S\\&#10;S_0&amp;=\{(i,v_i)\}_{i\in S}\\&#10;S_1&amp;=\{(i,1-v_i)\}_{i\in S}\\&#10;\ct_0&amp;=\mathsf{SS}.\ct(S_0,m)\\&#10;\ct_1&amp;=\mathsf{SS}.\ct(S_1,m)&#10;\end{aligned}&#10;\end{aligned}&#10;\]&#10;\end{document}" title="IguanaTex Bitmap Display">
            <a:extLst>
              <a:ext uri="{FF2B5EF4-FFF2-40B4-BE49-F238E27FC236}">
                <a16:creationId xmlns:a16="http://schemas.microsoft.com/office/drawing/2014/main" id="{2B0D70BB-E8AB-4635-8E35-99615B7358A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616" y="2762996"/>
            <a:ext cx="2711673" cy="2334102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1BB22B2-9F82-49A0-8C2D-974E470A90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4854360"/>
              </p:ext>
            </p:extLst>
          </p:nvPr>
        </p:nvGraphicFramePr>
        <p:xfrm>
          <a:off x="1807169" y="5460246"/>
          <a:ext cx="8793472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9184">
                  <a:extLst>
                    <a:ext uri="{9D8B030D-6E8A-4147-A177-3AD203B41FA5}">
                      <a16:colId xmlns:a16="http://schemas.microsoft.com/office/drawing/2014/main" val="3040627237"/>
                    </a:ext>
                  </a:extLst>
                </a:gridCol>
                <a:gridCol w="1099184">
                  <a:extLst>
                    <a:ext uri="{9D8B030D-6E8A-4147-A177-3AD203B41FA5}">
                      <a16:colId xmlns:a16="http://schemas.microsoft.com/office/drawing/2014/main" val="1072166671"/>
                    </a:ext>
                  </a:extLst>
                </a:gridCol>
                <a:gridCol w="1099184">
                  <a:extLst>
                    <a:ext uri="{9D8B030D-6E8A-4147-A177-3AD203B41FA5}">
                      <a16:colId xmlns:a16="http://schemas.microsoft.com/office/drawing/2014/main" val="929306213"/>
                    </a:ext>
                  </a:extLst>
                </a:gridCol>
                <a:gridCol w="1099184">
                  <a:extLst>
                    <a:ext uri="{9D8B030D-6E8A-4147-A177-3AD203B41FA5}">
                      <a16:colId xmlns:a16="http://schemas.microsoft.com/office/drawing/2014/main" val="63814163"/>
                    </a:ext>
                  </a:extLst>
                </a:gridCol>
                <a:gridCol w="1099184">
                  <a:extLst>
                    <a:ext uri="{9D8B030D-6E8A-4147-A177-3AD203B41FA5}">
                      <a16:colId xmlns:a16="http://schemas.microsoft.com/office/drawing/2014/main" val="2340145906"/>
                    </a:ext>
                  </a:extLst>
                </a:gridCol>
                <a:gridCol w="1099184">
                  <a:extLst>
                    <a:ext uri="{9D8B030D-6E8A-4147-A177-3AD203B41FA5}">
                      <a16:colId xmlns:a16="http://schemas.microsoft.com/office/drawing/2014/main" val="2981642498"/>
                    </a:ext>
                  </a:extLst>
                </a:gridCol>
                <a:gridCol w="1099184">
                  <a:extLst>
                    <a:ext uri="{9D8B030D-6E8A-4147-A177-3AD203B41FA5}">
                      <a16:colId xmlns:a16="http://schemas.microsoft.com/office/drawing/2014/main" val="2176940428"/>
                    </a:ext>
                  </a:extLst>
                </a:gridCol>
                <a:gridCol w="1099184">
                  <a:extLst>
                    <a:ext uri="{9D8B030D-6E8A-4147-A177-3AD203B41FA5}">
                      <a16:colId xmlns:a16="http://schemas.microsoft.com/office/drawing/2014/main" val="2462048246"/>
                    </a:ext>
                  </a:extLst>
                </a:gridCol>
              </a:tblGrid>
              <a:tr h="449561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3462836"/>
                  </a:ext>
                </a:extLst>
              </a:tr>
              <a:tr h="449561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42307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C5ECEAC-3ED9-476C-980C-FDBC9C726D46}"/>
                  </a:ext>
                </a:extLst>
              </p:cNvPr>
              <p:cNvSpPr/>
              <p:nvPr/>
            </p:nvSpPr>
            <p:spPr>
              <a:xfrm>
                <a:off x="897458" y="5513271"/>
                <a:ext cx="89870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,0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C5ECEAC-3ED9-476C-980C-FDBC9C726D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458" y="5513271"/>
                <a:ext cx="898708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492C2C2-6D88-4CF9-A52E-4D11F37C58BA}"/>
                  </a:ext>
                </a:extLst>
              </p:cNvPr>
              <p:cNvSpPr/>
              <p:nvPr/>
            </p:nvSpPr>
            <p:spPr>
              <a:xfrm>
                <a:off x="915571" y="6160276"/>
                <a:ext cx="89870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,1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492C2C2-6D88-4CF9-A52E-4D11F37C58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571" y="6160276"/>
                <a:ext cx="898708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769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49EDB-CE21-4DA3-B658-3E9D6AF7D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GW Transformation – Two-Key Technique</a:t>
            </a:r>
          </a:p>
        </p:txBody>
      </p:sp>
      <p:pic>
        <p:nvPicPr>
          <p:cNvPr id="98" name="Picture 97" descr="\documentclass{article}&#10;\usepackage{amsmath}&#10;\usepackage{mathtools}&#10;\usepackage{amsfonts}&#10;\usepackage{relsize}&#10;\usepackage{xcolor}&#10;\def\transpose{{\mathsmaller{\mathsf{T}}}}&#10;\def\vA{{\mathbf{A}}}&#10;\def\vB{{\mathbf{B}}}&#10;\def\vG{{\mathbf{G}}}&#10;\def\vP{{\mathbf{P}}}&#10;\def\vb{{\mathbf{b}}}&#10;\def\vc{{\mathbf{c}}}&#10;\def\ve{{\mathbf{e}}}&#10;\def\vr{{\mathbf{r}}}&#10;\def\vu{{\mathbf{u}}}&#10;\def\vv{{\mathbf{v}}}&#10;\def\vs{{\mathbf{s}}}&#10;\def\vw{{\mathbf{w}}}&#10;\def\vW{{\mathbf{W}}}&#10;\def\vx{{\mathbf{x}}}&#10;\def\vLambda{{\mathbf{\Lambda}}}&#10;\def\doubleN{{\mathbb{N}}}&#10;\def\doubleZ{{\mathbb{Z}}}&#10;\def\bit{{\{0,1\}}}&#10;\def\poly{{\mathsf{poly}}}&#10;\def\negl{{\mathsf{negl}}}&#10;\def\draws{\overset{\smash{\:_\$}\vphantom{{}_0}}{\leftarrow}}&#10;\def\bigground#1{{\biggl\lfloor#1\biggr\rceil}}&#10;\pagestyle{empty}&#10;\def\sk{{\mathsf{sk}}}&#10;\def\ct{{\mathsf{ct}}}&#10;\def\isk{{\mathsf{isk}}}&#10;\def\ict{{\mathsf{ict}}}&#10;\def\obf{{\mathsf{Obf}}}&#10;\def\sim{{\mathsf{Sim}}}&#10;\def\io{{\mathsf{iO}}}&#10;\def\Enc{{\mathsf{Enc}}}&#10;\begin{document}&#10;\[&#10;\begin{aligned}&#10;&amp;\mathsf{Adp}.\mathsf{key}(i)=\\&#10;&amp;\quad\begin{aligned}&#10;u_i&amp;\gets\bit\\&#10;\sk_{i,u_i}&amp;\gets\mathsf{SS}.\sk\bigl((i,u_i)\bigr)&#10;\end{aligned}&#10;\end{aligned}&#10;\]&#10;\end{document}" title="IguanaTex Bitmap Display">
            <a:extLst>
              <a:ext uri="{FF2B5EF4-FFF2-40B4-BE49-F238E27FC236}">
                <a16:creationId xmlns:a16="http://schemas.microsoft.com/office/drawing/2014/main" id="{EE30DF4A-B674-4B94-BF0D-1BEE96F8871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616" y="1231009"/>
            <a:ext cx="2871161" cy="12047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D8593673-BB19-4EC8-9C55-A4D8C6076479}"/>
                  </a:ext>
                </a:extLst>
              </p:cNvPr>
              <p:cNvSpPr txBox="1"/>
              <p:nvPr/>
            </p:nvSpPr>
            <p:spPr>
              <a:xfrm>
                <a:off x="5214337" y="1133756"/>
                <a:ext cx="6272776" cy="3754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Adaptive to Semi-Static Reduction:</a:t>
                </a:r>
                <a:br>
                  <a:rPr lang="en-US" sz="2000" b="1" dirty="0"/>
                </a:br>
                <a:r>
                  <a:rPr lang="en-US" sz="1200" b="1" dirty="0"/>
                  <a:t> 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000" dirty="0"/>
                  <a:t>Initialization: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sz="2000" dirty="0"/>
                  <a:t>Sample identity bits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←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sz="2000" dirty="0"/>
                  <a:t>.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sz="2000" dirty="0">
                    <a:solidFill>
                      <a:schemeClr val="accent2">
                        <a:lumMod val="75000"/>
                      </a:schemeClr>
                    </a:solidFill>
                  </a:rPr>
                  <a:t>Declare honest 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0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,1−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sz="20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∈[</m:t>
                        </m:r>
                        <m:r>
                          <a:rPr lang="en-US" sz="20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0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</m:sSub>
                  </m:oMath>
                </a14:m>
                <a:r>
                  <a:rPr lang="en-US" sz="2000" dirty="0"/>
                  <a:t> as all the dummy identities.</a:t>
                </a:r>
                <a:br>
                  <a:rPr lang="en-US" sz="2000" dirty="0"/>
                </a:br>
                <a:endParaRPr lang="en-US" sz="2000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000" dirty="0"/>
                  <a:t>Key queries: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sz="2000" dirty="0">
                    <a:solidFill>
                      <a:srgbClr val="FF0000"/>
                    </a:solidFill>
                  </a:rPr>
                  <a:t>Query semi-static key for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∉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000" dirty="0"/>
                  <a:t>.</a:t>
                </a:r>
                <a:br>
                  <a:rPr lang="en-US" sz="2000" dirty="0"/>
                </a:br>
                <a:endParaRPr lang="en-US" sz="2000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000" dirty="0"/>
                  <a:t>Challenge query on S, </a:t>
                </a:r>
                <a:r>
                  <a:rPr lang="en-US" sz="2000" dirty="0">
                    <a:solidFill>
                      <a:srgbClr val="0070C0"/>
                    </a:solidFill>
                  </a:rPr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/>
                  <a:t>!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 contains only dummy identity,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D8593673-BB19-4EC8-9C55-A4D8C60764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4337" y="1133756"/>
                <a:ext cx="6272776" cy="3754169"/>
              </a:xfrm>
              <a:prstGeom prst="rect">
                <a:avLst/>
              </a:prstGeom>
              <a:blipFill>
                <a:blip r:embed="rId5"/>
                <a:stretch>
                  <a:fillRect l="-1458" t="-1299" b="-19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" name="Picture 102" descr="\documentclass{article}&#10;\usepackage{amsmath}&#10;\usepackage{mathtools}&#10;\usepackage{amsfonts}&#10;\usepackage{relsize}&#10;\usepackage{xcolor}&#10;\def\transpose{{\mathsmaller{\mathsf{T}}}}&#10;\def\vA{{\mathbf{A}}}&#10;\def\vB{{\mathbf{B}}}&#10;\def\vG{{\mathbf{G}}}&#10;\def\vP{{\mathbf{P}}}&#10;\def\vb{{\mathbf{b}}}&#10;\def\vc{{\mathbf{c}}}&#10;\def\ve{{\mathbf{e}}}&#10;\def\vr{{\mathbf{r}}}&#10;\def\vu{{\mathbf{u}}}&#10;\def\vv{{\mathbf{v}}}&#10;\def\vs{{\mathbf{s}}}&#10;\def\vw{{\mathbf{w}}}&#10;\def\vW{{\mathbf{W}}}&#10;\def\vx{{\mathbf{x}}}&#10;\def\vLambda{{\mathbf{\Lambda}}}&#10;\def\doubleN{{\mathbb{N}}}&#10;\def\doubleZ{{\mathbb{Z}}}&#10;\def\bit{{\{0,1\}}}&#10;\def\poly{{\mathsf{poly}}}&#10;\def\negl{{\mathsf{negl}}}&#10;\def\draws{\overset{\smash{\:_\$}\vphantom{{}_0}}{\leftarrow}}&#10;\def\bigground#1{{\biggl\lfloor#1\biggr\rceil}}&#10;\pagestyle{empty}&#10;\def\sk{{\mathsf{sk}}}&#10;\def\ct{{\mathsf{ct}}}&#10;\def\isk{{\mathsf{isk}}}&#10;\def\ict{{\mathsf{ict}}}&#10;\def\obf{{\mathsf{Obf}}}&#10;\def\sim{{\mathsf{Sim}}}&#10;\def\io{{\mathsf{iO}}}&#10;\def\Enc{{\mathsf{Enc}}}&#10;\begin{document}&#10;\[&#10;\begin{aligned}&#10;&amp;\mathsf{Adp}.\mathsf{ct}(S,m)=\\&#10;&amp;\quad\begin{aligned}&#10;v_i&amp;\gets\bit\quad\forall i\in S\\&#10;S_0&amp;=\{(i,v_i)\}_{i\in S}\\&#10;S_1&amp;=\{(i,1-v_i)\}_{i\in S}\\&#10;\ct_0&amp;=\mathsf{SS}.\ct(S_0,m)\\&#10;\ct_1&amp;=\mathsf{SS}.\ct(S_1,m)&#10;\end{aligned}&#10;\end{aligned}&#10;\]&#10;\end{document}" title="IguanaTex Bitmap Display">
            <a:extLst>
              <a:ext uri="{FF2B5EF4-FFF2-40B4-BE49-F238E27FC236}">
                <a16:creationId xmlns:a16="http://schemas.microsoft.com/office/drawing/2014/main" id="{2B0D70BB-E8AB-4635-8E35-99615B7358A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616" y="2762996"/>
            <a:ext cx="2711673" cy="2334102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1BB22B2-9F82-49A0-8C2D-974E470A90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805507"/>
              </p:ext>
            </p:extLst>
          </p:nvPr>
        </p:nvGraphicFramePr>
        <p:xfrm>
          <a:off x="1807169" y="5460246"/>
          <a:ext cx="8793472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9184">
                  <a:extLst>
                    <a:ext uri="{9D8B030D-6E8A-4147-A177-3AD203B41FA5}">
                      <a16:colId xmlns:a16="http://schemas.microsoft.com/office/drawing/2014/main" val="3040627237"/>
                    </a:ext>
                  </a:extLst>
                </a:gridCol>
                <a:gridCol w="1099184">
                  <a:extLst>
                    <a:ext uri="{9D8B030D-6E8A-4147-A177-3AD203B41FA5}">
                      <a16:colId xmlns:a16="http://schemas.microsoft.com/office/drawing/2014/main" val="1072166671"/>
                    </a:ext>
                  </a:extLst>
                </a:gridCol>
                <a:gridCol w="1099184">
                  <a:extLst>
                    <a:ext uri="{9D8B030D-6E8A-4147-A177-3AD203B41FA5}">
                      <a16:colId xmlns:a16="http://schemas.microsoft.com/office/drawing/2014/main" val="929306213"/>
                    </a:ext>
                  </a:extLst>
                </a:gridCol>
                <a:gridCol w="1099184">
                  <a:extLst>
                    <a:ext uri="{9D8B030D-6E8A-4147-A177-3AD203B41FA5}">
                      <a16:colId xmlns:a16="http://schemas.microsoft.com/office/drawing/2014/main" val="63814163"/>
                    </a:ext>
                  </a:extLst>
                </a:gridCol>
                <a:gridCol w="1099184">
                  <a:extLst>
                    <a:ext uri="{9D8B030D-6E8A-4147-A177-3AD203B41FA5}">
                      <a16:colId xmlns:a16="http://schemas.microsoft.com/office/drawing/2014/main" val="2340145906"/>
                    </a:ext>
                  </a:extLst>
                </a:gridCol>
                <a:gridCol w="1099184">
                  <a:extLst>
                    <a:ext uri="{9D8B030D-6E8A-4147-A177-3AD203B41FA5}">
                      <a16:colId xmlns:a16="http://schemas.microsoft.com/office/drawing/2014/main" val="2981642498"/>
                    </a:ext>
                  </a:extLst>
                </a:gridCol>
                <a:gridCol w="1099184">
                  <a:extLst>
                    <a:ext uri="{9D8B030D-6E8A-4147-A177-3AD203B41FA5}">
                      <a16:colId xmlns:a16="http://schemas.microsoft.com/office/drawing/2014/main" val="2176940428"/>
                    </a:ext>
                  </a:extLst>
                </a:gridCol>
                <a:gridCol w="1099184">
                  <a:extLst>
                    <a:ext uri="{9D8B030D-6E8A-4147-A177-3AD203B41FA5}">
                      <a16:colId xmlns:a16="http://schemas.microsoft.com/office/drawing/2014/main" val="2462048246"/>
                    </a:ext>
                  </a:extLst>
                </a:gridCol>
              </a:tblGrid>
              <a:tr h="449561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3462836"/>
                  </a:ext>
                </a:extLst>
              </a:tr>
              <a:tr h="449561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42307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C5ECEAC-3ED9-476C-980C-FDBC9C726D46}"/>
                  </a:ext>
                </a:extLst>
              </p:cNvPr>
              <p:cNvSpPr/>
              <p:nvPr/>
            </p:nvSpPr>
            <p:spPr>
              <a:xfrm>
                <a:off x="897458" y="5513271"/>
                <a:ext cx="89870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,0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C5ECEAC-3ED9-476C-980C-FDBC9C726D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458" y="5513271"/>
                <a:ext cx="898708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492C2C2-6D88-4CF9-A52E-4D11F37C58BA}"/>
                  </a:ext>
                </a:extLst>
              </p:cNvPr>
              <p:cNvSpPr/>
              <p:nvPr/>
            </p:nvSpPr>
            <p:spPr>
              <a:xfrm>
                <a:off x="915571" y="6160276"/>
                <a:ext cx="89870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,1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492C2C2-6D88-4CF9-A52E-4D11F37C58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571" y="6160276"/>
                <a:ext cx="898708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437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49EDB-CE21-4DA3-B658-3E9D6AF7D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GW Transformation – Two-Key Technique</a:t>
            </a:r>
          </a:p>
        </p:txBody>
      </p:sp>
      <p:pic>
        <p:nvPicPr>
          <p:cNvPr id="98" name="Picture 97" descr="\documentclass{article}&#10;\usepackage{amsmath}&#10;\usepackage{mathtools}&#10;\usepackage{amsfonts}&#10;\usepackage{relsize}&#10;\usepackage{xcolor}&#10;\def\transpose{{\mathsmaller{\mathsf{T}}}}&#10;\def\vA{{\mathbf{A}}}&#10;\def\vB{{\mathbf{B}}}&#10;\def\vG{{\mathbf{G}}}&#10;\def\vP{{\mathbf{P}}}&#10;\def\vb{{\mathbf{b}}}&#10;\def\vc{{\mathbf{c}}}&#10;\def\ve{{\mathbf{e}}}&#10;\def\vr{{\mathbf{r}}}&#10;\def\vu{{\mathbf{u}}}&#10;\def\vv{{\mathbf{v}}}&#10;\def\vs{{\mathbf{s}}}&#10;\def\vw{{\mathbf{w}}}&#10;\def\vW{{\mathbf{W}}}&#10;\def\vx{{\mathbf{x}}}&#10;\def\vLambda{{\mathbf{\Lambda}}}&#10;\def\doubleN{{\mathbb{N}}}&#10;\def\doubleZ{{\mathbb{Z}}}&#10;\def\bit{{\{0,1\}}}&#10;\def\poly{{\mathsf{poly}}}&#10;\def\negl{{\mathsf{negl}}}&#10;\def\draws{\overset{\smash{\:_\$}\vphantom{{}_0}}{\leftarrow}}&#10;\def\bigground#1{{\biggl\lfloor#1\biggr\rceil}}&#10;\pagestyle{empty}&#10;\def\sk{{\mathsf{sk}}}&#10;\def\ct{{\mathsf{ct}}}&#10;\def\isk{{\mathsf{isk}}}&#10;\def\ict{{\mathsf{ict}}}&#10;\def\obf{{\mathsf{Obf}}}&#10;\def\sim{{\mathsf{Sim}}}&#10;\def\io{{\mathsf{iO}}}&#10;\def\Enc{{\mathsf{Enc}}}&#10;\begin{document}&#10;\[&#10;\begin{aligned}&#10;&amp;\mathsf{Adp}.\mathsf{key}(i)=\\&#10;&amp;\quad\begin{aligned}&#10;u_i&amp;\gets\bit\\&#10;\sk_{i,u_i}&amp;\gets\mathsf{SS}.\sk\bigl((i,u_i)\bigr)&#10;\end{aligned}&#10;\end{aligned}&#10;\]&#10;\end{document}" title="IguanaTex Bitmap Display">
            <a:extLst>
              <a:ext uri="{FF2B5EF4-FFF2-40B4-BE49-F238E27FC236}">
                <a16:creationId xmlns:a16="http://schemas.microsoft.com/office/drawing/2014/main" id="{EE30DF4A-B674-4B94-BF0D-1BEE96F8871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616" y="1231009"/>
            <a:ext cx="2871161" cy="12047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D8593673-BB19-4EC8-9C55-A4D8C6076479}"/>
                  </a:ext>
                </a:extLst>
              </p:cNvPr>
              <p:cNvSpPr txBox="1"/>
              <p:nvPr/>
            </p:nvSpPr>
            <p:spPr>
              <a:xfrm>
                <a:off x="5214337" y="1133756"/>
                <a:ext cx="6272776" cy="40619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Adaptive to Semi-Static Reduction:</a:t>
                </a:r>
                <a:br>
                  <a:rPr lang="en-US" sz="2000" b="1" dirty="0"/>
                </a:br>
                <a:r>
                  <a:rPr lang="en-US" sz="1200" b="1" dirty="0"/>
                  <a:t> 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000" dirty="0"/>
                  <a:t>Initialization: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sz="2000" dirty="0"/>
                  <a:t>Sample identity bits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←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sz="2000" dirty="0"/>
                  <a:t>.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sz="2000" dirty="0">
                    <a:solidFill>
                      <a:schemeClr val="accent2">
                        <a:lumMod val="75000"/>
                      </a:schemeClr>
                    </a:solidFill>
                  </a:rPr>
                  <a:t>Declare honest 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0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,1−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sz="20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∈[</m:t>
                        </m:r>
                        <m:r>
                          <a:rPr lang="en-US" sz="20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0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</m:sSub>
                  </m:oMath>
                </a14:m>
                <a:r>
                  <a:rPr lang="en-US" sz="2000" dirty="0"/>
                  <a:t> as all the dummy identities.</a:t>
                </a:r>
                <a:br>
                  <a:rPr lang="en-US" sz="2000" dirty="0"/>
                </a:br>
                <a:endParaRPr lang="en-US" sz="2000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000" dirty="0"/>
                  <a:t>Key queries: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sz="2000" dirty="0">
                    <a:solidFill>
                      <a:srgbClr val="FF0000"/>
                    </a:solidFill>
                  </a:rPr>
                  <a:t>Query semi-static key for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∉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000" dirty="0"/>
                  <a:t>.</a:t>
                </a:r>
                <a:br>
                  <a:rPr lang="en-US" sz="2000" dirty="0"/>
                </a:br>
                <a:endParaRPr lang="en-US" sz="2000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000" dirty="0"/>
                  <a:t>Challenge query on S, </a:t>
                </a:r>
                <a:r>
                  <a:rPr lang="en-US" sz="2000" dirty="0">
                    <a:solidFill>
                      <a:srgbClr val="0070C0"/>
                    </a:solidFill>
                  </a:rPr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/>
                  <a:t>!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 contains only dummy identity,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000" dirty="0"/>
                  <a:t>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Semi-static security guarantees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ct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 hides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D8593673-BB19-4EC8-9C55-A4D8C60764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4337" y="1133756"/>
                <a:ext cx="6272776" cy="4061946"/>
              </a:xfrm>
              <a:prstGeom prst="rect">
                <a:avLst/>
              </a:prstGeom>
              <a:blipFill>
                <a:blip r:embed="rId5"/>
                <a:stretch>
                  <a:fillRect l="-1458" t="-1201" b="-18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" name="Picture 102" descr="\documentclass{article}&#10;\usepackage{amsmath}&#10;\usepackage{mathtools}&#10;\usepackage{amsfonts}&#10;\usepackage{relsize}&#10;\usepackage{xcolor}&#10;\def\transpose{{\mathsmaller{\mathsf{T}}}}&#10;\def\vA{{\mathbf{A}}}&#10;\def\vB{{\mathbf{B}}}&#10;\def\vG{{\mathbf{G}}}&#10;\def\vP{{\mathbf{P}}}&#10;\def\vb{{\mathbf{b}}}&#10;\def\vc{{\mathbf{c}}}&#10;\def\ve{{\mathbf{e}}}&#10;\def\vr{{\mathbf{r}}}&#10;\def\vu{{\mathbf{u}}}&#10;\def\vv{{\mathbf{v}}}&#10;\def\vs{{\mathbf{s}}}&#10;\def\vw{{\mathbf{w}}}&#10;\def\vW{{\mathbf{W}}}&#10;\def\vx{{\mathbf{x}}}&#10;\def\vLambda{{\mathbf{\Lambda}}}&#10;\def\doubleN{{\mathbb{N}}}&#10;\def\doubleZ{{\mathbb{Z}}}&#10;\def\bit{{\{0,1\}}}&#10;\def\poly{{\mathsf{poly}}}&#10;\def\negl{{\mathsf{negl}}}&#10;\def\draws{\overset{\smash{\:_\$}\vphantom{{}_0}}{\leftarrow}}&#10;\def\bigground#1{{\biggl\lfloor#1\biggr\rceil}}&#10;\pagestyle{empty}&#10;\def\sk{{\mathsf{sk}}}&#10;\def\ct{{\mathsf{ct}}}&#10;\def\isk{{\mathsf{isk}}}&#10;\def\ict{{\mathsf{ict}}}&#10;\def\obf{{\mathsf{Obf}}}&#10;\def\sim{{\mathsf{Sim}}}&#10;\def\io{{\mathsf{iO}}}&#10;\def\Enc{{\mathsf{Enc}}}&#10;\begin{document}&#10;\[&#10;\begin{aligned}&#10;&amp;\mathsf{Adp}.\mathsf{ct}(S,m)=\\&#10;&amp;\quad\begin{aligned}&#10;v_i&amp;\gets\bit\quad\forall i\in S\\&#10;S_0&amp;=\{(i,v_i)\}_{i\in S}\\&#10;S_1&amp;=\{(i,1-v_i)\}_{i\in S}\\&#10;\ct_0&amp;=\mathsf{SS}.\ct(S_0,m)\\&#10;\ct_1&amp;=\mathsf{SS}.\ct(S_1,m)&#10;\end{aligned}&#10;\end{aligned}&#10;\]&#10;\end{document}" title="IguanaTex Bitmap Display">
            <a:extLst>
              <a:ext uri="{FF2B5EF4-FFF2-40B4-BE49-F238E27FC236}">
                <a16:creationId xmlns:a16="http://schemas.microsoft.com/office/drawing/2014/main" id="{2B0D70BB-E8AB-4635-8E35-99615B7358A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616" y="2762996"/>
            <a:ext cx="2711673" cy="23341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71BB22B2-9F82-49A0-8C2D-974E470A908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69872749"/>
                  </p:ext>
                </p:extLst>
              </p:nvPr>
            </p:nvGraphicFramePr>
            <p:xfrm>
              <a:off x="1807169" y="5460246"/>
              <a:ext cx="8793472" cy="11582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99184">
                      <a:extLst>
                        <a:ext uri="{9D8B030D-6E8A-4147-A177-3AD203B41FA5}">
                          <a16:colId xmlns:a16="http://schemas.microsoft.com/office/drawing/2014/main" val="3040627237"/>
                        </a:ext>
                      </a:extLst>
                    </a:gridCol>
                    <a:gridCol w="1099184">
                      <a:extLst>
                        <a:ext uri="{9D8B030D-6E8A-4147-A177-3AD203B41FA5}">
                          <a16:colId xmlns:a16="http://schemas.microsoft.com/office/drawing/2014/main" val="1072166671"/>
                        </a:ext>
                      </a:extLst>
                    </a:gridCol>
                    <a:gridCol w="1099184">
                      <a:extLst>
                        <a:ext uri="{9D8B030D-6E8A-4147-A177-3AD203B41FA5}">
                          <a16:colId xmlns:a16="http://schemas.microsoft.com/office/drawing/2014/main" val="929306213"/>
                        </a:ext>
                      </a:extLst>
                    </a:gridCol>
                    <a:gridCol w="1099184">
                      <a:extLst>
                        <a:ext uri="{9D8B030D-6E8A-4147-A177-3AD203B41FA5}">
                          <a16:colId xmlns:a16="http://schemas.microsoft.com/office/drawing/2014/main" val="63814163"/>
                        </a:ext>
                      </a:extLst>
                    </a:gridCol>
                    <a:gridCol w="1099184">
                      <a:extLst>
                        <a:ext uri="{9D8B030D-6E8A-4147-A177-3AD203B41FA5}">
                          <a16:colId xmlns:a16="http://schemas.microsoft.com/office/drawing/2014/main" val="2340145906"/>
                        </a:ext>
                      </a:extLst>
                    </a:gridCol>
                    <a:gridCol w="1099184">
                      <a:extLst>
                        <a:ext uri="{9D8B030D-6E8A-4147-A177-3AD203B41FA5}">
                          <a16:colId xmlns:a16="http://schemas.microsoft.com/office/drawing/2014/main" val="2981642498"/>
                        </a:ext>
                      </a:extLst>
                    </a:gridCol>
                    <a:gridCol w="1099184">
                      <a:extLst>
                        <a:ext uri="{9D8B030D-6E8A-4147-A177-3AD203B41FA5}">
                          <a16:colId xmlns:a16="http://schemas.microsoft.com/office/drawing/2014/main" val="2176940428"/>
                        </a:ext>
                      </a:extLst>
                    </a:gridCol>
                    <a:gridCol w="1099184">
                      <a:extLst>
                        <a:ext uri="{9D8B030D-6E8A-4147-A177-3AD203B41FA5}">
                          <a16:colId xmlns:a16="http://schemas.microsoft.com/office/drawing/2014/main" val="2462048246"/>
                        </a:ext>
                      </a:extLst>
                    </a:gridCol>
                  </a:tblGrid>
                  <a:tr h="449561"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32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63462836"/>
                      </a:ext>
                    </a:extLst>
                  </a:tr>
                  <a:tr h="449561"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4042307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71BB22B2-9F82-49A0-8C2D-974E470A908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69872749"/>
                  </p:ext>
                </p:extLst>
              </p:nvPr>
            </p:nvGraphicFramePr>
            <p:xfrm>
              <a:off x="1807169" y="5460246"/>
              <a:ext cx="8793472" cy="11582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99184">
                      <a:extLst>
                        <a:ext uri="{9D8B030D-6E8A-4147-A177-3AD203B41FA5}">
                          <a16:colId xmlns:a16="http://schemas.microsoft.com/office/drawing/2014/main" val="3040627237"/>
                        </a:ext>
                      </a:extLst>
                    </a:gridCol>
                    <a:gridCol w="1099184">
                      <a:extLst>
                        <a:ext uri="{9D8B030D-6E8A-4147-A177-3AD203B41FA5}">
                          <a16:colId xmlns:a16="http://schemas.microsoft.com/office/drawing/2014/main" val="1072166671"/>
                        </a:ext>
                      </a:extLst>
                    </a:gridCol>
                    <a:gridCol w="1099184">
                      <a:extLst>
                        <a:ext uri="{9D8B030D-6E8A-4147-A177-3AD203B41FA5}">
                          <a16:colId xmlns:a16="http://schemas.microsoft.com/office/drawing/2014/main" val="929306213"/>
                        </a:ext>
                      </a:extLst>
                    </a:gridCol>
                    <a:gridCol w="1099184">
                      <a:extLst>
                        <a:ext uri="{9D8B030D-6E8A-4147-A177-3AD203B41FA5}">
                          <a16:colId xmlns:a16="http://schemas.microsoft.com/office/drawing/2014/main" val="63814163"/>
                        </a:ext>
                      </a:extLst>
                    </a:gridCol>
                    <a:gridCol w="1099184">
                      <a:extLst>
                        <a:ext uri="{9D8B030D-6E8A-4147-A177-3AD203B41FA5}">
                          <a16:colId xmlns:a16="http://schemas.microsoft.com/office/drawing/2014/main" val="2340145906"/>
                        </a:ext>
                      </a:extLst>
                    </a:gridCol>
                    <a:gridCol w="1099184">
                      <a:extLst>
                        <a:ext uri="{9D8B030D-6E8A-4147-A177-3AD203B41FA5}">
                          <a16:colId xmlns:a16="http://schemas.microsoft.com/office/drawing/2014/main" val="2981642498"/>
                        </a:ext>
                      </a:extLst>
                    </a:gridCol>
                    <a:gridCol w="1099184">
                      <a:extLst>
                        <a:ext uri="{9D8B030D-6E8A-4147-A177-3AD203B41FA5}">
                          <a16:colId xmlns:a16="http://schemas.microsoft.com/office/drawing/2014/main" val="2176940428"/>
                        </a:ext>
                      </a:extLst>
                    </a:gridCol>
                    <a:gridCol w="1099184">
                      <a:extLst>
                        <a:ext uri="{9D8B030D-6E8A-4147-A177-3AD203B41FA5}">
                          <a16:colId xmlns:a16="http://schemas.microsoft.com/office/drawing/2014/main" val="2462048246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201111" t="-1042" r="-502778" b="-1010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501667" t="-1042" r="-202222" b="-1010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598343" t="-1042" r="-101105" b="-1010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63462836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201111" t="-102105" r="-502778" b="-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501667" t="-102105" r="-202222" b="-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598343" t="-102105" r="-101105" b="-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4042307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C5ECEAC-3ED9-476C-980C-FDBC9C726D46}"/>
                  </a:ext>
                </a:extLst>
              </p:cNvPr>
              <p:cNvSpPr/>
              <p:nvPr/>
            </p:nvSpPr>
            <p:spPr>
              <a:xfrm>
                <a:off x="897458" y="5513271"/>
                <a:ext cx="89870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,0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C5ECEAC-3ED9-476C-980C-FDBC9C726D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458" y="5513271"/>
                <a:ext cx="898708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492C2C2-6D88-4CF9-A52E-4D11F37C58BA}"/>
                  </a:ext>
                </a:extLst>
              </p:cNvPr>
              <p:cNvSpPr/>
              <p:nvPr/>
            </p:nvSpPr>
            <p:spPr>
              <a:xfrm>
                <a:off x="915571" y="6160276"/>
                <a:ext cx="89870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,1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492C2C2-6D88-4CF9-A52E-4D11F37C58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571" y="6160276"/>
                <a:ext cx="898708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400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49EDB-CE21-4DA3-B658-3E9D6AF7D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GW Transformation – Two-Key Technique</a:t>
            </a:r>
          </a:p>
        </p:txBody>
      </p:sp>
      <p:pic>
        <p:nvPicPr>
          <p:cNvPr id="98" name="Picture 97" descr="\documentclass{article}&#10;\usepackage{amsmath}&#10;\usepackage{mathtools}&#10;\usepackage{amsfonts}&#10;\usepackage{relsize}&#10;\usepackage{xcolor}&#10;\def\transpose{{\mathsmaller{\mathsf{T}}}}&#10;\def\vA{{\mathbf{A}}}&#10;\def\vB{{\mathbf{B}}}&#10;\def\vG{{\mathbf{G}}}&#10;\def\vP{{\mathbf{P}}}&#10;\def\vb{{\mathbf{b}}}&#10;\def\vc{{\mathbf{c}}}&#10;\def\ve{{\mathbf{e}}}&#10;\def\vr{{\mathbf{r}}}&#10;\def\vu{{\mathbf{u}}}&#10;\def\vv{{\mathbf{v}}}&#10;\def\vs{{\mathbf{s}}}&#10;\def\vw{{\mathbf{w}}}&#10;\def\vW{{\mathbf{W}}}&#10;\def\vx{{\mathbf{x}}}&#10;\def\vLambda{{\mathbf{\Lambda}}}&#10;\def\doubleN{{\mathbb{N}}}&#10;\def\doubleZ{{\mathbb{Z}}}&#10;\def\bit{{\{0,1\}}}&#10;\def\poly{{\mathsf{poly}}}&#10;\def\negl{{\mathsf{negl}}}&#10;\def\draws{\overset{\smash{\:_\$}\vphantom{{}_0}}{\leftarrow}}&#10;\def\bigground#1{{\biggl\lfloor#1\biggr\rceil}}&#10;\pagestyle{empty}&#10;\def\sk{{\mathsf{sk}}}&#10;\def\ct{{\mathsf{ct}}}&#10;\def\isk{{\mathsf{isk}}}&#10;\def\ict{{\mathsf{ict}}}&#10;\def\obf{{\mathsf{Obf}}}&#10;\def\sim{{\mathsf{Sim}}}&#10;\def\io{{\mathsf{iO}}}&#10;\def\Enc{{\mathsf{Enc}}}&#10;\begin{document}&#10;\[&#10;\begin{aligned}&#10;&amp;\mathsf{Adp}.\mathsf{key}(i)=\\&#10;&amp;\quad\begin{aligned}&#10;u_i&amp;\gets\bit\\&#10;\sk_{i,u_i}&amp;\gets\mathsf{SS}.\sk\bigl((i,u_i)\bigr)&#10;\end{aligned}&#10;\end{aligned}&#10;\]&#10;\end{document}" title="IguanaTex Bitmap Display">
            <a:extLst>
              <a:ext uri="{FF2B5EF4-FFF2-40B4-BE49-F238E27FC236}">
                <a16:creationId xmlns:a16="http://schemas.microsoft.com/office/drawing/2014/main" id="{EE30DF4A-B674-4B94-BF0D-1BEE96F8871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616" y="1231009"/>
            <a:ext cx="2871161" cy="12047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D8593673-BB19-4EC8-9C55-A4D8C6076479}"/>
                  </a:ext>
                </a:extLst>
              </p:cNvPr>
              <p:cNvSpPr txBox="1"/>
              <p:nvPr/>
            </p:nvSpPr>
            <p:spPr>
              <a:xfrm>
                <a:off x="5214337" y="1133756"/>
                <a:ext cx="6272776" cy="40619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Adaptive to Semi-Static Reduction:</a:t>
                </a:r>
                <a:br>
                  <a:rPr lang="en-US" sz="2000" b="1" dirty="0"/>
                </a:br>
                <a:r>
                  <a:rPr lang="en-US" sz="1200" b="1" dirty="0"/>
                  <a:t> 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000" dirty="0"/>
                  <a:t>Initialization: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sz="2000" dirty="0"/>
                  <a:t>Sample identity bits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←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sz="2000" dirty="0"/>
                  <a:t>.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sz="2000" dirty="0">
                    <a:solidFill>
                      <a:schemeClr val="accent2">
                        <a:lumMod val="75000"/>
                      </a:schemeClr>
                    </a:solidFill>
                  </a:rPr>
                  <a:t>Declare honest 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0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,1−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sz="20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∈[</m:t>
                        </m:r>
                        <m:r>
                          <a:rPr lang="en-US" sz="20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0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</m:sSub>
                  </m:oMath>
                </a14:m>
                <a:r>
                  <a:rPr lang="en-US" sz="2000" dirty="0"/>
                  <a:t> as all the dummy identities.</a:t>
                </a:r>
                <a:br>
                  <a:rPr lang="en-US" sz="2000" dirty="0"/>
                </a:br>
                <a:endParaRPr lang="en-US" sz="2000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000" dirty="0"/>
                  <a:t>Key queries: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sz="2000" dirty="0">
                    <a:solidFill>
                      <a:srgbClr val="FF0000"/>
                    </a:solidFill>
                  </a:rPr>
                  <a:t>Query semi-static key for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∉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000" dirty="0"/>
                  <a:t>.</a:t>
                </a:r>
                <a:br>
                  <a:rPr lang="en-US" sz="2000" dirty="0"/>
                </a:br>
                <a:endParaRPr lang="en-US" sz="2000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000" dirty="0"/>
                  <a:t>Challenge query on S, </a:t>
                </a:r>
                <a:r>
                  <a:rPr lang="en-US" sz="2000" dirty="0">
                    <a:solidFill>
                      <a:srgbClr val="0070C0"/>
                    </a:solidFill>
                  </a:rPr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/>
                  <a:t>!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 contains only dummy identity,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000" dirty="0"/>
                  <a:t>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Semi-static security guarantees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ct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 hides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D8593673-BB19-4EC8-9C55-A4D8C60764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4337" y="1133756"/>
                <a:ext cx="6272776" cy="4061946"/>
              </a:xfrm>
              <a:prstGeom prst="rect">
                <a:avLst/>
              </a:prstGeom>
              <a:blipFill>
                <a:blip r:embed="rId5"/>
                <a:stretch>
                  <a:fillRect l="-1458" t="-1201" b="-18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\documentclass{article}&#10;\usepackage{amsmath}&#10;\usepackage{mathtools}&#10;\usepackage{amsfonts}&#10;\usepackage{relsize}&#10;\usepackage{xcolor}&#10;\def\transpose{{\mathsmaller{\mathsf{T}}}}&#10;\def\vA{{\mathbf{A}}}&#10;\def\vB{{\mathbf{B}}}&#10;\def\vG{{\mathbf{G}}}&#10;\def\vP{{\mathbf{P}}}&#10;\def\vb{{\mathbf{b}}}&#10;\def\vc{{\mathbf{c}}}&#10;\def\ve{{\mathbf{e}}}&#10;\def\vr{{\mathbf{r}}}&#10;\def\vu{{\mathbf{u}}}&#10;\def\vv{{\mathbf{v}}}&#10;\def\vs{{\mathbf{s}}}&#10;\def\vw{{\mathbf{w}}}&#10;\def\vW{{\mathbf{W}}}&#10;\def\vx{{\mathbf{x}}}&#10;\def\vLambda{{\mathbf{\Lambda}}}&#10;\def\doubleN{{\mathbb{N}}}&#10;\def\doubleZ{{\mathbb{Z}}}&#10;\def\bit{{\{0,1\}}}&#10;\def\poly{{\mathsf{poly}}}&#10;\def\negl{{\mathsf{negl}}}&#10;\def\draws{\overset{\smash{\:_\$}\vphantom{{}_0}}{\leftarrow}}&#10;\def\bigground#1{{\biggl\lfloor#1\biggr\rceil}}&#10;\pagestyle{empty}&#10;\def\sk{{\mathsf{sk}}}&#10;\def\ct{{\mathsf{ct}}}&#10;\def\isk{{\mathsf{isk}}}&#10;\def\ict{{\mathsf{ict}}}&#10;\def\obf{{\mathsf{Obf}}}&#10;\def\sim{{\mathsf{Sim}}}&#10;\def\io{{\mathsf{iO}}}&#10;\def\Enc{{\mathsf{Enc}}}&#10;\begin{document}&#10;\[&#10;\begin{aligned}&#10;&amp;\mathsf{Adp}.\mathsf{ct}(S,m)=\\&#10;&amp;\quad\begin{aligned}&#10;{\color{red}v_i}&amp;{\color{red}{}\gets\bit\quad\forall i\in S}\\&#10;S_0&amp;=\{(i,v_i)\}_{i\in S}\\&#10;S_1&amp;=\{(i,1-v_i)\}_{i\in S}\\&#10;\ct_0&amp;=\mathsf{SS}.\ct(S_0,m)\\&#10;\ct_1&amp;=\mathsf{SS}.\ct(S_1,m)&#10;\end{aligned}&#10;\end{aligned}&#10;\]&#10;\end{document}" title="IguanaTex Bitmap Display">
            <a:extLst>
              <a:ext uri="{FF2B5EF4-FFF2-40B4-BE49-F238E27FC236}">
                <a16:creationId xmlns:a16="http://schemas.microsoft.com/office/drawing/2014/main" id="{E0D19E5B-64E3-41F7-86E4-0E8DADD95A4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616" y="2762996"/>
            <a:ext cx="2711674" cy="23341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71BB22B2-9F82-49A0-8C2D-974E470A908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807169" y="5460246"/>
              <a:ext cx="8793472" cy="11582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99184">
                      <a:extLst>
                        <a:ext uri="{9D8B030D-6E8A-4147-A177-3AD203B41FA5}">
                          <a16:colId xmlns:a16="http://schemas.microsoft.com/office/drawing/2014/main" val="3040627237"/>
                        </a:ext>
                      </a:extLst>
                    </a:gridCol>
                    <a:gridCol w="1099184">
                      <a:extLst>
                        <a:ext uri="{9D8B030D-6E8A-4147-A177-3AD203B41FA5}">
                          <a16:colId xmlns:a16="http://schemas.microsoft.com/office/drawing/2014/main" val="1072166671"/>
                        </a:ext>
                      </a:extLst>
                    </a:gridCol>
                    <a:gridCol w="1099184">
                      <a:extLst>
                        <a:ext uri="{9D8B030D-6E8A-4147-A177-3AD203B41FA5}">
                          <a16:colId xmlns:a16="http://schemas.microsoft.com/office/drawing/2014/main" val="929306213"/>
                        </a:ext>
                      </a:extLst>
                    </a:gridCol>
                    <a:gridCol w="1099184">
                      <a:extLst>
                        <a:ext uri="{9D8B030D-6E8A-4147-A177-3AD203B41FA5}">
                          <a16:colId xmlns:a16="http://schemas.microsoft.com/office/drawing/2014/main" val="63814163"/>
                        </a:ext>
                      </a:extLst>
                    </a:gridCol>
                    <a:gridCol w="1099184">
                      <a:extLst>
                        <a:ext uri="{9D8B030D-6E8A-4147-A177-3AD203B41FA5}">
                          <a16:colId xmlns:a16="http://schemas.microsoft.com/office/drawing/2014/main" val="2340145906"/>
                        </a:ext>
                      </a:extLst>
                    </a:gridCol>
                    <a:gridCol w="1099184">
                      <a:extLst>
                        <a:ext uri="{9D8B030D-6E8A-4147-A177-3AD203B41FA5}">
                          <a16:colId xmlns:a16="http://schemas.microsoft.com/office/drawing/2014/main" val="2981642498"/>
                        </a:ext>
                      </a:extLst>
                    </a:gridCol>
                    <a:gridCol w="1099184">
                      <a:extLst>
                        <a:ext uri="{9D8B030D-6E8A-4147-A177-3AD203B41FA5}">
                          <a16:colId xmlns:a16="http://schemas.microsoft.com/office/drawing/2014/main" val="2176940428"/>
                        </a:ext>
                      </a:extLst>
                    </a:gridCol>
                    <a:gridCol w="1099184">
                      <a:extLst>
                        <a:ext uri="{9D8B030D-6E8A-4147-A177-3AD203B41FA5}">
                          <a16:colId xmlns:a16="http://schemas.microsoft.com/office/drawing/2014/main" val="2462048246"/>
                        </a:ext>
                      </a:extLst>
                    </a:gridCol>
                  </a:tblGrid>
                  <a:tr h="449561"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32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63462836"/>
                      </a:ext>
                    </a:extLst>
                  </a:tr>
                  <a:tr h="449561"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4042307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71BB22B2-9F82-49A0-8C2D-974E470A908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807169" y="5460246"/>
              <a:ext cx="8793472" cy="11582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99184">
                      <a:extLst>
                        <a:ext uri="{9D8B030D-6E8A-4147-A177-3AD203B41FA5}">
                          <a16:colId xmlns:a16="http://schemas.microsoft.com/office/drawing/2014/main" val="3040627237"/>
                        </a:ext>
                      </a:extLst>
                    </a:gridCol>
                    <a:gridCol w="1099184">
                      <a:extLst>
                        <a:ext uri="{9D8B030D-6E8A-4147-A177-3AD203B41FA5}">
                          <a16:colId xmlns:a16="http://schemas.microsoft.com/office/drawing/2014/main" val="1072166671"/>
                        </a:ext>
                      </a:extLst>
                    </a:gridCol>
                    <a:gridCol w="1099184">
                      <a:extLst>
                        <a:ext uri="{9D8B030D-6E8A-4147-A177-3AD203B41FA5}">
                          <a16:colId xmlns:a16="http://schemas.microsoft.com/office/drawing/2014/main" val="929306213"/>
                        </a:ext>
                      </a:extLst>
                    </a:gridCol>
                    <a:gridCol w="1099184">
                      <a:extLst>
                        <a:ext uri="{9D8B030D-6E8A-4147-A177-3AD203B41FA5}">
                          <a16:colId xmlns:a16="http://schemas.microsoft.com/office/drawing/2014/main" val="63814163"/>
                        </a:ext>
                      </a:extLst>
                    </a:gridCol>
                    <a:gridCol w="1099184">
                      <a:extLst>
                        <a:ext uri="{9D8B030D-6E8A-4147-A177-3AD203B41FA5}">
                          <a16:colId xmlns:a16="http://schemas.microsoft.com/office/drawing/2014/main" val="2340145906"/>
                        </a:ext>
                      </a:extLst>
                    </a:gridCol>
                    <a:gridCol w="1099184">
                      <a:extLst>
                        <a:ext uri="{9D8B030D-6E8A-4147-A177-3AD203B41FA5}">
                          <a16:colId xmlns:a16="http://schemas.microsoft.com/office/drawing/2014/main" val="2981642498"/>
                        </a:ext>
                      </a:extLst>
                    </a:gridCol>
                    <a:gridCol w="1099184">
                      <a:extLst>
                        <a:ext uri="{9D8B030D-6E8A-4147-A177-3AD203B41FA5}">
                          <a16:colId xmlns:a16="http://schemas.microsoft.com/office/drawing/2014/main" val="2176940428"/>
                        </a:ext>
                      </a:extLst>
                    </a:gridCol>
                    <a:gridCol w="1099184">
                      <a:extLst>
                        <a:ext uri="{9D8B030D-6E8A-4147-A177-3AD203B41FA5}">
                          <a16:colId xmlns:a16="http://schemas.microsoft.com/office/drawing/2014/main" val="2462048246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201111" t="-1042" r="-502778" b="-1010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501667" t="-1042" r="-202222" b="-1010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598343" t="-1042" r="-101105" b="-1010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63462836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201111" t="-102105" r="-502778" b="-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501667" t="-102105" r="-202222" b="-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598343" t="-102105" r="-101105" b="-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4042307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C5ECEAC-3ED9-476C-980C-FDBC9C726D46}"/>
                  </a:ext>
                </a:extLst>
              </p:cNvPr>
              <p:cNvSpPr/>
              <p:nvPr/>
            </p:nvSpPr>
            <p:spPr>
              <a:xfrm>
                <a:off x="897458" y="5513271"/>
                <a:ext cx="89870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,0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C5ECEAC-3ED9-476C-980C-FDBC9C726D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458" y="5513271"/>
                <a:ext cx="898708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492C2C2-6D88-4CF9-A52E-4D11F37C58BA}"/>
                  </a:ext>
                </a:extLst>
              </p:cNvPr>
              <p:cNvSpPr/>
              <p:nvPr/>
            </p:nvSpPr>
            <p:spPr>
              <a:xfrm>
                <a:off x="915571" y="6160276"/>
                <a:ext cx="89870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,1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492C2C2-6D88-4CF9-A52E-4D11F37C58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571" y="6160276"/>
                <a:ext cx="898708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3161DD75-5244-4B01-B283-B5DDBFE30CBA}"/>
              </a:ext>
            </a:extLst>
          </p:cNvPr>
          <p:cNvSpPr/>
          <p:nvPr/>
        </p:nvSpPr>
        <p:spPr>
          <a:xfrm>
            <a:off x="5054850" y="2114375"/>
            <a:ext cx="4174830" cy="1705978"/>
          </a:xfrm>
          <a:prstGeom prst="wedgeEllipseCallout">
            <a:avLst>
              <a:gd name="adj1" fmla="val -63981"/>
              <a:gd name="adj2" fmla="val 1897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Secure, but not succinct!</a:t>
            </a:r>
          </a:p>
        </p:txBody>
      </p:sp>
    </p:spTree>
    <p:extLst>
      <p:ext uri="{BB962C8B-B14F-4D97-AF65-F5344CB8AC3E}">
        <p14:creationId xmlns:p14="http://schemas.microsoft.com/office/powerpoint/2010/main" val="551161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49EDB-CE21-4DA3-B658-3E9D6AF7D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GW Transformation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D8593673-BB19-4EC8-9C55-A4D8C6076479}"/>
                  </a:ext>
                </a:extLst>
              </p:cNvPr>
              <p:cNvSpPr txBox="1"/>
              <p:nvPr/>
            </p:nvSpPr>
            <p:spPr>
              <a:xfrm>
                <a:off x="6420677" y="1659837"/>
                <a:ext cx="4981691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Reduction Steps:</a:t>
                </a:r>
                <a:br>
                  <a:rPr lang="en-US" sz="2000" b="1" dirty="0"/>
                </a:br>
                <a:r>
                  <a:rPr lang="en-US" sz="1200" b="1" dirty="0"/>
                  <a:t> 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000" dirty="0"/>
                  <a:t>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randomly for all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000" dirty="0"/>
                  <a:t>. 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sz="2000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000" dirty="0"/>
                  <a:t>On given challenge set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/>
                  <a:t>,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for all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sz="2000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000" dirty="0"/>
                  <a:t>Publish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2000" dirty="0"/>
                  <a:t> such that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2000" dirty="0"/>
                  <a:t> reveals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for all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/>
                  <a:t>, and nothing else.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≪</m:t>
                    </m:r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D8593673-BB19-4EC8-9C55-A4D8C60764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0677" y="1659837"/>
                <a:ext cx="4981691" cy="3416320"/>
              </a:xfrm>
              <a:prstGeom prst="rect">
                <a:avLst/>
              </a:prstGeom>
              <a:blipFill>
                <a:blip r:embed="rId3"/>
                <a:stretch>
                  <a:fillRect l="-1836" t="-1426" b="-2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Graphic 31" descr="Checkmark">
            <a:extLst>
              <a:ext uri="{FF2B5EF4-FFF2-40B4-BE49-F238E27FC236}">
                <a16:creationId xmlns:a16="http://schemas.microsoft.com/office/drawing/2014/main" id="{8DFE59A1-B236-4087-8324-A910B84345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17359" y="2188818"/>
            <a:ext cx="420029" cy="420029"/>
          </a:xfrm>
          <a:prstGeom prst="rect">
            <a:avLst/>
          </a:prstGeom>
        </p:spPr>
      </p:pic>
      <p:pic>
        <p:nvPicPr>
          <p:cNvPr id="34" name="Graphic 33" descr="Close">
            <a:extLst>
              <a:ext uri="{FF2B5EF4-FFF2-40B4-BE49-F238E27FC236}">
                <a16:creationId xmlns:a16="http://schemas.microsoft.com/office/drawing/2014/main" id="{F9061DB4-3480-4628-843F-2D4A013C25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682922" y="4618957"/>
            <a:ext cx="457200" cy="457200"/>
          </a:xfrm>
          <a:prstGeom prst="rect">
            <a:avLst/>
          </a:prstGeom>
        </p:spPr>
      </p:pic>
      <p:pic>
        <p:nvPicPr>
          <p:cNvPr id="35" name="Graphic 34" descr="Checkmark">
            <a:extLst>
              <a:ext uri="{FF2B5EF4-FFF2-40B4-BE49-F238E27FC236}">
                <a16:creationId xmlns:a16="http://schemas.microsoft.com/office/drawing/2014/main" id="{BD04D4D8-8618-409E-92AE-523798E0E8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01273" y="3096592"/>
            <a:ext cx="420029" cy="420029"/>
          </a:xfrm>
          <a:prstGeom prst="rect">
            <a:avLst/>
          </a:prstGeom>
        </p:spPr>
      </p:pic>
      <p:pic>
        <p:nvPicPr>
          <p:cNvPr id="36" name="Graphic 35" descr="Checkmark">
            <a:extLst>
              <a:ext uri="{FF2B5EF4-FFF2-40B4-BE49-F238E27FC236}">
                <a16:creationId xmlns:a16="http://schemas.microsoft.com/office/drawing/2014/main" id="{A784713C-0041-4D64-8B72-BCF7E0D0BC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91465" y="4143513"/>
            <a:ext cx="420029" cy="4200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9A610E3-C17D-4558-878C-54B819C8A12B}"/>
                  </a:ext>
                </a:extLst>
              </p:cNvPr>
              <p:cNvSpPr txBox="1"/>
              <p:nvPr/>
            </p:nvSpPr>
            <p:spPr>
              <a:xfrm>
                <a:off x="789633" y="1476714"/>
                <a:ext cx="466363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2400" dirty="0"/>
                  <a:t>First approach:</a:t>
                </a:r>
              </a:p>
              <a:p>
                <a:pPr marL="742950" lvl="1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9A610E3-C17D-4558-878C-54B819C8A1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633" y="1476714"/>
                <a:ext cx="4663638" cy="769441"/>
              </a:xfrm>
              <a:prstGeom prst="rect">
                <a:avLst/>
              </a:prstGeom>
              <a:blipFill>
                <a:blip r:embed="rId8"/>
                <a:stretch>
                  <a:fillRect l="-1830" t="-6349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882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49EDB-CE21-4DA3-B658-3E9D6AF7D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Transformation Instantiation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D8593673-BB19-4EC8-9C55-A4D8C6076479}"/>
                  </a:ext>
                </a:extLst>
              </p:cNvPr>
              <p:cNvSpPr txBox="1"/>
              <p:nvPr/>
            </p:nvSpPr>
            <p:spPr>
              <a:xfrm>
                <a:off x="6420677" y="1659837"/>
                <a:ext cx="4981691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Reduction Steps:</a:t>
                </a:r>
                <a:br>
                  <a:rPr lang="en-US" sz="2000" b="1" dirty="0"/>
                </a:br>
                <a:r>
                  <a:rPr lang="en-US" sz="1200" b="1" dirty="0"/>
                  <a:t> 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000" dirty="0"/>
                  <a:t>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randomly for all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000" dirty="0"/>
                  <a:t>. 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sz="2000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000" dirty="0"/>
                  <a:t>On given challenge set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/>
                  <a:t>,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for all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sz="2000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000" dirty="0"/>
                  <a:t>Publish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2000" dirty="0"/>
                  <a:t> such that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2000" dirty="0"/>
                  <a:t> reveals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for all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/>
                  <a:t>, and nothing else.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≪</m:t>
                    </m:r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D8593673-BB19-4EC8-9C55-A4D8C60764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0677" y="1659837"/>
                <a:ext cx="4981691" cy="3416320"/>
              </a:xfrm>
              <a:prstGeom prst="rect">
                <a:avLst/>
              </a:prstGeom>
              <a:blipFill>
                <a:blip r:embed="rId2"/>
                <a:stretch>
                  <a:fillRect l="-1836" t="-1426" b="-2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Graphic 31" descr="Checkmark">
            <a:extLst>
              <a:ext uri="{FF2B5EF4-FFF2-40B4-BE49-F238E27FC236}">
                <a16:creationId xmlns:a16="http://schemas.microsoft.com/office/drawing/2014/main" id="{8DFE59A1-B236-4087-8324-A910B84345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17359" y="2188818"/>
            <a:ext cx="420029" cy="420029"/>
          </a:xfrm>
          <a:prstGeom prst="rect">
            <a:avLst/>
          </a:prstGeom>
        </p:spPr>
      </p:pic>
      <p:pic>
        <p:nvPicPr>
          <p:cNvPr id="35" name="Graphic 34" descr="Checkmark">
            <a:extLst>
              <a:ext uri="{FF2B5EF4-FFF2-40B4-BE49-F238E27FC236}">
                <a16:creationId xmlns:a16="http://schemas.microsoft.com/office/drawing/2014/main" id="{BD04D4D8-8618-409E-92AE-523798E0E8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90386" y="4656128"/>
            <a:ext cx="420029" cy="420029"/>
          </a:xfrm>
          <a:prstGeom prst="rect">
            <a:avLst/>
          </a:prstGeom>
        </p:spPr>
      </p:pic>
      <p:pic>
        <p:nvPicPr>
          <p:cNvPr id="5" name="Graphic 4" descr="Question mark">
            <a:extLst>
              <a:ext uri="{FF2B5EF4-FFF2-40B4-BE49-F238E27FC236}">
                <a16:creationId xmlns:a16="http://schemas.microsoft.com/office/drawing/2014/main" id="{FB89B523-8D9A-47A2-945F-6953B47A22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92278" y="3124200"/>
            <a:ext cx="377687" cy="3776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869E7A9-8E99-4FCF-83A4-C9BF19EED56A}"/>
                  </a:ext>
                </a:extLst>
              </p:cNvPr>
              <p:cNvSpPr txBox="1"/>
              <p:nvPr/>
            </p:nvSpPr>
            <p:spPr>
              <a:xfrm>
                <a:off x="789633" y="1476714"/>
                <a:ext cx="4663638" cy="3307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2400" dirty="0"/>
                  <a:t>First approach:</a:t>
                </a:r>
              </a:p>
              <a:p>
                <a:pPr marL="742950" lvl="1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sz="2000" dirty="0"/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2400" dirty="0"/>
                  <a:t>GW transformation in ROM:</a:t>
                </a:r>
              </a:p>
              <a:p>
                <a:pPr marL="742950" lvl="1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←{0,1}</m:t>
                    </m:r>
                  </m:oMath>
                </a14:m>
                <a:r>
                  <a:rPr lang="en-US" sz="2000" dirty="0"/>
                  <a:t> for all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endParaRPr lang="en-US" sz="2000" b="0" dirty="0"/>
              </a:p>
              <a:p>
                <a:pPr marL="742950" lvl="1" indent="-285750"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endParaRPr lang="en-US" sz="2000" b="0" dirty="0"/>
              </a:p>
              <a:p>
                <a:pPr marL="742950" lvl="1" indent="-285750">
                  <a:buFont typeface="Wingdings" panose="05000000000000000000" pitchFamily="2" charset="2"/>
                  <a:buChar char="§"/>
                </a:pPr>
                <a:endParaRPr lang="en-US" sz="2000" dirty="0"/>
              </a:p>
              <a:p>
                <a:pPr marL="1200150" lvl="2" indent="-285750">
                  <a:buFont typeface="Wingdings" panose="05000000000000000000" pitchFamily="2" charset="2"/>
                  <a:buChar char="§"/>
                </a:pPr>
                <a:endParaRPr lang="en-US" sz="2000" b="0" dirty="0"/>
              </a:p>
              <a:p>
                <a:pPr marL="1200150" lvl="2" indent="-285750">
                  <a:buFont typeface="Wingdings" panose="05000000000000000000" pitchFamily="2" charset="2"/>
                  <a:buChar char="§"/>
                </a:pPr>
                <a:endParaRPr lang="en-US" sz="2000" b="0" dirty="0"/>
              </a:p>
              <a:p>
                <a:pPr marL="742950" lvl="1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869E7A9-8E99-4FCF-83A4-C9BF19EED5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633" y="1476714"/>
                <a:ext cx="4663638" cy="3307700"/>
              </a:xfrm>
              <a:prstGeom prst="rect">
                <a:avLst/>
              </a:prstGeom>
              <a:blipFill>
                <a:blip r:embed="rId7"/>
                <a:stretch>
                  <a:fillRect l="-1830" t="-1473" b="-16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002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CB712-3D9E-4FFC-AC85-B047E1B75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Broadcast Encryption ([Fiat-</a:t>
            </a:r>
            <a:r>
              <a:rPr lang="en-US" dirty="0" err="1"/>
              <a:t>Naor</a:t>
            </a:r>
            <a:r>
              <a:rPr lang="en-US" dirty="0"/>
              <a:t> 93])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CB3EFA9-90BC-438B-A03C-67F05FB485C3}"/>
              </a:ext>
            </a:extLst>
          </p:cNvPr>
          <p:cNvSpPr/>
          <p:nvPr/>
        </p:nvSpPr>
        <p:spPr>
          <a:xfrm>
            <a:off x="1798983" y="1457739"/>
            <a:ext cx="3664226" cy="987287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Central server</a:t>
            </a:r>
          </a:p>
        </p:txBody>
      </p:sp>
      <p:pic>
        <p:nvPicPr>
          <p:cNvPr id="5" name="Graphic 4" descr="User">
            <a:extLst>
              <a:ext uri="{FF2B5EF4-FFF2-40B4-BE49-F238E27FC236}">
                <a16:creationId xmlns:a16="http://schemas.microsoft.com/office/drawing/2014/main" id="{7EDF01DA-A9C7-412A-924E-F7BA875BB1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70382" y="4674704"/>
            <a:ext cx="914400" cy="914400"/>
          </a:xfrm>
          <a:prstGeom prst="rect">
            <a:avLst/>
          </a:prstGeom>
        </p:spPr>
      </p:pic>
      <p:pic>
        <p:nvPicPr>
          <p:cNvPr id="6" name="Graphic 5" descr="User">
            <a:extLst>
              <a:ext uri="{FF2B5EF4-FFF2-40B4-BE49-F238E27FC236}">
                <a16:creationId xmlns:a16="http://schemas.microsoft.com/office/drawing/2014/main" id="{50898EA5-3560-4474-BA36-DC978B763C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49790" y="4674704"/>
            <a:ext cx="914400" cy="914400"/>
          </a:xfrm>
          <a:prstGeom prst="rect">
            <a:avLst/>
          </a:prstGeom>
        </p:spPr>
      </p:pic>
      <p:pic>
        <p:nvPicPr>
          <p:cNvPr id="7" name="Graphic 6" descr="User">
            <a:extLst>
              <a:ext uri="{FF2B5EF4-FFF2-40B4-BE49-F238E27FC236}">
                <a16:creationId xmlns:a16="http://schemas.microsoft.com/office/drawing/2014/main" id="{6992EE5D-9828-436A-B616-746DF3F7AC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56991" y="4674704"/>
            <a:ext cx="914400" cy="914400"/>
          </a:xfrm>
          <a:prstGeom prst="rect">
            <a:avLst/>
          </a:prstGeom>
        </p:spPr>
      </p:pic>
      <p:pic>
        <p:nvPicPr>
          <p:cNvPr id="8" name="Graphic 7" descr="User">
            <a:extLst>
              <a:ext uri="{FF2B5EF4-FFF2-40B4-BE49-F238E27FC236}">
                <a16:creationId xmlns:a16="http://schemas.microsoft.com/office/drawing/2014/main" id="{044F6EB6-991C-42CB-9FBF-7A7B7EBBC4A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843669" y="4674704"/>
            <a:ext cx="914400" cy="9144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6630F2F-4975-4B1C-9FE9-52EF1B03825F}"/>
              </a:ext>
            </a:extLst>
          </p:cNvPr>
          <p:cNvGrpSpPr/>
          <p:nvPr/>
        </p:nvGrpSpPr>
        <p:grpSpPr>
          <a:xfrm>
            <a:off x="1433457" y="2445026"/>
            <a:ext cx="3867412" cy="2229678"/>
            <a:chOff x="1433457" y="2445026"/>
            <a:chExt cx="3867412" cy="2229678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01354A4D-1AE6-4606-81C1-75EE0B490674}"/>
                </a:ext>
              </a:extLst>
            </p:cNvPr>
            <p:cNvCxnSpPr>
              <a:stCxn id="5" idx="0"/>
            </p:cNvCxnSpPr>
            <p:nvPr/>
          </p:nvCxnSpPr>
          <p:spPr>
            <a:xfrm flipH="1" flipV="1">
              <a:off x="2020957" y="2445026"/>
              <a:ext cx="0" cy="222967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785031CC-7837-45BD-91A2-70B17654EA29}"/>
                </a:ext>
              </a:extLst>
            </p:cNvPr>
            <p:cNvCxnSpPr>
              <a:stCxn id="6" idx="0"/>
            </p:cNvCxnSpPr>
            <p:nvPr/>
          </p:nvCxnSpPr>
          <p:spPr>
            <a:xfrm flipV="1">
              <a:off x="3106990" y="2445026"/>
              <a:ext cx="0" cy="222967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D01DC01C-69A7-493D-B446-ADEBD698F133}"/>
                </a:ext>
              </a:extLst>
            </p:cNvPr>
            <p:cNvCxnSpPr>
              <a:stCxn id="7" idx="0"/>
            </p:cNvCxnSpPr>
            <p:nvPr/>
          </p:nvCxnSpPr>
          <p:spPr>
            <a:xfrm flipH="1" flipV="1">
              <a:off x="4200939" y="2445026"/>
              <a:ext cx="0" cy="222967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11BCF5F3-B497-4C76-ABE7-1196C107381A}"/>
                </a:ext>
              </a:extLst>
            </p:cNvPr>
            <p:cNvCxnSpPr>
              <a:stCxn id="8" idx="0"/>
            </p:cNvCxnSpPr>
            <p:nvPr/>
          </p:nvCxnSpPr>
          <p:spPr>
            <a:xfrm flipV="1">
              <a:off x="5300869" y="2445026"/>
              <a:ext cx="0" cy="222967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" name="Graphic 30" descr="Key">
              <a:extLst>
                <a:ext uri="{FF2B5EF4-FFF2-40B4-BE49-F238E27FC236}">
                  <a16:creationId xmlns:a16="http://schemas.microsoft.com/office/drawing/2014/main" id="{82666678-20A3-4207-AFA2-0A53ED92CC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433457" y="3344274"/>
              <a:ext cx="544067" cy="544067"/>
            </a:xfrm>
            <a:prstGeom prst="rect">
              <a:avLst/>
            </a:prstGeom>
          </p:spPr>
        </p:pic>
        <p:pic>
          <p:nvPicPr>
            <p:cNvPr id="32" name="Graphic 31" descr="Key">
              <a:extLst>
                <a:ext uri="{FF2B5EF4-FFF2-40B4-BE49-F238E27FC236}">
                  <a16:creationId xmlns:a16="http://schemas.microsoft.com/office/drawing/2014/main" id="{96CDD286-D074-47B1-A6C7-E020BB2DBA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2484782" y="3344274"/>
              <a:ext cx="544067" cy="544067"/>
            </a:xfrm>
            <a:prstGeom prst="rect">
              <a:avLst/>
            </a:prstGeom>
          </p:spPr>
        </p:pic>
        <p:pic>
          <p:nvPicPr>
            <p:cNvPr id="33" name="Graphic 32" descr="Key">
              <a:extLst>
                <a:ext uri="{FF2B5EF4-FFF2-40B4-BE49-F238E27FC236}">
                  <a16:creationId xmlns:a16="http://schemas.microsoft.com/office/drawing/2014/main" id="{16D414D6-09F5-4CD4-B3AC-4E7B2782E7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3570814" y="3344274"/>
              <a:ext cx="544067" cy="544067"/>
            </a:xfrm>
            <a:prstGeom prst="rect">
              <a:avLst/>
            </a:prstGeom>
          </p:spPr>
        </p:pic>
        <p:pic>
          <p:nvPicPr>
            <p:cNvPr id="34" name="Graphic 33" descr="Key">
              <a:extLst>
                <a:ext uri="{FF2B5EF4-FFF2-40B4-BE49-F238E27FC236}">
                  <a16:creationId xmlns:a16="http://schemas.microsoft.com/office/drawing/2014/main" id="{DAF62034-8213-4F5E-BB5E-1C6B53CCEC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4744359" y="3344273"/>
              <a:ext cx="544067" cy="544067"/>
            </a:xfrm>
            <a:prstGeom prst="rect">
              <a:avLst/>
            </a:prstGeom>
          </p:spPr>
        </p:pic>
      </p:grp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88EFC152-4C88-4476-94AE-542DD810077E}"/>
              </a:ext>
            </a:extLst>
          </p:cNvPr>
          <p:cNvSpPr/>
          <p:nvPr/>
        </p:nvSpPr>
        <p:spPr>
          <a:xfrm>
            <a:off x="7886618" y="3186982"/>
            <a:ext cx="3094540" cy="1204331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Content Distributer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C7F38C1-BC8C-4930-B6BE-01789CE483D7}"/>
              </a:ext>
            </a:extLst>
          </p:cNvPr>
          <p:cNvGrpSpPr/>
          <p:nvPr/>
        </p:nvGrpSpPr>
        <p:grpSpPr>
          <a:xfrm>
            <a:off x="8506091" y="1876552"/>
            <a:ext cx="731520" cy="1284368"/>
            <a:chOff x="8389433" y="1457739"/>
            <a:chExt cx="731520" cy="1284368"/>
          </a:xfrm>
        </p:grpSpPr>
        <p:pic>
          <p:nvPicPr>
            <p:cNvPr id="37" name="Graphic 36" descr="Document">
              <a:extLst>
                <a:ext uri="{FF2B5EF4-FFF2-40B4-BE49-F238E27FC236}">
                  <a16:creationId xmlns:a16="http://schemas.microsoft.com/office/drawing/2014/main" id="{A4331DE6-6622-45C0-8B49-EE3D4D2E50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8389433" y="1457739"/>
              <a:ext cx="731520" cy="731520"/>
            </a:xfrm>
            <a:prstGeom prst="rect">
              <a:avLst/>
            </a:prstGeom>
          </p:spPr>
        </p:pic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05DBBC1A-25E6-49AF-A172-E9F00DE6DC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55193" y="2136509"/>
              <a:ext cx="0" cy="60559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EA00561-2BE7-48D1-8A8F-78B974AB98C7}"/>
              </a:ext>
            </a:extLst>
          </p:cNvPr>
          <p:cNvGrpSpPr/>
          <p:nvPr/>
        </p:nvGrpSpPr>
        <p:grpSpPr>
          <a:xfrm>
            <a:off x="9672115" y="1907837"/>
            <a:ext cx="906304" cy="1184821"/>
            <a:chOff x="9486713" y="1557286"/>
            <a:chExt cx="906304" cy="1184821"/>
          </a:xfrm>
        </p:grpSpPr>
        <p:sp>
          <p:nvSpPr>
            <p:cNvPr id="40" name="Scroll: Horizontal 39">
              <a:extLst>
                <a:ext uri="{FF2B5EF4-FFF2-40B4-BE49-F238E27FC236}">
                  <a16:creationId xmlns:a16="http://schemas.microsoft.com/office/drawing/2014/main" id="{BB4E97A5-0DA3-415E-A924-9237CFBA30FD}"/>
                </a:ext>
              </a:extLst>
            </p:cNvPr>
            <p:cNvSpPr/>
            <p:nvPr/>
          </p:nvSpPr>
          <p:spPr>
            <a:xfrm>
              <a:off x="9486713" y="1557286"/>
              <a:ext cx="906304" cy="605598"/>
            </a:xfrm>
            <a:prstGeom prst="horizontalScroll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pic>
          <p:nvPicPr>
            <p:cNvPr id="41" name="Graphic 40" descr="User">
              <a:extLst>
                <a:ext uri="{FF2B5EF4-FFF2-40B4-BE49-F238E27FC236}">
                  <a16:creationId xmlns:a16="http://schemas.microsoft.com/office/drawing/2014/main" id="{C88C1204-4CD2-4B6B-896C-E821211124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588608" y="1662673"/>
              <a:ext cx="394824" cy="394824"/>
            </a:xfrm>
            <a:prstGeom prst="rect">
              <a:avLst/>
            </a:prstGeom>
          </p:spPr>
        </p:pic>
        <p:pic>
          <p:nvPicPr>
            <p:cNvPr id="42" name="Graphic 41" descr="User">
              <a:extLst>
                <a:ext uri="{FF2B5EF4-FFF2-40B4-BE49-F238E27FC236}">
                  <a16:creationId xmlns:a16="http://schemas.microsoft.com/office/drawing/2014/main" id="{831C6F4A-0A34-4701-B352-D9EAB1BA0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983432" y="1662673"/>
              <a:ext cx="394824" cy="394824"/>
            </a:xfrm>
            <a:prstGeom prst="rect">
              <a:avLst/>
            </a:prstGeom>
          </p:spPr>
        </p:pic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EB9B0241-6925-414A-BCAD-1727F96DB7B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84918" y="2136509"/>
              <a:ext cx="0" cy="60559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E209FA8-5379-4F30-9D03-101037182F7B}"/>
              </a:ext>
            </a:extLst>
          </p:cNvPr>
          <p:cNvGrpSpPr/>
          <p:nvPr/>
        </p:nvGrpSpPr>
        <p:grpSpPr>
          <a:xfrm>
            <a:off x="5805612" y="4391313"/>
            <a:ext cx="3628277" cy="808991"/>
            <a:chOff x="5805612" y="4391313"/>
            <a:chExt cx="3628277" cy="808991"/>
          </a:xfrm>
        </p:grpSpPr>
        <p:cxnSp>
          <p:nvCxnSpPr>
            <p:cNvPr id="45" name="Connector: Elbow 44">
              <a:extLst>
                <a:ext uri="{FF2B5EF4-FFF2-40B4-BE49-F238E27FC236}">
                  <a16:creationId xmlns:a16="http://schemas.microsoft.com/office/drawing/2014/main" id="{B53F76A6-5CCB-49CF-BF24-FD4F199E6111}"/>
                </a:ext>
              </a:extLst>
            </p:cNvPr>
            <p:cNvCxnSpPr>
              <a:cxnSpLocks/>
              <a:stCxn id="35" idx="2"/>
            </p:cNvCxnSpPr>
            <p:nvPr/>
          </p:nvCxnSpPr>
          <p:spPr>
            <a:xfrm rot="5400000">
              <a:off x="7215255" y="2981670"/>
              <a:ext cx="808991" cy="3628277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6" name="Graphic 45" descr="Document">
              <a:extLst>
                <a:ext uri="{FF2B5EF4-FFF2-40B4-BE49-F238E27FC236}">
                  <a16:creationId xmlns:a16="http://schemas.microsoft.com/office/drawing/2014/main" id="{72ED08C0-ABB4-43EE-BBB0-B29C4161EE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6587221" y="4466686"/>
              <a:ext cx="591533" cy="591533"/>
            </a:xfrm>
            <a:prstGeom prst="rect">
              <a:avLst/>
            </a:prstGeom>
          </p:spPr>
        </p:pic>
        <p:pic>
          <p:nvPicPr>
            <p:cNvPr id="48" name="Graphic 47" descr="Lock">
              <a:extLst>
                <a:ext uri="{FF2B5EF4-FFF2-40B4-BE49-F238E27FC236}">
                  <a16:creationId xmlns:a16="http://schemas.microsoft.com/office/drawing/2014/main" id="{C7C6C728-12AE-47B1-A5C2-CF870BAA53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6831523" y="4712306"/>
              <a:ext cx="459768" cy="459768"/>
            </a:xfrm>
            <a:prstGeom prst="rect">
              <a:avLst/>
            </a:prstGeom>
          </p:spPr>
        </p:pic>
      </p:grpSp>
      <p:pic>
        <p:nvPicPr>
          <p:cNvPr id="49" name="Graphic 48" descr="Document">
            <a:extLst>
              <a:ext uri="{FF2B5EF4-FFF2-40B4-BE49-F238E27FC236}">
                <a16:creationId xmlns:a16="http://schemas.microsoft.com/office/drawing/2014/main" id="{DBF2AE7B-BF49-44A7-B4F5-5B34116B522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798983" y="5461067"/>
            <a:ext cx="478068" cy="478068"/>
          </a:xfrm>
          <a:prstGeom prst="rect">
            <a:avLst/>
          </a:prstGeom>
        </p:spPr>
      </p:pic>
      <p:pic>
        <p:nvPicPr>
          <p:cNvPr id="50" name="Graphic 49" descr="Document">
            <a:extLst>
              <a:ext uri="{FF2B5EF4-FFF2-40B4-BE49-F238E27FC236}">
                <a16:creationId xmlns:a16="http://schemas.microsoft.com/office/drawing/2014/main" id="{BE82E678-EE3B-4E61-87FA-19BDD216435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963784" y="5461876"/>
            <a:ext cx="478068" cy="478068"/>
          </a:xfrm>
          <a:prstGeom prst="rect">
            <a:avLst/>
          </a:prstGeom>
        </p:spPr>
      </p:pic>
      <p:pic>
        <p:nvPicPr>
          <p:cNvPr id="51" name="Graphic 50" descr="Lock">
            <a:extLst>
              <a:ext uri="{FF2B5EF4-FFF2-40B4-BE49-F238E27FC236}">
                <a16:creationId xmlns:a16="http://schemas.microsoft.com/office/drawing/2014/main" id="{DA3F545A-AA44-465F-9401-8F93D33BBB0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860035" y="5441257"/>
            <a:ext cx="459768" cy="459768"/>
          </a:xfrm>
          <a:prstGeom prst="rect">
            <a:avLst/>
          </a:prstGeom>
        </p:spPr>
      </p:pic>
      <p:pic>
        <p:nvPicPr>
          <p:cNvPr id="52" name="Graphic 51" descr="Lock">
            <a:extLst>
              <a:ext uri="{FF2B5EF4-FFF2-40B4-BE49-F238E27FC236}">
                <a16:creationId xmlns:a16="http://schemas.microsoft.com/office/drawing/2014/main" id="{4CC785CA-E471-48C4-845E-DFD6D9DA5F8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070985" y="5413442"/>
            <a:ext cx="459768" cy="45976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29F5F92-A41F-444D-8A3E-FBBA801913F4}"/>
              </a:ext>
            </a:extLst>
          </p:cNvPr>
          <p:cNvGrpSpPr/>
          <p:nvPr/>
        </p:nvGrpSpPr>
        <p:grpSpPr>
          <a:xfrm>
            <a:off x="5463209" y="1951383"/>
            <a:ext cx="2423409" cy="1837765"/>
            <a:chOff x="5463209" y="1951383"/>
            <a:chExt cx="2423409" cy="1837765"/>
          </a:xfrm>
        </p:grpSpPr>
        <p:cxnSp>
          <p:nvCxnSpPr>
            <p:cNvPr id="54" name="Connector: Elbow 53">
              <a:extLst>
                <a:ext uri="{FF2B5EF4-FFF2-40B4-BE49-F238E27FC236}">
                  <a16:creationId xmlns:a16="http://schemas.microsoft.com/office/drawing/2014/main" id="{3BFD442B-186E-451E-9952-DE036AED52CE}"/>
                </a:ext>
              </a:extLst>
            </p:cNvPr>
            <p:cNvCxnSpPr>
              <a:stCxn id="3" idx="3"/>
              <a:endCxn id="35" idx="1"/>
            </p:cNvCxnSpPr>
            <p:nvPr/>
          </p:nvCxnSpPr>
          <p:spPr>
            <a:xfrm>
              <a:off x="5463209" y="1951383"/>
              <a:ext cx="2423409" cy="1837765"/>
            </a:xfrm>
            <a:prstGeom prst="bentConnector3">
              <a:avLst>
                <a:gd name="adj1" fmla="val 41225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5" name="Graphic 54" descr="Lock">
              <a:extLst>
                <a:ext uri="{FF2B5EF4-FFF2-40B4-BE49-F238E27FC236}">
                  <a16:creationId xmlns:a16="http://schemas.microsoft.com/office/drawing/2014/main" id="{AFFB450B-9EFE-42FF-BDE6-B7B82E6734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6518349" y="2096695"/>
              <a:ext cx="567663" cy="567663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4A5E420-BB85-4593-AEC3-C8EF6D944C40}"/>
              </a:ext>
            </a:extLst>
          </p:cNvPr>
          <p:cNvSpPr txBox="1"/>
          <p:nvPr/>
        </p:nvSpPr>
        <p:spPr>
          <a:xfrm>
            <a:off x="6159886" y="5670352"/>
            <a:ext cx="20377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Succinctness:  </a:t>
            </a:r>
          </a:p>
        </p:txBody>
      </p:sp>
      <p:pic>
        <p:nvPicPr>
          <p:cNvPr id="39" name="Graphic 38" descr="Document">
            <a:extLst>
              <a:ext uri="{FF2B5EF4-FFF2-40B4-BE49-F238E27FC236}">
                <a16:creationId xmlns:a16="http://schemas.microsoft.com/office/drawing/2014/main" id="{0E76798C-AEC8-43E5-B413-90634452AA8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8039182" y="5556849"/>
            <a:ext cx="591533" cy="591533"/>
          </a:xfrm>
          <a:prstGeom prst="rect">
            <a:avLst/>
          </a:prstGeom>
        </p:spPr>
      </p:pic>
      <p:pic>
        <p:nvPicPr>
          <p:cNvPr id="44" name="Graphic 43" descr="Lock">
            <a:extLst>
              <a:ext uri="{FF2B5EF4-FFF2-40B4-BE49-F238E27FC236}">
                <a16:creationId xmlns:a16="http://schemas.microsoft.com/office/drawing/2014/main" id="{8EC6F79C-1672-478B-8B19-37DF27D9BDB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283484" y="5802469"/>
            <a:ext cx="459768" cy="4597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C877996-D4ED-4B81-B576-33EC1DBB20D6}"/>
                  </a:ext>
                </a:extLst>
              </p:cNvPr>
              <p:cNvSpPr txBox="1"/>
              <p:nvPr/>
            </p:nvSpPr>
            <p:spPr>
              <a:xfrm>
                <a:off x="8716576" y="5701130"/>
                <a:ext cx="29655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C877996-D4ED-4B81-B576-33EC1DBB20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6576" y="5701130"/>
                <a:ext cx="296556" cy="369332"/>
              </a:xfrm>
              <a:prstGeom prst="rect">
                <a:avLst/>
              </a:prstGeom>
              <a:blipFill>
                <a:blip r:embed="rId25"/>
                <a:stretch>
                  <a:fillRect l="-10204" r="-10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0011DC2E-523E-454D-A049-0E2BC5BB9B44}"/>
              </a:ext>
            </a:extLst>
          </p:cNvPr>
          <p:cNvGrpSpPr/>
          <p:nvPr/>
        </p:nvGrpSpPr>
        <p:grpSpPr>
          <a:xfrm>
            <a:off x="9135456" y="5589104"/>
            <a:ext cx="906304" cy="605598"/>
            <a:chOff x="9486713" y="1557286"/>
            <a:chExt cx="906304" cy="605598"/>
          </a:xfrm>
        </p:grpSpPr>
        <p:sp>
          <p:nvSpPr>
            <p:cNvPr id="53" name="Scroll: Horizontal 52">
              <a:extLst>
                <a:ext uri="{FF2B5EF4-FFF2-40B4-BE49-F238E27FC236}">
                  <a16:creationId xmlns:a16="http://schemas.microsoft.com/office/drawing/2014/main" id="{32864F49-1C07-470C-9797-87A57A1F4D53}"/>
                </a:ext>
              </a:extLst>
            </p:cNvPr>
            <p:cNvSpPr/>
            <p:nvPr/>
          </p:nvSpPr>
          <p:spPr>
            <a:xfrm>
              <a:off x="9486713" y="1557286"/>
              <a:ext cx="906304" cy="605598"/>
            </a:xfrm>
            <a:prstGeom prst="horizontalScroll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pic>
          <p:nvPicPr>
            <p:cNvPr id="56" name="Graphic 55" descr="User">
              <a:extLst>
                <a:ext uri="{FF2B5EF4-FFF2-40B4-BE49-F238E27FC236}">
                  <a16:creationId xmlns:a16="http://schemas.microsoft.com/office/drawing/2014/main" id="{B7FFF229-9AC3-440A-99FA-F911DD491D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588608" y="1662673"/>
              <a:ext cx="394824" cy="394824"/>
            </a:xfrm>
            <a:prstGeom prst="rect">
              <a:avLst/>
            </a:prstGeom>
          </p:spPr>
        </p:pic>
        <p:pic>
          <p:nvPicPr>
            <p:cNvPr id="57" name="Graphic 56" descr="User">
              <a:extLst>
                <a:ext uri="{FF2B5EF4-FFF2-40B4-BE49-F238E27FC236}">
                  <a16:creationId xmlns:a16="http://schemas.microsoft.com/office/drawing/2014/main" id="{A7055A8A-C00F-47F4-AEED-DB906C17723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983432" y="1662673"/>
              <a:ext cx="394824" cy="394824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A22E1AB3-5DC5-4DC2-A07B-4A93669F1AC6}"/>
                  </a:ext>
                </a:extLst>
              </p:cNvPr>
              <p:cNvSpPr txBox="1"/>
              <p:nvPr/>
            </p:nvSpPr>
            <p:spPr>
              <a:xfrm>
                <a:off x="10125267" y="5701130"/>
                <a:ext cx="13224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400" dirty="0"/>
                  <a:t> “Short”</a:t>
                </a: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A22E1AB3-5DC5-4DC2-A07B-4A93669F1A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5267" y="5701130"/>
                <a:ext cx="1322478" cy="369332"/>
              </a:xfrm>
              <a:prstGeom prst="rect">
                <a:avLst/>
              </a:prstGeom>
              <a:blipFill>
                <a:blip r:embed="rId26"/>
                <a:stretch>
                  <a:fillRect l="-7373" t="-24590" r="-12903" b="-49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6AB107F-36A7-4473-84F9-6C18FB51FD40}"/>
                  </a:ext>
                </a:extLst>
              </p:cNvPr>
              <p:cNvSpPr txBox="1"/>
              <p:nvPr/>
            </p:nvSpPr>
            <p:spPr>
              <a:xfrm>
                <a:off x="415066" y="4987408"/>
                <a:ext cx="11553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User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1~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6AB107F-36A7-4473-84F9-6C18FB51FD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066" y="4987408"/>
                <a:ext cx="1155316" cy="369332"/>
              </a:xfrm>
              <a:prstGeom prst="rect">
                <a:avLst/>
              </a:prstGeom>
              <a:blipFill>
                <a:blip r:embed="rId27"/>
                <a:stretch>
                  <a:fillRect l="-4211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E920BF8F-2475-4B8E-86A7-2980019318E6}"/>
                  </a:ext>
                </a:extLst>
              </p:cNvPr>
              <p:cNvSpPr txBox="1"/>
              <p:nvPr/>
            </p:nvSpPr>
            <p:spPr>
              <a:xfrm>
                <a:off x="489233" y="2887551"/>
                <a:ext cx="119776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Secret key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sk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E920BF8F-2475-4B8E-86A7-2980019318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233" y="2887551"/>
                <a:ext cx="1197764" cy="646331"/>
              </a:xfrm>
              <a:prstGeom prst="rect">
                <a:avLst/>
              </a:prstGeom>
              <a:blipFill>
                <a:blip r:embed="rId28"/>
                <a:stretch>
                  <a:fillRect l="-4061" t="-5660" r="-4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621E00F-E9D2-4254-B7F9-295A58E6E6AE}"/>
                  </a:ext>
                </a:extLst>
              </p:cNvPr>
              <p:cNvSpPr txBox="1"/>
              <p:nvPr/>
            </p:nvSpPr>
            <p:spPr>
              <a:xfrm>
                <a:off x="5877458" y="1317905"/>
                <a:ext cx="189987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Master public key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mpk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621E00F-E9D2-4254-B7F9-295A58E6E6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7458" y="1317905"/>
                <a:ext cx="1899879" cy="646331"/>
              </a:xfrm>
              <a:prstGeom prst="rect">
                <a:avLst/>
              </a:prstGeom>
              <a:blipFill>
                <a:blip r:embed="rId29"/>
                <a:stretch>
                  <a:fillRect l="-2564" t="-4717" r="-2564"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849B265F-770B-4BF3-951F-FB2B9694E08B}"/>
                  </a:ext>
                </a:extLst>
              </p:cNvPr>
              <p:cNvSpPr txBox="1"/>
              <p:nvPr/>
            </p:nvSpPr>
            <p:spPr>
              <a:xfrm>
                <a:off x="8300867" y="1318742"/>
                <a:ext cx="105028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Message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849B265F-770B-4BF3-951F-FB2B9694E0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0867" y="1318742"/>
                <a:ext cx="1050288" cy="646331"/>
              </a:xfrm>
              <a:prstGeom prst="rect">
                <a:avLst/>
              </a:prstGeom>
              <a:blipFill>
                <a:blip r:embed="rId30"/>
                <a:stretch>
                  <a:fillRect l="-5233" t="-4717" r="-58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3F6CCCE-15A0-453C-BE04-31C13D8D8BCC}"/>
                  </a:ext>
                </a:extLst>
              </p:cNvPr>
              <p:cNvSpPr txBox="1"/>
              <p:nvPr/>
            </p:nvSpPr>
            <p:spPr>
              <a:xfrm>
                <a:off x="9568593" y="1344010"/>
                <a:ext cx="118551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Target Set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3F6CCCE-15A0-453C-BE04-31C13D8D8B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8593" y="1344010"/>
                <a:ext cx="1185517" cy="646331"/>
              </a:xfrm>
              <a:prstGeom prst="rect">
                <a:avLst/>
              </a:prstGeom>
              <a:blipFill>
                <a:blip r:embed="rId31"/>
                <a:stretch>
                  <a:fillRect l="-4639" t="-4717" r="-4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2BF730D2-9726-4CFF-A6F3-9C6CDC17046B}"/>
                  </a:ext>
                </a:extLst>
              </p:cNvPr>
              <p:cNvSpPr txBox="1"/>
              <p:nvPr/>
            </p:nvSpPr>
            <p:spPr>
              <a:xfrm>
                <a:off x="7258800" y="4649904"/>
                <a:ext cx="19440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Ciphertext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ct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i="1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2BF730D2-9726-4CFF-A6F3-9C6CDC1704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8800" y="4649904"/>
                <a:ext cx="1944058" cy="369332"/>
              </a:xfrm>
              <a:prstGeom prst="rect">
                <a:avLst/>
              </a:prstGeom>
              <a:blipFill>
                <a:blip r:embed="rId32"/>
                <a:stretch>
                  <a:fillRect l="-2821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193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3" grpId="0"/>
      <p:bldP spid="15" grpId="0"/>
      <p:bldP spid="59" grpId="0"/>
      <p:bldP spid="58" grpId="0"/>
      <p:bldP spid="60" grpId="0"/>
      <p:bldP spid="61" grpId="0"/>
      <p:bldP spid="62" grpId="0"/>
      <p:bldP spid="6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49EDB-CE21-4DA3-B658-3E9D6AF7D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Transformation Instantiation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D8593673-BB19-4EC8-9C55-A4D8C6076479}"/>
                  </a:ext>
                </a:extLst>
              </p:cNvPr>
              <p:cNvSpPr txBox="1"/>
              <p:nvPr/>
            </p:nvSpPr>
            <p:spPr>
              <a:xfrm>
                <a:off x="6420677" y="1659837"/>
                <a:ext cx="4981691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Reduction Steps:</a:t>
                </a:r>
                <a:br>
                  <a:rPr lang="en-US" sz="2000" b="1" dirty="0"/>
                </a:br>
                <a:r>
                  <a:rPr lang="en-US" sz="1200" b="1" dirty="0"/>
                  <a:t> 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000" dirty="0"/>
                  <a:t>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randomly for all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000" dirty="0"/>
                  <a:t>. 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sz="2000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000" dirty="0"/>
                  <a:t>On given challenge set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/>
                  <a:t>,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for all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sz="2000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000" dirty="0"/>
                  <a:t>Publish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2000" dirty="0"/>
                  <a:t> such that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2000" dirty="0"/>
                  <a:t> reveals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for all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/>
                  <a:t>, and nothing else.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≪</m:t>
                    </m:r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D8593673-BB19-4EC8-9C55-A4D8C60764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0677" y="1659837"/>
                <a:ext cx="4981691" cy="3416320"/>
              </a:xfrm>
              <a:prstGeom prst="rect">
                <a:avLst/>
              </a:prstGeom>
              <a:blipFill>
                <a:blip r:embed="rId2"/>
                <a:stretch>
                  <a:fillRect l="-1836" t="-1426" b="-2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B382DC0-9570-448E-8495-F6F993707D91}"/>
                  </a:ext>
                </a:extLst>
              </p:cNvPr>
              <p:cNvSpPr txBox="1"/>
              <p:nvPr/>
            </p:nvSpPr>
            <p:spPr>
              <a:xfrm>
                <a:off x="789633" y="1476714"/>
                <a:ext cx="4663638" cy="3307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2400" dirty="0"/>
                  <a:t>First approach:</a:t>
                </a:r>
              </a:p>
              <a:p>
                <a:pPr marL="742950" lvl="1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sz="2000" dirty="0"/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2400" dirty="0"/>
                  <a:t>GW transformation in ROM:</a:t>
                </a:r>
              </a:p>
              <a:p>
                <a:pPr marL="742950" lvl="1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←{0,1}</m:t>
                    </m:r>
                  </m:oMath>
                </a14:m>
                <a:r>
                  <a:rPr lang="en-US" sz="2000" dirty="0"/>
                  <a:t> for all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endParaRPr lang="en-US" sz="2000" b="0" dirty="0"/>
              </a:p>
              <a:p>
                <a:pPr marL="742950" lvl="1" indent="-285750"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endParaRPr lang="en-US" sz="2000" b="0" dirty="0"/>
              </a:p>
              <a:p>
                <a:pPr marL="742950" lvl="1" indent="-28575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rgbClr val="FF0000"/>
                    </a:solidFill>
                  </a:rPr>
                  <a:t>Program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.</a:t>
                </a:r>
              </a:p>
              <a:p>
                <a:pPr marL="1200150" lvl="2" indent="-28575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rgbClr val="FF0000"/>
                    </a:solidFill>
                  </a:rPr>
                  <a:t>Note: For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are independent!</a:t>
                </a:r>
              </a:p>
              <a:p>
                <a:pPr marL="742950" lvl="1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B382DC0-9570-448E-8495-F6F993707D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633" y="1476714"/>
                <a:ext cx="4663638" cy="3307700"/>
              </a:xfrm>
              <a:prstGeom prst="rect">
                <a:avLst/>
              </a:prstGeom>
              <a:blipFill>
                <a:blip r:embed="rId3"/>
                <a:stretch>
                  <a:fillRect l="-1830" t="-1473" r="-1176" b="-16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Graphic 31" descr="Checkmark">
            <a:extLst>
              <a:ext uri="{FF2B5EF4-FFF2-40B4-BE49-F238E27FC236}">
                <a16:creationId xmlns:a16="http://schemas.microsoft.com/office/drawing/2014/main" id="{8DFE59A1-B236-4087-8324-A910B84345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17359" y="2188818"/>
            <a:ext cx="420029" cy="420029"/>
          </a:xfrm>
          <a:prstGeom prst="rect">
            <a:avLst/>
          </a:prstGeom>
        </p:spPr>
      </p:pic>
      <p:pic>
        <p:nvPicPr>
          <p:cNvPr id="35" name="Graphic 34" descr="Checkmark">
            <a:extLst>
              <a:ext uri="{FF2B5EF4-FFF2-40B4-BE49-F238E27FC236}">
                <a16:creationId xmlns:a16="http://schemas.microsoft.com/office/drawing/2014/main" id="{BD04D4D8-8618-409E-92AE-523798E0E8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90386" y="4656128"/>
            <a:ext cx="420029" cy="420029"/>
          </a:xfrm>
          <a:prstGeom prst="rect">
            <a:avLst/>
          </a:prstGeom>
        </p:spPr>
      </p:pic>
      <p:pic>
        <p:nvPicPr>
          <p:cNvPr id="36" name="Graphic 35" descr="Checkmark">
            <a:extLst>
              <a:ext uri="{FF2B5EF4-FFF2-40B4-BE49-F238E27FC236}">
                <a16:creationId xmlns:a16="http://schemas.microsoft.com/office/drawing/2014/main" id="{A784713C-0041-4D64-8B72-BCF7E0D0BC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91465" y="4143513"/>
            <a:ext cx="420029" cy="420029"/>
          </a:xfrm>
          <a:prstGeom prst="rect">
            <a:avLst/>
          </a:prstGeom>
        </p:spPr>
      </p:pic>
      <p:pic>
        <p:nvPicPr>
          <p:cNvPr id="9" name="Graphic 8" descr="Checkmark">
            <a:extLst>
              <a:ext uri="{FF2B5EF4-FFF2-40B4-BE49-F238E27FC236}">
                <a16:creationId xmlns:a16="http://schemas.microsoft.com/office/drawing/2014/main" id="{13002B26-44AD-4057-B09A-8315B1F97A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68143" y="3083339"/>
            <a:ext cx="420029" cy="42002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27FADE8-BB31-460B-9E9A-FE8CF0006E1D}"/>
              </a:ext>
            </a:extLst>
          </p:cNvPr>
          <p:cNvSpPr/>
          <p:nvPr/>
        </p:nvSpPr>
        <p:spPr>
          <a:xfrm>
            <a:off x="1065582" y="5076157"/>
            <a:ext cx="4871392" cy="95415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Can we achieve this with PRG/PRF instead?</a:t>
            </a:r>
          </a:p>
        </p:txBody>
      </p:sp>
    </p:spTree>
    <p:extLst>
      <p:ext uri="{BB962C8B-B14F-4D97-AF65-F5344CB8AC3E}">
        <p14:creationId xmlns:p14="http://schemas.microsoft.com/office/powerpoint/2010/main" val="317714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49EDB-CE21-4DA3-B658-3E9D6AF7D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Transformation Instantiation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D8593673-BB19-4EC8-9C55-A4D8C6076479}"/>
                  </a:ext>
                </a:extLst>
              </p:cNvPr>
              <p:cNvSpPr txBox="1"/>
              <p:nvPr/>
            </p:nvSpPr>
            <p:spPr>
              <a:xfrm>
                <a:off x="6420677" y="1659837"/>
                <a:ext cx="4981691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Reduction Steps:</a:t>
                </a:r>
                <a:br>
                  <a:rPr lang="en-US" sz="2000" b="1" dirty="0"/>
                </a:br>
                <a:r>
                  <a:rPr lang="en-US" sz="1200" b="1" dirty="0"/>
                  <a:t> 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000" dirty="0"/>
                  <a:t>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randomly for all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000" dirty="0"/>
                  <a:t>. 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sz="2000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000" dirty="0"/>
                  <a:t>On given challenge set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/>
                  <a:t>,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for all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sz="2000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000" dirty="0"/>
                  <a:t>Publish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2000" dirty="0"/>
                  <a:t> such that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2000" dirty="0"/>
                  <a:t> reveals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for all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/>
                  <a:t>, and nothing else.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≪</m:t>
                    </m:r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D8593673-BB19-4EC8-9C55-A4D8C60764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0677" y="1659837"/>
                <a:ext cx="4981691" cy="3416320"/>
              </a:xfrm>
              <a:prstGeom prst="rect">
                <a:avLst/>
              </a:prstGeom>
              <a:blipFill>
                <a:blip r:embed="rId2"/>
                <a:stretch>
                  <a:fillRect l="-1836" t="-1426" b="-2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B382DC0-9570-448E-8495-F6F993707D91}"/>
                  </a:ext>
                </a:extLst>
              </p:cNvPr>
              <p:cNvSpPr txBox="1"/>
              <p:nvPr/>
            </p:nvSpPr>
            <p:spPr>
              <a:xfrm>
                <a:off x="789632" y="1476714"/>
                <a:ext cx="5306367" cy="2322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2400" dirty="0"/>
                  <a:t>PRG – Naïve  approach:</a:t>
                </a:r>
              </a:p>
              <a:p>
                <a:pPr marL="742950" lvl="1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PRG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0" dirty="0"/>
                  <a:t>, where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endParaRPr lang="en-US" sz="2000" b="0" dirty="0"/>
              </a:p>
              <a:p>
                <a:pPr marL="742950" lvl="1" indent="-285750">
                  <a:buFont typeface="Wingdings" panose="05000000000000000000" pitchFamily="2" charset="2"/>
                  <a:buChar char="§"/>
                </a:pPr>
                <a:r>
                  <a:rPr lang="en-US" sz="2000" b="0" dirty="0"/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for all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marL="742950" lvl="1" indent="-285750"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Publish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marL="1200150" lvl="2" indent="-28575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rgbClr val="FF0000"/>
                    </a:solidFill>
                  </a:rPr>
                  <a:t>PRG seed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leaks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.</a:t>
                </a:r>
              </a:p>
              <a:p>
                <a:pPr marL="1200150" lvl="2" indent="-285750"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Want : A “weaker” key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2000" dirty="0"/>
                  <a:t> leaking only indices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B382DC0-9570-448E-8495-F6F993707D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632" y="1476714"/>
                <a:ext cx="5306367" cy="2322815"/>
              </a:xfrm>
              <a:prstGeom prst="rect">
                <a:avLst/>
              </a:prstGeom>
              <a:blipFill>
                <a:blip r:embed="rId3"/>
                <a:stretch>
                  <a:fillRect l="-1609" t="-2100" b="-3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Graphic 31" descr="Checkmark">
            <a:extLst>
              <a:ext uri="{FF2B5EF4-FFF2-40B4-BE49-F238E27FC236}">
                <a16:creationId xmlns:a16="http://schemas.microsoft.com/office/drawing/2014/main" id="{8DFE59A1-B236-4087-8324-A910B84345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17359" y="2188818"/>
            <a:ext cx="420029" cy="420029"/>
          </a:xfrm>
          <a:prstGeom prst="rect">
            <a:avLst/>
          </a:prstGeom>
        </p:spPr>
      </p:pic>
      <p:pic>
        <p:nvPicPr>
          <p:cNvPr id="35" name="Graphic 34" descr="Checkmark">
            <a:extLst>
              <a:ext uri="{FF2B5EF4-FFF2-40B4-BE49-F238E27FC236}">
                <a16:creationId xmlns:a16="http://schemas.microsoft.com/office/drawing/2014/main" id="{BD04D4D8-8618-409E-92AE-523798E0E8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90386" y="4656128"/>
            <a:ext cx="420029" cy="420029"/>
          </a:xfrm>
          <a:prstGeom prst="rect">
            <a:avLst/>
          </a:prstGeom>
        </p:spPr>
      </p:pic>
      <p:pic>
        <p:nvPicPr>
          <p:cNvPr id="9" name="Graphic 8" descr="Checkmark">
            <a:extLst>
              <a:ext uri="{FF2B5EF4-FFF2-40B4-BE49-F238E27FC236}">
                <a16:creationId xmlns:a16="http://schemas.microsoft.com/office/drawing/2014/main" id="{13002B26-44AD-4057-B09A-8315B1F97A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68143" y="3083339"/>
            <a:ext cx="420029" cy="420029"/>
          </a:xfrm>
          <a:prstGeom prst="rect">
            <a:avLst/>
          </a:prstGeom>
        </p:spPr>
      </p:pic>
      <p:pic>
        <p:nvPicPr>
          <p:cNvPr id="10" name="Graphic 9" descr="Close">
            <a:extLst>
              <a:ext uri="{FF2B5EF4-FFF2-40B4-BE49-F238E27FC236}">
                <a16:creationId xmlns:a16="http://schemas.microsoft.com/office/drawing/2014/main" id="{DA6076E8-BF3D-4D0A-9926-3038AD0349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70173" y="4115374"/>
            <a:ext cx="457200" cy="4572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9461766-DEAE-4057-A23B-2D1E9C2FB22E}"/>
              </a:ext>
            </a:extLst>
          </p:cNvPr>
          <p:cNvSpPr/>
          <p:nvPr/>
        </p:nvSpPr>
        <p:spPr>
          <a:xfrm>
            <a:off x="498405" y="4153880"/>
            <a:ext cx="6340545" cy="232281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1EB4BEF-A0C3-491E-8A79-ED54228A144F}"/>
                  </a:ext>
                </a:extLst>
              </p:cNvPr>
              <p:cNvSpPr txBox="1"/>
              <p:nvPr/>
            </p:nvSpPr>
            <p:spPr>
              <a:xfrm>
                <a:off x="593919" y="4238580"/>
                <a:ext cx="6054531" cy="21544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Projective PRG [Applebaum-</a:t>
                </a:r>
                <a:r>
                  <a:rPr lang="en-US" sz="2000" dirty="0" err="1"/>
                  <a:t>Beimel</a:t>
                </a:r>
                <a:r>
                  <a:rPr lang="en-US" sz="2000" dirty="0"/>
                  <a:t>-</a:t>
                </a:r>
                <a:r>
                  <a:rPr lang="en-US" sz="2000" dirty="0" err="1"/>
                  <a:t>Ishai</a:t>
                </a:r>
                <a:r>
                  <a:rPr lang="en-US" sz="2000" dirty="0"/>
                  <a:t>-</a:t>
                </a:r>
                <a:r>
                  <a:rPr lang="en-US" sz="2000" dirty="0" err="1"/>
                  <a:t>Kushilevitz</a:t>
                </a:r>
                <a:r>
                  <a:rPr lang="en-US" sz="2000" dirty="0"/>
                  <a:t>-Liu-</a:t>
                </a:r>
                <a:r>
                  <a:rPr lang="en-US" sz="2000" dirty="0" err="1"/>
                  <a:t>Vaikuntanathan</a:t>
                </a:r>
                <a:r>
                  <a:rPr lang="en-US" sz="2000" dirty="0"/>
                  <a:t> 23]:</a:t>
                </a:r>
                <a:br>
                  <a:rPr lang="en-US" sz="2000" dirty="0"/>
                </a:br>
                <a:r>
                  <a:rPr lang="en-US" sz="1400" dirty="0"/>
                  <a:t> </a:t>
                </a:r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PRG with key projection: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Project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2000" dirty="0"/>
                  <a:t> is short and allows evaluating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/>
                  <a:t> is pseudorandom even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2000" dirty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Construction from CDH/LWE/RSA in the CRS model.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1EB4BEF-A0C3-491E-8A79-ED54228A14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919" y="4238580"/>
                <a:ext cx="6054531" cy="2154436"/>
              </a:xfrm>
              <a:prstGeom prst="rect">
                <a:avLst/>
              </a:prstGeom>
              <a:blipFill>
                <a:blip r:embed="rId8"/>
                <a:stretch>
                  <a:fillRect l="-1006" t="-1412" b="-3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356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F33FBB30-0759-442D-B24D-4CE26E7858FA}"/>
              </a:ext>
            </a:extLst>
          </p:cNvPr>
          <p:cNvSpPr/>
          <p:nvPr/>
        </p:nvSpPr>
        <p:spPr>
          <a:xfrm>
            <a:off x="866493" y="2809113"/>
            <a:ext cx="5454793" cy="1543941"/>
          </a:xfrm>
          <a:custGeom>
            <a:avLst/>
            <a:gdLst>
              <a:gd name="connsiteX0" fmla="*/ 0 w 5227982"/>
              <a:gd name="connsiteY0" fmla="*/ 346772 h 2080591"/>
              <a:gd name="connsiteX1" fmla="*/ 346772 w 5227982"/>
              <a:gd name="connsiteY1" fmla="*/ 0 h 2080591"/>
              <a:gd name="connsiteX2" fmla="*/ 3049656 w 5227982"/>
              <a:gd name="connsiteY2" fmla="*/ 0 h 2080591"/>
              <a:gd name="connsiteX3" fmla="*/ 3532547 w 5227982"/>
              <a:gd name="connsiteY3" fmla="*/ -700701 h 2080591"/>
              <a:gd name="connsiteX4" fmla="*/ 4356652 w 5227982"/>
              <a:gd name="connsiteY4" fmla="*/ 0 h 2080591"/>
              <a:gd name="connsiteX5" fmla="*/ 4881210 w 5227982"/>
              <a:gd name="connsiteY5" fmla="*/ 0 h 2080591"/>
              <a:gd name="connsiteX6" fmla="*/ 5227982 w 5227982"/>
              <a:gd name="connsiteY6" fmla="*/ 346772 h 2080591"/>
              <a:gd name="connsiteX7" fmla="*/ 5227982 w 5227982"/>
              <a:gd name="connsiteY7" fmla="*/ 346765 h 2080591"/>
              <a:gd name="connsiteX8" fmla="*/ 5227982 w 5227982"/>
              <a:gd name="connsiteY8" fmla="*/ 346765 h 2080591"/>
              <a:gd name="connsiteX9" fmla="*/ 5227982 w 5227982"/>
              <a:gd name="connsiteY9" fmla="*/ 866913 h 2080591"/>
              <a:gd name="connsiteX10" fmla="*/ 5227982 w 5227982"/>
              <a:gd name="connsiteY10" fmla="*/ 1733819 h 2080591"/>
              <a:gd name="connsiteX11" fmla="*/ 4881210 w 5227982"/>
              <a:gd name="connsiteY11" fmla="*/ 2080591 h 2080591"/>
              <a:gd name="connsiteX12" fmla="*/ 4356652 w 5227982"/>
              <a:gd name="connsiteY12" fmla="*/ 2080591 h 2080591"/>
              <a:gd name="connsiteX13" fmla="*/ 3049656 w 5227982"/>
              <a:gd name="connsiteY13" fmla="*/ 2080591 h 2080591"/>
              <a:gd name="connsiteX14" fmla="*/ 3049656 w 5227982"/>
              <a:gd name="connsiteY14" fmla="*/ 2080591 h 2080591"/>
              <a:gd name="connsiteX15" fmla="*/ 346772 w 5227982"/>
              <a:gd name="connsiteY15" fmla="*/ 2080591 h 2080591"/>
              <a:gd name="connsiteX16" fmla="*/ 0 w 5227982"/>
              <a:gd name="connsiteY16" fmla="*/ 1733819 h 2080591"/>
              <a:gd name="connsiteX17" fmla="*/ 0 w 5227982"/>
              <a:gd name="connsiteY17" fmla="*/ 866913 h 2080591"/>
              <a:gd name="connsiteX18" fmla="*/ 0 w 5227982"/>
              <a:gd name="connsiteY18" fmla="*/ 346765 h 2080591"/>
              <a:gd name="connsiteX19" fmla="*/ 0 w 5227982"/>
              <a:gd name="connsiteY19" fmla="*/ 346765 h 2080591"/>
              <a:gd name="connsiteX20" fmla="*/ 0 w 5227982"/>
              <a:gd name="connsiteY20" fmla="*/ 346772 h 2080591"/>
              <a:gd name="connsiteX0" fmla="*/ 0 w 5227982"/>
              <a:gd name="connsiteY0" fmla="*/ 1047473 h 2781292"/>
              <a:gd name="connsiteX1" fmla="*/ 346772 w 5227982"/>
              <a:gd name="connsiteY1" fmla="*/ 700701 h 2781292"/>
              <a:gd name="connsiteX2" fmla="*/ 3394213 w 5227982"/>
              <a:gd name="connsiteY2" fmla="*/ 700701 h 2781292"/>
              <a:gd name="connsiteX3" fmla="*/ 3532547 w 5227982"/>
              <a:gd name="connsiteY3" fmla="*/ 0 h 2781292"/>
              <a:gd name="connsiteX4" fmla="*/ 4356652 w 5227982"/>
              <a:gd name="connsiteY4" fmla="*/ 700701 h 2781292"/>
              <a:gd name="connsiteX5" fmla="*/ 4881210 w 5227982"/>
              <a:gd name="connsiteY5" fmla="*/ 700701 h 2781292"/>
              <a:gd name="connsiteX6" fmla="*/ 5227982 w 5227982"/>
              <a:gd name="connsiteY6" fmla="*/ 1047473 h 2781292"/>
              <a:gd name="connsiteX7" fmla="*/ 5227982 w 5227982"/>
              <a:gd name="connsiteY7" fmla="*/ 1047466 h 2781292"/>
              <a:gd name="connsiteX8" fmla="*/ 5227982 w 5227982"/>
              <a:gd name="connsiteY8" fmla="*/ 1047466 h 2781292"/>
              <a:gd name="connsiteX9" fmla="*/ 5227982 w 5227982"/>
              <a:gd name="connsiteY9" fmla="*/ 1567614 h 2781292"/>
              <a:gd name="connsiteX10" fmla="*/ 5227982 w 5227982"/>
              <a:gd name="connsiteY10" fmla="*/ 2434520 h 2781292"/>
              <a:gd name="connsiteX11" fmla="*/ 4881210 w 5227982"/>
              <a:gd name="connsiteY11" fmla="*/ 2781292 h 2781292"/>
              <a:gd name="connsiteX12" fmla="*/ 4356652 w 5227982"/>
              <a:gd name="connsiteY12" fmla="*/ 2781292 h 2781292"/>
              <a:gd name="connsiteX13" fmla="*/ 3049656 w 5227982"/>
              <a:gd name="connsiteY13" fmla="*/ 2781292 h 2781292"/>
              <a:gd name="connsiteX14" fmla="*/ 3049656 w 5227982"/>
              <a:gd name="connsiteY14" fmla="*/ 2781292 h 2781292"/>
              <a:gd name="connsiteX15" fmla="*/ 346772 w 5227982"/>
              <a:gd name="connsiteY15" fmla="*/ 2781292 h 2781292"/>
              <a:gd name="connsiteX16" fmla="*/ 0 w 5227982"/>
              <a:gd name="connsiteY16" fmla="*/ 2434520 h 2781292"/>
              <a:gd name="connsiteX17" fmla="*/ 0 w 5227982"/>
              <a:gd name="connsiteY17" fmla="*/ 1567614 h 2781292"/>
              <a:gd name="connsiteX18" fmla="*/ 0 w 5227982"/>
              <a:gd name="connsiteY18" fmla="*/ 1047466 h 2781292"/>
              <a:gd name="connsiteX19" fmla="*/ 0 w 5227982"/>
              <a:gd name="connsiteY19" fmla="*/ 1047466 h 2781292"/>
              <a:gd name="connsiteX20" fmla="*/ 0 w 5227982"/>
              <a:gd name="connsiteY20" fmla="*/ 1047473 h 2781292"/>
              <a:gd name="connsiteX0" fmla="*/ 0 w 5227982"/>
              <a:gd name="connsiteY0" fmla="*/ 1047473 h 2781292"/>
              <a:gd name="connsiteX1" fmla="*/ 346772 w 5227982"/>
              <a:gd name="connsiteY1" fmla="*/ 700701 h 2781292"/>
              <a:gd name="connsiteX2" fmla="*/ 3394213 w 5227982"/>
              <a:gd name="connsiteY2" fmla="*/ 700701 h 2781292"/>
              <a:gd name="connsiteX3" fmla="*/ 3532547 w 5227982"/>
              <a:gd name="connsiteY3" fmla="*/ 0 h 2781292"/>
              <a:gd name="connsiteX4" fmla="*/ 3627782 w 5227982"/>
              <a:gd name="connsiteY4" fmla="*/ 694075 h 2781292"/>
              <a:gd name="connsiteX5" fmla="*/ 4881210 w 5227982"/>
              <a:gd name="connsiteY5" fmla="*/ 700701 h 2781292"/>
              <a:gd name="connsiteX6" fmla="*/ 5227982 w 5227982"/>
              <a:gd name="connsiteY6" fmla="*/ 1047473 h 2781292"/>
              <a:gd name="connsiteX7" fmla="*/ 5227982 w 5227982"/>
              <a:gd name="connsiteY7" fmla="*/ 1047466 h 2781292"/>
              <a:gd name="connsiteX8" fmla="*/ 5227982 w 5227982"/>
              <a:gd name="connsiteY8" fmla="*/ 1047466 h 2781292"/>
              <a:gd name="connsiteX9" fmla="*/ 5227982 w 5227982"/>
              <a:gd name="connsiteY9" fmla="*/ 1567614 h 2781292"/>
              <a:gd name="connsiteX10" fmla="*/ 5227982 w 5227982"/>
              <a:gd name="connsiteY10" fmla="*/ 2434520 h 2781292"/>
              <a:gd name="connsiteX11" fmla="*/ 4881210 w 5227982"/>
              <a:gd name="connsiteY11" fmla="*/ 2781292 h 2781292"/>
              <a:gd name="connsiteX12" fmla="*/ 4356652 w 5227982"/>
              <a:gd name="connsiteY12" fmla="*/ 2781292 h 2781292"/>
              <a:gd name="connsiteX13" fmla="*/ 3049656 w 5227982"/>
              <a:gd name="connsiteY13" fmla="*/ 2781292 h 2781292"/>
              <a:gd name="connsiteX14" fmla="*/ 3049656 w 5227982"/>
              <a:gd name="connsiteY14" fmla="*/ 2781292 h 2781292"/>
              <a:gd name="connsiteX15" fmla="*/ 346772 w 5227982"/>
              <a:gd name="connsiteY15" fmla="*/ 2781292 h 2781292"/>
              <a:gd name="connsiteX16" fmla="*/ 0 w 5227982"/>
              <a:gd name="connsiteY16" fmla="*/ 2434520 h 2781292"/>
              <a:gd name="connsiteX17" fmla="*/ 0 w 5227982"/>
              <a:gd name="connsiteY17" fmla="*/ 1567614 h 2781292"/>
              <a:gd name="connsiteX18" fmla="*/ 0 w 5227982"/>
              <a:gd name="connsiteY18" fmla="*/ 1047466 h 2781292"/>
              <a:gd name="connsiteX19" fmla="*/ 0 w 5227982"/>
              <a:gd name="connsiteY19" fmla="*/ 1047466 h 2781292"/>
              <a:gd name="connsiteX20" fmla="*/ 0 w 5227982"/>
              <a:gd name="connsiteY20" fmla="*/ 1047473 h 2781292"/>
              <a:gd name="connsiteX0" fmla="*/ 0 w 5227982"/>
              <a:gd name="connsiteY0" fmla="*/ 1054656 h 2788475"/>
              <a:gd name="connsiteX1" fmla="*/ 346772 w 5227982"/>
              <a:gd name="connsiteY1" fmla="*/ 707884 h 2788475"/>
              <a:gd name="connsiteX2" fmla="*/ 3394213 w 5227982"/>
              <a:gd name="connsiteY2" fmla="*/ 707884 h 2788475"/>
              <a:gd name="connsiteX3" fmla="*/ 3481742 w 5227982"/>
              <a:gd name="connsiteY3" fmla="*/ 0 h 2788475"/>
              <a:gd name="connsiteX4" fmla="*/ 3627782 w 5227982"/>
              <a:gd name="connsiteY4" fmla="*/ 701258 h 2788475"/>
              <a:gd name="connsiteX5" fmla="*/ 4881210 w 5227982"/>
              <a:gd name="connsiteY5" fmla="*/ 707884 h 2788475"/>
              <a:gd name="connsiteX6" fmla="*/ 5227982 w 5227982"/>
              <a:gd name="connsiteY6" fmla="*/ 1054656 h 2788475"/>
              <a:gd name="connsiteX7" fmla="*/ 5227982 w 5227982"/>
              <a:gd name="connsiteY7" fmla="*/ 1054649 h 2788475"/>
              <a:gd name="connsiteX8" fmla="*/ 5227982 w 5227982"/>
              <a:gd name="connsiteY8" fmla="*/ 1054649 h 2788475"/>
              <a:gd name="connsiteX9" fmla="*/ 5227982 w 5227982"/>
              <a:gd name="connsiteY9" fmla="*/ 1574797 h 2788475"/>
              <a:gd name="connsiteX10" fmla="*/ 5227982 w 5227982"/>
              <a:gd name="connsiteY10" fmla="*/ 2441703 h 2788475"/>
              <a:gd name="connsiteX11" fmla="*/ 4881210 w 5227982"/>
              <a:gd name="connsiteY11" fmla="*/ 2788475 h 2788475"/>
              <a:gd name="connsiteX12" fmla="*/ 4356652 w 5227982"/>
              <a:gd name="connsiteY12" fmla="*/ 2788475 h 2788475"/>
              <a:gd name="connsiteX13" fmla="*/ 3049656 w 5227982"/>
              <a:gd name="connsiteY13" fmla="*/ 2788475 h 2788475"/>
              <a:gd name="connsiteX14" fmla="*/ 3049656 w 5227982"/>
              <a:gd name="connsiteY14" fmla="*/ 2788475 h 2788475"/>
              <a:gd name="connsiteX15" fmla="*/ 346772 w 5227982"/>
              <a:gd name="connsiteY15" fmla="*/ 2788475 h 2788475"/>
              <a:gd name="connsiteX16" fmla="*/ 0 w 5227982"/>
              <a:gd name="connsiteY16" fmla="*/ 2441703 h 2788475"/>
              <a:gd name="connsiteX17" fmla="*/ 0 w 5227982"/>
              <a:gd name="connsiteY17" fmla="*/ 1574797 h 2788475"/>
              <a:gd name="connsiteX18" fmla="*/ 0 w 5227982"/>
              <a:gd name="connsiteY18" fmla="*/ 1054649 h 2788475"/>
              <a:gd name="connsiteX19" fmla="*/ 0 w 5227982"/>
              <a:gd name="connsiteY19" fmla="*/ 1054649 h 2788475"/>
              <a:gd name="connsiteX20" fmla="*/ 0 w 5227982"/>
              <a:gd name="connsiteY20" fmla="*/ 1054656 h 2788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227982" h="2788475">
                <a:moveTo>
                  <a:pt x="0" y="1054656"/>
                </a:moveTo>
                <a:cubicBezTo>
                  <a:pt x="0" y="863139"/>
                  <a:pt x="155255" y="707884"/>
                  <a:pt x="346772" y="707884"/>
                </a:cubicBezTo>
                <a:lnTo>
                  <a:pt x="3394213" y="707884"/>
                </a:lnTo>
                <a:lnTo>
                  <a:pt x="3481742" y="0"/>
                </a:lnTo>
                <a:lnTo>
                  <a:pt x="3627782" y="701258"/>
                </a:lnTo>
                <a:lnTo>
                  <a:pt x="4881210" y="707884"/>
                </a:lnTo>
                <a:cubicBezTo>
                  <a:pt x="5072727" y="707884"/>
                  <a:pt x="5227982" y="863139"/>
                  <a:pt x="5227982" y="1054656"/>
                </a:cubicBezTo>
                <a:lnTo>
                  <a:pt x="5227982" y="1054649"/>
                </a:lnTo>
                <a:lnTo>
                  <a:pt x="5227982" y="1054649"/>
                </a:lnTo>
                <a:lnTo>
                  <a:pt x="5227982" y="1574797"/>
                </a:lnTo>
                <a:lnTo>
                  <a:pt x="5227982" y="2441703"/>
                </a:lnTo>
                <a:cubicBezTo>
                  <a:pt x="5227982" y="2633220"/>
                  <a:pt x="5072727" y="2788475"/>
                  <a:pt x="4881210" y="2788475"/>
                </a:cubicBezTo>
                <a:lnTo>
                  <a:pt x="4356652" y="2788475"/>
                </a:lnTo>
                <a:lnTo>
                  <a:pt x="3049656" y="2788475"/>
                </a:lnTo>
                <a:lnTo>
                  <a:pt x="3049656" y="2788475"/>
                </a:lnTo>
                <a:lnTo>
                  <a:pt x="346772" y="2788475"/>
                </a:lnTo>
                <a:cubicBezTo>
                  <a:pt x="155255" y="2788475"/>
                  <a:pt x="0" y="2633220"/>
                  <a:pt x="0" y="2441703"/>
                </a:cubicBezTo>
                <a:lnTo>
                  <a:pt x="0" y="1574797"/>
                </a:lnTo>
                <a:lnTo>
                  <a:pt x="0" y="1054649"/>
                </a:lnTo>
                <a:lnTo>
                  <a:pt x="0" y="1054649"/>
                </a:lnTo>
                <a:lnTo>
                  <a:pt x="0" y="1054656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049EDB-CE21-4DA3-B658-3E9D6AF7D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Transformation Instantiation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D8593673-BB19-4EC8-9C55-A4D8C6076479}"/>
                  </a:ext>
                </a:extLst>
              </p:cNvPr>
              <p:cNvSpPr txBox="1"/>
              <p:nvPr/>
            </p:nvSpPr>
            <p:spPr>
              <a:xfrm>
                <a:off x="6420677" y="1659837"/>
                <a:ext cx="4981691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Reduction Steps:</a:t>
                </a:r>
                <a:br>
                  <a:rPr lang="en-US" sz="2000" b="1" dirty="0"/>
                </a:br>
                <a:r>
                  <a:rPr lang="en-US" sz="1200" b="1" dirty="0"/>
                  <a:t> 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000" dirty="0"/>
                  <a:t>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randomly for all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000" dirty="0"/>
                  <a:t>. 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sz="2000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000" dirty="0"/>
                  <a:t>On given challenge set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/>
                  <a:t>,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for all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sz="2000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000" dirty="0"/>
                  <a:t>Publish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2000" dirty="0"/>
                  <a:t> such that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2000" dirty="0"/>
                  <a:t> reveals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for all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/>
                  <a:t>, and nothing else.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≪</m:t>
                    </m:r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D8593673-BB19-4EC8-9C55-A4D8C60764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0677" y="1659837"/>
                <a:ext cx="4981691" cy="3416320"/>
              </a:xfrm>
              <a:prstGeom prst="rect">
                <a:avLst/>
              </a:prstGeom>
              <a:blipFill>
                <a:blip r:embed="rId3"/>
                <a:stretch>
                  <a:fillRect l="-1836" t="-1426" b="-2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B382DC0-9570-448E-8495-F6F993707D91}"/>
                  </a:ext>
                </a:extLst>
              </p:cNvPr>
              <p:cNvSpPr txBox="1"/>
              <p:nvPr/>
            </p:nvSpPr>
            <p:spPr>
              <a:xfrm>
                <a:off x="789632" y="1476714"/>
                <a:ext cx="5306367" cy="20150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2400" dirty="0"/>
                  <a:t>Projective PRG:</a:t>
                </a:r>
              </a:p>
              <a:p>
                <a:pPr marL="742950" lvl="1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PRG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, where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endParaRPr lang="en-US" sz="2000" dirty="0"/>
              </a:p>
              <a:p>
                <a:pPr marL="742950" lvl="1" indent="-285750"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for all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marL="742950" lvl="1" indent="-28575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rgbClr val="0070C0"/>
                    </a:solidFill>
                  </a:rPr>
                  <a:t>Project seed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Project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.</a:t>
                </a:r>
              </a:p>
              <a:p>
                <a:pPr marL="742950" lvl="1" indent="-285750"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Publish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2000" dirty="0"/>
                  <a:t>.</a:t>
                </a:r>
              </a:p>
              <a:p>
                <a:pPr marL="742950" lvl="1" indent="-285750">
                  <a:buFont typeface="Wingdings" panose="05000000000000000000" pitchFamily="2" charset="2"/>
                  <a:buChar char="§"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B382DC0-9570-448E-8495-F6F993707D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632" y="1476714"/>
                <a:ext cx="5306367" cy="2015039"/>
              </a:xfrm>
              <a:prstGeom prst="rect">
                <a:avLst/>
              </a:prstGeom>
              <a:blipFill>
                <a:blip r:embed="rId4"/>
                <a:stretch>
                  <a:fillRect l="-1609" t="-2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Graphic 31" descr="Checkmark">
            <a:extLst>
              <a:ext uri="{FF2B5EF4-FFF2-40B4-BE49-F238E27FC236}">
                <a16:creationId xmlns:a16="http://schemas.microsoft.com/office/drawing/2014/main" id="{8DFE59A1-B236-4087-8324-A910B84345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17359" y="2188818"/>
            <a:ext cx="420029" cy="420029"/>
          </a:xfrm>
          <a:prstGeom prst="rect">
            <a:avLst/>
          </a:prstGeom>
        </p:spPr>
      </p:pic>
      <p:pic>
        <p:nvPicPr>
          <p:cNvPr id="35" name="Graphic 34" descr="Checkmark">
            <a:extLst>
              <a:ext uri="{FF2B5EF4-FFF2-40B4-BE49-F238E27FC236}">
                <a16:creationId xmlns:a16="http://schemas.microsoft.com/office/drawing/2014/main" id="{BD04D4D8-8618-409E-92AE-523798E0E8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90386" y="4656128"/>
            <a:ext cx="420029" cy="420029"/>
          </a:xfrm>
          <a:prstGeom prst="rect">
            <a:avLst/>
          </a:prstGeom>
        </p:spPr>
      </p:pic>
      <p:pic>
        <p:nvPicPr>
          <p:cNvPr id="9" name="Graphic 8" descr="Checkmark">
            <a:extLst>
              <a:ext uri="{FF2B5EF4-FFF2-40B4-BE49-F238E27FC236}">
                <a16:creationId xmlns:a16="http://schemas.microsoft.com/office/drawing/2014/main" id="{13002B26-44AD-4057-B09A-8315B1F97A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68143" y="3083339"/>
            <a:ext cx="420029" cy="420029"/>
          </a:xfrm>
          <a:prstGeom prst="rect">
            <a:avLst/>
          </a:prstGeom>
        </p:spPr>
      </p:pic>
      <p:pic>
        <p:nvPicPr>
          <p:cNvPr id="11" name="Graphic 10" descr="Checkmark">
            <a:extLst>
              <a:ext uri="{FF2B5EF4-FFF2-40B4-BE49-F238E27FC236}">
                <a16:creationId xmlns:a16="http://schemas.microsoft.com/office/drawing/2014/main" id="{1817927C-758A-4F4C-838C-CA5ACB5016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84838" y="4132667"/>
            <a:ext cx="420029" cy="4200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7015DB9-CB55-420D-9C0F-478F55BE5B8A}"/>
                  </a:ext>
                </a:extLst>
              </p:cNvPr>
              <p:cNvSpPr txBox="1"/>
              <p:nvPr/>
            </p:nvSpPr>
            <p:spPr>
              <a:xfrm>
                <a:off x="1114310" y="3455524"/>
                <a:ext cx="5306367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Technical issue: </a:t>
                </a:r>
                <a:r>
                  <a:rPr lang="en-US" dirty="0"/>
                  <a:t>Projection needs private seed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cannot be done in a public encryption procedure.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7015DB9-CB55-420D-9C0F-478F55BE5B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310" y="3455524"/>
                <a:ext cx="5306367" cy="677108"/>
              </a:xfrm>
              <a:prstGeom prst="rect">
                <a:avLst/>
              </a:prstGeom>
              <a:blipFill>
                <a:blip r:embed="rId7"/>
                <a:stretch>
                  <a:fillRect l="-1264" t="-5405" b="-13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Speech Bubble: Rectangle with Corners Rounded 3">
            <a:extLst>
              <a:ext uri="{FF2B5EF4-FFF2-40B4-BE49-F238E27FC236}">
                <a16:creationId xmlns:a16="http://schemas.microsoft.com/office/drawing/2014/main" id="{3B26B3F1-8955-407B-AFC6-B185D2A227BB}"/>
              </a:ext>
            </a:extLst>
          </p:cNvPr>
          <p:cNvSpPr/>
          <p:nvPr/>
        </p:nvSpPr>
        <p:spPr>
          <a:xfrm>
            <a:off x="891340" y="4166796"/>
            <a:ext cx="5454793" cy="1543941"/>
          </a:xfrm>
          <a:custGeom>
            <a:avLst/>
            <a:gdLst>
              <a:gd name="connsiteX0" fmla="*/ 0 w 5227982"/>
              <a:gd name="connsiteY0" fmla="*/ 346772 h 2080591"/>
              <a:gd name="connsiteX1" fmla="*/ 346772 w 5227982"/>
              <a:gd name="connsiteY1" fmla="*/ 0 h 2080591"/>
              <a:gd name="connsiteX2" fmla="*/ 3049656 w 5227982"/>
              <a:gd name="connsiteY2" fmla="*/ 0 h 2080591"/>
              <a:gd name="connsiteX3" fmla="*/ 3532547 w 5227982"/>
              <a:gd name="connsiteY3" fmla="*/ -700701 h 2080591"/>
              <a:gd name="connsiteX4" fmla="*/ 4356652 w 5227982"/>
              <a:gd name="connsiteY4" fmla="*/ 0 h 2080591"/>
              <a:gd name="connsiteX5" fmla="*/ 4881210 w 5227982"/>
              <a:gd name="connsiteY5" fmla="*/ 0 h 2080591"/>
              <a:gd name="connsiteX6" fmla="*/ 5227982 w 5227982"/>
              <a:gd name="connsiteY6" fmla="*/ 346772 h 2080591"/>
              <a:gd name="connsiteX7" fmla="*/ 5227982 w 5227982"/>
              <a:gd name="connsiteY7" fmla="*/ 346765 h 2080591"/>
              <a:gd name="connsiteX8" fmla="*/ 5227982 w 5227982"/>
              <a:gd name="connsiteY8" fmla="*/ 346765 h 2080591"/>
              <a:gd name="connsiteX9" fmla="*/ 5227982 w 5227982"/>
              <a:gd name="connsiteY9" fmla="*/ 866913 h 2080591"/>
              <a:gd name="connsiteX10" fmla="*/ 5227982 w 5227982"/>
              <a:gd name="connsiteY10" fmla="*/ 1733819 h 2080591"/>
              <a:gd name="connsiteX11" fmla="*/ 4881210 w 5227982"/>
              <a:gd name="connsiteY11" fmla="*/ 2080591 h 2080591"/>
              <a:gd name="connsiteX12" fmla="*/ 4356652 w 5227982"/>
              <a:gd name="connsiteY12" fmla="*/ 2080591 h 2080591"/>
              <a:gd name="connsiteX13" fmla="*/ 3049656 w 5227982"/>
              <a:gd name="connsiteY13" fmla="*/ 2080591 h 2080591"/>
              <a:gd name="connsiteX14" fmla="*/ 3049656 w 5227982"/>
              <a:gd name="connsiteY14" fmla="*/ 2080591 h 2080591"/>
              <a:gd name="connsiteX15" fmla="*/ 346772 w 5227982"/>
              <a:gd name="connsiteY15" fmla="*/ 2080591 h 2080591"/>
              <a:gd name="connsiteX16" fmla="*/ 0 w 5227982"/>
              <a:gd name="connsiteY16" fmla="*/ 1733819 h 2080591"/>
              <a:gd name="connsiteX17" fmla="*/ 0 w 5227982"/>
              <a:gd name="connsiteY17" fmla="*/ 866913 h 2080591"/>
              <a:gd name="connsiteX18" fmla="*/ 0 w 5227982"/>
              <a:gd name="connsiteY18" fmla="*/ 346765 h 2080591"/>
              <a:gd name="connsiteX19" fmla="*/ 0 w 5227982"/>
              <a:gd name="connsiteY19" fmla="*/ 346765 h 2080591"/>
              <a:gd name="connsiteX20" fmla="*/ 0 w 5227982"/>
              <a:gd name="connsiteY20" fmla="*/ 346772 h 2080591"/>
              <a:gd name="connsiteX0" fmla="*/ 0 w 5227982"/>
              <a:gd name="connsiteY0" fmla="*/ 1047473 h 2781292"/>
              <a:gd name="connsiteX1" fmla="*/ 346772 w 5227982"/>
              <a:gd name="connsiteY1" fmla="*/ 700701 h 2781292"/>
              <a:gd name="connsiteX2" fmla="*/ 3394213 w 5227982"/>
              <a:gd name="connsiteY2" fmla="*/ 700701 h 2781292"/>
              <a:gd name="connsiteX3" fmla="*/ 3532547 w 5227982"/>
              <a:gd name="connsiteY3" fmla="*/ 0 h 2781292"/>
              <a:gd name="connsiteX4" fmla="*/ 4356652 w 5227982"/>
              <a:gd name="connsiteY4" fmla="*/ 700701 h 2781292"/>
              <a:gd name="connsiteX5" fmla="*/ 4881210 w 5227982"/>
              <a:gd name="connsiteY5" fmla="*/ 700701 h 2781292"/>
              <a:gd name="connsiteX6" fmla="*/ 5227982 w 5227982"/>
              <a:gd name="connsiteY6" fmla="*/ 1047473 h 2781292"/>
              <a:gd name="connsiteX7" fmla="*/ 5227982 w 5227982"/>
              <a:gd name="connsiteY7" fmla="*/ 1047466 h 2781292"/>
              <a:gd name="connsiteX8" fmla="*/ 5227982 w 5227982"/>
              <a:gd name="connsiteY8" fmla="*/ 1047466 h 2781292"/>
              <a:gd name="connsiteX9" fmla="*/ 5227982 w 5227982"/>
              <a:gd name="connsiteY9" fmla="*/ 1567614 h 2781292"/>
              <a:gd name="connsiteX10" fmla="*/ 5227982 w 5227982"/>
              <a:gd name="connsiteY10" fmla="*/ 2434520 h 2781292"/>
              <a:gd name="connsiteX11" fmla="*/ 4881210 w 5227982"/>
              <a:gd name="connsiteY11" fmla="*/ 2781292 h 2781292"/>
              <a:gd name="connsiteX12" fmla="*/ 4356652 w 5227982"/>
              <a:gd name="connsiteY12" fmla="*/ 2781292 h 2781292"/>
              <a:gd name="connsiteX13" fmla="*/ 3049656 w 5227982"/>
              <a:gd name="connsiteY13" fmla="*/ 2781292 h 2781292"/>
              <a:gd name="connsiteX14" fmla="*/ 3049656 w 5227982"/>
              <a:gd name="connsiteY14" fmla="*/ 2781292 h 2781292"/>
              <a:gd name="connsiteX15" fmla="*/ 346772 w 5227982"/>
              <a:gd name="connsiteY15" fmla="*/ 2781292 h 2781292"/>
              <a:gd name="connsiteX16" fmla="*/ 0 w 5227982"/>
              <a:gd name="connsiteY16" fmla="*/ 2434520 h 2781292"/>
              <a:gd name="connsiteX17" fmla="*/ 0 w 5227982"/>
              <a:gd name="connsiteY17" fmla="*/ 1567614 h 2781292"/>
              <a:gd name="connsiteX18" fmla="*/ 0 w 5227982"/>
              <a:gd name="connsiteY18" fmla="*/ 1047466 h 2781292"/>
              <a:gd name="connsiteX19" fmla="*/ 0 w 5227982"/>
              <a:gd name="connsiteY19" fmla="*/ 1047466 h 2781292"/>
              <a:gd name="connsiteX20" fmla="*/ 0 w 5227982"/>
              <a:gd name="connsiteY20" fmla="*/ 1047473 h 2781292"/>
              <a:gd name="connsiteX0" fmla="*/ 0 w 5227982"/>
              <a:gd name="connsiteY0" fmla="*/ 1047473 h 2781292"/>
              <a:gd name="connsiteX1" fmla="*/ 346772 w 5227982"/>
              <a:gd name="connsiteY1" fmla="*/ 700701 h 2781292"/>
              <a:gd name="connsiteX2" fmla="*/ 3394213 w 5227982"/>
              <a:gd name="connsiteY2" fmla="*/ 700701 h 2781292"/>
              <a:gd name="connsiteX3" fmla="*/ 3532547 w 5227982"/>
              <a:gd name="connsiteY3" fmla="*/ 0 h 2781292"/>
              <a:gd name="connsiteX4" fmla="*/ 3627782 w 5227982"/>
              <a:gd name="connsiteY4" fmla="*/ 694075 h 2781292"/>
              <a:gd name="connsiteX5" fmla="*/ 4881210 w 5227982"/>
              <a:gd name="connsiteY5" fmla="*/ 700701 h 2781292"/>
              <a:gd name="connsiteX6" fmla="*/ 5227982 w 5227982"/>
              <a:gd name="connsiteY6" fmla="*/ 1047473 h 2781292"/>
              <a:gd name="connsiteX7" fmla="*/ 5227982 w 5227982"/>
              <a:gd name="connsiteY7" fmla="*/ 1047466 h 2781292"/>
              <a:gd name="connsiteX8" fmla="*/ 5227982 w 5227982"/>
              <a:gd name="connsiteY8" fmla="*/ 1047466 h 2781292"/>
              <a:gd name="connsiteX9" fmla="*/ 5227982 w 5227982"/>
              <a:gd name="connsiteY9" fmla="*/ 1567614 h 2781292"/>
              <a:gd name="connsiteX10" fmla="*/ 5227982 w 5227982"/>
              <a:gd name="connsiteY10" fmla="*/ 2434520 h 2781292"/>
              <a:gd name="connsiteX11" fmla="*/ 4881210 w 5227982"/>
              <a:gd name="connsiteY11" fmla="*/ 2781292 h 2781292"/>
              <a:gd name="connsiteX12" fmla="*/ 4356652 w 5227982"/>
              <a:gd name="connsiteY12" fmla="*/ 2781292 h 2781292"/>
              <a:gd name="connsiteX13" fmla="*/ 3049656 w 5227982"/>
              <a:gd name="connsiteY13" fmla="*/ 2781292 h 2781292"/>
              <a:gd name="connsiteX14" fmla="*/ 3049656 w 5227982"/>
              <a:gd name="connsiteY14" fmla="*/ 2781292 h 2781292"/>
              <a:gd name="connsiteX15" fmla="*/ 346772 w 5227982"/>
              <a:gd name="connsiteY15" fmla="*/ 2781292 h 2781292"/>
              <a:gd name="connsiteX16" fmla="*/ 0 w 5227982"/>
              <a:gd name="connsiteY16" fmla="*/ 2434520 h 2781292"/>
              <a:gd name="connsiteX17" fmla="*/ 0 w 5227982"/>
              <a:gd name="connsiteY17" fmla="*/ 1567614 h 2781292"/>
              <a:gd name="connsiteX18" fmla="*/ 0 w 5227982"/>
              <a:gd name="connsiteY18" fmla="*/ 1047466 h 2781292"/>
              <a:gd name="connsiteX19" fmla="*/ 0 w 5227982"/>
              <a:gd name="connsiteY19" fmla="*/ 1047466 h 2781292"/>
              <a:gd name="connsiteX20" fmla="*/ 0 w 5227982"/>
              <a:gd name="connsiteY20" fmla="*/ 1047473 h 2781292"/>
              <a:gd name="connsiteX0" fmla="*/ 0 w 5227982"/>
              <a:gd name="connsiteY0" fmla="*/ 1054656 h 2788475"/>
              <a:gd name="connsiteX1" fmla="*/ 346772 w 5227982"/>
              <a:gd name="connsiteY1" fmla="*/ 707884 h 2788475"/>
              <a:gd name="connsiteX2" fmla="*/ 3394213 w 5227982"/>
              <a:gd name="connsiteY2" fmla="*/ 707884 h 2788475"/>
              <a:gd name="connsiteX3" fmla="*/ 3481742 w 5227982"/>
              <a:gd name="connsiteY3" fmla="*/ 0 h 2788475"/>
              <a:gd name="connsiteX4" fmla="*/ 3627782 w 5227982"/>
              <a:gd name="connsiteY4" fmla="*/ 701258 h 2788475"/>
              <a:gd name="connsiteX5" fmla="*/ 4881210 w 5227982"/>
              <a:gd name="connsiteY5" fmla="*/ 707884 h 2788475"/>
              <a:gd name="connsiteX6" fmla="*/ 5227982 w 5227982"/>
              <a:gd name="connsiteY6" fmla="*/ 1054656 h 2788475"/>
              <a:gd name="connsiteX7" fmla="*/ 5227982 w 5227982"/>
              <a:gd name="connsiteY7" fmla="*/ 1054649 h 2788475"/>
              <a:gd name="connsiteX8" fmla="*/ 5227982 w 5227982"/>
              <a:gd name="connsiteY8" fmla="*/ 1054649 h 2788475"/>
              <a:gd name="connsiteX9" fmla="*/ 5227982 w 5227982"/>
              <a:gd name="connsiteY9" fmla="*/ 1574797 h 2788475"/>
              <a:gd name="connsiteX10" fmla="*/ 5227982 w 5227982"/>
              <a:gd name="connsiteY10" fmla="*/ 2441703 h 2788475"/>
              <a:gd name="connsiteX11" fmla="*/ 4881210 w 5227982"/>
              <a:gd name="connsiteY11" fmla="*/ 2788475 h 2788475"/>
              <a:gd name="connsiteX12" fmla="*/ 4356652 w 5227982"/>
              <a:gd name="connsiteY12" fmla="*/ 2788475 h 2788475"/>
              <a:gd name="connsiteX13" fmla="*/ 3049656 w 5227982"/>
              <a:gd name="connsiteY13" fmla="*/ 2788475 h 2788475"/>
              <a:gd name="connsiteX14" fmla="*/ 3049656 w 5227982"/>
              <a:gd name="connsiteY14" fmla="*/ 2788475 h 2788475"/>
              <a:gd name="connsiteX15" fmla="*/ 346772 w 5227982"/>
              <a:gd name="connsiteY15" fmla="*/ 2788475 h 2788475"/>
              <a:gd name="connsiteX16" fmla="*/ 0 w 5227982"/>
              <a:gd name="connsiteY16" fmla="*/ 2441703 h 2788475"/>
              <a:gd name="connsiteX17" fmla="*/ 0 w 5227982"/>
              <a:gd name="connsiteY17" fmla="*/ 1574797 h 2788475"/>
              <a:gd name="connsiteX18" fmla="*/ 0 w 5227982"/>
              <a:gd name="connsiteY18" fmla="*/ 1054649 h 2788475"/>
              <a:gd name="connsiteX19" fmla="*/ 0 w 5227982"/>
              <a:gd name="connsiteY19" fmla="*/ 1054649 h 2788475"/>
              <a:gd name="connsiteX20" fmla="*/ 0 w 5227982"/>
              <a:gd name="connsiteY20" fmla="*/ 1054656 h 2788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227982" h="2788475">
                <a:moveTo>
                  <a:pt x="0" y="1054656"/>
                </a:moveTo>
                <a:cubicBezTo>
                  <a:pt x="0" y="863139"/>
                  <a:pt x="155255" y="707884"/>
                  <a:pt x="346772" y="707884"/>
                </a:cubicBezTo>
                <a:lnTo>
                  <a:pt x="3394213" y="707884"/>
                </a:lnTo>
                <a:lnTo>
                  <a:pt x="3481742" y="0"/>
                </a:lnTo>
                <a:lnTo>
                  <a:pt x="3627782" y="701258"/>
                </a:lnTo>
                <a:lnTo>
                  <a:pt x="4881210" y="707884"/>
                </a:lnTo>
                <a:cubicBezTo>
                  <a:pt x="5072727" y="707884"/>
                  <a:pt x="5227982" y="863139"/>
                  <a:pt x="5227982" y="1054656"/>
                </a:cubicBezTo>
                <a:lnTo>
                  <a:pt x="5227982" y="1054649"/>
                </a:lnTo>
                <a:lnTo>
                  <a:pt x="5227982" y="1054649"/>
                </a:lnTo>
                <a:lnTo>
                  <a:pt x="5227982" y="1574797"/>
                </a:lnTo>
                <a:lnTo>
                  <a:pt x="5227982" y="2441703"/>
                </a:lnTo>
                <a:cubicBezTo>
                  <a:pt x="5227982" y="2633220"/>
                  <a:pt x="5072727" y="2788475"/>
                  <a:pt x="4881210" y="2788475"/>
                </a:cubicBezTo>
                <a:lnTo>
                  <a:pt x="4356652" y="2788475"/>
                </a:lnTo>
                <a:lnTo>
                  <a:pt x="3049656" y="2788475"/>
                </a:lnTo>
                <a:lnTo>
                  <a:pt x="3049656" y="2788475"/>
                </a:lnTo>
                <a:lnTo>
                  <a:pt x="346772" y="2788475"/>
                </a:lnTo>
                <a:cubicBezTo>
                  <a:pt x="155255" y="2788475"/>
                  <a:pt x="0" y="2633220"/>
                  <a:pt x="0" y="2441703"/>
                </a:cubicBezTo>
                <a:lnTo>
                  <a:pt x="0" y="1574797"/>
                </a:lnTo>
                <a:lnTo>
                  <a:pt x="0" y="1054649"/>
                </a:lnTo>
                <a:lnTo>
                  <a:pt x="0" y="1054649"/>
                </a:lnTo>
                <a:lnTo>
                  <a:pt x="0" y="1054656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DA86F62-55F3-4075-B951-A55F7D8EC29C}"/>
                  </a:ext>
                </a:extLst>
              </p:cNvPr>
              <p:cNvSpPr/>
              <p:nvPr/>
            </p:nvSpPr>
            <p:spPr>
              <a:xfrm>
                <a:off x="1064614" y="4800423"/>
                <a:ext cx="525667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Solution: </a:t>
                </a:r>
                <a:r>
                  <a:rPr lang="en-US" b="1" dirty="0"/>
                  <a:t>Publicly sampleable </a:t>
                </a:r>
                <a:r>
                  <a:rPr lang="en-US" dirty="0"/>
                  <a:t>projective PRG.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Projected seed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dirty="0"/>
                  <a:t> can be publicly simulated.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DA86F62-55F3-4075-B951-A55F7D8EC2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614" y="4800423"/>
                <a:ext cx="5256672" cy="646331"/>
              </a:xfrm>
              <a:prstGeom prst="rect">
                <a:avLst/>
              </a:prstGeom>
              <a:blipFill>
                <a:blip r:embed="rId8"/>
                <a:stretch>
                  <a:fillRect l="-1044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2A5B930-5356-48BA-9E2B-E708C14B55B4}"/>
              </a:ext>
            </a:extLst>
          </p:cNvPr>
          <p:cNvSpPr/>
          <p:nvPr/>
        </p:nvSpPr>
        <p:spPr>
          <a:xfrm>
            <a:off x="6519576" y="5240695"/>
            <a:ext cx="4981691" cy="10891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Technical issue 2: Need </a:t>
            </a:r>
            <a:r>
              <a:rPr lang="en-US" b="1" dirty="0"/>
              <a:t>adaptive secure</a:t>
            </a:r>
            <a:r>
              <a:rPr lang="en-US" dirty="0"/>
              <a:t> PPRG.</a:t>
            </a:r>
          </a:p>
          <a:p>
            <a:pPr algn="ctr"/>
            <a:r>
              <a:rPr lang="en-US" dirty="0"/>
              <a:t>Solution: Same construction, refined proof</a:t>
            </a:r>
          </a:p>
        </p:txBody>
      </p:sp>
    </p:spTree>
    <p:extLst>
      <p:ext uri="{BB962C8B-B14F-4D97-AF65-F5344CB8AC3E}">
        <p14:creationId xmlns:p14="http://schemas.microsoft.com/office/powerpoint/2010/main" val="96398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5" grpId="0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DFAD9-AFB0-40F0-859A-EE061235A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Constructing Publicly sampleable PPRG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A373F97-F4DA-4462-8D7F-153B932EDDCC}"/>
              </a:ext>
            </a:extLst>
          </p:cNvPr>
          <p:cNvGrpSpPr/>
          <p:nvPr/>
        </p:nvGrpSpPr>
        <p:grpSpPr>
          <a:xfrm>
            <a:off x="4527211" y="2908767"/>
            <a:ext cx="6492423" cy="662473"/>
            <a:chOff x="4527211" y="2908767"/>
            <a:chExt cx="6492423" cy="662473"/>
          </a:xfrm>
        </p:grpSpPr>
        <p:sp>
          <p:nvSpPr>
            <p:cNvPr id="4" name="Arrow: Down 3">
              <a:extLst>
                <a:ext uri="{FF2B5EF4-FFF2-40B4-BE49-F238E27FC236}">
                  <a16:creationId xmlns:a16="http://schemas.microsoft.com/office/drawing/2014/main" id="{59387B8A-A820-40FA-8B8D-988B9DFB9177}"/>
                </a:ext>
              </a:extLst>
            </p:cNvPr>
            <p:cNvSpPr/>
            <p:nvPr/>
          </p:nvSpPr>
          <p:spPr>
            <a:xfrm>
              <a:off x="4527211" y="2908767"/>
              <a:ext cx="2529634" cy="66247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9459983-910E-4593-A399-A5F0614D9800}"/>
                </a:ext>
              </a:extLst>
            </p:cNvPr>
            <p:cNvSpPr txBox="1"/>
            <p:nvPr/>
          </p:nvSpPr>
          <p:spPr>
            <a:xfrm>
              <a:off x="7141649" y="3001467"/>
              <a:ext cx="38779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70C0"/>
                  </a:solidFill>
                </a:rPr>
                <a:t>Small tweak on construction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64229356-1494-4141-914A-D546748892D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90092632"/>
                  </p:ext>
                </p:extLst>
              </p:nvPr>
            </p:nvGraphicFramePr>
            <p:xfrm>
              <a:off x="1127760" y="3802070"/>
              <a:ext cx="9555789" cy="1390638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3531267">
                      <a:extLst>
                        <a:ext uri="{9D8B030D-6E8A-4147-A177-3AD203B41FA5}">
                          <a16:colId xmlns:a16="http://schemas.microsoft.com/office/drawing/2014/main" val="2533076071"/>
                        </a:ext>
                      </a:extLst>
                    </a:gridCol>
                    <a:gridCol w="2008174">
                      <a:extLst>
                        <a:ext uri="{9D8B030D-6E8A-4147-A177-3AD203B41FA5}">
                          <a16:colId xmlns:a16="http://schemas.microsoft.com/office/drawing/2014/main" val="759784198"/>
                        </a:ext>
                      </a:extLst>
                    </a:gridCol>
                    <a:gridCol w="2008174">
                      <a:extLst>
                        <a:ext uri="{9D8B030D-6E8A-4147-A177-3AD203B41FA5}">
                          <a16:colId xmlns:a16="http://schemas.microsoft.com/office/drawing/2014/main" val="2988167047"/>
                        </a:ext>
                      </a:extLst>
                    </a:gridCol>
                    <a:gridCol w="2008174">
                      <a:extLst>
                        <a:ext uri="{9D8B030D-6E8A-4147-A177-3AD203B41FA5}">
                          <a16:colId xmlns:a16="http://schemas.microsoft.com/office/drawing/2014/main" val="1621456878"/>
                        </a:ext>
                      </a:extLst>
                    </a:gridCol>
                  </a:tblGrid>
                  <a:tr h="567678"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CDH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LWE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RSA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69042372"/>
                      </a:ext>
                    </a:extLst>
                  </a:tr>
                  <a:tr h="7644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Ours: Publicly sampleable Projective PRG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p>
                                      <m:r>
                                        <a:rPr lang="en-US" sz="240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r>
                            <a:rPr lang="en-US" sz="2400" dirty="0"/>
                            <a:t> crs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400" dirty="0"/>
                            <a:t> crs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oMath>
                          </a14:m>
                          <a:r>
                            <a:rPr lang="en-US" sz="2400" dirty="0"/>
                            <a:t> crs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202503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64229356-1494-4141-914A-D546748892D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90092632"/>
                  </p:ext>
                </p:extLst>
              </p:nvPr>
            </p:nvGraphicFramePr>
            <p:xfrm>
              <a:off x="1127760" y="3802070"/>
              <a:ext cx="9555789" cy="1390638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3531267">
                      <a:extLst>
                        <a:ext uri="{9D8B030D-6E8A-4147-A177-3AD203B41FA5}">
                          <a16:colId xmlns:a16="http://schemas.microsoft.com/office/drawing/2014/main" val="2533076071"/>
                        </a:ext>
                      </a:extLst>
                    </a:gridCol>
                    <a:gridCol w="2008174">
                      <a:extLst>
                        <a:ext uri="{9D8B030D-6E8A-4147-A177-3AD203B41FA5}">
                          <a16:colId xmlns:a16="http://schemas.microsoft.com/office/drawing/2014/main" val="759784198"/>
                        </a:ext>
                      </a:extLst>
                    </a:gridCol>
                    <a:gridCol w="2008174">
                      <a:extLst>
                        <a:ext uri="{9D8B030D-6E8A-4147-A177-3AD203B41FA5}">
                          <a16:colId xmlns:a16="http://schemas.microsoft.com/office/drawing/2014/main" val="2988167047"/>
                        </a:ext>
                      </a:extLst>
                    </a:gridCol>
                    <a:gridCol w="2008174">
                      <a:extLst>
                        <a:ext uri="{9D8B030D-6E8A-4147-A177-3AD203B41FA5}">
                          <a16:colId xmlns:a16="http://schemas.microsoft.com/office/drawing/2014/main" val="1621456878"/>
                        </a:ext>
                      </a:extLst>
                    </a:gridCol>
                  </a:tblGrid>
                  <a:tr h="567678"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CDH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LWE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RSA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69042372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Ours: Publicly sampleable Projective PRG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76061" t="-69118" r="-200303" b="-169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76900" t="-69118" r="-100912" b="-169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75758" t="-69118" r="-606" b="-169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2025034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83681F89-E97C-4882-8294-FAC48620659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47885169"/>
                  </p:ext>
                </p:extLst>
              </p:nvPr>
            </p:nvGraphicFramePr>
            <p:xfrm>
              <a:off x="1127760" y="1438546"/>
              <a:ext cx="9555789" cy="1332091"/>
            </p:xfrm>
            <a:graphic>
              <a:graphicData uri="http://schemas.openxmlformats.org/drawingml/2006/table">
                <a:tbl>
                  <a:tblPr firstRow="1" bandRow="1">
                    <a:tableStyleId>{8A107856-5554-42FB-B03E-39F5DBC370BA}</a:tableStyleId>
                  </a:tblPr>
                  <a:tblGrid>
                    <a:gridCol w="3531267">
                      <a:extLst>
                        <a:ext uri="{9D8B030D-6E8A-4147-A177-3AD203B41FA5}">
                          <a16:colId xmlns:a16="http://schemas.microsoft.com/office/drawing/2014/main" val="2533076071"/>
                        </a:ext>
                      </a:extLst>
                    </a:gridCol>
                    <a:gridCol w="2008174">
                      <a:extLst>
                        <a:ext uri="{9D8B030D-6E8A-4147-A177-3AD203B41FA5}">
                          <a16:colId xmlns:a16="http://schemas.microsoft.com/office/drawing/2014/main" val="759784198"/>
                        </a:ext>
                      </a:extLst>
                    </a:gridCol>
                    <a:gridCol w="2008174">
                      <a:extLst>
                        <a:ext uri="{9D8B030D-6E8A-4147-A177-3AD203B41FA5}">
                          <a16:colId xmlns:a16="http://schemas.microsoft.com/office/drawing/2014/main" val="2988167047"/>
                        </a:ext>
                      </a:extLst>
                    </a:gridCol>
                    <a:gridCol w="2008174">
                      <a:extLst>
                        <a:ext uri="{9D8B030D-6E8A-4147-A177-3AD203B41FA5}">
                          <a16:colId xmlns:a16="http://schemas.microsoft.com/office/drawing/2014/main" val="1621456878"/>
                        </a:ext>
                      </a:extLst>
                    </a:gridCol>
                  </a:tblGrid>
                  <a:tr h="509131"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DDH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LWE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RSA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69042372"/>
                      </a:ext>
                    </a:extLst>
                  </a:tr>
                  <a:tr h="6855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[ABIKLV23]: </a:t>
                          </a:r>
                          <a:br>
                            <a:rPr lang="en-US" sz="2400" dirty="0"/>
                          </a:br>
                          <a:r>
                            <a:rPr lang="en-US" sz="2400" dirty="0"/>
                            <a:t>Projective PRG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p>
                                      <m:r>
                                        <a:rPr lang="en-US" sz="240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r>
                            <a:rPr lang="en-US" sz="2400" dirty="0"/>
                            <a:t> crs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400" dirty="0"/>
                            <a:t> crs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oMath>
                          </a14:m>
                          <a:r>
                            <a:rPr lang="en-US" sz="2400" dirty="0"/>
                            <a:t> crs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202503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83681F89-E97C-4882-8294-FAC48620659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47885169"/>
                  </p:ext>
                </p:extLst>
              </p:nvPr>
            </p:nvGraphicFramePr>
            <p:xfrm>
              <a:off x="1127760" y="1438546"/>
              <a:ext cx="9555789" cy="1332091"/>
            </p:xfrm>
            <a:graphic>
              <a:graphicData uri="http://schemas.openxmlformats.org/drawingml/2006/table">
                <a:tbl>
                  <a:tblPr firstRow="1" bandRow="1">
                    <a:tableStyleId>{8A107856-5554-42FB-B03E-39F5DBC370BA}</a:tableStyleId>
                  </a:tblPr>
                  <a:tblGrid>
                    <a:gridCol w="3531267">
                      <a:extLst>
                        <a:ext uri="{9D8B030D-6E8A-4147-A177-3AD203B41FA5}">
                          <a16:colId xmlns:a16="http://schemas.microsoft.com/office/drawing/2014/main" val="2533076071"/>
                        </a:ext>
                      </a:extLst>
                    </a:gridCol>
                    <a:gridCol w="2008174">
                      <a:extLst>
                        <a:ext uri="{9D8B030D-6E8A-4147-A177-3AD203B41FA5}">
                          <a16:colId xmlns:a16="http://schemas.microsoft.com/office/drawing/2014/main" val="759784198"/>
                        </a:ext>
                      </a:extLst>
                    </a:gridCol>
                    <a:gridCol w="2008174">
                      <a:extLst>
                        <a:ext uri="{9D8B030D-6E8A-4147-A177-3AD203B41FA5}">
                          <a16:colId xmlns:a16="http://schemas.microsoft.com/office/drawing/2014/main" val="2988167047"/>
                        </a:ext>
                      </a:extLst>
                    </a:gridCol>
                    <a:gridCol w="2008174">
                      <a:extLst>
                        <a:ext uri="{9D8B030D-6E8A-4147-A177-3AD203B41FA5}">
                          <a16:colId xmlns:a16="http://schemas.microsoft.com/office/drawing/2014/main" val="1621456878"/>
                        </a:ext>
                      </a:extLst>
                    </a:gridCol>
                  </a:tblGrid>
                  <a:tr h="509131"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DDH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LWE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RSA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69042372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[ABIKLV23]: </a:t>
                          </a:r>
                          <a:br>
                            <a:rPr lang="en-US" sz="2400" dirty="0"/>
                          </a:br>
                          <a:r>
                            <a:rPr lang="en-US" sz="2400" dirty="0"/>
                            <a:t>Projective PRG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76061" t="-63971" r="-200303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76900" t="-63971" r="-100912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75758" t="-63971" r="-606" b="-161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2025034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Arrow: Bent-Up 7">
            <a:extLst>
              <a:ext uri="{FF2B5EF4-FFF2-40B4-BE49-F238E27FC236}">
                <a16:creationId xmlns:a16="http://schemas.microsoft.com/office/drawing/2014/main" id="{7373FB92-2055-4139-8AAC-94D09DF92434}"/>
              </a:ext>
            </a:extLst>
          </p:cNvPr>
          <p:cNvSpPr/>
          <p:nvPr/>
        </p:nvSpPr>
        <p:spPr>
          <a:xfrm rot="5400000">
            <a:off x="5663246" y="5114610"/>
            <a:ext cx="753744" cy="1127761"/>
          </a:xfrm>
          <a:prstGeom prst="bentUpArrow">
            <a:avLst>
              <a:gd name="adj1" fmla="val 10962"/>
              <a:gd name="adj2" fmla="val 17441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8E0AAB-0AEF-4877-AC42-8241DF8FAF1B}"/>
              </a:ext>
            </a:extLst>
          </p:cNvPr>
          <p:cNvSpPr/>
          <p:nvPr/>
        </p:nvSpPr>
        <p:spPr>
          <a:xfrm>
            <a:off x="1891131" y="5411476"/>
            <a:ext cx="324479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dirty="0">
                <a:solidFill>
                  <a:srgbClr val="0070C0"/>
                </a:solidFill>
              </a:rPr>
              <a:t>Compressing technique</a:t>
            </a:r>
          </a:p>
          <a:p>
            <a:pPr algn="r"/>
            <a:r>
              <a:rPr lang="en-US" sz="2400" dirty="0">
                <a:solidFill>
                  <a:srgbClr val="0070C0"/>
                </a:solidFill>
              </a:rPr>
              <a:t>([Boyen-Waters10])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9D2E06D-B62C-4853-96A7-66EC15ED1E05}"/>
                  </a:ext>
                </a:extLst>
              </p:cNvPr>
              <p:cNvSpPr/>
              <p:nvPr/>
            </p:nvSpPr>
            <p:spPr>
              <a:xfrm>
                <a:off x="6707641" y="5550199"/>
                <a:ext cx="536913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sized-</a:t>
                </a:r>
                <a:r>
                  <a:rPr lang="en-US" sz="2400" dirty="0" err="1"/>
                  <a:t>crs</a:t>
                </a:r>
                <a:r>
                  <a:rPr lang="en-US" sz="2400" dirty="0"/>
                  <a:t> from pairing (Computational-bilinear-Diffie-Hellman)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9D2E06D-B62C-4853-96A7-66EC15ED1E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7641" y="5550199"/>
                <a:ext cx="5369130" cy="830997"/>
              </a:xfrm>
              <a:prstGeom prst="rect">
                <a:avLst/>
              </a:prstGeom>
              <a:blipFill>
                <a:blip r:embed="rId4"/>
                <a:stretch>
                  <a:fillRect l="-1703"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136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106C2-FCF4-4710-95D9-411A42D72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Adaptive Broadcast Constructions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13E393-3655-4DAF-BDE5-E211D46E011A}"/>
              </a:ext>
            </a:extLst>
          </p:cNvPr>
          <p:cNvSpPr/>
          <p:nvPr/>
        </p:nvSpPr>
        <p:spPr>
          <a:xfrm>
            <a:off x="365547" y="1055735"/>
            <a:ext cx="59861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Publicly sampleable Projective PRG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100DB677-BC76-4C3F-B46A-8B8F117A8797}"/>
                  </a:ext>
                </a:extLst>
              </p:cNvPr>
              <p:cNvSpPr/>
              <p:nvPr/>
            </p:nvSpPr>
            <p:spPr>
              <a:xfrm>
                <a:off x="1712141" y="1688165"/>
                <a:ext cx="3404477" cy="143870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crs</a:t>
                </a:r>
                <a:r>
                  <a:rPr lang="en-US" sz="2400" dirty="0"/>
                  <a:t> from RSA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crs</a:t>
                </a:r>
                <a:r>
                  <a:rPr lang="en-US" sz="2400" dirty="0"/>
                  <a:t> from LWE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crs</a:t>
                </a:r>
                <a:r>
                  <a:rPr lang="en-US" sz="2400" dirty="0"/>
                  <a:t> from CBDH</a:t>
                </a:r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100DB677-BC76-4C3F-B46A-8B8F117A87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2141" y="1688165"/>
                <a:ext cx="3404477" cy="1438701"/>
              </a:xfrm>
              <a:prstGeom prst="roundRect">
                <a:avLst/>
              </a:prstGeom>
              <a:blipFill>
                <a:blip r:embed="rId2"/>
                <a:stretch>
                  <a:fillRect l="-179" b="-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F163CEE2-6CC5-4885-A4B6-36677BF33375}"/>
              </a:ext>
            </a:extLst>
          </p:cNvPr>
          <p:cNvSpPr txBox="1"/>
          <p:nvPr/>
        </p:nvSpPr>
        <p:spPr>
          <a:xfrm>
            <a:off x="8023304" y="4860470"/>
            <a:ext cx="3230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PPRG </a:t>
            </a:r>
            <a:r>
              <a:rPr lang="en-US" dirty="0" err="1">
                <a:solidFill>
                  <a:srgbClr val="0070C0"/>
                </a:solidFill>
              </a:rPr>
              <a:t>crs</a:t>
            </a:r>
            <a:r>
              <a:rPr lang="en-US" dirty="0">
                <a:solidFill>
                  <a:srgbClr val="0070C0"/>
                </a:solidFill>
              </a:rPr>
              <a:t> becomes part of </a:t>
            </a:r>
            <a:r>
              <a:rPr lang="en-US" dirty="0" err="1">
                <a:solidFill>
                  <a:srgbClr val="0070C0"/>
                </a:solidFill>
              </a:rPr>
              <a:t>mpk</a:t>
            </a:r>
            <a:r>
              <a:rPr lang="en-US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426BB6-B4D1-4702-9AE9-431F429DCCF3}"/>
              </a:ext>
            </a:extLst>
          </p:cNvPr>
          <p:cNvSpPr/>
          <p:nvPr/>
        </p:nvSpPr>
        <p:spPr>
          <a:xfrm>
            <a:off x="1761769" y="5992775"/>
            <a:ext cx="33052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Semi-Static BE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7DC6F608-4009-4200-A8AD-9786C7ADEDE8}"/>
                  </a:ext>
                </a:extLst>
              </p:cNvPr>
              <p:cNvSpPr/>
              <p:nvPr/>
            </p:nvSpPr>
            <p:spPr>
              <a:xfrm>
                <a:off x="938324" y="3819870"/>
                <a:ext cx="4952113" cy="2081200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sz="2000" dirty="0"/>
                  <a:t> mpk from Decisional pairing assumption. </a:t>
                </a:r>
                <a:r>
                  <a:rPr lang="en-US" sz="1600" dirty="0"/>
                  <a:t>([Gentry-Waters09])</a:t>
                </a:r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sz="2000" dirty="0"/>
                  <a:t> mpk from WE </a:t>
                </a:r>
                <a:r>
                  <a:rPr lang="en-US" sz="1600" dirty="0"/>
                  <a:t>([Freitag –Waters-Wu23])</a:t>
                </a:r>
                <a:endParaRPr lang="en-US" sz="1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dirty="0"/>
                  <a:t> mpk from Search pairing assumption </a:t>
                </a:r>
                <a:r>
                  <a:rPr lang="en-US" sz="1600" dirty="0"/>
                  <a:t>(This work)</a:t>
                </a:r>
                <a:endParaRPr lang="en-US" sz="2000" dirty="0"/>
              </a:p>
            </p:txBody>
          </p:sp>
        </mc:Choice>
        <mc:Fallback xmlns=""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7DC6F608-4009-4200-A8AD-9786C7ADED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324" y="3819870"/>
                <a:ext cx="4952113" cy="2081200"/>
              </a:xfrm>
              <a:prstGeom prst="roundRect">
                <a:avLst/>
              </a:prstGeom>
              <a:blipFill>
                <a:blip r:embed="rId3"/>
                <a:stretch>
                  <a:fillRect b="-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Graphic 12" descr="Close">
            <a:extLst>
              <a:ext uri="{FF2B5EF4-FFF2-40B4-BE49-F238E27FC236}">
                <a16:creationId xmlns:a16="http://schemas.microsoft.com/office/drawing/2014/main" id="{9360F918-0141-4CDD-ABD5-2712B1AD3B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48495" y="3168443"/>
            <a:ext cx="620232" cy="6202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Flowchart: Alternate Process 3">
                <a:extLst>
                  <a:ext uri="{FF2B5EF4-FFF2-40B4-BE49-F238E27FC236}">
                    <a16:creationId xmlns:a16="http://schemas.microsoft.com/office/drawing/2014/main" id="{6B7BBA80-8AF3-48EC-82BB-6C11857BABA3}"/>
                  </a:ext>
                </a:extLst>
              </p:cNvPr>
              <p:cNvSpPr/>
              <p:nvPr/>
            </p:nvSpPr>
            <p:spPr>
              <a:xfrm>
                <a:off x="7432158" y="2764328"/>
                <a:ext cx="4295554" cy="1967160"/>
              </a:xfrm>
              <a:prstGeom prst="flowChartAlternateProcess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sz="2000" dirty="0"/>
                  <a:t> mpk from Decisional pairing assumption.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sz="2000" dirty="0"/>
                  <a:t> mpk from WE + LWE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dirty="0"/>
                  <a:t> mpk from Search pairing assumption </a:t>
                </a:r>
              </a:p>
            </p:txBody>
          </p:sp>
        </mc:Choice>
        <mc:Fallback xmlns="">
          <p:sp>
            <p:nvSpPr>
              <p:cNvPr id="4" name="Flowchart: Alternate Process 3">
                <a:extLst>
                  <a:ext uri="{FF2B5EF4-FFF2-40B4-BE49-F238E27FC236}">
                    <a16:creationId xmlns:a16="http://schemas.microsoft.com/office/drawing/2014/main" id="{6B7BBA80-8AF3-48EC-82BB-6C11857BAB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2158" y="2764328"/>
                <a:ext cx="4295554" cy="1967160"/>
              </a:xfrm>
              <a:prstGeom prst="flowChartAlternateProcess">
                <a:avLst/>
              </a:prstGeom>
              <a:blipFill>
                <a:blip r:embed="rId6"/>
                <a:stretch>
                  <a:fillRect r="-1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9343D6BD-5563-4DB7-A436-C46DDD5EC5B3}"/>
              </a:ext>
            </a:extLst>
          </p:cNvPr>
          <p:cNvSpPr/>
          <p:nvPr/>
        </p:nvSpPr>
        <p:spPr>
          <a:xfrm>
            <a:off x="7927324" y="1970641"/>
            <a:ext cx="33052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New Adaptive BE</a:t>
            </a:r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2257EA99-C7D8-4BF3-814E-A74120F8C700}"/>
              </a:ext>
            </a:extLst>
          </p:cNvPr>
          <p:cNvSpPr/>
          <p:nvPr/>
        </p:nvSpPr>
        <p:spPr>
          <a:xfrm rot="16200000">
            <a:off x="6016206" y="3193300"/>
            <a:ext cx="1290182" cy="1240468"/>
          </a:xfrm>
          <a:prstGeom prst="downArrow">
            <a:avLst>
              <a:gd name="adj1" fmla="val 4052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7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 animBg="1"/>
      <p:bldP spid="16" grpId="0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680A1-1A5B-4099-9C6F-B28AB667D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problems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F236405-7866-4566-9EF6-7F189420AD81}"/>
                  </a:ext>
                </a:extLst>
              </p:cNvPr>
              <p:cNvSpPr/>
              <p:nvPr/>
            </p:nvSpPr>
            <p:spPr>
              <a:xfrm>
                <a:off x="365760" y="1534109"/>
                <a:ext cx="11092523" cy="46405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Better group-based broadcast.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Adaptive broadcast from this work: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sz="2400" dirty="0"/>
                  <a:t>-sized </a:t>
                </a:r>
                <a:r>
                  <a:rPr lang="en-US" sz="2400" dirty="0" err="1"/>
                  <a:t>mpk</a:t>
                </a:r>
                <a:r>
                  <a:rPr lang="en-US" sz="2400" dirty="0"/>
                  <a:t> from decisional assumption.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r>
                  <a:rPr lang="en-US" sz="2400" dirty="0"/>
                  <a:t>-sized </a:t>
                </a:r>
                <a:r>
                  <a:rPr lang="en-US" sz="2400" dirty="0" err="1"/>
                  <a:t>mpk</a:t>
                </a:r>
                <a:r>
                  <a:rPr lang="en-US" sz="2400" dirty="0"/>
                  <a:t> from search assumption.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Best of both worlds?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sz="1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Better lattice-based broadcast.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The only semi-static secure lattice construction in the plain model is from witness encryption / secret-coin evasive LWE ([Freitag –Waters-Wu23])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[Champion-Hsieh-Wu25] construct semi-static secure broadcast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2400" dirty="0"/>
                  <a:t>-succinct LWE </a:t>
                </a:r>
                <a:r>
                  <a:rPr lang="en-US" sz="2400" i="1" dirty="0"/>
                  <a:t>with random oracle.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sz="1400" i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Adaptive broadcast with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400" dirty="0"/>
                  <a:t>-sized </a:t>
                </a:r>
                <a:r>
                  <a:rPr lang="en-US" sz="2400" dirty="0" err="1"/>
                  <a:t>mpk</a:t>
                </a:r>
                <a:r>
                  <a:rPr lang="en-US" sz="2400" dirty="0"/>
                  <a:t> without </a:t>
                </a:r>
                <a:r>
                  <a:rPr lang="en-US" sz="2400" dirty="0" err="1"/>
                  <a:t>iO</a:t>
                </a:r>
                <a:r>
                  <a:rPr lang="en-US" sz="2400" dirty="0"/>
                  <a:t>?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F236405-7866-4566-9EF6-7F189420AD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" y="1534109"/>
                <a:ext cx="11092523" cy="4640501"/>
              </a:xfrm>
              <a:prstGeom prst="rect">
                <a:avLst/>
              </a:prstGeom>
              <a:blipFill>
                <a:blip r:embed="rId2"/>
                <a:stretch>
                  <a:fillRect l="-714" t="-1051" r="-1319" b="-2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837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5B35E52-6737-4385-A3E1-A5C4FC4DE99B}"/>
              </a:ext>
            </a:extLst>
          </p:cNvPr>
          <p:cNvSpPr txBox="1"/>
          <p:nvPr/>
        </p:nvSpPr>
        <p:spPr>
          <a:xfrm>
            <a:off x="4389874" y="2967335"/>
            <a:ext cx="34092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Thank You!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774D23-2AF5-45E2-B8EF-69B3CB9350D0}"/>
              </a:ext>
            </a:extLst>
          </p:cNvPr>
          <p:cNvSpPr/>
          <p:nvPr/>
        </p:nvSpPr>
        <p:spPr>
          <a:xfrm>
            <a:off x="4854392" y="4006334"/>
            <a:ext cx="2480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eprint.iacr.org/2025/323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007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CCC0E-B1DD-4D50-A661-E5FCEE32C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Broadcast Encryption – Formal Syntax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12B7D9F-F2CC-4F9A-95D2-8A7C42C4571B}"/>
                  </a:ext>
                </a:extLst>
              </p:cNvPr>
              <p:cNvSpPr txBox="1"/>
              <p:nvPr/>
            </p:nvSpPr>
            <p:spPr>
              <a:xfrm>
                <a:off x="1055649" y="1843668"/>
                <a:ext cx="5515421" cy="32194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Setup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→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mpk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msk</m:t>
                    </m:r>
                  </m:oMath>
                </a14:m>
                <a:endParaRPr lang="en-US" sz="2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KeyGen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msk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sk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Enc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mpk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⊆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ct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sz="28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Dec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mpk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sk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ct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/⊥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12B7D9F-F2CC-4F9A-95D2-8A7C42C457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649" y="1843668"/>
                <a:ext cx="5515421" cy="32194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4894792D-BEFE-4AD2-8342-5A122E3CF654}"/>
              </a:ext>
            </a:extLst>
          </p:cNvPr>
          <p:cNvSpPr txBox="1"/>
          <p:nvPr/>
        </p:nvSpPr>
        <p:spPr>
          <a:xfrm>
            <a:off x="3152026" y="1399691"/>
            <a:ext cx="2036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N: number of users</a:t>
            </a:r>
          </a:p>
        </p:txBody>
      </p:sp>
    </p:spTree>
    <p:extLst>
      <p:ext uri="{BB962C8B-B14F-4D97-AF65-F5344CB8AC3E}">
        <p14:creationId xmlns:p14="http://schemas.microsoft.com/office/powerpoint/2010/main" val="300979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CCC0E-B1DD-4D50-A661-E5FCEE32C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Broadcast Encryption – Formal Syntax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12B7D9F-F2CC-4F9A-95D2-8A7C42C4571B}"/>
                  </a:ext>
                </a:extLst>
              </p:cNvPr>
              <p:cNvSpPr txBox="1"/>
              <p:nvPr/>
            </p:nvSpPr>
            <p:spPr>
              <a:xfrm>
                <a:off x="1055649" y="1843668"/>
                <a:ext cx="6105518" cy="32194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Setup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→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mpk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msk</m:t>
                    </m:r>
                  </m:oMath>
                </a14:m>
                <a:endParaRPr lang="en-US" sz="2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KeyGen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msk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→(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sk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Enc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mpk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⊆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→(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ct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sz="2800" b="0" dirty="0"/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Dec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mpk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sk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ct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/⊥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12B7D9F-F2CC-4F9A-95D2-8A7C42C457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649" y="1843668"/>
                <a:ext cx="6105518" cy="32194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908BB09E-215F-45D5-8F48-DBB46DAC7BE5}"/>
              </a:ext>
            </a:extLst>
          </p:cNvPr>
          <p:cNvGrpSpPr/>
          <p:nvPr/>
        </p:nvGrpSpPr>
        <p:grpSpPr>
          <a:xfrm>
            <a:off x="5649951" y="4088780"/>
            <a:ext cx="1100254" cy="369332"/>
            <a:chOff x="5649951" y="4088780"/>
            <a:chExt cx="1100254" cy="369332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F0D98E4-4C47-4C6F-ACCA-FBD4F9798064}"/>
                </a:ext>
              </a:extLst>
            </p:cNvPr>
            <p:cNvCxnSpPr>
              <a:cxnSpLocks/>
            </p:cNvCxnSpPr>
            <p:nvPr/>
          </p:nvCxnSpPr>
          <p:spPr>
            <a:xfrm>
              <a:off x="5649951" y="4088780"/>
              <a:ext cx="1100254" cy="0"/>
            </a:xfrm>
            <a:prstGeom prst="line">
              <a:avLst/>
            </a:prstGeom>
            <a:ln w="25400">
              <a:solidFill>
                <a:schemeClr val="accent5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BD3D41A-D9DC-4956-8B0E-B9C38985EA6B}"/>
                </a:ext>
              </a:extLst>
            </p:cNvPr>
            <p:cNvSpPr txBox="1"/>
            <p:nvPr/>
          </p:nvSpPr>
          <p:spPr>
            <a:xfrm>
              <a:off x="5839242" y="4088780"/>
              <a:ext cx="7216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Short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140F0FD-B84F-49C8-A1FE-60AE1A0C3A0A}"/>
                  </a:ext>
                </a:extLst>
              </p:cNvPr>
              <p:cNvSpPr txBox="1"/>
              <p:nvPr/>
            </p:nvSpPr>
            <p:spPr>
              <a:xfrm>
                <a:off x="7084741" y="1568604"/>
                <a:ext cx="4865371" cy="4339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2800" dirty="0"/>
                  <a:t>Succinctness</a:t>
                </a:r>
              </a:p>
              <a:p>
                <a:pPr marL="742950" lvl="1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ct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742950" lvl="1" indent="-285750">
                  <a:buFont typeface="Wingdings" panose="05000000000000000000" pitchFamily="2" charset="2"/>
                  <a:buChar char="§"/>
                </a:pPr>
                <a:r>
                  <a:rPr lang="en-US" sz="2400" dirty="0"/>
                  <a:t>For this talk,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ct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𝜆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sz="2400" dirty="0"/>
              </a:p>
              <a:p>
                <a:pPr lvl="1"/>
                <a:endParaRPr lang="en-US" sz="2400" dirty="0"/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2800" dirty="0"/>
                  <a:t>Correctness</a:t>
                </a:r>
              </a:p>
              <a:p>
                <a:pPr marL="742950" lvl="1" indent="-285750">
                  <a:buFont typeface="Wingdings" panose="05000000000000000000" pitchFamily="2" charset="2"/>
                  <a:buChar char="§"/>
                </a:pPr>
                <a:r>
                  <a:rPr lang="en-US" sz="2400" dirty="0"/>
                  <a:t>Honest ciphertext always decrypts for users in the set.</a:t>
                </a:r>
              </a:p>
              <a:p>
                <a:pPr marL="742950" lvl="1" indent="-285750">
                  <a:buFont typeface="Wingdings" panose="05000000000000000000" pitchFamily="2" charset="2"/>
                  <a:buChar char="§"/>
                </a:pPr>
                <a:endParaRPr lang="en-US" sz="2400" dirty="0"/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2800" dirty="0"/>
                  <a:t>Security</a:t>
                </a:r>
              </a:p>
              <a:p>
                <a:pPr marL="742950" lvl="1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ct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sz="2400" dirty="0"/>
                  <a:t> hides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/>
                  <a:t> if no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sk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where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/>
                  <a:t> is given.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140F0FD-B84F-49C8-A1FE-60AE1A0C3A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4741" y="1568604"/>
                <a:ext cx="4865371" cy="4339650"/>
              </a:xfrm>
              <a:prstGeom prst="rect">
                <a:avLst/>
              </a:prstGeom>
              <a:blipFill>
                <a:blip r:embed="rId3"/>
                <a:stretch>
                  <a:fillRect l="-2130" t="-1264" r="-251" b="-2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622A35AA-59F2-4FB4-B696-8443AE46EED0}"/>
              </a:ext>
            </a:extLst>
          </p:cNvPr>
          <p:cNvSpPr txBox="1"/>
          <p:nvPr/>
        </p:nvSpPr>
        <p:spPr>
          <a:xfrm>
            <a:off x="3152026" y="1399691"/>
            <a:ext cx="2036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N: number of users</a:t>
            </a:r>
          </a:p>
        </p:txBody>
      </p:sp>
    </p:spTree>
    <p:extLst>
      <p:ext uri="{BB962C8B-B14F-4D97-AF65-F5344CB8AC3E}">
        <p14:creationId xmlns:p14="http://schemas.microsoft.com/office/powerpoint/2010/main" val="18008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84CE2-E584-4D03-B188-C08AB8AEF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Security: Adaptive vs. Selective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58A61F0-BFCC-4252-BEA6-89784069E4EA}"/>
              </a:ext>
            </a:extLst>
          </p:cNvPr>
          <p:cNvCxnSpPr>
            <a:cxnSpLocks/>
          </p:cNvCxnSpPr>
          <p:nvPr/>
        </p:nvCxnSpPr>
        <p:spPr>
          <a:xfrm>
            <a:off x="6096000" y="1063082"/>
            <a:ext cx="0" cy="5300546"/>
          </a:xfrm>
          <a:prstGeom prst="line">
            <a:avLst/>
          </a:prstGeom>
          <a:ln w="19050">
            <a:solidFill>
              <a:schemeClr val="tx1">
                <a:alpha val="80000"/>
              </a:schemeClr>
            </a:solidFill>
            <a:prstDash val="sysDot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 descr="Devil face with solid fill">
            <a:extLst>
              <a:ext uri="{FF2B5EF4-FFF2-40B4-BE49-F238E27FC236}">
                <a16:creationId xmlns:a16="http://schemas.microsoft.com/office/drawing/2014/main" id="{5E6C797D-3D5E-4F8F-B870-F4DAF6142B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89810" y="1451524"/>
            <a:ext cx="540834" cy="540834"/>
          </a:xfrm>
          <a:prstGeom prst="rect">
            <a:avLst/>
          </a:prstGeom>
        </p:spPr>
      </p:pic>
      <p:pic>
        <p:nvPicPr>
          <p:cNvPr id="10" name="Graphic 9" descr="Gavel">
            <a:extLst>
              <a:ext uri="{FF2B5EF4-FFF2-40B4-BE49-F238E27FC236}">
                <a16:creationId xmlns:a16="http://schemas.microsoft.com/office/drawing/2014/main" id="{7C54B778-5DA0-4B83-8BD6-1266B68C21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13674" y="1451524"/>
            <a:ext cx="540831" cy="540831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EDA661A-B7F3-4996-A796-AF8DC3EFEF45}"/>
              </a:ext>
            </a:extLst>
          </p:cNvPr>
          <p:cNvCxnSpPr>
            <a:cxnSpLocks/>
          </p:cNvCxnSpPr>
          <p:nvPr/>
        </p:nvCxnSpPr>
        <p:spPr>
          <a:xfrm flipH="1">
            <a:off x="2163337" y="2036956"/>
            <a:ext cx="2601951" cy="0"/>
          </a:xfrm>
          <a:prstGeom prst="straightConnector1">
            <a:avLst/>
          </a:prstGeom>
          <a:ln w="19050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6B1257B-68DF-467C-B278-6A2A4D223CB3}"/>
              </a:ext>
            </a:extLst>
          </p:cNvPr>
          <p:cNvSpPr txBox="1"/>
          <p:nvPr/>
        </p:nvSpPr>
        <p:spPr>
          <a:xfrm>
            <a:off x="2288651" y="1063082"/>
            <a:ext cx="2169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Adaptive Game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0AD0032-BFE3-4BC9-BC93-7D3B1E151728}"/>
                  </a:ext>
                </a:extLst>
              </p:cNvPr>
              <p:cNvSpPr txBox="1"/>
              <p:nvPr/>
            </p:nvSpPr>
            <p:spPr>
              <a:xfrm>
                <a:off x="3373243" y="1684211"/>
                <a:ext cx="5027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0AD0032-BFE3-4BC9-BC93-7D3B1E1517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3243" y="1684211"/>
                <a:ext cx="50270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DFF5CA6-4AF8-4CFF-A5BE-42DF563626CE}"/>
              </a:ext>
            </a:extLst>
          </p:cNvPr>
          <p:cNvCxnSpPr>
            <a:cxnSpLocks/>
          </p:cNvCxnSpPr>
          <p:nvPr/>
        </p:nvCxnSpPr>
        <p:spPr>
          <a:xfrm flipH="1">
            <a:off x="2237678" y="2739480"/>
            <a:ext cx="2527610" cy="0"/>
          </a:xfrm>
          <a:prstGeom prst="straightConnector1">
            <a:avLst/>
          </a:prstGeom>
          <a:ln w="19050">
            <a:headEnd type="triangle"/>
            <a:tailEnd type="non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11E4FE7-188D-4353-8D0C-22FEB7B4FF55}"/>
                  </a:ext>
                </a:extLst>
              </p:cNvPr>
              <p:cNvSpPr txBox="1"/>
              <p:nvPr/>
            </p:nvSpPr>
            <p:spPr>
              <a:xfrm>
                <a:off x="3186013" y="2370148"/>
                <a:ext cx="6899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mpk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11E4FE7-188D-4353-8D0C-22FEB7B4FF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6013" y="2370148"/>
                <a:ext cx="689932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E4107CA-A149-41D5-881C-98EF0FD32490}"/>
                  </a:ext>
                </a:extLst>
              </p:cNvPr>
              <p:cNvSpPr txBox="1"/>
              <p:nvPr/>
            </p:nvSpPr>
            <p:spPr>
              <a:xfrm>
                <a:off x="279205" y="2166055"/>
                <a:ext cx="2947217" cy="3822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mpk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msk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Setup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E4107CA-A149-41D5-881C-98EF0FD32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05" y="2166055"/>
                <a:ext cx="2947217" cy="382284"/>
              </a:xfrm>
              <a:prstGeom prst="rect">
                <a:avLst/>
              </a:prstGeom>
              <a:blipFill>
                <a:blip r:embed="rId9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FAE613F-0CC9-4F0E-BD5B-A2188760FDD5}"/>
              </a:ext>
            </a:extLst>
          </p:cNvPr>
          <p:cNvCxnSpPr>
            <a:cxnSpLocks/>
          </p:cNvCxnSpPr>
          <p:nvPr/>
        </p:nvCxnSpPr>
        <p:spPr>
          <a:xfrm flipH="1">
            <a:off x="2163337" y="3234275"/>
            <a:ext cx="2601951" cy="0"/>
          </a:xfrm>
          <a:prstGeom prst="straightConnector1">
            <a:avLst/>
          </a:prstGeom>
          <a:ln w="19050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6E92A64-CD7E-441B-AB48-FCFA1C9C13E4}"/>
                  </a:ext>
                </a:extLst>
              </p:cNvPr>
              <p:cNvSpPr txBox="1"/>
              <p:nvPr/>
            </p:nvSpPr>
            <p:spPr>
              <a:xfrm>
                <a:off x="3163506" y="2881530"/>
                <a:ext cx="9221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6E92A64-CD7E-441B-AB48-FCFA1C9C13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506" y="2881530"/>
                <a:ext cx="922176" cy="369332"/>
              </a:xfrm>
              <a:prstGeom prst="rect">
                <a:avLst/>
              </a:prstGeom>
              <a:blipFill>
                <a:blip r:embed="rId10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6FC64DB-0107-40D2-B018-FA9A95957966}"/>
              </a:ext>
            </a:extLst>
          </p:cNvPr>
          <p:cNvCxnSpPr>
            <a:cxnSpLocks/>
          </p:cNvCxnSpPr>
          <p:nvPr/>
        </p:nvCxnSpPr>
        <p:spPr>
          <a:xfrm flipH="1">
            <a:off x="2237678" y="3981403"/>
            <a:ext cx="2527610" cy="0"/>
          </a:xfrm>
          <a:prstGeom prst="straightConnector1">
            <a:avLst/>
          </a:prstGeom>
          <a:ln w="19050">
            <a:headEnd type="triangle"/>
            <a:tailEnd type="non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2CD50A5-BFF3-4A4D-93B4-8D0EDD9184F5}"/>
                  </a:ext>
                </a:extLst>
              </p:cNvPr>
              <p:cNvSpPr txBox="1"/>
              <p:nvPr/>
            </p:nvSpPr>
            <p:spPr>
              <a:xfrm>
                <a:off x="3186013" y="3612071"/>
                <a:ext cx="5392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mtClean="0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2CD50A5-BFF3-4A4D-93B4-8D0EDD9184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6013" y="3612071"/>
                <a:ext cx="539250" cy="369332"/>
              </a:xfrm>
              <a:prstGeom prst="rect">
                <a:avLst/>
              </a:prstGeom>
              <a:blipFill>
                <a:blip r:embed="rId11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2514FC6-D552-4602-BD50-AD81B1971592}"/>
                  </a:ext>
                </a:extLst>
              </p:cNvPr>
              <p:cNvSpPr txBox="1"/>
              <p:nvPr/>
            </p:nvSpPr>
            <p:spPr>
              <a:xfrm>
                <a:off x="434012" y="3316904"/>
                <a:ext cx="243791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sk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KeyGen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msk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𝒬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2514FC6-D552-4602-BD50-AD81B19715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012" y="3316904"/>
                <a:ext cx="2437911" cy="646331"/>
              </a:xfrm>
              <a:prstGeom prst="rect">
                <a:avLst/>
              </a:prstGeom>
              <a:blipFill>
                <a:blip r:embed="rId12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Graphic 28" descr="Refresh RTL">
            <a:extLst>
              <a:ext uri="{FF2B5EF4-FFF2-40B4-BE49-F238E27FC236}">
                <a16:creationId xmlns:a16="http://schemas.microsoft.com/office/drawing/2014/main" id="{88DD2FF9-B217-4D71-897A-4877FA9BC52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887869" y="3318624"/>
            <a:ext cx="569965" cy="569965"/>
          </a:xfrm>
          <a:prstGeom prst="rect">
            <a:avLst/>
          </a:prstGeom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DA4A7A8-572C-453D-A59E-904EFA87B789}"/>
              </a:ext>
            </a:extLst>
          </p:cNvPr>
          <p:cNvCxnSpPr>
            <a:cxnSpLocks/>
          </p:cNvCxnSpPr>
          <p:nvPr/>
        </p:nvCxnSpPr>
        <p:spPr>
          <a:xfrm flipH="1">
            <a:off x="2181925" y="4524095"/>
            <a:ext cx="2601951" cy="0"/>
          </a:xfrm>
          <a:prstGeom prst="straightConnector1">
            <a:avLst/>
          </a:prstGeom>
          <a:ln w="19050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2DE42C0-C097-40C0-929C-AB475C1C3F25}"/>
                  </a:ext>
                </a:extLst>
              </p:cNvPr>
              <p:cNvSpPr txBox="1"/>
              <p:nvPr/>
            </p:nvSpPr>
            <p:spPr>
              <a:xfrm>
                <a:off x="2377234" y="4149482"/>
                <a:ext cx="21568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⊆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∖</m:t>
                      </m:r>
                      <m:r>
                        <a:rPr lang="en-US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𝒬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2DE42C0-C097-40C0-929C-AB475C1C3F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234" y="4149482"/>
                <a:ext cx="2156808" cy="369332"/>
              </a:xfrm>
              <a:prstGeom prst="rect">
                <a:avLst/>
              </a:prstGeom>
              <a:blipFill>
                <a:blip r:embed="rId1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AEDCF4E-00DE-460C-A46A-D0570F67DAB9}"/>
              </a:ext>
            </a:extLst>
          </p:cNvPr>
          <p:cNvCxnSpPr>
            <a:cxnSpLocks/>
          </p:cNvCxnSpPr>
          <p:nvPr/>
        </p:nvCxnSpPr>
        <p:spPr>
          <a:xfrm flipH="1">
            <a:off x="2256266" y="5211751"/>
            <a:ext cx="2527610" cy="0"/>
          </a:xfrm>
          <a:prstGeom prst="straightConnector1">
            <a:avLst/>
          </a:prstGeom>
          <a:ln w="19050">
            <a:headEnd type="triangle"/>
            <a:tailEnd type="non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C8DE8CD-A0E6-42F2-BCD0-B3FC9238A669}"/>
                  </a:ext>
                </a:extLst>
              </p:cNvPr>
              <p:cNvSpPr txBox="1"/>
              <p:nvPr/>
            </p:nvSpPr>
            <p:spPr>
              <a:xfrm>
                <a:off x="3204601" y="4842419"/>
                <a:ext cx="5270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ct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C8DE8CD-A0E6-42F2-BCD0-B3FC9238A6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4601" y="4842419"/>
                <a:ext cx="527067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8C624B0-249F-4249-B3D9-15B8701412D7}"/>
                  </a:ext>
                </a:extLst>
              </p:cNvPr>
              <p:cNvSpPr txBox="1"/>
              <p:nvPr/>
            </p:nvSpPr>
            <p:spPr>
              <a:xfrm>
                <a:off x="459147" y="4692175"/>
                <a:ext cx="24819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ct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Enc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mpk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8C624B0-249F-4249-B3D9-15B8701412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147" y="4692175"/>
                <a:ext cx="2481961" cy="369332"/>
              </a:xfrm>
              <a:prstGeom prst="rect">
                <a:avLst/>
              </a:prstGeom>
              <a:blipFill>
                <a:blip r:embed="rId1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Arrow: Down 34">
            <a:extLst>
              <a:ext uri="{FF2B5EF4-FFF2-40B4-BE49-F238E27FC236}">
                <a16:creationId xmlns:a16="http://schemas.microsoft.com/office/drawing/2014/main" id="{31E3AF5F-FC2A-42A3-B0B0-8DAA74F0AC6D}"/>
              </a:ext>
            </a:extLst>
          </p:cNvPr>
          <p:cNvSpPr/>
          <p:nvPr/>
        </p:nvSpPr>
        <p:spPr>
          <a:xfrm>
            <a:off x="5016721" y="5211751"/>
            <a:ext cx="353112" cy="638922"/>
          </a:xfrm>
          <a:prstGeom prst="downArrow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3625E1A-5229-492A-8FBD-ABC3D2F7A223}"/>
                  </a:ext>
                </a:extLst>
              </p:cNvPr>
              <p:cNvSpPr txBox="1"/>
              <p:nvPr/>
            </p:nvSpPr>
            <p:spPr>
              <a:xfrm>
                <a:off x="4765288" y="5939378"/>
                <a:ext cx="9415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Guess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3625E1A-5229-492A-8FBD-ABC3D2F7A2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5288" y="5939378"/>
                <a:ext cx="941540" cy="369332"/>
              </a:xfrm>
              <a:prstGeom prst="rect">
                <a:avLst/>
              </a:prstGeom>
              <a:blipFill>
                <a:blip r:embed="rId18"/>
                <a:stretch>
                  <a:fillRect l="-5844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Graphic 36" descr="Devil face with solid fill">
            <a:extLst>
              <a:ext uri="{FF2B5EF4-FFF2-40B4-BE49-F238E27FC236}">
                <a16:creationId xmlns:a16="http://schemas.microsoft.com/office/drawing/2014/main" id="{B57AEC64-96F2-490C-8130-CFA8F7E6C9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38433" y="1413794"/>
            <a:ext cx="540834" cy="540834"/>
          </a:xfrm>
          <a:prstGeom prst="rect">
            <a:avLst/>
          </a:prstGeom>
        </p:spPr>
      </p:pic>
      <p:pic>
        <p:nvPicPr>
          <p:cNvPr id="38" name="Graphic 37" descr="Gavel">
            <a:extLst>
              <a:ext uri="{FF2B5EF4-FFF2-40B4-BE49-F238E27FC236}">
                <a16:creationId xmlns:a16="http://schemas.microsoft.com/office/drawing/2014/main" id="{226B5429-24CB-4588-A0B7-49ED1A2531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62297" y="1413794"/>
            <a:ext cx="540831" cy="540831"/>
          </a:xfrm>
          <a:prstGeom prst="rect">
            <a:avLst/>
          </a:prstGeom>
        </p:spPr>
      </p:pic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CAC2B5B-F5F3-459A-BFDA-D4B49D4D5209}"/>
              </a:ext>
            </a:extLst>
          </p:cNvPr>
          <p:cNvCxnSpPr>
            <a:cxnSpLocks/>
          </p:cNvCxnSpPr>
          <p:nvPr/>
        </p:nvCxnSpPr>
        <p:spPr>
          <a:xfrm flipH="1">
            <a:off x="8111960" y="1999226"/>
            <a:ext cx="2601951" cy="0"/>
          </a:xfrm>
          <a:prstGeom prst="straightConnector1">
            <a:avLst/>
          </a:prstGeom>
          <a:ln w="19050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028BAA48-7E1B-435D-BAF0-C29E7080A68D}"/>
              </a:ext>
            </a:extLst>
          </p:cNvPr>
          <p:cNvSpPr txBox="1"/>
          <p:nvPr/>
        </p:nvSpPr>
        <p:spPr>
          <a:xfrm>
            <a:off x="8335651" y="1018389"/>
            <a:ext cx="2172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Selective Game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976FDA4-9006-45D6-80BB-8D3DC04042CC}"/>
                  </a:ext>
                </a:extLst>
              </p:cNvPr>
              <p:cNvSpPr txBox="1"/>
              <p:nvPr/>
            </p:nvSpPr>
            <p:spPr>
              <a:xfrm>
                <a:off x="8903867" y="1616923"/>
                <a:ext cx="1338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⊆[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976FDA4-9006-45D6-80BB-8D3DC04042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3867" y="1616923"/>
                <a:ext cx="1338700" cy="369332"/>
              </a:xfrm>
              <a:prstGeom prst="rect">
                <a:avLst/>
              </a:prstGeom>
              <a:blipFill>
                <a:blip r:embed="rId19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818F8E3-E939-46A3-98BF-8CDB19E1CDD4}"/>
              </a:ext>
            </a:extLst>
          </p:cNvPr>
          <p:cNvCxnSpPr>
            <a:cxnSpLocks/>
          </p:cNvCxnSpPr>
          <p:nvPr/>
        </p:nvCxnSpPr>
        <p:spPr>
          <a:xfrm flipH="1">
            <a:off x="8186301" y="2701750"/>
            <a:ext cx="2527610" cy="0"/>
          </a:xfrm>
          <a:prstGeom prst="straightConnector1">
            <a:avLst/>
          </a:prstGeom>
          <a:ln w="19050">
            <a:headEnd type="triangle"/>
            <a:tailEnd type="non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92AAF90-AF6A-41EF-8483-711D3D0BC0AF}"/>
                  </a:ext>
                </a:extLst>
              </p:cNvPr>
              <p:cNvSpPr txBox="1"/>
              <p:nvPr/>
            </p:nvSpPr>
            <p:spPr>
              <a:xfrm>
                <a:off x="9134636" y="2332418"/>
                <a:ext cx="6899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mpk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92AAF90-AF6A-41EF-8483-711D3D0BC0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4636" y="2332418"/>
                <a:ext cx="689932" cy="369332"/>
              </a:xfrm>
              <a:prstGeom prst="rect">
                <a:avLst/>
              </a:prstGeom>
              <a:blipFill>
                <a:blip r:embed="rId20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4C1BB30-3BF6-4B02-95B6-6057A4ABE37E}"/>
                  </a:ext>
                </a:extLst>
              </p:cNvPr>
              <p:cNvSpPr txBox="1"/>
              <p:nvPr/>
            </p:nvSpPr>
            <p:spPr>
              <a:xfrm>
                <a:off x="6227828" y="2128325"/>
                <a:ext cx="2947217" cy="3822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mpk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msk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Setup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4C1BB30-3BF6-4B02-95B6-6057A4ABE3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7828" y="2128325"/>
                <a:ext cx="2947217" cy="382284"/>
              </a:xfrm>
              <a:prstGeom prst="rect">
                <a:avLst/>
              </a:prstGeom>
              <a:blipFill>
                <a:blip r:embed="rId21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FAAA272E-EF0B-495A-A8F7-8C27193FA2EA}"/>
              </a:ext>
            </a:extLst>
          </p:cNvPr>
          <p:cNvCxnSpPr>
            <a:cxnSpLocks/>
          </p:cNvCxnSpPr>
          <p:nvPr/>
        </p:nvCxnSpPr>
        <p:spPr>
          <a:xfrm flipH="1">
            <a:off x="8111960" y="3196545"/>
            <a:ext cx="2601951" cy="0"/>
          </a:xfrm>
          <a:prstGeom prst="straightConnector1">
            <a:avLst/>
          </a:prstGeom>
          <a:ln w="19050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23533DA-B39D-43DD-A935-ACB03A04907D}"/>
                  </a:ext>
                </a:extLst>
              </p:cNvPr>
              <p:cNvSpPr txBox="1"/>
              <p:nvPr/>
            </p:nvSpPr>
            <p:spPr>
              <a:xfrm>
                <a:off x="8937204" y="2843800"/>
                <a:ext cx="12806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∖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23533DA-B39D-43DD-A935-ACB03A0490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7204" y="2843800"/>
                <a:ext cx="1280607" cy="369332"/>
              </a:xfrm>
              <a:prstGeom prst="rect">
                <a:avLst/>
              </a:prstGeom>
              <a:blipFill>
                <a:blip r:embed="rId2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875ACD6-1B5F-4E73-B969-1695F63A8B27}"/>
              </a:ext>
            </a:extLst>
          </p:cNvPr>
          <p:cNvCxnSpPr>
            <a:cxnSpLocks/>
          </p:cNvCxnSpPr>
          <p:nvPr/>
        </p:nvCxnSpPr>
        <p:spPr>
          <a:xfrm flipH="1">
            <a:off x="8186301" y="3943673"/>
            <a:ext cx="2527610" cy="0"/>
          </a:xfrm>
          <a:prstGeom prst="straightConnector1">
            <a:avLst/>
          </a:prstGeom>
          <a:ln w="19050">
            <a:headEnd type="triangle"/>
            <a:tailEnd type="non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8AC0B1D-D60F-4523-B8AF-01542BF7506B}"/>
                  </a:ext>
                </a:extLst>
              </p:cNvPr>
              <p:cNvSpPr txBox="1"/>
              <p:nvPr/>
            </p:nvSpPr>
            <p:spPr>
              <a:xfrm>
                <a:off x="9134636" y="3574341"/>
                <a:ext cx="5392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mtClean="0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8AC0B1D-D60F-4523-B8AF-01542BF750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4636" y="3574341"/>
                <a:ext cx="539250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3942DBC-CF26-46C2-A3A9-165B38DA527D}"/>
                  </a:ext>
                </a:extLst>
              </p:cNvPr>
              <p:cNvSpPr txBox="1"/>
              <p:nvPr/>
            </p:nvSpPr>
            <p:spPr>
              <a:xfrm>
                <a:off x="6382635" y="3279174"/>
                <a:ext cx="23908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sk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KeyGen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msk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3942DBC-CF26-46C2-A3A9-165B38DA5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2635" y="3279174"/>
                <a:ext cx="2390847" cy="369332"/>
              </a:xfrm>
              <a:prstGeom prst="rect">
                <a:avLst/>
              </a:prstGeom>
              <a:blipFill>
                <a:blip r:embed="rId24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0" name="Graphic 49" descr="Refresh RTL">
            <a:extLst>
              <a:ext uri="{FF2B5EF4-FFF2-40B4-BE49-F238E27FC236}">
                <a16:creationId xmlns:a16="http://schemas.microsoft.com/office/drawing/2014/main" id="{0978F7D4-E6C5-48EE-93FC-9B613C04B88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836492" y="3280894"/>
            <a:ext cx="569965" cy="569965"/>
          </a:xfrm>
          <a:prstGeom prst="rect">
            <a:avLst/>
          </a:prstGeom>
        </p:spPr>
      </p:pic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CA6422D4-3190-4200-9671-2B3B90D1DDA0}"/>
              </a:ext>
            </a:extLst>
          </p:cNvPr>
          <p:cNvCxnSpPr>
            <a:cxnSpLocks/>
          </p:cNvCxnSpPr>
          <p:nvPr/>
        </p:nvCxnSpPr>
        <p:spPr>
          <a:xfrm flipH="1">
            <a:off x="8130548" y="4486365"/>
            <a:ext cx="2601951" cy="0"/>
          </a:xfrm>
          <a:prstGeom prst="straightConnector1">
            <a:avLst/>
          </a:prstGeom>
          <a:ln w="19050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42138F07-1D92-4C99-B617-F99A3907FFF0}"/>
                  </a:ext>
                </a:extLst>
              </p:cNvPr>
              <p:cNvSpPr txBox="1"/>
              <p:nvPr/>
            </p:nvSpPr>
            <p:spPr>
              <a:xfrm>
                <a:off x="9009594" y="4101584"/>
                <a:ext cx="9182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42138F07-1D92-4C99-B617-F99A3907FF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9594" y="4101584"/>
                <a:ext cx="918200" cy="369332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AFC82AC1-BCEC-47D7-A0B4-E09DC481B864}"/>
              </a:ext>
            </a:extLst>
          </p:cNvPr>
          <p:cNvCxnSpPr>
            <a:cxnSpLocks/>
          </p:cNvCxnSpPr>
          <p:nvPr/>
        </p:nvCxnSpPr>
        <p:spPr>
          <a:xfrm flipH="1">
            <a:off x="8204889" y="5174021"/>
            <a:ext cx="2527610" cy="0"/>
          </a:xfrm>
          <a:prstGeom prst="straightConnector1">
            <a:avLst/>
          </a:prstGeom>
          <a:ln w="19050">
            <a:headEnd type="triangle"/>
            <a:tailEnd type="non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B4926CC3-346D-47D9-ABBE-92695AB4C0FF}"/>
                  </a:ext>
                </a:extLst>
              </p:cNvPr>
              <p:cNvSpPr txBox="1"/>
              <p:nvPr/>
            </p:nvSpPr>
            <p:spPr>
              <a:xfrm>
                <a:off x="9153224" y="4804689"/>
                <a:ext cx="5270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ct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B4926CC3-346D-47D9-ABBE-92695AB4C0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3224" y="4804689"/>
                <a:ext cx="527067" cy="369332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2D5E26B-05B3-421D-81F2-D0CE07FC58BF}"/>
                  </a:ext>
                </a:extLst>
              </p:cNvPr>
              <p:cNvSpPr txBox="1"/>
              <p:nvPr/>
            </p:nvSpPr>
            <p:spPr>
              <a:xfrm>
                <a:off x="6407770" y="4654445"/>
                <a:ext cx="24819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ct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Enc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mpk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2D5E26B-05B3-421D-81F2-D0CE07FC58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7770" y="4654445"/>
                <a:ext cx="2481961" cy="369332"/>
              </a:xfrm>
              <a:prstGeom prst="rect">
                <a:avLst/>
              </a:prstGeom>
              <a:blipFill>
                <a:blip r:embed="rId2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Arrow: Down 55">
            <a:extLst>
              <a:ext uri="{FF2B5EF4-FFF2-40B4-BE49-F238E27FC236}">
                <a16:creationId xmlns:a16="http://schemas.microsoft.com/office/drawing/2014/main" id="{E1A7720B-D639-46E3-AB45-3DE96C04455D}"/>
              </a:ext>
            </a:extLst>
          </p:cNvPr>
          <p:cNvSpPr/>
          <p:nvPr/>
        </p:nvSpPr>
        <p:spPr>
          <a:xfrm>
            <a:off x="10965344" y="5174021"/>
            <a:ext cx="353112" cy="638922"/>
          </a:xfrm>
          <a:prstGeom prst="downArrow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B537F5C2-B58B-4FB4-82F7-41E8AA57F436}"/>
                  </a:ext>
                </a:extLst>
              </p:cNvPr>
              <p:cNvSpPr txBox="1"/>
              <p:nvPr/>
            </p:nvSpPr>
            <p:spPr>
              <a:xfrm>
                <a:off x="10713911" y="5901648"/>
                <a:ext cx="9415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Guess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B537F5C2-B58B-4FB4-82F7-41E8AA57F4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3911" y="5901648"/>
                <a:ext cx="941540" cy="369332"/>
              </a:xfrm>
              <a:prstGeom prst="rect">
                <a:avLst/>
              </a:prstGeom>
              <a:blipFill>
                <a:blip r:embed="rId28"/>
                <a:stretch>
                  <a:fillRect l="-5844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>
            <a:extLst>
              <a:ext uri="{FF2B5EF4-FFF2-40B4-BE49-F238E27FC236}">
                <a16:creationId xmlns:a16="http://schemas.microsoft.com/office/drawing/2014/main" id="{B7F8A225-4C3A-4DF1-8E92-3135896AA6F3}"/>
              </a:ext>
            </a:extLst>
          </p:cNvPr>
          <p:cNvSpPr txBox="1"/>
          <p:nvPr/>
        </p:nvSpPr>
        <p:spPr>
          <a:xfrm>
            <a:off x="9714431" y="440968"/>
            <a:ext cx="2036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N: number of users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313E131-3401-4B83-94A8-A2CC1C8B399E}"/>
                  </a:ext>
                </a:extLst>
              </p:cNvPr>
              <p:cNvSpPr txBox="1"/>
              <p:nvPr/>
            </p:nvSpPr>
            <p:spPr>
              <a:xfrm>
                <a:off x="714023" y="4454801"/>
                <a:ext cx="9861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313E131-3401-4B83-94A8-A2CC1C8B39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023" y="4454801"/>
                <a:ext cx="986104" cy="276999"/>
              </a:xfrm>
              <a:prstGeom prst="rect">
                <a:avLst/>
              </a:prstGeom>
              <a:blipFill>
                <a:blip r:embed="rId29"/>
                <a:stretch>
                  <a:fillRect l="-5556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075B6DD3-0546-41DB-8C53-799DC5D791CE}"/>
                  </a:ext>
                </a:extLst>
              </p:cNvPr>
              <p:cNvSpPr txBox="1"/>
              <p:nvPr/>
            </p:nvSpPr>
            <p:spPr>
              <a:xfrm>
                <a:off x="6662646" y="4428403"/>
                <a:ext cx="9861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075B6DD3-0546-41DB-8C53-799DC5D791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2646" y="4428403"/>
                <a:ext cx="986104" cy="276999"/>
              </a:xfrm>
              <a:prstGeom prst="rect">
                <a:avLst/>
              </a:prstGeom>
              <a:blipFill>
                <a:blip r:embed="rId30"/>
                <a:stretch>
                  <a:fillRect l="-5556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804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2" grpId="0"/>
      <p:bldP spid="24" grpId="0"/>
      <p:bldP spid="26" grpId="0"/>
      <p:bldP spid="27" grpId="0"/>
      <p:bldP spid="31" grpId="0"/>
      <p:bldP spid="33" grpId="0"/>
      <p:bldP spid="34" grpId="0"/>
      <p:bldP spid="35" grpId="0" animBg="1"/>
      <p:bldP spid="36" grpId="0"/>
      <p:bldP spid="41" grpId="0"/>
      <p:bldP spid="43" grpId="0"/>
      <p:bldP spid="44" grpId="0"/>
      <p:bldP spid="46" grpId="0"/>
      <p:bldP spid="48" grpId="0"/>
      <p:bldP spid="49" grpId="0"/>
      <p:bldP spid="52" grpId="0"/>
      <p:bldP spid="54" grpId="0"/>
      <p:bldP spid="55" grpId="0"/>
      <p:bldP spid="56" grpId="0" animBg="1"/>
      <p:bldP spid="57" grpId="0"/>
      <p:bldP spid="3" grpId="0"/>
      <p:bldP spid="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7DF68-E65D-4DA8-9B0C-86FF9600F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Construction: Adaptive vs. Selective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44AE3A4-0CB0-4869-86F7-951ECBEDABDD}"/>
              </a:ext>
            </a:extLst>
          </p:cNvPr>
          <p:cNvCxnSpPr>
            <a:cxnSpLocks/>
          </p:cNvCxnSpPr>
          <p:nvPr/>
        </p:nvCxnSpPr>
        <p:spPr>
          <a:xfrm>
            <a:off x="6094476" y="1769326"/>
            <a:ext cx="1524" cy="4594302"/>
          </a:xfrm>
          <a:prstGeom prst="line">
            <a:avLst/>
          </a:prstGeom>
          <a:ln w="19050">
            <a:solidFill>
              <a:schemeClr val="tx1">
                <a:alpha val="80000"/>
              </a:schemeClr>
            </a:solidFill>
            <a:prstDash val="sysDot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D93C81B-D620-4C79-8948-53111948DE6D}"/>
              </a:ext>
            </a:extLst>
          </p:cNvPr>
          <p:cNvSpPr txBox="1"/>
          <p:nvPr/>
        </p:nvSpPr>
        <p:spPr>
          <a:xfrm>
            <a:off x="1880441" y="1168901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Adaptive Secure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E9E8C8-55E5-42E9-B402-0A2B5C4F9C8E}"/>
              </a:ext>
            </a:extLst>
          </p:cNvPr>
          <p:cNvSpPr txBox="1"/>
          <p:nvPr/>
        </p:nvSpPr>
        <p:spPr>
          <a:xfrm>
            <a:off x="7825633" y="1215413"/>
            <a:ext cx="2308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Selective Secure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BBC1BF4-D6B9-48D3-A39D-8C62941E9A6F}"/>
              </a:ext>
            </a:extLst>
          </p:cNvPr>
          <p:cNvCxnSpPr>
            <a:cxnSpLocks/>
          </p:cNvCxnSpPr>
          <p:nvPr/>
        </p:nvCxnSpPr>
        <p:spPr>
          <a:xfrm flipH="1">
            <a:off x="423746" y="1769326"/>
            <a:ext cx="11399446" cy="0"/>
          </a:xfrm>
          <a:prstGeom prst="line">
            <a:avLst/>
          </a:prstGeom>
          <a:ln w="19050">
            <a:solidFill>
              <a:schemeClr val="tx1">
                <a:alpha val="80000"/>
              </a:schemeClr>
            </a:solidFill>
            <a:prstDash val="sysDot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7663379-308E-477A-AF1F-D58618039672}"/>
                  </a:ext>
                </a:extLst>
              </p:cNvPr>
              <p:cNvSpPr/>
              <p:nvPr/>
            </p:nvSpPr>
            <p:spPr>
              <a:xfrm rot="1113742">
                <a:off x="9266107" y="582819"/>
                <a:ext cx="2832907" cy="707886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sub>
                    </m:sSub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-sized secret key + ciphertext only</a:t>
                </a: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7663379-308E-477A-AF1F-D586180396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113742">
                <a:off x="9266107" y="582819"/>
                <a:ext cx="2832907" cy="707886"/>
              </a:xfrm>
              <a:prstGeom prst="rect">
                <a:avLst/>
              </a:prstGeom>
              <a:blipFill>
                <a:blip r:embed="rId3"/>
                <a:stretch>
                  <a:fillRect r="-22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9101F47-56DE-4621-A766-0923648F7712}"/>
                  </a:ext>
                </a:extLst>
              </p:cNvPr>
              <p:cNvSpPr/>
              <p:nvPr/>
            </p:nvSpPr>
            <p:spPr>
              <a:xfrm>
                <a:off x="649201" y="2209580"/>
                <a:ext cx="5409084" cy="1631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Strong/complex constructions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 err="1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iO</a:t>
                </a:r>
                <a:r>
                  <a:rPr lang="en-US" sz="2400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/</a:t>
                </a:r>
                <a:r>
                  <a:rPr lang="en-US" sz="2400" dirty="0" err="1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Mmap</a:t>
                </a:r>
                <a:r>
                  <a:rPr lang="en-US" sz="2400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1600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([Zha14])</a:t>
                </a:r>
                <a:r>
                  <a:rPr lang="en-US" sz="2400" dirty="0">
                    <a:latin typeface="Cambria Math" panose="02040503050406030204" pitchFamily="18" charset="0"/>
                  </a:rPr>
                  <a:t>, Positional WE </a:t>
                </a:r>
                <a:r>
                  <a:rPr lang="en-US" sz="1600" dirty="0">
                    <a:latin typeface="Cambria Math" panose="02040503050406030204" pitchFamily="18" charset="0"/>
                  </a:rPr>
                  <a:t>([</a:t>
                </a:r>
                <a:r>
                  <a:rPr lang="en-US" altLang="zh-TW" sz="1600" dirty="0"/>
                  <a:t>Goyal-Vusirikala-Waters19]</a:t>
                </a:r>
                <a:r>
                  <a:rPr lang="en-US" sz="1600" dirty="0">
                    <a:latin typeface="Cambria Math" panose="02040503050406030204" pitchFamily="18" charset="0"/>
                  </a:rPr>
                  <a:t>)</a:t>
                </a:r>
                <a:r>
                  <a:rPr lang="en-US" sz="2400" dirty="0">
                    <a:latin typeface="Cambria Math" panose="02040503050406030204" pitchFamily="18" charset="0"/>
                  </a:rPr>
                  <a:t>, …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-sized </a:t>
                </a:r>
                <a:r>
                  <a:rPr lang="en-US" sz="2400" dirty="0" err="1">
                    <a:solidFill>
                      <a:srgbClr val="0070C0"/>
                    </a:solidFill>
                  </a:rPr>
                  <a:t>mpk</a:t>
                </a:r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9101F47-56DE-4621-A766-0923648F77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201" y="2209580"/>
                <a:ext cx="5409084" cy="1631216"/>
              </a:xfrm>
              <a:prstGeom prst="rect">
                <a:avLst/>
              </a:prstGeom>
              <a:blipFill>
                <a:blip r:embed="rId4"/>
                <a:stretch>
                  <a:fillRect l="-2027" t="-3358" b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631D97F-4FD5-4E5F-97FB-351F3C0B8721}"/>
                  </a:ext>
                </a:extLst>
              </p:cNvPr>
              <p:cNvSpPr/>
              <p:nvPr/>
            </p:nvSpPr>
            <p:spPr>
              <a:xfrm>
                <a:off x="649201" y="4066477"/>
                <a:ext cx="5179053" cy="18466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Dual system encryption</a:t>
                </a:r>
                <a:r>
                  <a:rPr lang="en-US" sz="2400" dirty="0"/>
                  <a:t> </a:t>
                </a:r>
                <a:r>
                  <a:rPr lang="en-US" altLang="zh-TW" sz="1400" dirty="0"/>
                  <a:t>([Waters09],…)</a:t>
                </a:r>
                <a:endParaRPr lang="en-US" sz="24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 smtClean="0">
                        <a:solidFill>
                          <a:schemeClr val="tx1"/>
                        </a:solidFill>
                      </a:rPr>
                      <m:t>Simple</m:t>
                    </m:r>
                    <m:r>
                      <m:rPr>
                        <m:nor/>
                      </m:rPr>
                      <a:rPr lang="en-US" sz="2400" dirty="0" smtClean="0">
                        <a:solidFill>
                          <a:schemeClr val="tx1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400" dirty="0" smtClean="0">
                        <a:solidFill>
                          <a:schemeClr val="tx1"/>
                        </a:solidFill>
                      </a:rPr>
                      <m:t>assumption</m:t>
                    </m:r>
                    <m:r>
                      <m:rPr>
                        <m:nor/>
                      </m:rPr>
                      <a:rPr lang="en-US" sz="2400" dirty="0" smtClean="0">
                        <a:solidFill>
                          <a:schemeClr val="tx1"/>
                        </a:solidFill>
                      </a:rPr>
                      <m:t> (</m:t>
                    </m:r>
                    <m:r>
                      <m:rPr>
                        <m:nor/>
                      </m:rPr>
                      <a:rPr lang="en-US" sz="2400" dirty="0" smtClean="0">
                        <a:solidFill>
                          <a:schemeClr val="tx1"/>
                        </a:solidFill>
                      </a:rPr>
                      <m:t>k</m:t>
                    </m:r>
                    <m:r>
                      <m:rPr>
                        <m:nor/>
                      </m:rPr>
                      <a:rPr lang="en-US" sz="2400" dirty="0" smtClean="0">
                        <a:solidFill>
                          <a:schemeClr val="tx1"/>
                        </a:solidFill>
                      </a:rPr>
                      <m:t>−</m:t>
                    </m:r>
                    <m:r>
                      <m:rPr>
                        <m:nor/>
                      </m:rPr>
                      <a:rPr lang="en-US" sz="2400" dirty="0" smtClean="0">
                        <a:solidFill>
                          <a:schemeClr val="tx1"/>
                        </a:solidFill>
                      </a:rPr>
                      <m:t>Lin</m:t>
                    </m:r>
                    <m:r>
                      <m:rPr>
                        <m:nor/>
                      </m:rPr>
                      <a:rPr lang="en-US" sz="2400" dirty="0" smtClean="0">
                        <a:solidFill>
                          <a:schemeClr val="tx1"/>
                        </a:solidFill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accent5"/>
                    </a:solidFill>
                  </a:rPr>
                  <a:t>-sized </a:t>
                </a:r>
                <a:r>
                  <a:rPr lang="en-US" sz="2400" dirty="0" err="1">
                    <a:solidFill>
                      <a:schemeClr val="accent5"/>
                    </a:solidFill>
                  </a:rPr>
                  <a:t>mpk</a:t>
                </a:r>
                <a:endParaRPr lang="en-US" sz="2400" dirty="0">
                  <a:solidFill>
                    <a:schemeClr val="accent5"/>
                  </a:solidFill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No lattice adaptation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631D97F-4FD5-4E5F-97FB-351F3C0B87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201" y="4066477"/>
                <a:ext cx="5179053" cy="1846659"/>
              </a:xfrm>
              <a:prstGeom prst="rect">
                <a:avLst/>
              </a:prstGeom>
              <a:blipFill>
                <a:blip r:embed="rId5"/>
                <a:stretch>
                  <a:fillRect l="-2118" t="-2970" b="-6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60561285-34C0-48DF-923B-1A203588BDB3}"/>
                  </a:ext>
                </a:extLst>
              </p:cNvPr>
              <p:cNvSpPr/>
              <p:nvPr/>
            </p:nvSpPr>
            <p:spPr>
              <a:xfrm>
                <a:off x="6362222" y="1922117"/>
                <a:ext cx="5409084" cy="19082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400" dirty="0"/>
                  <a:t>-sized </a:t>
                </a:r>
                <a:r>
                  <a:rPr lang="en-US" sz="2400" dirty="0" err="1"/>
                  <a:t>mpk</a:t>
                </a:r>
                <a:endParaRPr lang="en-US" sz="24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000" dirty="0"/>
                  <a:t>-type pairing </a:t>
                </a:r>
                <a:r>
                  <a:rPr lang="en-US" sz="1400" dirty="0"/>
                  <a:t>([Gentry-Waters09])</a:t>
                </a:r>
                <a:endParaRPr lang="en-US" sz="20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000" dirty="0" err="1"/>
                  <a:t>LWE+generic</a:t>
                </a:r>
                <a:r>
                  <a:rPr lang="en-US" sz="2000" dirty="0"/>
                  <a:t> pairing </a:t>
                </a:r>
                <a:r>
                  <a:rPr lang="en-US" sz="1400" dirty="0"/>
                  <a:t>([Agarwal-Yamata20]…)</a:t>
                </a:r>
                <a:endParaRPr lang="en-US" sz="20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Witness Encryption </a:t>
                </a:r>
                <a:r>
                  <a:rPr lang="en-US" sz="1400" dirty="0"/>
                  <a:t>([Freitag –Waters-Wu23])</a:t>
                </a:r>
                <a:endParaRPr lang="en-US" sz="20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2000" dirty="0">
                    <a:solidFill>
                      <a:schemeClr val="accent1"/>
                    </a:solidFill>
                  </a:rPr>
                  <a:t>-succinct LWE / Decomposable LWE </a:t>
                </a:r>
                <a:r>
                  <a:rPr lang="en-US" sz="1400" dirty="0">
                    <a:solidFill>
                      <a:schemeClr val="accent1"/>
                    </a:solidFill>
                  </a:rPr>
                  <a:t>(</a:t>
                </a:r>
                <a:r>
                  <a:rPr lang="en-US" sz="1400" dirty="0"/>
                  <a:t>[Wee24]</a:t>
                </a:r>
                <a:r>
                  <a:rPr lang="en-US" sz="1400" dirty="0">
                    <a:solidFill>
                      <a:schemeClr val="accent1"/>
                    </a:solidFill>
                  </a:rPr>
                  <a:t>, [Wee25],[Abram- Malavolta- Roy25])</a:t>
                </a:r>
                <a:endParaRPr lang="en-US" sz="2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60561285-34C0-48DF-923B-1A203588BD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222" y="1922117"/>
                <a:ext cx="5409084" cy="1908215"/>
              </a:xfrm>
              <a:prstGeom prst="rect">
                <a:avLst/>
              </a:prstGeom>
              <a:blipFill>
                <a:blip r:embed="rId6"/>
                <a:stretch>
                  <a:fillRect l="-1578" t="-2556" b="-2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E6DE5DC-6CA8-4D8F-9A79-F4752E5FB555}"/>
                  </a:ext>
                </a:extLst>
              </p:cNvPr>
              <p:cNvSpPr/>
              <p:nvPr/>
            </p:nvSpPr>
            <p:spPr>
              <a:xfrm>
                <a:off x="6362222" y="3898097"/>
                <a:ext cx="5774254" cy="16004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Candidate lattice construction</a:t>
                </a:r>
                <a:endParaRPr lang="en-US" sz="20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Witness Encryption (Secret-coin Evasive LWE) </a:t>
                </a:r>
                <a:r>
                  <a:rPr lang="en-US" sz="1400" dirty="0"/>
                  <a:t>([Freitag –Waters-Wu23])</a:t>
                </a:r>
                <a:endParaRPr lang="en-US" sz="20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-succinct LWE / Decomposable LWE </a:t>
                </a:r>
                <a:r>
                  <a:rPr lang="en-US" sz="1400" dirty="0">
                    <a:solidFill>
                      <a:schemeClr val="tx1"/>
                    </a:solidFill>
                  </a:rPr>
                  <a:t>(</a:t>
                </a:r>
                <a:r>
                  <a:rPr lang="en-US" sz="1400" dirty="0"/>
                  <a:t>[Wee24], </a:t>
                </a:r>
                <a:r>
                  <a:rPr lang="en-US" sz="1400" dirty="0">
                    <a:solidFill>
                      <a:schemeClr val="tx1"/>
                    </a:solidFill>
                  </a:rPr>
                  <a:t>[Champion-Wu24], [Wee25],[Abram- Malavolta- Roy25])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E6DE5DC-6CA8-4D8F-9A79-F4752E5FB5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222" y="3898097"/>
                <a:ext cx="5774254" cy="1600438"/>
              </a:xfrm>
              <a:prstGeom prst="rect">
                <a:avLst/>
              </a:prstGeom>
              <a:blipFill>
                <a:blip r:embed="rId7"/>
                <a:stretch>
                  <a:fillRect l="-1478" t="-3042" b="-3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6A53FC0B-7F00-41CF-8D1F-989071543EBE}"/>
                  </a:ext>
                </a:extLst>
              </p:cNvPr>
              <p:cNvSpPr/>
              <p:nvPr/>
            </p:nvSpPr>
            <p:spPr>
              <a:xfrm>
                <a:off x="6357646" y="5527928"/>
                <a:ext cx="5409084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Search pairing assumption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Search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000" dirty="0"/>
                  <a:t>-Diffie-Hellman Exponent </a:t>
                </a:r>
                <a:r>
                  <a:rPr lang="en-US" sz="1400" dirty="0"/>
                  <a:t>([Gentry-Waters09])</a:t>
                </a:r>
                <a:endParaRPr lang="en-US" sz="2000" dirty="0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6A53FC0B-7F00-41CF-8D1F-989071543E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7646" y="5527928"/>
                <a:ext cx="5409084" cy="1015663"/>
              </a:xfrm>
              <a:prstGeom prst="rect">
                <a:avLst/>
              </a:prstGeom>
              <a:blipFill>
                <a:blip r:embed="rId8"/>
                <a:stretch>
                  <a:fillRect l="-1578" t="-4819" b="-2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236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C3335-A994-4380-8C7D-376B6D39D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Adaptiveness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EBF9CFF-0E16-4CA4-B091-AC243572D544}"/>
                  </a:ext>
                </a:extLst>
              </p:cNvPr>
              <p:cNvSpPr txBox="1"/>
              <p:nvPr/>
            </p:nvSpPr>
            <p:spPr>
              <a:xfrm>
                <a:off x="660115" y="1505396"/>
                <a:ext cx="10868722" cy="4278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Adaptive security is the right notion for security.</a:t>
                </a:r>
              </a:p>
              <a:p>
                <a:pPr lvl="1"/>
                <a:endParaRPr lang="en-US" sz="2800" dirty="0"/>
              </a:p>
              <a:p>
                <a:pPr lvl="1"/>
                <a:endParaRPr lang="en-US" sz="2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Complexity leveraging </a:t>
                </a:r>
                <a:r>
                  <a:rPr lang="en-US" sz="2800" i="1" dirty="0"/>
                  <a:t>does</a:t>
                </a:r>
                <a:r>
                  <a:rPr lang="en-US" sz="2800" dirty="0"/>
                  <a:t> </a:t>
                </a:r>
                <a:r>
                  <a:rPr lang="en-US" sz="2800" i="1" dirty="0"/>
                  <a:t>not</a:t>
                </a:r>
                <a:r>
                  <a:rPr lang="en-US" sz="2800" dirty="0"/>
                  <a:t> work for broadcast encryption.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sz="2400" dirty="0"/>
                  <a:t>-efficiency loss on all components. </a:t>
                </a:r>
                <a:r>
                  <a:rPr lang="en-US" sz="2400" i="1" dirty="0"/>
                  <a:t>Violates succinctness!</a:t>
                </a:r>
              </a:p>
              <a:p>
                <a:endParaRPr lang="en-US" sz="2800" dirty="0"/>
              </a:p>
              <a:p>
                <a:endParaRPr lang="en-US" sz="2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Alternative route ([Gentry-Waters09])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Adaptive security using random oracle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accent1"/>
                    </a:solidFill>
                  </a:rPr>
                  <a:t>Semi-Static</a:t>
                </a:r>
                <a:r>
                  <a:rPr lang="en-US" sz="2400" dirty="0"/>
                  <a:t> Secure Broadcast + Random Oracle =&gt;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Adaptive</a:t>
                </a:r>
                <a:r>
                  <a:rPr lang="en-US" sz="2400" dirty="0"/>
                  <a:t> Broadcast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EBF9CFF-0E16-4CA4-B091-AC243572D5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115" y="1505396"/>
                <a:ext cx="10868722" cy="4278094"/>
              </a:xfrm>
              <a:prstGeom prst="rect">
                <a:avLst/>
              </a:prstGeom>
              <a:blipFill>
                <a:blip r:embed="rId2"/>
                <a:stretch>
                  <a:fillRect l="-1010" t="-1425" b="-8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52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84CE2-E584-4D03-B188-C08AB8AEF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Semi-Static Security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58A61F0-BFCC-4252-BEA6-89784069E4EA}"/>
              </a:ext>
            </a:extLst>
          </p:cNvPr>
          <p:cNvCxnSpPr>
            <a:cxnSpLocks/>
          </p:cNvCxnSpPr>
          <p:nvPr/>
        </p:nvCxnSpPr>
        <p:spPr>
          <a:xfrm>
            <a:off x="6096000" y="1063082"/>
            <a:ext cx="0" cy="5300546"/>
          </a:xfrm>
          <a:prstGeom prst="line">
            <a:avLst/>
          </a:prstGeom>
          <a:ln w="19050">
            <a:solidFill>
              <a:schemeClr val="tx1">
                <a:alpha val="80000"/>
              </a:schemeClr>
            </a:solidFill>
            <a:prstDash val="sysDot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 descr="Devil face with solid fill">
            <a:extLst>
              <a:ext uri="{FF2B5EF4-FFF2-40B4-BE49-F238E27FC236}">
                <a16:creationId xmlns:a16="http://schemas.microsoft.com/office/drawing/2014/main" id="{5E6C797D-3D5E-4F8F-B870-F4DAF6142B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89810" y="1451524"/>
            <a:ext cx="540834" cy="540834"/>
          </a:xfrm>
          <a:prstGeom prst="rect">
            <a:avLst/>
          </a:prstGeom>
        </p:spPr>
      </p:pic>
      <p:pic>
        <p:nvPicPr>
          <p:cNvPr id="10" name="Graphic 9" descr="Gavel">
            <a:extLst>
              <a:ext uri="{FF2B5EF4-FFF2-40B4-BE49-F238E27FC236}">
                <a16:creationId xmlns:a16="http://schemas.microsoft.com/office/drawing/2014/main" id="{7C54B778-5DA0-4B83-8BD6-1266B68C21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13674" y="1451524"/>
            <a:ext cx="540831" cy="540831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EDA661A-B7F3-4996-A796-AF8DC3EFEF45}"/>
              </a:ext>
            </a:extLst>
          </p:cNvPr>
          <p:cNvCxnSpPr>
            <a:cxnSpLocks/>
          </p:cNvCxnSpPr>
          <p:nvPr/>
        </p:nvCxnSpPr>
        <p:spPr>
          <a:xfrm flipH="1">
            <a:off x="2163337" y="2036956"/>
            <a:ext cx="2601951" cy="0"/>
          </a:xfrm>
          <a:prstGeom prst="straightConnector1">
            <a:avLst/>
          </a:prstGeom>
          <a:ln w="19050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6B1257B-68DF-467C-B278-6A2A4D223CB3}"/>
              </a:ext>
            </a:extLst>
          </p:cNvPr>
          <p:cNvSpPr txBox="1"/>
          <p:nvPr/>
        </p:nvSpPr>
        <p:spPr>
          <a:xfrm>
            <a:off x="2288651" y="1063082"/>
            <a:ext cx="2169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Adaptive Game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0AD0032-BFE3-4BC9-BC93-7D3B1E151728}"/>
                  </a:ext>
                </a:extLst>
              </p:cNvPr>
              <p:cNvSpPr txBox="1"/>
              <p:nvPr/>
            </p:nvSpPr>
            <p:spPr>
              <a:xfrm>
                <a:off x="3373243" y="1684211"/>
                <a:ext cx="5027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0AD0032-BFE3-4BC9-BC93-7D3B1E1517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3243" y="1684211"/>
                <a:ext cx="50270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DFF5CA6-4AF8-4CFF-A5BE-42DF563626CE}"/>
              </a:ext>
            </a:extLst>
          </p:cNvPr>
          <p:cNvCxnSpPr>
            <a:cxnSpLocks/>
          </p:cNvCxnSpPr>
          <p:nvPr/>
        </p:nvCxnSpPr>
        <p:spPr>
          <a:xfrm flipH="1">
            <a:off x="2237678" y="2739480"/>
            <a:ext cx="2527610" cy="0"/>
          </a:xfrm>
          <a:prstGeom prst="straightConnector1">
            <a:avLst/>
          </a:prstGeom>
          <a:ln w="19050">
            <a:headEnd type="triangle"/>
            <a:tailEnd type="non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11E4FE7-188D-4353-8D0C-22FEB7B4FF55}"/>
                  </a:ext>
                </a:extLst>
              </p:cNvPr>
              <p:cNvSpPr txBox="1"/>
              <p:nvPr/>
            </p:nvSpPr>
            <p:spPr>
              <a:xfrm>
                <a:off x="3186013" y="2370148"/>
                <a:ext cx="6899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mpk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11E4FE7-188D-4353-8D0C-22FEB7B4FF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6013" y="2370148"/>
                <a:ext cx="689932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E4107CA-A149-41D5-881C-98EF0FD32490}"/>
                  </a:ext>
                </a:extLst>
              </p:cNvPr>
              <p:cNvSpPr txBox="1"/>
              <p:nvPr/>
            </p:nvSpPr>
            <p:spPr>
              <a:xfrm>
                <a:off x="279205" y="2166055"/>
                <a:ext cx="2947217" cy="3822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mpk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msk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Setup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E4107CA-A149-41D5-881C-98EF0FD32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05" y="2166055"/>
                <a:ext cx="2947217" cy="382284"/>
              </a:xfrm>
              <a:prstGeom prst="rect">
                <a:avLst/>
              </a:prstGeom>
              <a:blipFill>
                <a:blip r:embed="rId8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FAE613F-0CC9-4F0E-BD5B-A2188760FDD5}"/>
              </a:ext>
            </a:extLst>
          </p:cNvPr>
          <p:cNvCxnSpPr>
            <a:cxnSpLocks/>
          </p:cNvCxnSpPr>
          <p:nvPr/>
        </p:nvCxnSpPr>
        <p:spPr>
          <a:xfrm flipH="1">
            <a:off x="2163337" y="3234275"/>
            <a:ext cx="2601951" cy="0"/>
          </a:xfrm>
          <a:prstGeom prst="straightConnector1">
            <a:avLst/>
          </a:prstGeom>
          <a:ln w="19050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6E92A64-CD7E-441B-AB48-FCFA1C9C13E4}"/>
                  </a:ext>
                </a:extLst>
              </p:cNvPr>
              <p:cNvSpPr txBox="1"/>
              <p:nvPr/>
            </p:nvSpPr>
            <p:spPr>
              <a:xfrm>
                <a:off x="3163506" y="2881530"/>
                <a:ext cx="9221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6E92A64-CD7E-441B-AB48-FCFA1C9C13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506" y="2881530"/>
                <a:ext cx="922176" cy="369332"/>
              </a:xfrm>
              <a:prstGeom prst="rect">
                <a:avLst/>
              </a:prstGeom>
              <a:blipFill>
                <a:blip r:embed="rId9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6FC64DB-0107-40D2-B018-FA9A95957966}"/>
              </a:ext>
            </a:extLst>
          </p:cNvPr>
          <p:cNvCxnSpPr>
            <a:cxnSpLocks/>
          </p:cNvCxnSpPr>
          <p:nvPr/>
        </p:nvCxnSpPr>
        <p:spPr>
          <a:xfrm flipH="1">
            <a:off x="2237678" y="3981403"/>
            <a:ext cx="2527610" cy="0"/>
          </a:xfrm>
          <a:prstGeom prst="straightConnector1">
            <a:avLst/>
          </a:prstGeom>
          <a:ln w="19050">
            <a:headEnd type="triangle"/>
            <a:tailEnd type="non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2CD50A5-BFF3-4A4D-93B4-8D0EDD9184F5}"/>
                  </a:ext>
                </a:extLst>
              </p:cNvPr>
              <p:cNvSpPr txBox="1"/>
              <p:nvPr/>
            </p:nvSpPr>
            <p:spPr>
              <a:xfrm>
                <a:off x="3186013" y="3612071"/>
                <a:ext cx="5392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mtClean="0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2CD50A5-BFF3-4A4D-93B4-8D0EDD9184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6013" y="3612071"/>
                <a:ext cx="539250" cy="369332"/>
              </a:xfrm>
              <a:prstGeom prst="rect">
                <a:avLst/>
              </a:prstGeom>
              <a:blipFill>
                <a:blip r:embed="rId10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2514FC6-D552-4602-BD50-AD81B1971592}"/>
                  </a:ext>
                </a:extLst>
              </p:cNvPr>
              <p:cNvSpPr txBox="1"/>
              <p:nvPr/>
            </p:nvSpPr>
            <p:spPr>
              <a:xfrm>
                <a:off x="434012" y="3316904"/>
                <a:ext cx="243791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sk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KeyGen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msk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𝒬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2514FC6-D552-4602-BD50-AD81B19715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012" y="3316904"/>
                <a:ext cx="2437911" cy="646331"/>
              </a:xfrm>
              <a:prstGeom prst="rect">
                <a:avLst/>
              </a:prstGeom>
              <a:blipFill>
                <a:blip r:embed="rId11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Graphic 28" descr="Refresh RTL">
            <a:extLst>
              <a:ext uri="{FF2B5EF4-FFF2-40B4-BE49-F238E27FC236}">
                <a16:creationId xmlns:a16="http://schemas.microsoft.com/office/drawing/2014/main" id="{88DD2FF9-B217-4D71-897A-4877FA9BC52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887869" y="3318624"/>
            <a:ext cx="569965" cy="569965"/>
          </a:xfrm>
          <a:prstGeom prst="rect">
            <a:avLst/>
          </a:prstGeom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DA4A7A8-572C-453D-A59E-904EFA87B789}"/>
              </a:ext>
            </a:extLst>
          </p:cNvPr>
          <p:cNvCxnSpPr>
            <a:cxnSpLocks/>
          </p:cNvCxnSpPr>
          <p:nvPr/>
        </p:nvCxnSpPr>
        <p:spPr>
          <a:xfrm flipH="1">
            <a:off x="2181925" y="4524095"/>
            <a:ext cx="2601951" cy="0"/>
          </a:xfrm>
          <a:prstGeom prst="straightConnector1">
            <a:avLst/>
          </a:prstGeom>
          <a:ln w="19050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2DE42C0-C097-40C0-929C-AB475C1C3F25}"/>
                  </a:ext>
                </a:extLst>
              </p:cNvPr>
              <p:cNvSpPr txBox="1"/>
              <p:nvPr/>
            </p:nvSpPr>
            <p:spPr>
              <a:xfrm>
                <a:off x="2452575" y="4172775"/>
                <a:ext cx="21568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⊆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∖</m:t>
                      </m:r>
                      <m:r>
                        <a:rPr lang="en-US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𝒬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2DE42C0-C097-40C0-929C-AB475C1C3F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2575" y="4172775"/>
                <a:ext cx="2156808" cy="369332"/>
              </a:xfrm>
              <a:prstGeom prst="rect">
                <a:avLst/>
              </a:prstGeom>
              <a:blipFill>
                <a:blip r:embed="rId1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AEDCF4E-00DE-460C-A46A-D0570F67DAB9}"/>
              </a:ext>
            </a:extLst>
          </p:cNvPr>
          <p:cNvCxnSpPr>
            <a:cxnSpLocks/>
          </p:cNvCxnSpPr>
          <p:nvPr/>
        </p:nvCxnSpPr>
        <p:spPr>
          <a:xfrm flipH="1">
            <a:off x="2256266" y="5211751"/>
            <a:ext cx="2527610" cy="0"/>
          </a:xfrm>
          <a:prstGeom prst="straightConnector1">
            <a:avLst/>
          </a:prstGeom>
          <a:ln w="19050">
            <a:headEnd type="triangle"/>
            <a:tailEnd type="non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C8DE8CD-A0E6-42F2-BCD0-B3FC9238A669}"/>
                  </a:ext>
                </a:extLst>
              </p:cNvPr>
              <p:cNvSpPr txBox="1"/>
              <p:nvPr/>
            </p:nvSpPr>
            <p:spPr>
              <a:xfrm>
                <a:off x="3204601" y="4842419"/>
                <a:ext cx="5270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ct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C8DE8CD-A0E6-42F2-BCD0-B3FC9238A6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4601" y="4842419"/>
                <a:ext cx="527067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8C624B0-249F-4249-B3D9-15B8701412D7}"/>
                  </a:ext>
                </a:extLst>
              </p:cNvPr>
              <p:cNvSpPr txBox="1"/>
              <p:nvPr/>
            </p:nvSpPr>
            <p:spPr>
              <a:xfrm>
                <a:off x="459147" y="4692175"/>
                <a:ext cx="24819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ct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Enc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mpk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8C624B0-249F-4249-B3D9-15B8701412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147" y="4692175"/>
                <a:ext cx="2481961" cy="369332"/>
              </a:xfrm>
              <a:prstGeom prst="rect">
                <a:avLst/>
              </a:prstGeom>
              <a:blipFill>
                <a:blip r:embed="rId1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Arrow: Down 34">
            <a:extLst>
              <a:ext uri="{FF2B5EF4-FFF2-40B4-BE49-F238E27FC236}">
                <a16:creationId xmlns:a16="http://schemas.microsoft.com/office/drawing/2014/main" id="{31E3AF5F-FC2A-42A3-B0B0-8DAA74F0AC6D}"/>
              </a:ext>
            </a:extLst>
          </p:cNvPr>
          <p:cNvSpPr/>
          <p:nvPr/>
        </p:nvSpPr>
        <p:spPr>
          <a:xfrm>
            <a:off x="5016721" y="5211751"/>
            <a:ext cx="353112" cy="638922"/>
          </a:xfrm>
          <a:prstGeom prst="downArrow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3625E1A-5229-492A-8FBD-ABC3D2F7A223}"/>
                  </a:ext>
                </a:extLst>
              </p:cNvPr>
              <p:cNvSpPr txBox="1"/>
              <p:nvPr/>
            </p:nvSpPr>
            <p:spPr>
              <a:xfrm>
                <a:off x="4765288" y="5939378"/>
                <a:ext cx="9415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Guess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3625E1A-5229-492A-8FBD-ABC3D2F7A2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5288" y="5939378"/>
                <a:ext cx="941540" cy="369332"/>
              </a:xfrm>
              <a:prstGeom prst="rect">
                <a:avLst/>
              </a:prstGeom>
              <a:blipFill>
                <a:blip r:embed="rId17"/>
                <a:stretch>
                  <a:fillRect l="-5844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Graphic 36" descr="Devil face with solid fill">
            <a:extLst>
              <a:ext uri="{FF2B5EF4-FFF2-40B4-BE49-F238E27FC236}">
                <a16:creationId xmlns:a16="http://schemas.microsoft.com/office/drawing/2014/main" id="{B57AEC64-96F2-490C-8130-CFA8F7E6C9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38433" y="1413794"/>
            <a:ext cx="540834" cy="540834"/>
          </a:xfrm>
          <a:prstGeom prst="rect">
            <a:avLst/>
          </a:prstGeom>
        </p:spPr>
      </p:pic>
      <p:pic>
        <p:nvPicPr>
          <p:cNvPr id="38" name="Graphic 37" descr="Gavel">
            <a:extLst>
              <a:ext uri="{FF2B5EF4-FFF2-40B4-BE49-F238E27FC236}">
                <a16:creationId xmlns:a16="http://schemas.microsoft.com/office/drawing/2014/main" id="{226B5429-24CB-4588-A0B7-49ED1A2531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62297" y="1413794"/>
            <a:ext cx="540831" cy="540831"/>
          </a:xfrm>
          <a:prstGeom prst="rect">
            <a:avLst/>
          </a:prstGeom>
        </p:spPr>
      </p:pic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CAC2B5B-F5F3-459A-BFDA-D4B49D4D5209}"/>
              </a:ext>
            </a:extLst>
          </p:cNvPr>
          <p:cNvCxnSpPr>
            <a:cxnSpLocks/>
          </p:cNvCxnSpPr>
          <p:nvPr/>
        </p:nvCxnSpPr>
        <p:spPr>
          <a:xfrm flipH="1">
            <a:off x="8111960" y="1999226"/>
            <a:ext cx="2601951" cy="0"/>
          </a:xfrm>
          <a:prstGeom prst="straightConnector1">
            <a:avLst/>
          </a:prstGeom>
          <a:ln w="19050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028BAA48-7E1B-435D-BAF0-C29E7080A68D}"/>
              </a:ext>
            </a:extLst>
          </p:cNvPr>
          <p:cNvSpPr txBox="1"/>
          <p:nvPr/>
        </p:nvSpPr>
        <p:spPr>
          <a:xfrm>
            <a:off x="8335651" y="1018389"/>
            <a:ext cx="2172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Selective Game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976FDA4-9006-45D6-80BB-8D3DC04042CC}"/>
                  </a:ext>
                </a:extLst>
              </p:cNvPr>
              <p:cNvSpPr txBox="1"/>
              <p:nvPr/>
            </p:nvSpPr>
            <p:spPr>
              <a:xfrm>
                <a:off x="8903867" y="1616923"/>
                <a:ext cx="1338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⊆[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976FDA4-9006-45D6-80BB-8D3DC04042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3867" y="1616923"/>
                <a:ext cx="1338700" cy="369332"/>
              </a:xfrm>
              <a:prstGeom prst="rect">
                <a:avLst/>
              </a:prstGeom>
              <a:blipFill>
                <a:blip r:embed="rId18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818F8E3-E939-46A3-98BF-8CDB19E1CDD4}"/>
              </a:ext>
            </a:extLst>
          </p:cNvPr>
          <p:cNvCxnSpPr>
            <a:cxnSpLocks/>
          </p:cNvCxnSpPr>
          <p:nvPr/>
        </p:nvCxnSpPr>
        <p:spPr>
          <a:xfrm flipH="1">
            <a:off x="8186301" y="2701750"/>
            <a:ext cx="2527610" cy="0"/>
          </a:xfrm>
          <a:prstGeom prst="straightConnector1">
            <a:avLst/>
          </a:prstGeom>
          <a:ln w="19050">
            <a:headEnd type="triangle"/>
            <a:tailEnd type="non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92AAF90-AF6A-41EF-8483-711D3D0BC0AF}"/>
                  </a:ext>
                </a:extLst>
              </p:cNvPr>
              <p:cNvSpPr txBox="1"/>
              <p:nvPr/>
            </p:nvSpPr>
            <p:spPr>
              <a:xfrm>
                <a:off x="9134636" y="2332418"/>
                <a:ext cx="6899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mpk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92AAF90-AF6A-41EF-8483-711D3D0BC0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4636" y="2332418"/>
                <a:ext cx="689932" cy="369332"/>
              </a:xfrm>
              <a:prstGeom prst="rect">
                <a:avLst/>
              </a:prstGeom>
              <a:blipFill>
                <a:blip r:embed="rId1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4C1BB30-3BF6-4B02-95B6-6057A4ABE37E}"/>
                  </a:ext>
                </a:extLst>
              </p:cNvPr>
              <p:cNvSpPr txBox="1"/>
              <p:nvPr/>
            </p:nvSpPr>
            <p:spPr>
              <a:xfrm>
                <a:off x="6227828" y="2128325"/>
                <a:ext cx="2947217" cy="3822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mpk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msk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Setup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4C1BB30-3BF6-4B02-95B6-6057A4ABE3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7828" y="2128325"/>
                <a:ext cx="2947217" cy="382284"/>
              </a:xfrm>
              <a:prstGeom prst="rect">
                <a:avLst/>
              </a:prstGeom>
              <a:blipFill>
                <a:blip r:embed="rId20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FAAA272E-EF0B-495A-A8F7-8C27193FA2EA}"/>
              </a:ext>
            </a:extLst>
          </p:cNvPr>
          <p:cNvCxnSpPr>
            <a:cxnSpLocks/>
          </p:cNvCxnSpPr>
          <p:nvPr/>
        </p:nvCxnSpPr>
        <p:spPr>
          <a:xfrm flipH="1">
            <a:off x="8111960" y="3196545"/>
            <a:ext cx="2601951" cy="0"/>
          </a:xfrm>
          <a:prstGeom prst="straightConnector1">
            <a:avLst/>
          </a:prstGeom>
          <a:ln w="19050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23533DA-B39D-43DD-A935-ACB03A04907D}"/>
                  </a:ext>
                </a:extLst>
              </p:cNvPr>
              <p:cNvSpPr txBox="1"/>
              <p:nvPr/>
            </p:nvSpPr>
            <p:spPr>
              <a:xfrm>
                <a:off x="8937204" y="2843800"/>
                <a:ext cx="12806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∖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23533DA-B39D-43DD-A935-ACB03A0490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7204" y="2843800"/>
                <a:ext cx="1280607" cy="369332"/>
              </a:xfrm>
              <a:prstGeom prst="rect">
                <a:avLst/>
              </a:prstGeom>
              <a:blipFill>
                <a:blip r:embed="rId21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875ACD6-1B5F-4E73-B969-1695F63A8B27}"/>
              </a:ext>
            </a:extLst>
          </p:cNvPr>
          <p:cNvCxnSpPr>
            <a:cxnSpLocks/>
          </p:cNvCxnSpPr>
          <p:nvPr/>
        </p:nvCxnSpPr>
        <p:spPr>
          <a:xfrm flipH="1">
            <a:off x="8186301" y="3943673"/>
            <a:ext cx="2527610" cy="0"/>
          </a:xfrm>
          <a:prstGeom prst="straightConnector1">
            <a:avLst/>
          </a:prstGeom>
          <a:ln w="19050">
            <a:headEnd type="triangle"/>
            <a:tailEnd type="non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8AC0B1D-D60F-4523-B8AF-01542BF7506B}"/>
                  </a:ext>
                </a:extLst>
              </p:cNvPr>
              <p:cNvSpPr txBox="1"/>
              <p:nvPr/>
            </p:nvSpPr>
            <p:spPr>
              <a:xfrm>
                <a:off x="9134636" y="3574341"/>
                <a:ext cx="5392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mtClean="0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8AC0B1D-D60F-4523-B8AF-01542BF750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4636" y="3574341"/>
                <a:ext cx="539250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3942DBC-CF26-46C2-A3A9-165B38DA527D}"/>
                  </a:ext>
                </a:extLst>
              </p:cNvPr>
              <p:cNvSpPr txBox="1"/>
              <p:nvPr/>
            </p:nvSpPr>
            <p:spPr>
              <a:xfrm>
                <a:off x="6382635" y="3279174"/>
                <a:ext cx="23908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sk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KeyGen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msk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3942DBC-CF26-46C2-A3A9-165B38DA5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2635" y="3279174"/>
                <a:ext cx="2390847" cy="369332"/>
              </a:xfrm>
              <a:prstGeom prst="rect">
                <a:avLst/>
              </a:prstGeom>
              <a:blipFill>
                <a:blip r:embed="rId23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0" name="Graphic 49" descr="Refresh RTL">
            <a:extLst>
              <a:ext uri="{FF2B5EF4-FFF2-40B4-BE49-F238E27FC236}">
                <a16:creationId xmlns:a16="http://schemas.microsoft.com/office/drawing/2014/main" id="{0978F7D4-E6C5-48EE-93FC-9B613C04B88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836492" y="3280894"/>
            <a:ext cx="569965" cy="569965"/>
          </a:xfrm>
          <a:prstGeom prst="rect">
            <a:avLst/>
          </a:prstGeom>
        </p:spPr>
      </p:pic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CA6422D4-3190-4200-9671-2B3B90D1DDA0}"/>
              </a:ext>
            </a:extLst>
          </p:cNvPr>
          <p:cNvCxnSpPr>
            <a:cxnSpLocks/>
          </p:cNvCxnSpPr>
          <p:nvPr/>
        </p:nvCxnSpPr>
        <p:spPr>
          <a:xfrm flipH="1">
            <a:off x="8130548" y="4486365"/>
            <a:ext cx="2601951" cy="0"/>
          </a:xfrm>
          <a:prstGeom prst="straightConnector1">
            <a:avLst/>
          </a:prstGeom>
          <a:ln w="19050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42138F07-1D92-4C99-B617-F99A3907FFF0}"/>
                  </a:ext>
                </a:extLst>
              </p:cNvPr>
              <p:cNvSpPr txBox="1"/>
              <p:nvPr/>
            </p:nvSpPr>
            <p:spPr>
              <a:xfrm>
                <a:off x="9009594" y="4101584"/>
                <a:ext cx="9182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42138F07-1D92-4C99-B617-F99A3907FF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9594" y="4101584"/>
                <a:ext cx="918200" cy="3693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AFC82AC1-BCEC-47D7-A0B4-E09DC481B864}"/>
              </a:ext>
            </a:extLst>
          </p:cNvPr>
          <p:cNvCxnSpPr>
            <a:cxnSpLocks/>
          </p:cNvCxnSpPr>
          <p:nvPr/>
        </p:nvCxnSpPr>
        <p:spPr>
          <a:xfrm flipH="1">
            <a:off x="8204889" y="5174021"/>
            <a:ext cx="2527610" cy="0"/>
          </a:xfrm>
          <a:prstGeom prst="straightConnector1">
            <a:avLst/>
          </a:prstGeom>
          <a:ln w="19050">
            <a:headEnd type="triangle"/>
            <a:tailEnd type="non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B4926CC3-346D-47D9-ABBE-92695AB4C0FF}"/>
                  </a:ext>
                </a:extLst>
              </p:cNvPr>
              <p:cNvSpPr txBox="1"/>
              <p:nvPr/>
            </p:nvSpPr>
            <p:spPr>
              <a:xfrm>
                <a:off x="9153224" y="4804689"/>
                <a:ext cx="5270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ct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B4926CC3-346D-47D9-ABBE-92695AB4C0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3224" y="4804689"/>
                <a:ext cx="527067" cy="369332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2D5E26B-05B3-421D-81F2-D0CE07FC58BF}"/>
                  </a:ext>
                </a:extLst>
              </p:cNvPr>
              <p:cNvSpPr txBox="1"/>
              <p:nvPr/>
            </p:nvSpPr>
            <p:spPr>
              <a:xfrm>
                <a:off x="6407770" y="4654445"/>
                <a:ext cx="24819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ct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Enc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mpk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2D5E26B-05B3-421D-81F2-D0CE07FC58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7770" y="4654445"/>
                <a:ext cx="2481961" cy="369332"/>
              </a:xfrm>
              <a:prstGeom prst="rect">
                <a:avLst/>
              </a:prstGeom>
              <a:blipFill>
                <a:blip r:embed="rId2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Arrow: Down 55">
            <a:extLst>
              <a:ext uri="{FF2B5EF4-FFF2-40B4-BE49-F238E27FC236}">
                <a16:creationId xmlns:a16="http://schemas.microsoft.com/office/drawing/2014/main" id="{E1A7720B-D639-46E3-AB45-3DE96C04455D}"/>
              </a:ext>
            </a:extLst>
          </p:cNvPr>
          <p:cNvSpPr/>
          <p:nvPr/>
        </p:nvSpPr>
        <p:spPr>
          <a:xfrm>
            <a:off x="10965344" y="5174021"/>
            <a:ext cx="353112" cy="638922"/>
          </a:xfrm>
          <a:prstGeom prst="downArrow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B537F5C2-B58B-4FB4-82F7-41E8AA57F436}"/>
                  </a:ext>
                </a:extLst>
              </p:cNvPr>
              <p:cNvSpPr txBox="1"/>
              <p:nvPr/>
            </p:nvSpPr>
            <p:spPr>
              <a:xfrm>
                <a:off x="10713911" y="5901648"/>
                <a:ext cx="9415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Guess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B537F5C2-B58B-4FB4-82F7-41E8AA57F4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3911" y="5901648"/>
                <a:ext cx="941540" cy="369332"/>
              </a:xfrm>
              <a:prstGeom prst="rect">
                <a:avLst/>
              </a:prstGeom>
              <a:blipFill>
                <a:blip r:embed="rId27"/>
                <a:stretch>
                  <a:fillRect l="-5844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>
            <a:extLst>
              <a:ext uri="{FF2B5EF4-FFF2-40B4-BE49-F238E27FC236}">
                <a16:creationId xmlns:a16="http://schemas.microsoft.com/office/drawing/2014/main" id="{7744806E-E53F-4DB3-805B-4FBB8A446F50}"/>
              </a:ext>
            </a:extLst>
          </p:cNvPr>
          <p:cNvSpPr txBox="1"/>
          <p:nvPr/>
        </p:nvSpPr>
        <p:spPr>
          <a:xfrm>
            <a:off x="9714431" y="440968"/>
            <a:ext cx="2036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N: number of users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32506298-39B3-4DD7-8490-95715699DEF9}"/>
                  </a:ext>
                </a:extLst>
              </p:cNvPr>
              <p:cNvSpPr txBox="1"/>
              <p:nvPr/>
            </p:nvSpPr>
            <p:spPr>
              <a:xfrm>
                <a:off x="714023" y="4454801"/>
                <a:ext cx="9861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32506298-39B3-4DD7-8490-95715699DE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023" y="4454801"/>
                <a:ext cx="986104" cy="276999"/>
              </a:xfrm>
              <a:prstGeom prst="rect">
                <a:avLst/>
              </a:prstGeom>
              <a:blipFill>
                <a:blip r:embed="rId28"/>
                <a:stretch>
                  <a:fillRect l="-5556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372939D6-02C6-4DB1-9A8E-7B1369700878}"/>
                  </a:ext>
                </a:extLst>
              </p:cNvPr>
              <p:cNvSpPr txBox="1"/>
              <p:nvPr/>
            </p:nvSpPr>
            <p:spPr>
              <a:xfrm>
                <a:off x="6662646" y="4428403"/>
                <a:ext cx="9861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372939D6-02C6-4DB1-9A8E-7B13697008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2646" y="4428403"/>
                <a:ext cx="986104" cy="276999"/>
              </a:xfrm>
              <a:prstGeom prst="rect">
                <a:avLst/>
              </a:prstGeom>
              <a:blipFill>
                <a:blip r:embed="rId29"/>
                <a:stretch>
                  <a:fillRect l="-5556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428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84CE2-E584-4D03-B188-C08AB8AEF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Semi-Static Security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58A61F0-BFCC-4252-BEA6-89784069E4EA}"/>
              </a:ext>
            </a:extLst>
          </p:cNvPr>
          <p:cNvCxnSpPr>
            <a:cxnSpLocks/>
          </p:cNvCxnSpPr>
          <p:nvPr/>
        </p:nvCxnSpPr>
        <p:spPr>
          <a:xfrm>
            <a:off x="4244898" y="1080942"/>
            <a:ext cx="0" cy="4264209"/>
          </a:xfrm>
          <a:prstGeom prst="line">
            <a:avLst/>
          </a:prstGeom>
          <a:ln w="19050">
            <a:solidFill>
              <a:schemeClr val="tx1">
                <a:alpha val="80000"/>
              </a:schemeClr>
            </a:solidFill>
            <a:prstDash val="sysDot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 descr="Devil face with solid fill">
            <a:extLst>
              <a:ext uri="{FF2B5EF4-FFF2-40B4-BE49-F238E27FC236}">
                <a16:creationId xmlns:a16="http://schemas.microsoft.com/office/drawing/2014/main" id="{5E6C797D-3D5E-4F8F-B870-F4DAF6142B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80303" y="1528403"/>
            <a:ext cx="540834" cy="540834"/>
          </a:xfrm>
          <a:prstGeom prst="rect">
            <a:avLst/>
          </a:prstGeom>
        </p:spPr>
      </p:pic>
      <p:pic>
        <p:nvPicPr>
          <p:cNvPr id="10" name="Graphic 9" descr="Gavel">
            <a:extLst>
              <a:ext uri="{FF2B5EF4-FFF2-40B4-BE49-F238E27FC236}">
                <a16:creationId xmlns:a16="http://schemas.microsoft.com/office/drawing/2014/main" id="{7C54B778-5DA0-4B83-8BD6-1266B68C21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5936" y="1486643"/>
            <a:ext cx="540831" cy="540831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EDA661A-B7F3-4996-A796-AF8DC3EFEF45}"/>
              </a:ext>
            </a:extLst>
          </p:cNvPr>
          <p:cNvCxnSpPr>
            <a:cxnSpLocks/>
          </p:cNvCxnSpPr>
          <p:nvPr/>
        </p:nvCxnSpPr>
        <p:spPr>
          <a:xfrm flipH="1">
            <a:off x="1024698" y="2156100"/>
            <a:ext cx="2601951" cy="0"/>
          </a:xfrm>
          <a:prstGeom prst="straightConnector1">
            <a:avLst/>
          </a:prstGeom>
          <a:ln w="19050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6B1257B-68DF-467C-B278-6A2A4D223CB3}"/>
              </a:ext>
            </a:extLst>
          </p:cNvPr>
          <p:cNvSpPr txBox="1"/>
          <p:nvPr/>
        </p:nvSpPr>
        <p:spPr>
          <a:xfrm>
            <a:off x="1150012" y="1182226"/>
            <a:ext cx="2169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Adaptive Game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0AD0032-BFE3-4BC9-BC93-7D3B1E151728}"/>
                  </a:ext>
                </a:extLst>
              </p:cNvPr>
              <p:cNvSpPr txBox="1"/>
              <p:nvPr/>
            </p:nvSpPr>
            <p:spPr>
              <a:xfrm>
                <a:off x="2234604" y="1803355"/>
                <a:ext cx="5027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0AD0032-BFE3-4BC9-BC93-7D3B1E1517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4604" y="1803355"/>
                <a:ext cx="50270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DFF5CA6-4AF8-4CFF-A5BE-42DF563626CE}"/>
              </a:ext>
            </a:extLst>
          </p:cNvPr>
          <p:cNvCxnSpPr>
            <a:cxnSpLocks/>
          </p:cNvCxnSpPr>
          <p:nvPr/>
        </p:nvCxnSpPr>
        <p:spPr>
          <a:xfrm flipH="1">
            <a:off x="1099039" y="2613302"/>
            <a:ext cx="2527610" cy="0"/>
          </a:xfrm>
          <a:prstGeom prst="straightConnector1">
            <a:avLst/>
          </a:prstGeom>
          <a:ln w="19050">
            <a:headEnd type="triangle"/>
            <a:tailEnd type="non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11E4FE7-188D-4353-8D0C-22FEB7B4FF55}"/>
                  </a:ext>
                </a:extLst>
              </p:cNvPr>
              <p:cNvSpPr txBox="1"/>
              <p:nvPr/>
            </p:nvSpPr>
            <p:spPr>
              <a:xfrm>
                <a:off x="2047374" y="2243970"/>
                <a:ext cx="6899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mpk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11E4FE7-188D-4353-8D0C-22FEB7B4FF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7374" y="2243970"/>
                <a:ext cx="689932" cy="369332"/>
              </a:xfrm>
              <a:prstGeom prst="rect">
                <a:avLst/>
              </a:prstGeom>
              <a:blipFill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FAE613F-0CC9-4F0E-BD5B-A2188760FDD5}"/>
              </a:ext>
            </a:extLst>
          </p:cNvPr>
          <p:cNvCxnSpPr>
            <a:cxnSpLocks/>
          </p:cNvCxnSpPr>
          <p:nvPr/>
        </p:nvCxnSpPr>
        <p:spPr>
          <a:xfrm flipH="1">
            <a:off x="1024698" y="3108097"/>
            <a:ext cx="2601951" cy="0"/>
          </a:xfrm>
          <a:prstGeom prst="straightConnector1">
            <a:avLst/>
          </a:prstGeom>
          <a:ln w="19050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6E92A64-CD7E-441B-AB48-FCFA1C9C13E4}"/>
                  </a:ext>
                </a:extLst>
              </p:cNvPr>
              <p:cNvSpPr txBox="1"/>
              <p:nvPr/>
            </p:nvSpPr>
            <p:spPr>
              <a:xfrm>
                <a:off x="2024867" y="2755352"/>
                <a:ext cx="9221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6E92A64-CD7E-441B-AB48-FCFA1C9C13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4867" y="2755352"/>
                <a:ext cx="922176" cy="369332"/>
              </a:xfrm>
              <a:prstGeom prst="rect">
                <a:avLst/>
              </a:prstGeom>
              <a:blipFill>
                <a:blip r:embed="rId8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6FC64DB-0107-40D2-B018-FA9A95957966}"/>
              </a:ext>
            </a:extLst>
          </p:cNvPr>
          <p:cNvCxnSpPr>
            <a:cxnSpLocks/>
          </p:cNvCxnSpPr>
          <p:nvPr/>
        </p:nvCxnSpPr>
        <p:spPr>
          <a:xfrm flipH="1">
            <a:off x="1099039" y="3855225"/>
            <a:ext cx="2527610" cy="0"/>
          </a:xfrm>
          <a:prstGeom prst="straightConnector1">
            <a:avLst/>
          </a:prstGeom>
          <a:ln w="19050">
            <a:headEnd type="triangle"/>
            <a:tailEnd type="non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2CD50A5-BFF3-4A4D-93B4-8D0EDD9184F5}"/>
                  </a:ext>
                </a:extLst>
              </p:cNvPr>
              <p:cNvSpPr txBox="1"/>
              <p:nvPr/>
            </p:nvSpPr>
            <p:spPr>
              <a:xfrm>
                <a:off x="2047374" y="3485893"/>
                <a:ext cx="5392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mtClean="0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2CD50A5-BFF3-4A4D-93B4-8D0EDD9184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7374" y="3485893"/>
                <a:ext cx="539250" cy="369332"/>
              </a:xfrm>
              <a:prstGeom prst="rect">
                <a:avLst/>
              </a:prstGeom>
              <a:blipFill>
                <a:blip r:embed="rId9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Graphic 28" descr="Refresh RTL">
            <a:extLst>
              <a:ext uri="{FF2B5EF4-FFF2-40B4-BE49-F238E27FC236}">
                <a16:creationId xmlns:a16="http://schemas.microsoft.com/office/drawing/2014/main" id="{88DD2FF9-B217-4D71-897A-4877FA9BC52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749230" y="3192446"/>
            <a:ext cx="569965" cy="569965"/>
          </a:xfrm>
          <a:prstGeom prst="rect">
            <a:avLst/>
          </a:prstGeom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DA4A7A8-572C-453D-A59E-904EFA87B789}"/>
              </a:ext>
            </a:extLst>
          </p:cNvPr>
          <p:cNvCxnSpPr>
            <a:cxnSpLocks/>
          </p:cNvCxnSpPr>
          <p:nvPr/>
        </p:nvCxnSpPr>
        <p:spPr>
          <a:xfrm flipH="1">
            <a:off x="1043286" y="4397917"/>
            <a:ext cx="2601951" cy="0"/>
          </a:xfrm>
          <a:prstGeom prst="straightConnector1">
            <a:avLst/>
          </a:prstGeom>
          <a:ln w="19050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2DE42C0-C097-40C0-929C-AB475C1C3F25}"/>
                  </a:ext>
                </a:extLst>
              </p:cNvPr>
              <p:cNvSpPr txBox="1"/>
              <p:nvPr/>
            </p:nvSpPr>
            <p:spPr>
              <a:xfrm>
                <a:off x="1313936" y="4046597"/>
                <a:ext cx="21568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⊆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∖</m:t>
                      </m:r>
                      <m:r>
                        <a:rPr lang="en-US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𝒬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2DE42C0-C097-40C0-929C-AB475C1C3F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936" y="4046597"/>
                <a:ext cx="2156808" cy="369332"/>
              </a:xfrm>
              <a:prstGeom prst="rect">
                <a:avLst/>
              </a:prstGeom>
              <a:blipFill>
                <a:blip r:embed="rId1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AEDCF4E-00DE-460C-A46A-D0570F67DAB9}"/>
              </a:ext>
            </a:extLst>
          </p:cNvPr>
          <p:cNvCxnSpPr>
            <a:cxnSpLocks/>
          </p:cNvCxnSpPr>
          <p:nvPr/>
        </p:nvCxnSpPr>
        <p:spPr>
          <a:xfrm flipH="1">
            <a:off x="1117627" y="5085573"/>
            <a:ext cx="2527610" cy="0"/>
          </a:xfrm>
          <a:prstGeom prst="straightConnector1">
            <a:avLst/>
          </a:prstGeom>
          <a:ln w="19050">
            <a:headEnd type="triangle"/>
            <a:tailEnd type="non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C8DE8CD-A0E6-42F2-BCD0-B3FC9238A669}"/>
                  </a:ext>
                </a:extLst>
              </p:cNvPr>
              <p:cNvSpPr txBox="1"/>
              <p:nvPr/>
            </p:nvSpPr>
            <p:spPr>
              <a:xfrm>
                <a:off x="2065962" y="4716241"/>
                <a:ext cx="5270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ct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C8DE8CD-A0E6-42F2-BCD0-B3FC9238A6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5962" y="4716241"/>
                <a:ext cx="527067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Graphic 36" descr="Devil face with solid fill">
            <a:extLst>
              <a:ext uri="{FF2B5EF4-FFF2-40B4-BE49-F238E27FC236}">
                <a16:creationId xmlns:a16="http://schemas.microsoft.com/office/drawing/2014/main" id="{B57AEC64-96F2-490C-8130-CFA8F7E6C9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76506" y="1577626"/>
            <a:ext cx="540834" cy="540834"/>
          </a:xfrm>
          <a:prstGeom prst="rect">
            <a:avLst/>
          </a:prstGeom>
        </p:spPr>
      </p:pic>
      <p:pic>
        <p:nvPicPr>
          <p:cNvPr id="38" name="Graphic 37" descr="Gavel">
            <a:extLst>
              <a:ext uri="{FF2B5EF4-FFF2-40B4-BE49-F238E27FC236}">
                <a16:creationId xmlns:a16="http://schemas.microsoft.com/office/drawing/2014/main" id="{226B5429-24CB-4588-A0B7-49ED1A2531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15081" y="1559875"/>
            <a:ext cx="540831" cy="540831"/>
          </a:xfrm>
          <a:prstGeom prst="rect">
            <a:avLst/>
          </a:prstGeom>
        </p:spPr>
      </p:pic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CAC2B5B-F5F3-459A-BFDA-D4B49D4D5209}"/>
              </a:ext>
            </a:extLst>
          </p:cNvPr>
          <p:cNvCxnSpPr>
            <a:cxnSpLocks/>
          </p:cNvCxnSpPr>
          <p:nvPr/>
        </p:nvCxnSpPr>
        <p:spPr>
          <a:xfrm flipH="1">
            <a:off x="8547695" y="2163063"/>
            <a:ext cx="2601951" cy="0"/>
          </a:xfrm>
          <a:prstGeom prst="straightConnector1">
            <a:avLst/>
          </a:prstGeom>
          <a:ln w="19050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028BAA48-7E1B-435D-BAF0-C29E7080A68D}"/>
              </a:ext>
            </a:extLst>
          </p:cNvPr>
          <p:cNvSpPr txBox="1"/>
          <p:nvPr/>
        </p:nvSpPr>
        <p:spPr>
          <a:xfrm>
            <a:off x="8871201" y="1182226"/>
            <a:ext cx="2172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Selective Game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976FDA4-9006-45D6-80BB-8D3DC04042CC}"/>
                  </a:ext>
                </a:extLst>
              </p:cNvPr>
              <p:cNvSpPr txBox="1"/>
              <p:nvPr/>
            </p:nvSpPr>
            <p:spPr>
              <a:xfrm>
                <a:off x="9339602" y="1780760"/>
                <a:ext cx="1338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⊆[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976FDA4-9006-45D6-80BB-8D3DC04042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9602" y="1780760"/>
                <a:ext cx="1338700" cy="369332"/>
              </a:xfrm>
              <a:prstGeom prst="rect">
                <a:avLst/>
              </a:prstGeom>
              <a:blipFill>
                <a:blip r:embed="rId14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818F8E3-E939-46A3-98BF-8CDB19E1CDD4}"/>
              </a:ext>
            </a:extLst>
          </p:cNvPr>
          <p:cNvCxnSpPr>
            <a:cxnSpLocks/>
          </p:cNvCxnSpPr>
          <p:nvPr/>
        </p:nvCxnSpPr>
        <p:spPr>
          <a:xfrm flipH="1">
            <a:off x="8622036" y="2620265"/>
            <a:ext cx="2527610" cy="0"/>
          </a:xfrm>
          <a:prstGeom prst="straightConnector1">
            <a:avLst/>
          </a:prstGeom>
          <a:ln w="19050">
            <a:headEnd type="triangle"/>
            <a:tailEnd type="non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92AAF90-AF6A-41EF-8483-711D3D0BC0AF}"/>
                  </a:ext>
                </a:extLst>
              </p:cNvPr>
              <p:cNvSpPr txBox="1"/>
              <p:nvPr/>
            </p:nvSpPr>
            <p:spPr>
              <a:xfrm>
                <a:off x="9570371" y="2250933"/>
                <a:ext cx="6899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mpk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92AAF90-AF6A-41EF-8483-711D3D0BC0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0371" y="2250933"/>
                <a:ext cx="689932" cy="369332"/>
              </a:xfrm>
              <a:prstGeom prst="rect">
                <a:avLst/>
              </a:prstGeom>
              <a:blipFill>
                <a:blip r:embed="rId1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FAAA272E-EF0B-495A-A8F7-8C27193FA2EA}"/>
              </a:ext>
            </a:extLst>
          </p:cNvPr>
          <p:cNvCxnSpPr>
            <a:cxnSpLocks/>
          </p:cNvCxnSpPr>
          <p:nvPr/>
        </p:nvCxnSpPr>
        <p:spPr>
          <a:xfrm flipH="1">
            <a:off x="8547695" y="3115060"/>
            <a:ext cx="2601951" cy="0"/>
          </a:xfrm>
          <a:prstGeom prst="straightConnector1">
            <a:avLst/>
          </a:prstGeom>
          <a:ln w="19050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23533DA-B39D-43DD-A935-ACB03A04907D}"/>
                  </a:ext>
                </a:extLst>
              </p:cNvPr>
              <p:cNvSpPr txBox="1"/>
              <p:nvPr/>
            </p:nvSpPr>
            <p:spPr>
              <a:xfrm>
                <a:off x="9372939" y="2762315"/>
                <a:ext cx="12806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∖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23533DA-B39D-43DD-A935-ACB03A0490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2939" y="2762315"/>
                <a:ext cx="1280607" cy="369332"/>
              </a:xfrm>
              <a:prstGeom prst="rect">
                <a:avLst/>
              </a:prstGeom>
              <a:blipFill>
                <a:blip r:embed="rId1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875ACD6-1B5F-4E73-B969-1695F63A8B27}"/>
              </a:ext>
            </a:extLst>
          </p:cNvPr>
          <p:cNvCxnSpPr>
            <a:cxnSpLocks/>
          </p:cNvCxnSpPr>
          <p:nvPr/>
        </p:nvCxnSpPr>
        <p:spPr>
          <a:xfrm flipH="1">
            <a:off x="8622036" y="3862188"/>
            <a:ext cx="2527610" cy="0"/>
          </a:xfrm>
          <a:prstGeom prst="straightConnector1">
            <a:avLst/>
          </a:prstGeom>
          <a:ln w="19050">
            <a:headEnd type="triangle"/>
            <a:tailEnd type="non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8AC0B1D-D60F-4523-B8AF-01542BF7506B}"/>
                  </a:ext>
                </a:extLst>
              </p:cNvPr>
              <p:cNvSpPr txBox="1"/>
              <p:nvPr/>
            </p:nvSpPr>
            <p:spPr>
              <a:xfrm>
                <a:off x="9570371" y="3492856"/>
                <a:ext cx="5392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mtClean="0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8AC0B1D-D60F-4523-B8AF-01542BF750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0371" y="3492856"/>
                <a:ext cx="539250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0" name="Graphic 49" descr="Refresh RTL">
            <a:extLst>
              <a:ext uri="{FF2B5EF4-FFF2-40B4-BE49-F238E27FC236}">
                <a16:creationId xmlns:a16="http://schemas.microsoft.com/office/drawing/2014/main" id="{0978F7D4-E6C5-48EE-93FC-9B613C04B8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272227" y="3199409"/>
            <a:ext cx="569965" cy="569965"/>
          </a:xfrm>
          <a:prstGeom prst="rect">
            <a:avLst/>
          </a:prstGeom>
        </p:spPr>
      </p:pic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CA6422D4-3190-4200-9671-2B3B90D1DDA0}"/>
              </a:ext>
            </a:extLst>
          </p:cNvPr>
          <p:cNvCxnSpPr>
            <a:cxnSpLocks/>
          </p:cNvCxnSpPr>
          <p:nvPr/>
        </p:nvCxnSpPr>
        <p:spPr>
          <a:xfrm flipH="1">
            <a:off x="8566283" y="4404880"/>
            <a:ext cx="2601951" cy="0"/>
          </a:xfrm>
          <a:prstGeom prst="straightConnector1">
            <a:avLst/>
          </a:prstGeom>
          <a:ln w="19050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42138F07-1D92-4C99-B617-F99A3907FFF0}"/>
                  </a:ext>
                </a:extLst>
              </p:cNvPr>
              <p:cNvSpPr txBox="1"/>
              <p:nvPr/>
            </p:nvSpPr>
            <p:spPr>
              <a:xfrm>
                <a:off x="9445329" y="4020099"/>
                <a:ext cx="9182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42138F07-1D92-4C99-B617-F99A3907FF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5329" y="4020099"/>
                <a:ext cx="918200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AFC82AC1-BCEC-47D7-A0B4-E09DC481B864}"/>
              </a:ext>
            </a:extLst>
          </p:cNvPr>
          <p:cNvCxnSpPr>
            <a:cxnSpLocks/>
          </p:cNvCxnSpPr>
          <p:nvPr/>
        </p:nvCxnSpPr>
        <p:spPr>
          <a:xfrm flipH="1">
            <a:off x="8640624" y="5092536"/>
            <a:ext cx="2527610" cy="0"/>
          </a:xfrm>
          <a:prstGeom prst="straightConnector1">
            <a:avLst/>
          </a:prstGeom>
          <a:ln w="19050">
            <a:headEnd type="triangle"/>
            <a:tailEnd type="non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B4926CC3-346D-47D9-ABBE-92695AB4C0FF}"/>
                  </a:ext>
                </a:extLst>
              </p:cNvPr>
              <p:cNvSpPr txBox="1"/>
              <p:nvPr/>
            </p:nvSpPr>
            <p:spPr>
              <a:xfrm>
                <a:off x="9588959" y="4723204"/>
                <a:ext cx="5270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ct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B4926CC3-346D-47D9-ABBE-92695AB4C0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8959" y="4723204"/>
                <a:ext cx="527067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9F48D61-357E-4948-836A-7E7274ADE2A3}"/>
              </a:ext>
            </a:extLst>
          </p:cNvPr>
          <p:cNvCxnSpPr>
            <a:cxnSpLocks/>
          </p:cNvCxnSpPr>
          <p:nvPr/>
        </p:nvCxnSpPr>
        <p:spPr>
          <a:xfrm>
            <a:off x="8129238" y="1034609"/>
            <a:ext cx="0" cy="4310542"/>
          </a:xfrm>
          <a:prstGeom prst="line">
            <a:avLst/>
          </a:prstGeom>
          <a:ln w="19050">
            <a:solidFill>
              <a:schemeClr val="tx1">
                <a:alpha val="80000"/>
              </a:schemeClr>
            </a:solidFill>
            <a:prstDash val="sysDot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Graphic 59" descr="Devil face with solid fill">
            <a:extLst>
              <a:ext uri="{FF2B5EF4-FFF2-40B4-BE49-F238E27FC236}">
                <a16:creationId xmlns:a16="http://schemas.microsoft.com/office/drawing/2014/main" id="{5A199B21-8D78-46AE-9708-AD8109D6AD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53787" y="1570663"/>
            <a:ext cx="540834" cy="540834"/>
          </a:xfrm>
          <a:prstGeom prst="rect">
            <a:avLst/>
          </a:prstGeom>
        </p:spPr>
      </p:pic>
      <p:pic>
        <p:nvPicPr>
          <p:cNvPr id="61" name="Graphic 60" descr="Gavel">
            <a:extLst>
              <a:ext uri="{FF2B5EF4-FFF2-40B4-BE49-F238E27FC236}">
                <a16:creationId xmlns:a16="http://schemas.microsoft.com/office/drawing/2014/main" id="{97445FBF-25E7-4D96-96E5-8D0A4783CA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92362" y="1552912"/>
            <a:ext cx="540831" cy="540831"/>
          </a:xfrm>
          <a:prstGeom prst="rect">
            <a:avLst/>
          </a:prstGeom>
        </p:spPr>
      </p:pic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CD04BCB4-CB29-484E-9B6E-78EFC3468C5F}"/>
              </a:ext>
            </a:extLst>
          </p:cNvPr>
          <p:cNvCxnSpPr>
            <a:cxnSpLocks/>
          </p:cNvCxnSpPr>
          <p:nvPr/>
        </p:nvCxnSpPr>
        <p:spPr>
          <a:xfrm flipH="1">
            <a:off x="4824976" y="2156100"/>
            <a:ext cx="2601951" cy="0"/>
          </a:xfrm>
          <a:prstGeom prst="straightConnector1">
            <a:avLst/>
          </a:prstGeom>
          <a:ln w="19050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3A68031D-402A-4865-9F37-0E32F403C090}"/>
              </a:ext>
            </a:extLst>
          </p:cNvPr>
          <p:cNvSpPr txBox="1"/>
          <p:nvPr/>
        </p:nvSpPr>
        <p:spPr>
          <a:xfrm>
            <a:off x="5148482" y="1175263"/>
            <a:ext cx="2451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Semi-Static Game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20343125-BD29-41FD-9880-39D54892678D}"/>
                  </a:ext>
                </a:extLst>
              </p:cNvPr>
              <p:cNvSpPr txBox="1"/>
              <p:nvPr/>
            </p:nvSpPr>
            <p:spPr>
              <a:xfrm>
                <a:off x="5616883" y="1773797"/>
                <a:ext cx="14498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⊆[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20343125-BD29-41FD-9880-39D5489267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883" y="1773797"/>
                <a:ext cx="1449819" cy="369332"/>
              </a:xfrm>
              <a:prstGeom prst="rect">
                <a:avLst/>
              </a:prstGeom>
              <a:blipFill>
                <a:blip r:embed="rId20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687524EA-3C5E-4DD0-A18A-495E22BB0577}"/>
              </a:ext>
            </a:extLst>
          </p:cNvPr>
          <p:cNvCxnSpPr>
            <a:cxnSpLocks/>
          </p:cNvCxnSpPr>
          <p:nvPr/>
        </p:nvCxnSpPr>
        <p:spPr>
          <a:xfrm flipH="1">
            <a:off x="4899317" y="2613302"/>
            <a:ext cx="2527610" cy="0"/>
          </a:xfrm>
          <a:prstGeom prst="straightConnector1">
            <a:avLst/>
          </a:prstGeom>
          <a:ln w="19050">
            <a:headEnd type="triangle"/>
            <a:tailEnd type="non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EB1F9420-5E57-4EE1-B899-BC9672BAAB91}"/>
                  </a:ext>
                </a:extLst>
              </p:cNvPr>
              <p:cNvSpPr txBox="1"/>
              <p:nvPr/>
            </p:nvSpPr>
            <p:spPr>
              <a:xfrm>
                <a:off x="5847652" y="2243970"/>
                <a:ext cx="6899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mpk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EB1F9420-5E57-4EE1-B899-BC9672BAAB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7652" y="2243970"/>
                <a:ext cx="689932" cy="369332"/>
              </a:xfrm>
              <a:prstGeom prst="rect">
                <a:avLst/>
              </a:prstGeom>
              <a:blipFill>
                <a:blip r:embed="rId21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53BDABAF-57EE-49C6-8933-A624E82B8E70}"/>
              </a:ext>
            </a:extLst>
          </p:cNvPr>
          <p:cNvCxnSpPr>
            <a:cxnSpLocks/>
          </p:cNvCxnSpPr>
          <p:nvPr/>
        </p:nvCxnSpPr>
        <p:spPr>
          <a:xfrm flipH="1">
            <a:off x="4824976" y="3108097"/>
            <a:ext cx="2601951" cy="0"/>
          </a:xfrm>
          <a:prstGeom prst="straightConnector1">
            <a:avLst/>
          </a:prstGeom>
          <a:ln w="19050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FB1FFB48-699B-4E4E-ADB3-E9E3657546A2}"/>
                  </a:ext>
                </a:extLst>
              </p:cNvPr>
              <p:cNvSpPr txBox="1"/>
              <p:nvPr/>
            </p:nvSpPr>
            <p:spPr>
              <a:xfrm>
                <a:off x="5650220" y="2755352"/>
                <a:ext cx="13792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∖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FB1FFB48-699B-4E4E-ADB3-E9E365754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0220" y="2755352"/>
                <a:ext cx="1379224" cy="369332"/>
              </a:xfrm>
              <a:prstGeom prst="rect">
                <a:avLst/>
              </a:prstGeom>
              <a:blipFill>
                <a:blip r:embed="rId22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3B695334-1E7A-4266-8FBE-A7F448BE5DEC}"/>
              </a:ext>
            </a:extLst>
          </p:cNvPr>
          <p:cNvCxnSpPr>
            <a:cxnSpLocks/>
          </p:cNvCxnSpPr>
          <p:nvPr/>
        </p:nvCxnSpPr>
        <p:spPr>
          <a:xfrm flipH="1">
            <a:off x="4899317" y="3855225"/>
            <a:ext cx="2527610" cy="0"/>
          </a:xfrm>
          <a:prstGeom prst="straightConnector1">
            <a:avLst/>
          </a:prstGeom>
          <a:ln w="19050">
            <a:headEnd type="triangle"/>
            <a:tailEnd type="non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95654F18-9CB2-4176-9CC8-A3C3AE30AC08}"/>
                  </a:ext>
                </a:extLst>
              </p:cNvPr>
              <p:cNvSpPr txBox="1"/>
              <p:nvPr/>
            </p:nvSpPr>
            <p:spPr>
              <a:xfrm>
                <a:off x="5847652" y="3485893"/>
                <a:ext cx="5392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mtClean="0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95654F18-9CB2-4176-9CC8-A3C3AE30AC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7652" y="3485893"/>
                <a:ext cx="539250" cy="369332"/>
              </a:xfrm>
              <a:prstGeom prst="rect">
                <a:avLst/>
              </a:prstGeom>
              <a:blipFill>
                <a:blip r:embed="rId23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" name="Graphic 70" descr="Refresh RTL">
            <a:extLst>
              <a:ext uri="{FF2B5EF4-FFF2-40B4-BE49-F238E27FC236}">
                <a16:creationId xmlns:a16="http://schemas.microsoft.com/office/drawing/2014/main" id="{9E6C5E62-1BE6-4E7F-9D9D-A223D77CF4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549508" y="3192446"/>
            <a:ext cx="569965" cy="569965"/>
          </a:xfrm>
          <a:prstGeom prst="rect">
            <a:avLst/>
          </a:prstGeom>
        </p:spPr>
      </p:pic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4BD2A6F4-9566-49EC-AE23-43581498295F}"/>
              </a:ext>
            </a:extLst>
          </p:cNvPr>
          <p:cNvCxnSpPr>
            <a:cxnSpLocks/>
          </p:cNvCxnSpPr>
          <p:nvPr/>
        </p:nvCxnSpPr>
        <p:spPr>
          <a:xfrm flipH="1">
            <a:off x="4843564" y="4397917"/>
            <a:ext cx="2601951" cy="0"/>
          </a:xfrm>
          <a:prstGeom prst="straightConnector1">
            <a:avLst/>
          </a:prstGeom>
          <a:ln w="19050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CB704F5A-7C41-419D-BB0F-151982DBAA90}"/>
                  </a:ext>
                </a:extLst>
              </p:cNvPr>
              <p:cNvSpPr txBox="1"/>
              <p:nvPr/>
            </p:nvSpPr>
            <p:spPr>
              <a:xfrm>
                <a:off x="5462096" y="4014386"/>
                <a:ext cx="16573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⊆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CB704F5A-7C41-419D-BB0F-151982DBAA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2096" y="4014386"/>
                <a:ext cx="1657377" cy="3693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22886E34-1B22-4AF7-9A09-099EA1FEC9B7}"/>
              </a:ext>
            </a:extLst>
          </p:cNvPr>
          <p:cNvCxnSpPr>
            <a:cxnSpLocks/>
          </p:cNvCxnSpPr>
          <p:nvPr/>
        </p:nvCxnSpPr>
        <p:spPr>
          <a:xfrm flipH="1">
            <a:off x="4917905" y="5085573"/>
            <a:ext cx="2527610" cy="0"/>
          </a:xfrm>
          <a:prstGeom prst="straightConnector1">
            <a:avLst/>
          </a:prstGeom>
          <a:ln w="19050">
            <a:headEnd type="triangle"/>
            <a:tailEnd type="non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29137A2B-7260-4551-9489-D3DCF33EFEE3}"/>
                  </a:ext>
                </a:extLst>
              </p:cNvPr>
              <p:cNvSpPr txBox="1"/>
              <p:nvPr/>
            </p:nvSpPr>
            <p:spPr>
              <a:xfrm>
                <a:off x="5866240" y="4716241"/>
                <a:ext cx="5270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ct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29137A2B-7260-4551-9489-D3DCF33EFE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6240" y="4716241"/>
                <a:ext cx="527067" cy="369332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Graphic 8" descr="Star">
            <a:extLst>
              <a:ext uri="{FF2B5EF4-FFF2-40B4-BE49-F238E27FC236}">
                <a16:creationId xmlns:a16="http://schemas.microsoft.com/office/drawing/2014/main" id="{8EE93B01-19AF-4D73-B5A9-E2DA51CFEE24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4344614" y="3170296"/>
            <a:ext cx="453629" cy="453629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476450E-5B9B-4879-A948-7809E7FDEFA5}"/>
              </a:ext>
            </a:extLst>
          </p:cNvPr>
          <p:cNvSpPr/>
          <p:nvPr/>
        </p:nvSpPr>
        <p:spPr>
          <a:xfrm>
            <a:off x="1256374" y="5473777"/>
            <a:ext cx="4502604" cy="617453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Honest users / </a:t>
            </a:r>
            <a:r>
              <a:rPr lang="en-US" sz="1600" dirty="0" err="1">
                <a:solidFill>
                  <a:schemeClr val="tx1"/>
                </a:solidFill>
              </a:rPr>
              <a:t>Queryable</a:t>
            </a:r>
            <a:r>
              <a:rPr lang="en-US" sz="1600" dirty="0">
                <a:solidFill>
                  <a:schemeClr val="tx1"/>
                </a:solidFill>
              </a:rPr>
              <a:t> keys are predetermined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(like selective security) </a:t>
            </a:r>
          </a:p>
        </p:txBody>
      </p:sp>
      <p:pic>
        <p:nvPicPr>
          <p:cNvPr id="76" name="Graphic 75" descr="Star">
            <a:extLst>
              <a:ext uri="{FF2B5EF4-FFF2-40B4-BE49-F238E27FC236}">
                <a16:creationId xmlns:a16="http://schemas.microsoft.com/office/drawing/2014/main" id="{6EC57B18-BAEE-43E4-8A54-507B30FAD155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4347067" y="4006427"/>
            <a:ext cx="453629" cy="453629"/>
          </a:xfrm>
          <a:prstGeom prst="rect">
            <a:avLst/>
          </a:prstGeom>
        </p:spPr>
      </p:pic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B85D6CF4-BFCE-4D61-9F98-94000E64FA4D}"/>
              </a:ext>
            </a:extLst>
          </p:cNvPr>
          <p:cNvSpPr/>
          <p:nvPr/>
        </p:nvSpPr>
        <p:spPr>
          <a:xfrm>
            <a:off x="6339832" y="5473777"/>
            <a:ext cx="3685927" cy="617453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Challenge set can be adaptively chosen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(like adaptive security)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4FA1CCC-01A2-4F64-A82A-F607DB55604D}"/>
              </a:ext>
            </a:extLst>
          </p:cNvPr>
          <p:cNvSpPr txBox="1"/>
          <p:nvPr/>
        </p:nvSpPr>
        <p:spPr>
          <a:xfrm>
            <a:off x="9714431" y="440968"/>
            <a:ext cx="2036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N: number of users</a:t>
            </a:r>
          </a:p>
        </p:txBody>
      </p:sp>
    </p:spTree>
    <p:extLst>
      <p:ext uri="{BB962C8B-B14F-4D97-AF65-F5344CB8AC3E}">
        <p14:creationId xmlns:p14="http://schemas.microsoft.com/office/powerpoint/2010/main" val="16899168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6" grpId="0"/>
      <p:bldP spid="68" grpId="0"/>
      <p:bldP spid="70" grpId="0"/>
      <p:bldP spid="73" grpId="0"/>
      <p:bldP spid="75" grpId="0"/>
      <p:bldP spid="11" grpId="0" animBg="1"/>
      <p:bldP spid="7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42.1822"/>
  <p:tag name="OUTPUTTYPE" val="PNG"/>
  <p:tag name="IGUANATEXVERSION" val="160"/>
  <p:tag name="LATEXADDIN" val="\documentclass{article}&#10;\usepackage{amsmath}&#10;\usepackage{mathtools}&#10;\usepackage{amsfonts}&#10;\usepackage{relsize}&#10;\usepackage{xcolor}&#10;\def\transpose{{\mathsmaller{\mathsf{T}}}}&#10;\def\vA{{\mathbf{A}}}&#10;\def\vB{{\mathbf{B}}}&#10;\def\vG{{\mathbf{G}}}&#10;\def\vP{{\mathbf{P}}}&#10;\def\vb{{\mathbf{b}}}&#10;\def\vc{{\mathbf{c}}}&#10;\def\ve{{\mathbf{e}}}&#10;\def\vr{{\mathbf{r}}}&#10;\def\vu{{\mathbf{u}}}&#10;\def\vv{{\mathbf{v}}}&#10;\def\vs{{\mathbf{s}}}&#10;\def\vw{{\mathbf{w}}}&#10;\def\vW{{\mathbf{W}}}&#10;\def\vx{{\mathbf{x}}}&#10;\def\vLambda{{\mathbf{\Lambda}}}&#10;\def\doubleN{{\mathbb{N}}}&#10;\def\doubleZ{{\mathbb{Z}}}&#10;\def\bit{{\{0,1\}}}&#10;\def\poly{{\mathsf{poly}}}&#10;\def\negl{{\mathsf{negl}}}&#10;\def\draws{\overset{\smash{\:_\$}\vphantom{{}_0}}{\leftarrow}}&#10;\def\bigground#1{{\biggl\lfloor#1\biggr\rceil}}&#10;\pagestyle{empty}&#10;\def\sk{{\mathsf{sk}}}&#10;\def\ct{{\mathsf{ct}}}&#10;\def\isk{{\mathsf{isk}}}&#10;\def\ict{{\mathsf{ict}}}&#10;\def\obf{{\mathsf{Obf}}}&#10;\def\sim{{\mathsf{Sim}}}&#10;\def\io{{\mathsf{iO}}}&#10;\def\Enc{{\mathsf{Enc}}}&#10;\begin{document}&#10;\[&#10;\mathsf{Adp}.\mathsf{key}(i)&#10;\]&#10;\end{document}"/>
  <p:tag name="IGUANATEXSIZE" val="28"/>
  <p:tag name="IGUANATEXCURSOR" val="1014"/>
  <p:tag name="TRANSPARENCY" val="True"/>
  <p:tag name="FILENAME" val=""/>
  <p:tag name="LATEXENGINEID" val="0"/>
  <p:tag name="TEMPFOLDER" val="c:\temp\"/>
  <p:tag name="LATEXFORMHEIGHT" val="518"/>
  <p:tag name="LATEXFORMWIDTH" val="669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2313"/>
  <p:tag name="ORIGINALWIDTH" val="983.877"/>
  <p:tag name="OUTPUTTYPE" val="PNG"/>
  <p:tag name="IGUANATEXVERSION" val="160"/>
  <p:tag name="LATEXADDIN" val="\documentclass{article}&#10;\usepackage{amsmath}&#10;\usepackage{mathtools}&#10;\usepackage{amsfonts}&#10;\usepackage{relsize}&#10;\usepackage{xcolor}&#10;\def\transpose{{\mathsmaller{\mathsf{T}}}}&#10;\def\vA{{\mathbf{A}}}&#10;\def\vB{{\mathbf{B}}}&#10;\def\vG{{\mathbf{G}}}&#10;\def\vP{{\mathbf{P}}}&#10;\def\vb{{\mathbf{b}}}&#10;\def\vc{{\mathbf{c}}}&#10;\def\ve{{\mathbf{e}}}&#10;\def\vr{{\mathbf{r}}}&#10;\def\vu{{\mathbf{u}}}&#10;\def\vv{{\mathbf{v}}}&#10;\def\vs{{\mathbf{s}}}&#10;\def\vw{{\mathbf{w}}}&#10;\def\vW{{\mathbf{W}}}&#10;\def\vx{{\mathbf{x}}}&#10;\def\vLambda{{\mathbf{\Lambda}}}&#10;\def\doubleN{{\mathbb{N}}}&#10;\def\doubleZ{{\mathbb{Z}}}&#10;\def\bit{{\{0,1\}}}&#10;\def\poly{{\mathsf{poly}}}&#10;\def\negl{{\mathsf{negl}}}&#10;\def\draws{\overset{\smash{\:_\$}\vphantom{{}_0}}{\leftarrow}}&#10;\def\bigground#1{{\biggl\lfloor#1\biggr\rceil}}&#10;\pagestyle{empty}&#10;\def\sk{{\mathsf{sk}}}&#10;\def\ct{{\mathsf{ct}}}&#10;\def\isk{{\mathsf{isk}}}&#10;\def\ict{{\mathsf{ict}}}&#10;\def\obf{{\mathsf{Obf}}}&#10;\def\sim{{\mathsf{Sim}}}&#10;\def\io{{\mathsf{iO}}}&#10;\def\Enc{{\mathsf{Enc}}}&#10;\begin{document}&#10;\[&#10;\ct_1=\mathsf{SS}.\mathsf{ct}\bigl(S_1, m\bigr)&#10;\]&#10;\end{document}"/>
  <p:tag name="IGUANATEXSIZE" val="28"/>
  <p:tag name="IGUANATEXCURSOR" val="1024"/>
  <p:tag name="TRANSPARENCY" val="True"/>
  <p:tag name="FILENAME" val=""/>
  <p:tag name="LATEXENGINEID" val="0"/>
  <p:tag name="TEMPFOLDER" val="c:\temp\"/>
  <p:tag name="LATEXFORMHEIGHT" val="518"/>
  <p:tag name="LATEXFORMWIDTH" val="669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36.183"/>
  <p:tag name="ORIGINALWIDTH" val="1277.84"/>
  <p:tag name="OUTPUTTYPE" val="PNG"/>
  <p:tag name="IGUANATEXVERSION" val="160"/>
  <p:tag name="LATEXADDIN" val="\documentclass{article}&#10;\usepackage{amsmath}&#10;\usepackage{mathtools}&#10;\usepackage{amsfonts}&#10;\usepackage{relsize}&#10;\usepackage{xcolor}&#10;\def\transpose{{\mathsmaller{\mathsf{T}}}}&#10;\def\vA{{\mathbf{A}}}&#10;\def\vB{{\mathbf{B}}}&#10;\def\vG{{\mathbf{G}}}&#10;\def\vP{{\mathbf{P}}}&#10;\def\vb{{\mathbf{b}}}&#10;\def\vc{{\mathbf{c}}}&#10;\def\ve{{\mathbf{e}}}&#10;\def\vr{{\mathbf{r}}}&#10;\def\vu{{\mathbf{u}}}&#10;\def\vv{{\mathbf{v}}}&#10;\def\vs{{\mathbf{s}}}&#10;\def\vw{{\mathbf{w}}}&#10;\def\vW{{\mathbf{W}}}&#10;\def\vx{{\mathbf{x}}}&#10;\def\vLambda{{\mathbf{\Lambda}}}&#10;\def\doubleN{{\mathbb{N}}}&#10;\def\doubleZ{{\mathbb{Z}}}&#10;\def\bit{{\{0,1\}}}&#10;\def\poly{{\mathsf{poly}}}&#10;\def\negl{{\mathsf{negl}}}&#10;\def\draws{\overset{\smash{\:_\$}\vphantom{{}_0}}{\leftarrow}}&#10;\def\bigground#1{{\biggl\lfloor#1\biggr\rceil}}&#10;\pagestyle{empty}&#10;\def\sk{{\mathsf{sk}}}&#10;\def\ct{{\mathsf{ct}}}&#10;\def\isk{{\mathsf{isk}}}&#10;\def\ict{{\mathsf{ict}}}&#10;\def\obf{{\mathsf{Obf}}}&#10;\def\sim{{\mathsf{Sim}}}&#10;\def\io{{\mathsf{iO}}}&#10;\def\Enc{{\mathsf{Enc}}}&#10;\begin{document}&#10;\[&#10;\begin{aligned}&#10;&amp;\mathsf{Adp}.\mathsf{key}(i)=\\&#10;&amp;\quad\begin{aligned}&#10;u_i&amp;\gets\bit\\&#10;\sk_{i,u_i}&amp;\gets\mathsf{SS}.\sk\bigl((i,u_i)\bigr)&#10;\end{aligned}&#10;\end{aligned}&#10;\]&#10;\end{document}"/>
  <p:tag name="IGUANATEXSIZE" val="28"/>
  <p:tag name="IGUANATEXCURSOR" val="1037"/>
  <p:tag name="TRANSPARENCY" val="True"/>
  <p:tag name="FILENAME" val=""/>
  <p:tag name="LATEXENGINEID" val="0"/>
  <p:tag name="TEMPFOLDER" val="c:\temp\"/>
  <p:tag name="LATEXFORMHEIGHT" val="366"/>
  <p:tag name="LATEXFORMWIDTH" val="833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0.866"/>
  <p:tag name="ORIGINALWIDTH" val="1244.094"/>
  <p:tag name="OUTPUTTYPE" val="PNG"/>
  <p:tag name="IGUANATEXVERSION" val="160"/>
  <p:tag name="LATEXADDIN" val="\documentclass{article}&#10;\usepackage{amsmath}&#10;\usepackage{mathtools}&#10;\usepackage{amsfonts}&#10;\usepackage{relsize}&#10;\usepackage{xcolor}&#10;\def\transpose{{\mathsmaller{\mathsf{T}}}}&#10;\def\vA{{\mathbf{A}}}&#10;\def\vB{{\mathbf{B}}}&#10;\def\vG{{\mathbf{G}}}&#10;\def\vP{{\mathbf{P}}}&#10;\def\vb{{\mathbf{b}}}&#10;\def\vc{{\mathbf{c}}}&#10;\def\ve{{\mathbf{e}}}&#10;\def\vr{{\mathbf{r}}}&#10;\def\vu{{\mathbf{u}}}&#10;\def\vv{{\mathbf{v}}}&#10;\def\vs{{\mathbf{s}}}&#10;\def\vw{{\mathbf{w}}}&#10;\def\vW{{\mathbf{W}}}&#10;\def\vx{{\mathbf{x}}}&#10;\def\vLambda{{\mathbf{\Lambda}}}&#10;\def\doubleN{{\mathbb{N}}}&#10;\def\doubleZ{{\mathbb{Z}}}&#10;\def\bit{{\{0,1\}}}&#10;\def\poly{{\mathsf{poly}}}&#10;\def\negl{{\mathsf{negl}}}&#10;\def\draws{\overset{\smash{\:_\$}\vphantom{{}_0}}{\leftarrow}}&#10;\def\bigground#1{{\biggl\lfloor#1\biggr\rceil}}&#10;\pagestyle{empty}&#10;\def\sk{{\mathsf{sk}}}&#10;\def\ct{{\mathsf{ct}}}&#10;\def\isk{{\mathsf{isk}}}&#10;\def\ict{{\mathsf{ict}}}&#10;\def\obf{{\mathsf{Obf}}}&#10;\def\sim{{\mathsf{Sim}}}&#10;\def\io{{\mathsf{iO}}}&#10;\def\Enc{{\mathsf{Enc}}}&#10;\begin{document}&#10;\[&#10;\begin{aligned}&#10;&amp;\mathsf{Adp}.\mathsf{ct}(S,m)=\\&#10;&amp;\quad\begin{aligned}&#10;v_i&amp;\gets\bit\quad\forall i\in S\\&#10;S_0&amp;=\{(i,v_i)\}_{i\in S}\\&#10;S_1&amp;=\{(i,1-v_i)\}_{i\in S}\\&#10;\ct_0&amp;=\mathsf{SS}.\ct(S_0,m)\\&#10;\ct_1&amp;=\mathsf{SS}.\ct(S_1,m)&#10;\end{aligned}&#10;\end{aligned}&#10;\]&#10;\end{document}"/>
  <p:tag name="IGUANATEXSIZE" val="28"/>
  <p:tag name="IGUANATEXCURSOR" val="1203"/>
  <p:tag name="TRANSPARENCY" val="True"/>
  <p:tag name="FILENAME" val=""/>
  <p:tag name="LATEXENGINEID" val="0"/>
  <p:tag name="TEMPFOLDER" val="c:\temp\"/>
  <p:tag name="LATEXFORMHEIGHT" val="435.5"/>
  <p:tag name="LATEXFORMWIDTH" val="1165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36.183"/>
  <p:tag name="ORIGINALWIDTH" val="1277.84"/>
  <p:tag name="OUTPUTTYPE" val="PNG"/>
  <p:tag name="IGUANATEXVERSION" val="160"/>
  <p:tag name="LATEXADDIN" val="\documentclass{article}&#10;\usepackage{amsmath}&#10;\usepackage{mathtools}&#10;\usepackage{amsfonts}&#10;\usepackage{relsize}&#10;\usepackage{xcolor}&#10;\def\transpose{{\mathsmaller{\mathsf{T}}}}&#10;\def\vA{{\mathbf{A}}}&#10;\def\vB{{\mathbf{B}}}&#10;\def\vG{{\mathbf{G}}}&#10;\def\vP{{\mathbf{P}}}&#10;\def\vb{{\mathbf{b}}}&#10;\def\vc{{\mathbf{c}}}&#10;\def\ve{{\mathbf{e}}}&#10;\def\vr{{\mathbf{r}}}&#10;\def\vu{{\mathbf{u}}}&#10;\def\vv{{\mathbf{v}}}&#10;\def\vs{{\mathbf{s}}}&#10;\def\vw{{\mathbf{w}}}&#10;\def\vW{{\mathbf{W}}}&#10;\def\vx{{\mathbf{x}}}&#10;\def\vLambda{{\mathbf{\Lambda}}}&#10;\def\doubleN{{\mathbb{N}}}&#10;\def\doubleZ{{\mathbb{Z}}}&#10;\def\bit{{\{0,1\}}}&#10;\def\poly{{\mathsf{poly}}}&#10;\def\negl{{\mathsf{negl}}}&#10;\def\draws{\overset{\smash{\:_\$}\vphantom{{}_0}}{\leftarrow}}&#10;\def\bigground#1{{\biggl\lfloor#1\biggr\rceil}}&#10;\pagestyle{empty}&#10;\def\sk{{\mathsf{sk}}}&#10;\def\ct{{\mathsf{ct}}}&#10;\def\isk{{\mathsf{isk}}}&#10;\def\ict{{\mathsf{ict}}}&#10;\def\obf{{\mathsf{Obf}}}&#10;\def\sim{{\mathsf{Sim}}}&#10;\def\io{{\mathsf{iO}}}&#10;\def\Enc{{\mathsf{Enc}}}&#10;\begin{document}&#10;\[&#10;\begin{aligned}&#10;&amp;\mathsf{Adp}.\mathsf{key}(i)=\\&#10;&amp;\quad\begin{aligned}&#10;u_i&amp;\gets\bit\\&#10;\sk_{i,u_i}&amp;\gets\mathsf{SS}.\sk\bigl((i,u_i)\bigr)&#10;\end{aligned}&#10;\end{aligned}&#10;\]&#10;\end{document}"/>
  <p:tag name="IGUANATEXSIZE" val="28"/>
  <p:tag name="IGUANATEXCURSOR" val="1037"/>
  <p:tag name="TRANSPARENCY" val="True"/>
  <p:tag name="FILENAME" val=""/>
  <p:tag name="LATEXENGINEID" val="0"/>
  <p:tag name="TEMPFOLDER" val="c:\temp\"/>
  <p:tag name="LATEXFORMHEIGHT" val="366"/>
  <p:tag name="LATEXFORMWIDTH" val="833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0.866"/>
  <p:tag name="ORIGINALWIDTH" val="1244.094"/>
  <p:tag name="OUTPUTTYPE" val="PNG"/>
  <p:tag name="IGUANATEXVERSION" val="160"/>
  <p:tag name="LATEXADDIN" val="\documentclass{article}&#10;\usepackage{amsmath}&#10;\usepackage{mathtools}&#10;\usepackage{amsfonts}&#10;\usepackage{relsize}&#10;\usepackage{xcolor}&#10;\def\transpose{{\mathsmaller{\mathsf{T}}}}&#10;\def\vA{{\mathbf{A}}}&#10;\def\vB{{\mathbf{B}}}&#10;\def\vG{{\mathbf{G}}}&#10;\def\vP{{\mathbf{P}}}&#10;\def\vb{{\mathbf{b}}}&#10;\def\vc{{\mathbf{c}}}&#10;\def\ve{{\mathbf{e}}}&#10;\def\vr{{\mathbf{r}}}&#10;\def\vu{{\mathbf{u}}}&#10;\def\vv{{\mathbf{v}}}&#10;\def\vs{{\mathbf{s}}}&#10;\def\vw{{\mathbf{w}}}&#10;\def\vW{{\mathbf{W}}}&#10;\def\vx{{\mathbf{x}}}&#10;\def\vLambda{{\mathbf{\Lambda}}}&#10;\def\doubleN{{\mathbb{N}}}&#10;\def\doubleZ{{\mathbb{Z}}}&#10;\def\bit{{\{0,1\}}}&#10;\def\poly{{\mathsf{poly}}}&#10;\def\negl{{\mathsf{negl}}}&#10;\def\draws{\overset{\smash{\:_\$}\vphantom{{}_0}}{\leftarrow}}&#10;\def\bigground#1{{\biggl\lfloor#1\biggr\rceil}}&#10;\pagestyle{empty}&#10;\def\sk{{\mathsf{sk}}}&#10;\def\ct{{\mathsf{ct}}}&#10;\def\isk{{\mathsf{isk}}}&#10;\def\ict{{\mathsf{ict}}}&#10;\def\obf{{\mathsf{Obf}}}&#10;\def\sim{{\mathsf{Sim}}}&#10;\def\io{{\mathsf{iO}}}&#10;\def\Enc{{\mathsf{Enc}}}&#10;\begin{document}&#10;\[&#10;\begin{aligned}&#10;&amp;\mathsf{Adp}.\mathsf{ct}(S,m)=\\&#10;&amp;\quad\begin{aligned}&#10;v_i&amp;\gets\bit\quad\forall i\in S\\&#10;S_0&amp;=\{(i,v_i)\}_{i\in S}\\&#10;S_1&amp;=\{(i,1-v_i)\}_{i\in S}\\&#10;\ct_0&amp;=\mathsf{SS}.\ct(S_0,m)\\&#10;\ct_1&amp;=\mathsf{SS}.\ct(S_1,m)&#10;\end{aligned}&#10;\end{aligned}&#10;\]&#10;\end{document}"/>
  <p:tag name="IGUANATEXSIZE" val="28"/>
  <p:tag name="IGUANATEXCURSOR" val="1203"/>
  <p:tag name="TRANSPARENCY" val="True"/>
  <p:tag name="FILENAME" val=""/>
  <p:tag name="LATEXENGINEID" val="0"/>
  <p:tag name="TEMPFOLDER" val="c:\temp\"/>
  <p:tag name="LATEXFORMHEIGHT" val="435.5"/>
  <p:tag name="LATEXFORMWIDTH" val="1165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36.183"/>
  <p:tag name="ORIGINALWIDTH" val="1277.84"/>
  <p:tag name="OUTPUTTYPE" val="PNG"/>
  <p:tag name="IGUANATEXVERSION" val="160"/>
  <p:tag name="LATEXADDIN" val="\documentclass{article}&#10;\usepackage{amsmath}&#10;\usepackage{mathtools}&#10;\usepackage{amsfonts}&#10;\usepackage{relsize}&#10;\usepackage{xcolor}&#10;\def\transpose{{\mathsmaller{\mathsf{T}}}}&#10;\def\vA{{\mathbf{A}}}&#10;\def\vB{{\mathbf{B}}}&#10;\def\vG{{\mathbf{G}}}&#10;\def\vP{{\mathbf{P}}}&#10;\def\vb{{\mathbf{b}}}&#10;\def\vc{{\mathbf{c}}}&#10;\def\ve{{\mathbf{e}}}&#10;\def\vr{{\mathbf{r}}}&#10;\def\vu{{\mathbf{u}}}&#10;\def\vv{{\mathbf{v}}}&#10;\def\vs{{\mathbf{s}}}&#10;\def\vw{{\mathbf{w}}}&#10;\def\vW{{\mathbf{W}}}&#10;\def\vx{{\mathbf{x}}}&#10;\def\vLambda{{\mathbf{\Lambda}}}&#10;\def\doubleN{{\mathbb{N}}}&#10;\def\doubleZ{{\mathbb{Z}}}&#10;\def\bit{{\{0,1\}}}&#10;\def\poly{{\mathsf{poly}}}&#10;\def\negl{{\mathsf{negl}}}&#10;\def\draws{\overset{\smash{\:_\$}\vphantom{{}_0}}{\leftarrow}}&#10;\def\bigground#1{{\biggl\lfloor#1\biggr\rceil}}&#10;\pagestyle{empty}&#10;\def\sk{{\mathsf{sk}}}&#10;\def\ct{{\mathsf{ct}}}&#10;\def\isk{{\mathsf{isk}}}&#10;\def\ict{{\mathsf{ict}}}&#10;\def\obf{{\mathsf{Obf}}}&#10;\def\sim{{\mathsf{Sim}}}&#10;\def\io{{\mathsf{iO}}}&#10;\def\Enc{{\mathsf{Enc}}}&#10;\begin{document}&#10;\[&#10;\begin{aligned}&#10;&amp;\mathsf{Adp}.\mathsf{key}(i)=\\&#10;&amp;\quad\begin{aligned}&#10;u_i&amp;\gets\bit\\&#10;\sk_{i,u_i}&amp;\gets\mathsf{SS}.\sk\bigl((i,u_i)\bigr)&#10;\end{aligned}&#10;\end{aligned}&#10;\]&#10;\end{document}"/>
  <p:tag name="IGUANATEXSIZE" val="28"/>
  <p:tag name="IGUANATEXCURSOR" val="1037"/>
  <p:tag name="TRANSPARENCY" val="True"/>
  <p:tag name="FILENAME" val=""/>
  <p:tag name="LATEXENGINEID" val="0"/>
  <p:tag name="TEMPFOLDER" val="c:\temp\"/>
  <p:tag name="LATEXFORMHEIGHT" val="366"/>
  <p:tag name="LATEXFORMWIDTH" val="833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0.866"/>
  <p:tag name="ORIGINALWIDTH" val="1244.094"/>
  <p:tag name="OUTPUTTYPE" val="PNG"/>
  <p:tag name="IGUANATEXVERSION" val="160"/>
  <p:tag name="LATEXADDIN" val="\documentclass{article}&#10;\usepackage{amsmath}&#10;\usepackage{mathtools}&#10;\usepackage{amsfonts}&#10;\usepackage{relsize}&#10;\usepackage{xcolor}&#10;\def\transpose{{\mathsmaller{\mathsf{T}}}}&#10;\def\vA{{\mathbf{A}}}&#10;\def\vB{{\mathbf{B}}}&#10;\def\vG{{\mathbf{G}}}&#10;\def\vP{{\mathbf{P}}}&#10;\def\vb{{\mathbf{b}}}&#10;\def\vc{{\mathbf{c}}}&#10;\def\ve{{\mathbf{e}}}&#10;\def\vr{{\mathbf{r}}}&#10;\def\vu{{\mathbf{u}}}&#10;\def\vv{{\mathbf{v}}}&#10;\def\vs{{\mathbf{s}}}&#10;\def\vw{{\mathbf{w}}}&#10;\def\vW{{\mathbf{W}}}&#10;\def\vx{{\mathbf{x}}}&#10;\def\vLambda{{\mathbf{\Lambda}}}&#10;\def\doubleN{{\mathbb{N}}}&#10;\def\doubleZ{{\mathbb{Z}}}&#10;\def\bit{{\{0,1\}}}&#10;\def\poly{{\mathsf{poly}}}&#10;\def\negl{{\mathsf{negl}}}&#10;\def\draws{\overset{\smash{\:_\$}\vphantom{{}_0}}{\leftarrow}}&#10;\def\bigground#1{{\biggl\lfloor#1\biggr\rceil}}&#10;\pagestyle{empty}&#10;\def\sk{{\mathsf{sk}}}&#10;\def\ct{{\mathsf{ct}}}&#10;\def\isk{{\mathsf{isk}}}&#10;\def\ict{{\mathsf{ict}}}&#10;\def\obf{{\mathsf{Obf}}}&#10;\def\sim{{\mathsf{Sim}}}&#10;\def\io{{\mathsf{iO}}}&#10;\def\Enc{{\mathsf{Enc}}}&#10;\begin{document}&#10;\[&#10;\begin{aligned}&#10;&amp;\mathsf{Adp}.\mathsf{ct}(S,m)=\\&#10;&amp;\quad\begin{aligned}&#10;v_i&amp;\gets\bit\quad\forall i\in S\\&#10;S_0&amp;=\{(i,v_i)\}_{i\in S}\\&#10;S_1&amp;=\{(i,1-v_i)\}_{i\in S}\\&#10;\ct_0&amp;=\mathsf{SS}.\ct(S_0,m)\\&#10;\ct_1&amp;=\mathsf{SS}.\ct(S_1,m)&#10;\end{aligned}&#10;\end{aligned}&#10;\]&#10;\end{document}"/>
  <p:tag name="IGUANATEXSIZE" val="28"/>
  <p:tag name="IGUANATEXCURSOR" val="1203"/>
  <p:tag name="TRANSPARENCY" val="True"/>
  <p:tag name="FILENAME" val=""/>
  <p:tag name="LATEXENGINEID" val="0"/>
  <p:tag name="TEMPFOLDER" val="c:\temp\"/>
  <p:tag name="LATEXFORMHEIGHT" val="435.5"/>
  <p:tag name="LATEXFORMWIDTH" val="1165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36.183"/>
  <p:tag name="ORIGINALWIDTH" val="1277.84"/>
  <p:tag name="OUTPUTTYPE" val="PNG"/>
  <p:tag name="IGUANATEXVERSION" val="160"/>
  <p:tag name="LATEXADDIN" val="\documentclass{article}&#10;\usepackage{amsmath}&#10;\usepackage{mathtools}&#10;\usepackage{amsfonts}&#10;\usepackage{relsize}&#10;\usepackage{xcolor}&#10;\def\transpose{{\mathsmaller{\mathsf{T}}}}&#10;\def\vA{{\mathbf{A}}}&#10;\def\vB{{\mathbf{B}}}&#10;\def\vG{{\mathbf{G}}}&#10;\def\vP{{\mathbf{P}}}&#10;\def\vb{{\mathbf{b}}}&#10;\def\vc{{\mathbf{c}}}&#10;\def\ve{{\mathbf{e}}}&#10;\def\vr{{\mathbf{r}}}&#10;\def\vu{{\mathbf{u}}}&#10;\def\vv{{\mathbf{v}}}&#10;\def\vs{{\mathbf{s}}}&#10;\def\vw{{\mathbf{w}}}&#10;\def\vW{{\mathbf{W}}}&#10;\def\vx{{\mathbf{x}}}&#10;\def\vLambda{{\mathbf{\Lambda}}}&#10;\def\doubleN{{\mathbb{N}}}&#10;\def\doubleZ{{\mathbb{Z}}}&#10;\def\bit{{\{0,1\}}}&#10;\def\poly{{\mathsf{poly}}}&#10;\def\negl{{\mathsf{negl}}}&#10;\def\draws{\overset{\smash{\:_\$}\vphantom{{}_0}}{\leftarrow}}&#10;\def\bigground#1{{\biggl\lfloor#1\biggr\rceil}}&#10;\pagestyle{empty}&#10;\def\sk{{\mathsf{sk}}}&#10;\def\ct{{\mathsf{ct}}}&#10;\def\isk{{\mathsf{isk}}}&#10;\def\ict{{\mathsf{ict}}}&#10;\def\obf{{\mathsf{Obf}}}&#10;\def\sim{{\mathsf{Sim}}}&#10;\def\io{{\mathsf{iO}}}&#10;\def\Enc{{\mathsf{Enc}}}&#10;\begin{document}&#10;\[&#10;\begin{aligned}&#10;&amp;\mathsf{Adp}.\mathsf{key}(i)=\\&#10;&amp;\quad\begin{aligned}&#10;u_i&amp;\gets\bit\\&#10;\sk_{i,u_i}&amp;\gets\mathsf{SS}.\sk\bigl((i,u_i)\bigr)&#10;\end{aligned}&#10;\end{aligned}&#10;\]&#10;\end{document}"/>
  <p:tag name="IGUANATEXSIZE" val="28"/>
  <p:tag name="IGUANATEXCURSOR" val="1037"/>
  <p:tag name="TRANSPARENCY" val="True"/>
  <p:tag name="FILENAME" val=""/>
  <p:tag name="LATEXENGINEID" val="0"/>
  <p:tag name="TEMPFOLDER" val="c:\temp\"/>
  <p:tag name="LATEXFORMHEIGHT" val="366"/>
  <p:tag name="LATEXFORMWIDTH" val="833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0.866"/>
  <p:tag name="ORIGINALWIDTH" val="1244.094"/>
  <p:tag name="OUTPUTTYPE" val="PNG"/>
  <p:tag name="IGUANATEXVERSION" val="160"/>
  <p:tag name="LATEXADDIN" val="\documentclass{article}&#10;\usepackage{amsmath}&#10;\usepackage{mathtools}&#10;\usepackage{amsfonts}&#10;\usepackage{relsize}&#10;\usepackage{xcolor}&#10;\def\transpose{{\mathsmaller{\mathsf{T}}}}&#10;\def\vA{{\mathbf{A}}}&#10;\def\vB{{\mathbf{B}}}&#10;\def\vG{{\mathbf{G}}}&#10;\def\vP{{\mathbf{P}}}&#10;\def\vb{{\mathbf{b}}}&#10;\def\vc{{\mathbf{c}}}&#10;\def\ve{{\mathbf{e}}}&#10;\def\vr{{\mathbf{r}}}&#10;\def\vu{{\mathbf{u}}}&#10;\def\vv{{\mathbf{v}}}&#10;\def\vs{{\mathbf{s}}}&#10;\def\vw{{\mathbf{w}}}&#10;\def\vW{{\mathbf{W}}}&#10;\def\vx{{\mathbf{x}}}&#10;\def\vLambda{{\mathbf{\Lambda}}}&#10;\def\doubleN{{\mathbb{N}}}&#10;\def\doubleZ{{\mathbb{Z}}}&#10;\def\bit{{\{0,1\}}}&#10;\def\poly{{\mathsf{poly}}}&#10;\def\negl{{\mathsf{negl}}}&#10;\def\draws{\overset{\smash{\:_\$}\vphantom{{}_0}}{\leftarrow}}&#10;\def\bigground#1{{\biggl\lfloor#1\biggr\rceil}}&#10;\pagestyle{empty}&#10;\def\sk{{\mathsf{sk}}}&#10;\def\ct{{\mathsf{ct}}}&#10;\def\isk{{\mathsf{isk}}}&#10;\def\ict{{\mathsf{ict}}}&#10;\def\obf{{\mathsf{Obf}}}&#10;\def\sim{{\mathsf{Sim}}}&#10;\def\io{{\mathsf{iO}}}&#10;\def\Enc{{\mathsf{Enc}}}&#10;\begin{document}&#10;\[&#10;\begin{aligned}&#10;&amp;\mathsf{Adp}.\mathsf{ct}(S,m)=\\&#10;&amp;\quad\begin{aligned}&#10;v_i&amp;\gets\bit\quad\forall i\in S\\&#10;S_0&amp;=\{(i,v_i)\}_{i\in S}\\&#10;S_1&amp;=\{(i,1-v_i)\}_{i\in S}\\&#10;\ct_0&amp;=\mathsf{SS}.\ct(S_0,m)\\&#10;\ct_1&amp;=\mathsf{SS}.\ct(S_1,m)&#10;\end{aligned}&#10;\end{aligned}&#10;\]&#10;\end{document}"/>
  <p:tag name="IGUANATEXSIZE" val="28"/>
  <p:tag name="IGUANATEXCURSOR" val="1203"/>
  <p:tag name="TRANSPARENCY" val="True"/>
  <p:tag name="FILENAME" val=""/>
  <p:tag name="LATEXENGINEID" val="0"/>
  <p:tag name="TEMPFOLDER" val="c:\temp\"/>
  <p:tag name="LATEXFORMHEIGHT" val="435.5"/>
  <p:tag name="LATEXFORMWIDTH" val="1165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36.183"/>
  <p:tag name="ORIGINALWIDTH" val="1277.84"/>
  <p:tag name="OUTPUTTYPE" val="PNG"/>
  <p:tag name="IGUANATEXVERSION" val="160"/>
  <p:tag name="LATEXADDIN" val="\documentclass{article}&#10;\usepackage{amsmath}&#10;\usepackage{mathtools}&#10;\usepackage{amsfonts}&#10;\usepackage{relsize}&#10;\usepackage{xcolor}&#10;\def\transpose{{\mathsmaller{\mathsf{T}}}}&#10;\def\vA{{\mathbf{A}}}&#10;\def\vB{{\mathbf{B}}}&#10;\def\vG{{\mathbf{G}}}&#10;\def\vP{{\mathbf{P}}}&#10;\def\vb{{\mathbf{b}}}&#10;\def\vc{{\mathbf{c}}}&#10;\def\ve{{\mathbf{e}}}&#10;\def\vr{{\mathbf{r}}}&#10;\def\vu{{\mathbf{u}}}&#10;\def\vv{{\mathbf{v}}}&#10;\def\vs{{\mathbf{s}}}&#10;\def\vw{{\mathbf{w}}}&#10;\def\vW{{\mathbf{W}}}&#10;\def\vx{{\mathbf{x}}}&#10;\def\vLambda{{\mathbf{\Lambda}}}&#10;\def\doubleN{{\mathbb{N}}}&#10;\def\doubleZ{{\mathbb{Z}}}&#10;\def\bit{{\{0,1\}}}&#10;\def\poly{{\mathsf{poly}}}&#10;\def\negl{{\mathsf{negl}}}&#10;\def\draws{\overset{\smash{\:_\$}\vphantom{{}_0}}{\leftarrow}}&#10;\def\bigground#1{{\biggl\lfloor#1\biggr\rceil}}&#10;\pagestyle{empty}&#10;\def\sk{{\mathsf{sk}}}&#10;\def\ct{{\mathsf{ct}}}&#10;\def\isk{{\mathsf{isk}}}&#10;\def\ict{{\mathsf{ict}}}&#10;\def\obf{{\mathsf{Obf}}}&#10;\def\sim{{\mathsf{Sim}}}&#10;\def\io{{\mathsf{iO}}}&#10;\def\Enc{{\mathsf{Enc}}}&#10;\begin{document}&#10;\[&#10;\begin{aligned}&#10;&amp;\mathsf{Adp}.\mathsf{key}(i)=\\&#10;&amp;\quad\begin{aligned}&#10;u_i&amp;\gets\bit\\&#10;\sk_{i,u_i}&amp;\gets\mathsf{SS}.\sk\bigl((i,u_i)\bigr)&#10;\end{aligned}&#10;\end{aligned}&#10;\]&#10;\end{document}"/>
  <p:tag name="IGUANATEXSIZE" val="28"/>
  <p:tag name="IGUANATEXCURSOR" val="1037"/>
  <p:tag name="TRANSPARENCY" val="True"/>
  <p:tag name="FILENAME" val=""/>
  <p:tag name="LATEXENGINEID" val="0"/>
  <p:tag name="TEMPFOLDER" val="c:\temp\"/>
  <p:tag name="LATEXFORMHEIGHT" val="366"/>
  <p:tag name="LATEXFORMWIDTH" val="833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98.4252"/>
  <p:tag name="OUTPUTTYPE" val="PNG"/>
  <p:tag name="IGUANATEXVERSION" val="160"/>
  <p:tag name="LATEXADDIN" val="\documentclass{article}&#10;\usepackage{amsmath}&#10;\usepackage{mathtools}&#10;\usepackage{amsfonts}&#10;\usepackage{relsize}&#10;\usepackage{xcolor}&#10;\def\transpose{{\mathsmaller{\mathsf{T}}}}&#10;\def\vA{{\mathbf{A}}}&#10;\def\vB{{\mathbf{B}}}&#10;\def\vG{{\mathbf{G}}}&#10;\def\vP{{\mathbf{P}}}&#10;\def\vb{{\mathbf{b}}}&#10;\def\vc{{\mathbf{c}}}&#10;\def\ve{{\mathbf{e}}}&#10;\def\vr{{\mathbf{r}}}&#10;\def\vu{{\mathbf{u}}}&#10;\def\vv{{\mathbf{v}}}&#10;\def\vs{{\mathbf{s}}}&#10;\def\vw{{\mathbf{w}}}&#10;\def\vW{{\mathbf{W}}}&#10;\def\vx{{\mathbf{x}}}&#10;\def\vLambda{{\mathbf{\Lambda}}}&#10;\def\doubleN{{\mathbb{N}}}&#10;\def\doubleZ{{\mathbb{Z}}}&#10;\def\bit{{\{0,1\}}}&#10;\def\poly{{\mathsf{poly}}}&#10;\def\negl{{\mathsf{negl}}}&#10;\def\draws{\overset{\smash{\:_\$}\vphantom{{}_0}}{\leftarrow}}&#10;\def\bigground#1{{\biggl\lfloor#1\biggr\rceil}}&#10;\pagestyle{empty}&#10;\def\sk{{\mathsf{sk}}}&#10;\def\ct{{\mathsf{ct}}}&#10;\def\isk{{\mathsf{isk}}}&#10;\def\ict{{\mathsf{ict}}}&#10;\def\obf{{\mathsf{Obf}}}&#10;\def\sim{{\mathsf{Sim}}}&#10;\def\io{{\mathsf{iO}}}&#10;\def\Enc{{\mathsf{Enc}}}&#10;\begin{document}&#10;\[&#10;u_i\gets\bit&#10;\]&#10;\end{document}"/>
  <p:tag name="IGUANATEXSIZE" val="28"/>
  <p:tag name="IGUANATEXCURSOR" val="1002"/>
  <p:tag name="TRANSPARENCY" val="True"/>
  <p:tag name="FILENAME" val=""/>
  <p:tag name="LATEXENGINEID" val="0"/>
  <p:tag name="TEMPFOLDER" val="c:\temp\"/>
  <p:tag name="LATEXFORMHEIGHT" val="518"/>
  <p:tag name="LATEXFORMWIDTH" val="669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0.866"/>
  <p:tag name="ORIGINALWIDTH" val="1244.094"/>
  <p:tag name="OUTPUTTYPE" val="PNG"/>
  <p:tag name="IGUANATEXVERSION" val="160"/>
  <p:tag name="LATEXADDIN" val="\documentclass{article}&#10;\usepackage{amsmath}&#10;\usepackage{mathtools}&#10;\usepackage{amsfonts}&#10;\usepackage{relsize}&#10;\usepackage{xcolor}&#10;\def\transpose{{\mathsmaller{\mathsf{T}}}}&#10;\def\vA{{\mathbf{A}}}&#10;\def\vB{{\mathbf{B}}}&#10;\def\vG{{\mathbf{G}}}&#10;\def\vP{{\mathbf{P}}}&#10;\def\vb{{\mathbf{b}}}&#10;\def\vc{{\mathbf{c}}}&#10;\def\ve{{\mathbf{e}}}&#10;\def\vr{{\mathbf{r}}}&#10;\def\vu{{\mathbf{u}}}&#10;\def\vv{{\mathbf{v}}}&#10;\def\vs{{\mathbf{s}}}&#10;\def\vw{{\mathbf{w}}}&#10;\def\vW{{\mathbf{W}}}&#10;\def\vx{{\mathbf{x}}}&#10;\def\vLambda{{\mathbf{\Lambda}}}&#10;\def\doubleN{{\mathbb{N}}}&#10;\def\doubleZ{{\mathbb{Z}}}&#10;\def\bit{{\{0,1\}}}&#10;\def\poly{{\mathsf{poly}}}&#10;\def\negl{{\mathsf{negl}}}&#10;\def\draws{\overset{\smash{\:_\$}\vphantom{{}_0}}{\leftarrow}}&#10;\def\bigground#1{{\biggl\lfloor#1\biggr\rceil}}&#10;\pagestyle{empty}&#10;\def\sk{{\mathsf{sk}}}&#10;\def\ct{{\mathsf{ct}}}&#10;\def\isk{{\mathsf{isk}}}&#10;\def\ict{{\mathsf{ict}}}&#10;\def\obf{{\mathsf{Obf}}}&#10;\def\sim{{\mathsf{Sim}}}&#10;\def\io{{\mathsf{iO}}}&#10;\def\Enc{{\mathsf{Enc}}}&#10;\begin{document}&#10;\[&#10;\begin{aligned}&#10;&amp;\mathsf{Adp}.\mathsf{ct}(S,m)=\\&#10;&amp;\quad\begin{aligned}&#10;{\color{red}v_i}&amp;{\color{red}{}\gets\bit\quad\forall i\in S}\\&#10;S_0&amp;=\{(i,v_i)\}_{i\in S}\\&#10;S_1&amp;=\{(i,1-v_i)\}_{i\in S}\\&#10;\ct_0&amp;=\mathsf{SS}.\ct(S_0,m)\\&#10;\ct_1&amp;=\mathsf{SS}.\ct(S_1,m)&#10;\end{aligned}&#10;\end{aligned}&#10;\]&#10;\end{document}"/>
  <p:tag name="IGUANATEXSIZE" val="28"/>
  <p:tag name="IGUANATEXCURSOR" val="1118"/>
  <p:tag name="TRANSPARENCY" val="True"/>
  <p:tag name="FILENAME" val=""/>
  <p:tag name="LATEXENGINEID" val="0"/>
  <p:tag name="TEMPFOLDER" val="c:\temp\"/>
  <p:tag name="LATEXFORMHEIGHT" val="435.5"/>
  <p:tag name="LATEXFORMWIDTH" val="1165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2313"/>
  <p:tag name="ORIGINALWIDTH" val="692.1635"/>
  <p:tag name="OUTPUTTYPE" val="PNG"/>
  <p:tag name="IGUANATEXVERSION" val="160"/>
  <p:tag name="LATEXADDIN" val="\documentclass{article}&#10;\usepackage{amsmath}&#10;\usepackage{mathtools}&#10;\usepackage{amsfonts}&#10;\usepackage{relsize}&#10;\usepackage{xcolor}&#10;\def\transpose{{\mathsmaller{\mathsf{T}}}}&#10;\def\vA{{\mathbf{A}}}&#10;\def\vB{{\mathbf{B}}}&#10;\def\vG{{\mathbf{G}}}&#10;\def\vP{{\mathbf{P}}}&#10;\def\vb{{\mathbf{b}}}&#10;\def\vc{{\mathbf{c}}}&#10;\def\ve{{\mathbf{e}}}&#10;\def\vr{{\mathbf{r}}}&#10;\def\vu{{\mathbf{u}}}&#10;\def\vv{{\mathbf{v}}}&#10;\def\vs{{\mathbf{s}}}&#10;\def\vw{{\mathbf{w}}}&#10;\def\vW{{\mathbf{W}}}&#10;\def\vx{{\mathbf{x}}}&#10;\def\vLambda{{\mathbf{\Lambda}}}&#10;\def\doubleN{{\mathbb{N}}}&#10;\def\doubleZ{{\mathbb{Z}}}&#10;\def\bit{{\{0,1\}}}&#10;\def\poly{{\mathsf{poly}}}&#10;\def\negl{{\mathsf{negl}}}&#10;\def\draws{\overset{\smash{\:_\$}\vphantom{{}_0}}{\leftarrow}}&#10;\def\bigground#1{{\biggl\lfloor#1\biggr\rceil}}&#10;\pagestyle{empty}&#10;\def\sk{{\mathsf{sk}}}&#10;\def\ct{{\mathsf{ct}}}&#10;\def\isk{{\mathsf{isk}}}&#10;\def\ict{{\mathsf{ict}}}&#10;\def\obf{{\mathsf{Obf}}}&#10;\def\sim{{\mathsf{Sim}}}&#10;\def\io{{\mathsf{iO}}}&#10;\def\Enc{{\mathsf{Enc}}}&#10;\begin{document}&#10;\[&#10;\mathsf{SS}.\mathsf{key}\bigl((i,0)\bigr)&#10;\]&#10;\end{document}"/>
  <p:tag name="IGUANATEXSIZE" val="28"/>
  <p:tag name="IGUANATEXCURSOR" val="1026"/>
  <p:tag name="TRANSPARENCY" val="True"/>
  <p:tag name="FILENAME" val=""/>
  <p:tag name="LATEXENGINEID" val="0"/>
  <p:tag name="TEMPFOLDER" val="c:\temp\"/>
  <p:tag name="LATEXFORMHEIGHT" val="518"/>
  <p:tag name="LATEXFORMWIDTH" val="669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2313"/>
  <p:tag name="ORIGINALWIDTH" val="692.1635"/>
  <p:tag name="OUTPUTTYPE" val="PNG"/>
  <p:tag name="IGUANATEXVERSION" val="160"/>
  <p:tag name="LATEXADDIN" val="\documentclass{article}&#10;\usepackage{amsmath}&#10;\usepackage{mathtools}&#10;\usepackage{amsfonts}&#10;\usepackage{relsize}&#10;\usepackage{xcolor}&#10;\def\transpose{{\mathsmaller{\mathsf{T}}}}&#10;\def\vA{{\mathbf{A}}}&#10;\def\vB{{\mathbf{B}}}&#10;\def\vG{{\mathbf{G}}}&#10;\def\vP{{\mathbf{P}}}&#10;\def\vb{{\mathbf{b}}}&#10;\def\vc{{\mathbf{c}}}&#10;\def\ve{{\mathbf{e}}}&#10;\def\vr{{\mathbf{r}}}&#10;\def\vu{{\mathbf{u}}}&#10;\def\vv{{\mathbf{v}}}&#10;\def\vs{{\mathbf{s}}}&#10;\def\vw{{\mathbf{w}}}&#10;\def\vW{{\mathbf{W}}}&#10;\def\vx{{\mathbf{x}}}&#10;\def\vLambda{{\mathbf{\Lambda}}}&#10;\def\doubleN{{\mathbb{N}}}&#10;\def\doubleZ{{\mathbb{Z}}}&#10;\def\bit{{\{0,1\}}}&#10;\def\poly{{\mathsf{poly}}}&#10;\def\negl{{\mathsf{negl}}}&#10;\def\draws{\overset{\smash{\:_\$}\vphantom{{}_0}}{\leftarrow}}&#10;\def\bigground#1{{\biggl\lfloor#1\biggr\rceil}}&#10;\pagestyle{empty}&#10;\def\sk{{\mathsf{sk}}}&#10;\def\ct{{\mathsf{ct}}}&#10;\def\isk{{\mathsf{isk}}}&#10;\def\ict{{\mathsf{ict}}}&#10;\def\obf{{\mathsf{Obf}}}&#10;\def\sim{{\mathsf{Sim}}}&#10;\def\io{{\mathsf{iO}}}&#10;\def\Enc{{\mathsf{Enc}}}&#10;\begin{document}&#10;\[&#10;\mathsf{SS}.\mathsf{key}\bigl((i,1)\bigr)&#10;\]&#10;\end{document}"/>
  <p:tag name="IGUANATEXSIZE" val="28"/>
  <p:tag name="IGUANATEXCURSOR" val="1020"/>
  <p:tag name="TRANSPARENCY" val="True"/>
  <p:tag name="FILENAME" val=""/>
  <p:tag name="LATEXENGINEID" val="0"/>
  <p:tag name="TEMPFOLDER" val="c:\temp\"/>
  <p:tag name="LATEXFORMHEIGHT" val="518"/>
  <p:tag name="LATEXFORMWIDTH" val="669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69.6663"/>
  <p:tag name="OUTPUTTYPE" val="PNG"/>
  <p:tag name="IGUANATEXVERSION" val="160"/>
  <p:tag name="LATEXADDIN" val="\documentclass{article}&#10;\usepackage{amsmath}&#10;\usepackage{mathtools}&#10;\usepackage{amsfonts}&#10;\usepackage{relsize}&#10;\usepackage{xcolor}&#10;\def\transpose{{\mathsmaller{\mathsf{T}}}}&#10;\def\vA{{\mathbf{A}}}&#10;\def\vB{{\mathbf{B}}}&#10;\def\vG{{\mathbf{G}}}&#10;\def\vP{{\mathbf{P}}}&#10;\def\vb{{\mathbf{b}}}&#10;\def\vc{{\mathbf{c}}}&#10;\def\ve{{\mathbf{e}}}&#10;\def\vr{{\mathbf{r}}}&#10;\def\vu{{\mathbf{u}}}&#10;\def\vv{{\mathbf{v}}}&#10;\def\vs{{\mathbf{s}}}&#10;\def\vw{{\mathbf{w}}}&#10;\def\vW{{\mathbf{W}}}&#10;\def\vx{{\mathbf{x}}}&#10;\def\vLambda{{\mathbf{\Lambda}}}&#10;\def\doubleN{{\mathbb{N}}}&#10;\def\doubleZ{{\mathbb{Z}}}&#10;\def\bit{{\{0,1\}}}&#10;\def\poly{{\mathsf{poly}}}&#10;\def\negl{{\mathsf{negl}}}&#10;\def\draws{\overset{\smash{\:_\$}\vphantom{{}_0}}{\leftarrow}}&#10;\def\bigground#1{{\biggl\lfloor#1\biggr\rceil}}&#10;\pagestyle{empty}&#10;\def\sk{{\mathsf{sk}}}&#10;\def\ct{{\mathsf{ct}}}&#10;\def\isk{{\mathsf{isk}}}&#10;\def\ict{{\mathsf{ict}}}&#10;\def\obf{{\mathsf{Obf}}}&#10;\def\sim{{\mathsf{Sim}}}&#10;\def\io{{\mathsf{iO}}}&#10;\def\Enc{{\mathsf{Enc}}}&#10;\begin{document}&#10;\[&#10;\mathsf{Adp}.\mathsf{ct}(S, m)&#10;\]&#10;\end{document}"/>
  <p:tag name="IGUANATEXSIZE" val="28"/>
  <p:tag name="IGUANATEXCURSOR" val="1015"/>
  <p:tag name="TRANSPARENCY" val="True"/>
  <p:tag name="FILENAME" val=""/>
  <p:tag name="LATEXENGINEID" val="0"/>
  <p:tag name="TEMPFOLDER" val="c:\temp\"/>
  <p:tag name="LATEXFORMHEIGHT" val="518"/>
  <p:tag name="LATEXFORMWIDTH" val="669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986.8766"/>
  <p:tag name="OUTPUTTYPE" val="PNG"/>
  <p:tag name="IGUANATEXVERSION" val="160"/>
  <p:tag name="LATEXADDIN" val="\documentclass{article}&#10;\usepackage{amsmath}&#10;\usepackage{mathtools}&#10;\usepackage{amsfonts}&#10;\usepackage{relsize}&#10;\usepackage{xcolor}&#10;\def\transpose{{\mathsmaller{\mathsf{T}}}}&#10;\def\vA{{\mathbf{A}}}&#10;\def\vB{{\mathbf{B}}}&#10;\def\vG{{\mathbf{G}}}&#10;\def\vP{{\mathbf{P}}}&#10;\def\vb{{\mathbf{b}}}&#10;\def\vc{{\mathbf{c}}}&#10;\def\ve{{\mathbf{e}}}&#10;\def\vr{{\mathbf{r}}}&#10;\def\vu{{\mathbf{u}}}&#10;\def\vv{{\mathbf{v}}}&#10;\def\vs{{\mathbf{s}}}&#10;\def\vw{{\mathbf{w}}}&#10;\def\vW{{\mathbf{W}}}&#10;\def\vx{{\mathbf{x}}}&#10;\def\vLambda{{\mathbf{\Lambda}}}&#10;\def\doubleN{{\mathbb{N}}}&#10;\def\doubleZ{{\mathbb{Z}}}&#10;\def\bit{{\{0,1\}}}&#10;\def\poly{{\mathsf{poly}}}&#10;\def\negl{{\mathsf{negl}}}&#10;\def\draws{\overset{\smash{\:_\$}\vphantom{{}_0}}{\leftarrow}}&#10;\def\bigground#1{{\biggl\lfloor#1\biggr\rceil}}&#10;\pagestyle{empty}&#10;\def\sk{{\mathsf{sk}}}&#10;\def\ct{{\mathsf{ct}}}&#10;\def\isk{{\mathsf{isk}}}&#10;\def\ict{{\mathsf{ict}}}&#10;\def\obf{{\mathsf{Obf}}}&#10;\def\sim{{\mathsf{Sim}}}&#10;\def\io{{\mathsf{iO}}}&#10;\def\Enc{{\mathsf{Enc}}}&#10;\begin{document}&#10;\[&#10;\forall i\in S, v_i\gets\bit&#10;\]&#10;\end{document}"/>
  <p:tag name="IGUANATEXSIZE" val="28"/>
  <p:tag name="IGUANATEXCURSOR" val="1003"/>
  <p:tag name="TRANSPARENCY" val="True"/>
  <p:tag name="FILENAME" val=""/>
  <p:tag name="LATEXENGINEID" val="0"/>
  <p:tag name="TEMPFOLDER" val="c:\temp\"/>
  <p:tag name="LATEXFORMHEIGHT" val="518"/>
  <p:tag name="LATEXFORMWIDTH" val="669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2313"/>
  <p:tag name="ORIGINALWIDTH" val="983.877"/>
  <p:tag name="OUTPUTTYPE" val="PNG"/>
  <p:tag name="IGUANATEXVERSION" val="160"/>
  <p:tag name="LATEXADDIN" val="\documentclass{article}&#10;\usepackage{amsmath}&#10;\usepackage{mathtools}&#10;\usepackage{amsfonts}&#10;\usepackage{relsize}&#10;\usepackage{xcolor}&#10;\def\transpose{{\mathsmaller{\mathsf{T}}}}&#10;\def\vA{{\mathbf{A}}}&#10;\def\vB{{\mathbf{B}}}&#10;\def\vG{{\mathbf{G}}}&#10;\def\vP{{\mathbf{P}}}&#10;\def\vb{{\mathbf{b}}}&#10;\def\vc{{\mathbf{c}}}&#10;\def\ve{{\mathbf{e}}}&#10;\def\vr{{\mathbf{r}}}&#10;\def\vu{{\mathbf{u}}}&#10;\def\vv{{\mathbf{v}}}&#10;\def\vs{{\mathbf{s}}}&#10;\def\vw{{\mathbf{w}}}&#10;\def\vW{{\mathbf{W}}}&#10;\def\vx{{\mathbf{x}}}&#10;\def\vLambda{{\mathbf{\Lambda}}}&#10;\def\doubleN{{\mathbb{N}}}&#10;\def\doubleZ{{\mathbb{Z}}}&#10;\def\bit{{\{0,1\}}}&#10;\def\poly{{\mathsf{poly}}}&#10;\def\negl{{\mathsf{negl}}}&#10;\def\draws{\overset{\smash{\:_\$}\vphantom{{}_0}}{\leftarrow}}&#10;\def\bigground#1{{\biggl\lfloor#1\biggr\rceil}}&#10;\pagestyle{empty}&#10;\def\sk{{\mathsf{sk}}}&#10;\def\ct{{\mathsf{ct}}}&#10;\def\isk{{\mathsf{isk}}}&#10;\def\ict{{\mathsf{ict}}}&#10;\def\obf{{\mathsf{Obf}}}&#10;\def\sim{{\mathsf{Sim}}}&#10;\def\io{{\mathsf{iO}}}&#10;\def\Enc{{\mathsf{Enc}}}&#10;\begin{document}&#10;\[&#10;\ct_0=\mathsf{SS}.\mathsf{ct}\bigl(S_0, m\bigr)&#10;\]&#10;\end{document}"/>
  <p:tag name="IGUANATEXSIZE" val="28"/>
  <p:tag name="IGUANATEXCURSOR" val="992"/>
  <p:tag name="TRANSPARENCY" val="True"/>
  <p:tag name="FILENAME" val=""/>
  <p:tag name="LATEXENGINEID" val="0"/>
  <p:tag name="TEMPFOLDER" val="c:\temp\"/>
  <p:tag name="LATEXFORMHEIGHT" val="518"/>
  <p:tag name="LATEXFORMWIDTH" val="669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017.623"/>
  <p:tag name="OUTPUTTYPE" val="PNG"/>
  <p:tag name="IGUANATEXVERSION" val="160"/>
  <p:tag name="LATEXADDIN" val="\documentclass{article}&#10;\usepackage{amsmath}&#10;\usepackage{mathtools}&#10;\usepackage{amsfonts}&#10;\usepackage{relsize}&#10;\usepackage{xcolor}&#10;\def\transpose{{\mathsmaller{\mathsf{T}}}}&#10;\def\vA{{\mathbf{A}}}&#10;\def\vB{{\mathbf{B}}}&#10;\def\vG{{\mathbf{G}}}&#10;\def\vP{{\mathbf{P}}}&#10;\def\vb{{\mathbf{b}}}&#10;\def\vc{{\mathbf{c}}}&#10;\def\ve{{\mathbf{e}}}&#10;\def\vr{{\mathbf{r}}}&#10;\def\vu{{\mathbf{u}}}&#10;\def\vv{{\mathbf{v}}}&#10;\def\vs{{\mathbf{s}}}&#10;\def\vw{{\mathbf{w}}}&#10;\def\vW{{\mathbf{W}}}&#10;\def\vx{{\mathbf{x}}}&#10;\def\vLambda{{\mathbf{\Lambda}}}&#10;\def\doubleN{{\mathbb{N}}}&#10;\def\doubleZ{{\mathbb{Z}}}&#10;\def\bit{{\{0,1\}}}&#10;\def\poly{{\mathsf{poly}}}&#10;\def\negl{{\mathsf{negl}}}&#10;\def\draws{\overset{\smash{\:_\$}\vphantom{{}_0}}{\leftarrow}}&#10;\def\bigground#1{{\biggl\lfloor#1\biggr\rceil}}&#10;\pagestyle{empty}&#10;\def\sk{{\mathsf{sk}}}&#10;\def\ct{{\mathsf{ct}}}&#10;\def\isk{{\mathsf{isk}}}&#10;\def\ict{{\mathsf{ict}}}&#10;\def\obf{{\mathsf{Obf}}}&#10;\def\sim{{\mathsf{Sim}}}&#10;\def\io{{\mathsf{iO}}}&#10;\def\Enc{{\mathsf{Enc}}}&#10;\begin{document}&#10;\[&#10;S_0 = \{(i,v_i)|i\in S\}&#10;\]&#10;\end{document}"/>
  <p:tag name="IGUANATEXSIZE" val="28"/>
  <p:tag name="IGUANATEXCURSOR" val="1008"/>
  <p:tag name="TRANSPARENCY" val="True"/>
  <p:tag name="FILENAME" val=""/>
  <p:tag name="LATEXENGINEID" val="0"/>
  <p:tag name="TEMPFOLDER" val="c:\temp\"/>
  <p:tag name="LATEXFORMHEIGHT" val="518"/>
  <p:tag name="LATEXFORMWIDTH" val="669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232.096"/>
  <p:tag name="OUTPUTTYPE" val="PNG"/>
  <p:tag name="IGUANATEXVERSION" val="160"/>
  <p:tag name="LATEXADDIN" val="\documentclass{article}&#10;\usepackage{amsmath}&#10;\usepackage{mathtools}&#10;\usepackage{amsfonts}&#10;\usepackage{relsize}&#10;\usepackage{xcolor}&#10;\def\transpose{{\mathsmaller{\mathsf{T}}}}&#10;\def\vA{{\mathbf{A}}}&#10;\def\vB{{\mathbf{B}}}&#10;\def\vG{{\mathbf{G}}}&#10;\def\vP{{\mathbf{P}}}&#10;\def\vb{{\mathbf{b}}}&#10;\def\vc{{\mathbf{c}}}&#10;\def\ve{{\mathbf{e}}}&#10;\def\vr{{\mathbf{r}}}&#10;\def\vu{{\mathbf{u}}}&#10;\def\vv{{\mathbf{v}}}&#10;\def\vs{{\mathbf{s}}}&#10;\def\vw{{\mathbf{w}}}&#10;\def\vW{{\mathbf{W}}}&#10;\def\vx{{\mathbf{x}}}&#10;\def\vLambda{{\mathbf{\Lambda}}}&#10;\def\doubleN{{\mathbb{N}}}&#10;\def\doubleZ{{\mathbb{Z}}}&#10;\def\bit{{\{0,1\}}}&#10;\def\poly{{\mathsf{poly}}}&#10;\def\negl{{\mathsf{negl}}}&#10;\def\draws{\overset{\smash{\:_\$}\vphantom{{}_0}}{\leftarrow}}&#10;\def\bigground#1{{\biggl\lfloor#1\biggr\rceil}}&#10;\pagestyle{empty}&#10;\def\sk{{\mathsf{sk}}}&#10;\def\ct{{\mathsf{ct}}}&#10;\def\isk{{\mathsf{isk}}}&#10;\def\ict{{\mathsf{ict}}}&#10;\def\obf{{\mathsf{Obf}}}&#10;\def\sim{{\mathsf{Sim}}}&#10;\def\io{{\mathsf{iO}}}&#10;\def\Enc{{\mathsf{Enc}}}&#10;\begin{document}&#10;\[&#10;S_1 = \{(i,1-v_i)|i\in S\}&#10;\]&#10;\end{document}"/>
  <p:tag name="IGUANATEXSIZE" val="28"/>
  <p:tag name="IGUANATEXCURSOR" val="989"/>
  <p:tag name="TRANSPARENCY" val="True"/>
  <p:tag name="FILENAME" val=""/>
  <p:tag name="LATEXENGINEID" val="0"/>
  <p:tag name="TEMPFOLDER" val="c:\temp\"/>
  <p:tag name="LATEXFORMHEIGHT" val="518"/>
  <p:tag name="LATEXFORMWIDTH" val="669"/>
  <p:tag name="LATEXFORMWRAP" val="True"/>
  <p:tag name="BITMAPVECTOR" val="0"/>
</p:tagLst>
</file>

<file path=ppt/theme/theme1.xml><?xml version="1.0" encoding="utf-8"?>
<a:theme xmlns:a="http://schemas.openxmlformats.org/drawingml/2006/main" name="Preparation">
  <a:themeElements>
    <a:clrScheme name="Standard Colors and UW Purpl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B050"/>
      </a:accent2>
      <a:accent3>
        <a:srgbClr val="FFC000"/>
      </a:accent3>
      <a:accent4>
        <a:srgbClr val="C00000"/>
      </a:accent4>
      <a:accent5>
        <a:srgbClr val="FF0000"/>
      </a:accent5>
      <a:accent6>
        <a:srgbClr val="4B2E83"/>
      </a:accent6>
      <a:hlink>
        <a:srgbClr val="0070C0"/>
      </a:hlink>
      <a:folHlink>
        <a:srgbClr val="0070C0"/>
      </a:folHlink>
    </a:clrScheme>
    <a:fontScheme name="Candara-SourceHansSans">
      <a:majorFont>
        <a:latin typeface="Candara"/>
        <a:ea typeface="思源黑体 CN"/>
        <a:cs typeface=""/>
      </a:majorFont>
      <a:minorFont>
        <a:latin typeface="Candara"/>
        <a:ea typeface="思源黑体 CN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 sz="24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chemeClr val="tx1">
              <a:lumMod val="50000"/>
              <a:lumOff val="50000"/>
            </a:schemeClr>
          </a:solidFill>
          <a:tailEnd type="triangl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ady">
  <a:themeElements>
    <a:clrScheme name="Standard Colors and UW Purpl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B050"/>
      </a:accent2>
      <a:accent3>
        <a:srgbClr val="FFC000"/>
      </a:accent3>
      <a:accent4>
        <a:srgbClr val="C00000"/>
      </a:accent4>
      <a:accent5>
        <a:srgbClr val="FF0000"/>
      </a:accent5>
      <a:accent6>
        <a:srgbClr val="4B2E83"/>
      </a:accent6>
      <a:hlink>
        <a:srgbClr val="0070C0"/>
      </a:hlink>
      <a:folHlink>
        <a:srgbClr val="0070C0"/>
      </a:folHlink>
    </a:clrScheme>
    <a:fontScheme name="Candara-SourceHansSans">
      <a:majorFont>
        <a:latin typeface="Candara"/>
        <a:ea typeface="思源黑体 CN"/>
        <a:cs typeface=""/>
      </a:majorFont>
      <a:minorFont>
        <a:latin typeface="Candara"/>
        <a:ea typeface="思源黑体 CN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reparation with Video">
  <a:themeElements>
    <a:clrScheme name="Standard Colors and UW Purpl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B050"/>
      </a:accent2>
      <a:accent3>
        <a:srgbClr val="FFC000"/>
      </a:accent3>
      <a:accent4>
        <a:srgbClr val="C00000"/>
      </a:accent4>
      <a:accent5>
        <a:srgbClr val="FF0000"/>
      </a:accent5>
      <a:accent6>
        <a:srgbClr val="4B2E83"/>
      </a:accent6>
      <a:hlink>
        <a:srgbClr val="0070C0"/>
      </a:hlink>
      <a:folHlink>
        <a:srgbClr val="0070C0"/>
      </a:folHlink>
    </a:clrScheme>
    <a:fontScheme name="Candara-SourceHansSans">
      <a:majorFont>
        <a:latin typeface="Candara"/>
        <a:ea typeface="思源黑体 CN"/>
        <a:cs typeface=""/>
      </a:majorFont>
      <a:minorFont>
        <a:latin typeface="Candara"/>
        <a:ea typeface="思源黑体 CN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 sz="24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chemeClr val="tx1">
              <a:lumMod val="50000"/>
              <a:lumOff val="50000"/>
            </a:schemeClr>
          </a:solidFill>
          <a:tailEnd type="triangl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Ready with Video">
  <a:themeElements>
    <a:clrScheme name="Standard Colors and UW Purpl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B050"/>
      </a:accent2>
      <a:accent3>
        <a:srgbClr val="FFC000"/>
      </a:accent3>
      <a:accent4>
        <a:srgbClr val="C00000"/>
      </a:accent4>
      <a:accent5>
        <a:srgbClr val="FF0000"/>
      </a:accent5>
      <a:accent6>
        <a:srgbClr val="4B2E83"/>
      </a:accent6>
      <a:hlink>
        <a:srgbClr val="0070C0"/>
      </a:hlink>
      <a:folHlink>
        <a:srgbClr val="0070C0"/>
      </a:folHlink>
    </a:clrScheme>
    <a:fontScheme name="Candara-SourceHansSans">
      <a:majorFont>
        <a:latin typeface="Candara"/>
        <a:ea typeface="思源黑体 CN"/>
        <a:cs typeface=""/>
      </a:majorFont>
      <a:minorFont>
        <a:latin typeface="Candara"/>
        <a:ea typeface="思源黑体 CN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51993</TotalTime>
  <Words>2186</Words>
  <Application>Microsoft Office PowerPoint</Application>
  <PresentationFormat>Widescreen</PresentationFormat>
  <Paragraphs>418</Paragraphs>
  <Slides>26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Wingdings</vt:lpstr>
      <vt:lpstr>Arial</vt:lpstr>
      <vt:lpstr>Calibri</vt:lpstr>
      <vt:lpstr>Candara</vt:lpstr>
      <vt:lpstr>思源黑体 CN</vt:lpstr>
      <vt:lpstr>Cambria Math</vt:lpstr>
      <vt:lpstr>Preparation</vt:lpstr>
      <vt:lpstr>Ready</vt:lpstr>
      <vt:lpstr>Preparation with Video</vt:lpstr>
      <vt:lpstr>Ready with Video</vt:lpstr>
      <vt:lpstr>A Generic Approach to Adaptively-Secure Broadcast Encryption in the Plain Model</vt:lpstr>
      <vt:lpstr>Broadcast Encryption ([Fiat-Naor 93])</vt:lpstr>
      <vt:lpstr>Broadcast Encryption – Formal Syntax</vt:lpstr>
      <vt:lpstr>Broadcast Encryption – Formal Syntax</vt:lpstr>
      <vt:lpstr>Security: Adaptive vs. Selective </vt:lpstr>
      <vt:lpstr>Construction: Adaptive vs. Selective </vt:lpstr>
      <vt:lpstr>Importance of Adaptiveness</vt:lpstr>
      <vt:lpstr>Semi-Static Security</vt:lpstr>
      <vt:lpstr>Semi-Static Security</vt:lpstr>
      <vt:lpstr>Semi-Static Constructions</vt:lpstr>
      <vt:lpstr>This work: GW transformation without RO</vt:lpstr>
      <vt:lpstr>GW Transformation – Two-Key Technique</vt:lpstr>
      <vt:lpstr>GW Transformation – Two-Key Technique</vt:lpstr>
      <vt:lpstr>GW Transformation – Two-Key Technique</vt:lpstr>
      <vt:lpstr>GW Transformation – Two-Key Technique</vt:lpstr>
      <vt:lpstr>GW Transformation – Two-Key Technique</vt:lpstr>
      <vt:lpstr>GW Transformation – Two-Key Technique</vt:lpstr>
      <vt:lpstr>GW Transformation</vt:lpstr>
      <vt:lpstr>Transformation Instantiation</vt:lpstr>
      <vt:lpstr>Transformation Instantiation</vt:lpstr>
      <vt:lpstr>Transformation Instantiation</vt:lpstr>
      <vt:lpstr>Transformation Instantiation</vt:lpstr>
      <vt:lpstr>Constructing Publicly sampleable PPRG</vt:lpstr>
      <vt:lpstr>New Adaptive Broadcast Constructions</vt:lpstr>
      <vt:lpstr>Open problems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Adaptive Broadcast</dc:title>
  <dc:creator>ychsieh</dc:creator>
  <cp:lastModifiedBy>Yao Ching Hsieh</cp:lastModifiedBy>
  <cp:revision>338</cp:revision>
  <dcterms:created xsi:type="dcterms:W3CDTF">2022-10-13T21:03:56Z</dcterms:created>
  <dcterms:modified xsi:type="dcterms:W3CDTF">2025-05-04T12:49:12Z</dcterms:modified>
</cp:coreProperties>
</file>