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256" r:id="rId2"/>
    <p:sldId id="1322" r:id="rId3"/>
    <p:sldId id="1633" r:id="rId4"/>
    <p:sldId id="1562" r:id="rId5"/>
    <p:sldId id="1564" r:id="rId6"/>
    <p:sldId id="1559" r:id="rId7"/>
    <p:sldId id="1565" r:id="rId8"/>
    <p:sldId id="1566" r:id="rId9"/>
    <p:sldId id="1623" r:id="rId10"/>
    <p:sldId id="1602" r:id="rId11"/>
    <p:sldId id="1624" r:id="rId12"/>
    <p:sldId id="1567" r:id="rId13"/>
    <p:sldId id="1568" r:id="rId14"/>
    <p:sldId id="1570" r:id="rId15"/>
    <p:sldId id="1571" r:id="rId16"/>
    <p:sldId id="1575" r:id="rId17"/>
    <p:sldId id="1625" r:id="rId18"/>
    <p:sldId id="1572" r:id="rId19"/>
    <p:sldId id="1569" r:id="rId20"/>
    <p:sldId id="1574" r:id="rId21"/>
    <p:sldId id="1576" r:id="rId22"/>
    <p:sldId id="1577" r:id="rId23"/>
    <p:sldId id="1579" r:id="rId24"/>
    <p:sldId id="1581" r:id="rId25"/>
    <p:sldId id="1582" r:id="rId26"/>
    <p:sldId id="1626" r:id="rId27"/>
    <p:sldId id="1583" r:id="rId28"/>
    <p:sldId id="1622" r:id="rId29"/>
    <p:sldId id="1585" r:id="rId30"/>
    <p:sldId id="1586" r:id="rId31"/>
    <p:sldId id="1596" r:id="rId32"/>
    <p:sldId id="1597" r:id="rId33"/>
    <p:sldId id="1598" r:id="rId34"/>
    <p:sldId id="1599" r:id="rId35"/>
    <p:sldId id="1601" r:id="rId36"/>
    <p:sldId id="1600" r:id="rId37"/>
    <p:sldId id="1610" r:id="rId38"/>
    <p:sldId id="1605" r:id="rId39"/>
    <p:sldId id="1006" r:id="rId40"/>
    <p:sldId id="1632" r:id="rId41"/>
    <p:sldId id="1604" r:id="rId42"/>
    <p:sldId id="1607" r:id="rId43"/>
    <p:sldId id="1606" r:id="rId44"/>
    <p:sldId id="1075" r:id="rId45"/>
    <p:sldId id="1076" r:id="rId46"/>
    <p:sldId id="1077" r:id="rId47"/>
    <p:sldId id="1078" r:id="rId48"/>
    <p:sldId id="1079" r:id="rId49"/>
    <p:sldId id="1608" r:id="rId50"/>
    <p:sldId id="1611" r:id="rId51"/>
    <p:sldId id="1627" r:id="rId52"/>
    <p:sldId id="1590" r:id="rId53"/>
    <p:sldId id="1628" r:id="rId54"/>
    <p:sldId id="1591" r:id="rId55"/>
    <p:sldId id="1595" r:id="rId56"/>
    <p:sldId id="1614" r:id="rId57"/>
    <p:sldId id="1612" r:id="rId58"/>
    <p:sldId id="1615" r:id="rId59"/>
    <p:sldId id="1443" r:id="rId60"/>
    <p:sldId id="1617" r:id="rId61"/>
    <p:sldId id="1613" r:id="rId62"/>
    <p:sldId id="1629" r:id="rId63"/>
    <p:sldId id="1592" r:id="rId64"/>
    <p:sldId id="1616" r:id="rId65"/>
    <p:sldId id="1630" r:id="rId66"/>
    <p:sldId id="1631" r:id="rId67"/>
    <p:sldId id="1594" r:id="rId68"/>
    <p:sldId id="1621" r:id="rId69"/>
    <p:sldId id="1620" r:id="rId70"/>
    <p:sldId id="1444" r:id="rId71"/>
    <p:sldId id="1578" r:id="rId72"/>
    <p:sldId id="1563" r:id="rId73"/>
    <p:sldId id="1587" r:id="rId7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ny Paterson" initials="KP" lastIdx="1" clrIdx="0">
    <p:extLst>
      <p:ext uri="{19B8F6BF-5375-455C-9EA6-DF929625EA0E}">
        <p15:presenceInfo xmlns:p15="http://schemas.microsoft.com/office/powerpoint/2012/main" userId="S::kpaterson@cryptoquantique.com::06305971-1e24-494e-b27b-63c92e9ca9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A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64" autoAdjust="0"/>
    <p:restoredTop sz="81388"/>
  </p:normalViewPr>
  <p:slideViewPr>
    <p:cSldViewPr snapToGrid="0" showGuides="1">
      <p:cViewPr>
        <p:scale>
          <a:sx n="95" d="100"/>
          <a:sy n="95" d="100"/>
        </p:scale>
        <p:origin x="-224" y="14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11" d="100"/>
          <a:sy n="111" d="100"/>
        </p:scale>
        <p:origin x="4746" y="4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AF70A90-CA7E-49EB-AB17-C37FEDD075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5A7711EA-1FBE-4E98-9D43-C2D65C45D0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ABEA4-9216-4FDF-AAE1-D8632908A8EC}" type="datetimeFigureOut">
              <a:rPr lang="de-CH" smtClean="0"/>
              <a:t>27.04.25</a:t>
            </a:fld>
            <a:endParaRPr lang="de-CH"/>
          </a:p>
        </p:txBody>
      </p:sp>
      <p:sp>
        <p:nvSpPr>
          <p:cNvPr id="4" name="Fußzeilenplatzhalter 3">
            <a:extLst>
              <a:ext uri="{FF2B5EF4-FFF2-40B4-BE49-F238E27FC236}">
                <a16:creationId xmlns:a16="http://schemas.microsoft.com/office/drawing/2014/main" id="{82CCD3C8-8930-4E0E-A891-B770724F2B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A7798FB5-86BC-42DA-9D05-F96D484814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685DCD-866D-47AE-A236-118539F53379}" type="slidenum">
              <a:rPr lang="de-CH" smtClean="0"/>
              <a:t>‹#›</a:t>
            </a:fld>
            <a:endParaRPr lang="de-CH"/>
          </a:p>
        </p:txBody>
      </p:sp>
    </p:spTree>
    <p:extLst>
      <p:ext uri="{BB962C8B-B14F-4D97-AF65-F5344CB8AC3E}">
        <p14:creationId xmlns:p14="http://schemas.microsoft.com/office/powerpoint/2010/main" val="1423227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8A90D-FE7E-41AF-B03D-808D82937CB9}" type="datetimeFigureOut">
              <a:rPr lang="de-CH" smtClean="0"/>
              <a:t>27.04.25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5DDFD-030C-4D5A-B33E-3A7E7538D2BE}" type="slidenum">
              <a:rPr lang="de-CH" smtClean="0"/>
              <a:t>‹#›</a:t>
            </a:fld>
            <a:endParaRPr lang="de-CH"/>
          </a:p>
        </p:txBody>
      </p:sp>
    </p:spTree>
    <p:extLst>
      <p:ext uri="{BB962C8B-B14F-4D97-AF65-F5344CB8AC3E}">
        <p14:creationId xmlns:p14="http://schemas.microsoft.com/office/powerpoint/2010/main" val="44149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15DDFD-030C-4D5A-B33E-3A7E7538D2BE}" type="slidenum">
              <a:rPr lang="de-CH" smtClean="0"/>
              <a:t>4</a:t>
            </a:fld>
            <a:endParaRPr lang="de-CH"/>
          </a:p>
        </p:txBody>
      </p:sp>
    </p:spTree>
    <p:extLst>
      <p:ext uri="{BB962C8B-B14F-4D97-AF65-F5344CB8AC3E}">
        <p14:creationId xmlns:p14="http://schemas.microsoft.com/office/powerpoint/2010/main" val="903077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15DDFD-030C-4D5A-B33E-3A7E7538D2BE}" type="slidenum">
              <a:rPr lang="de-CH" smtClean="0"/>
              <a:t>31</a:t>
            </a:fld>
            <a:endParaRPr lang="de-CH"/>
          </a:p>
        </p:txBody>
      </p:sp>
    </p:spTree>
    <p:extLst>
      <p:ext uri="{BB962C8B-B14F-4D97-AF65-F5344CB8AC3E}">
        <p14:creationId xmlns:p14="http://schemas.microsoft.com/office/powerpoint/2010/main" val="3993756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15DDFD-030C-4D5A-B33E-3A7E7538D2BE}" type="slidenum">
              <a:rPr lang="de-CH" smtClean="0"/>
              <a:t>37</a:t>
            </a:fld>
            <a:endParaRPr lang="de-CH"/>
          </a:p>
        </p:txBody>
      </p:sp>
    </p:spTree>
    <p:extLst>
      <p:ext uri="{BB962C8B-B14F-4D97-AF65-F5344CB8AC3E}">
        <p14:creationId xmlns:p14="http://schemas.microsoft.com/office/powerpoint/2010/main" val="65681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82869989-EB00-4EE7-BCB5-25BDC5BB29F8}" type="slidenum">
              <a:rPr lang="en-US" smtClean="0"/>
              <a:t>38</a:t>
            </a:fld>
            <a:endParaRPr lang="en-US"/>
          </a:p>
        </p:txBody>
      </p:sp>
    </p:spTree>
    <p:extLst>
      <p:ext uri="{BB962C8B-B14F-4D97-AF65-F5344CB8AC3E}">
        <p14:creationId xmlns:p14="http://schemas.microsoft.com/office/powerpoint/2010/main" val="700006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ln/>
        </p:spPr>
      </p:sp>
      <p:sp>
        <p:nvSpPr>
          <p:cNvPr id="50178"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2071412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82869989-EB00-4EE7-BCB5-25BDC5BB29F8}" type="slidenum">
              <a:rPr lang="en-US" smtClean="0"/>
              <a:t>40</a:t>
            </a:fld>
            <a:endParaRPr lang="en-US"/>
          </a:p>
        </p:txBody>
      </p:sp>
    </p:spTree>
    <p:extLst>
      <p:ext uri="{BB962C8B-B14F-4D97-AF65-F5344CB8AC3E}">
        <p14:creationId xmlns:p14="http://schemas.microsoft.com/office/powerpoint/2010/main" val="3677240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82869989-EB00-4EE7-BCB5-25BDC5BB29F8}" type="slidenum">
              <a:rPr lang="en-US" smtClean="0"/>
              <a:t>41</a:t>
            </a:fld>
            <a:endParaRPr lang="en-US"/>
          </a:p>
        </p:txBody>
      </p:sp>
    </p:spTree>
    <p:extLst>
      <p:ext uri="{BB962C8B-B14F-4D97-AF65-F5344CB8AC3E}">
        <p14:creationId xmlns:p14="http://schemas.microsoft.com/office/powerpoint/2010/main" val="3875987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82869989-EB00-4EE7-BCB5-25BDC5BB29F8}" type="slidenum">
              <a:rPr lang="en-US" smtClean="0"/>
              <a:t>42</a:t>
            </a:fld>
            <a:endParaRPr lang="en-US"/>
          </a:p>
        </p:txBody>
      </p:sp>
    </p:spTree>
    <p:extLst>
      <p:ext uri="{BB962C8B-B14F-4D97-AF65-F5344CB8AC3E}">
        <p14:creationId xmlns:p14="http://schemas.microsoft.com/office/powerpoint/2010/main" val="1473894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82869989-EB00-4EE7-BCB5-25BDC5BB29F8}" type="slidenum">
              <a:rPr lang="en-US" smtClean="0"/>
              <a:t>43</a:t>
            </a:fld>
            <a:endParaRPr lang="en-US"/>
          </a:p>
        </p:txBody>
      </p:sp>
    </p:spTree>
    <p:extLst>
      <p:ext uri="{BB962C8B-B14F-4D97-AF65-F5344CB8AC3E}">
        <p14:creationId xmlns:p14="http://schemas.microsoft.com/office/powerpoint/2010/main" val="2913082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a:extLst>
              <a:ext uri="{FF2B5EF4-FFF2-40B4-BE49-F238E27FC236}">
                <a16:creationId xmlns:a16="http://schemas.microsoft.com/office/drawing/2014/main" id="{643FF04E-46ED-3BD8-0ED8-744D6CC1145C}"/>
              </a:ext>
            </a:extLst>
          </p:cNvPr>
          <p:cNvSpPr>
            <a:spLocks noGrp="1" noRot="1" noChangeAspect="1" noTextEdit="1"/>
          </p:cNvSpPr>
          <p:nvPr>
            <p:ph type="sldImg"/>
          </p:nvPr>
        </p:nvSpPr>
        <p:spPr>
          <a:ln/>
        </p:spPr>
      </p:sp>
      <p:sp>
        <p:nvSpPr>
          <p:cNvPr id="123906" name="Notes Placeholder 2">
            <a:extLst>
              <a:ext uri="{FF2B5EF4-FFF2-40B4-BE49-F238E27FC236}">
                <a16:creationId xmlns:a16="http://schemas.microsoft.com/office/drawing/2014/main" id="{EDE4086B-C645-994C-3524-2E9DE1B440D2}"/>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CH" dirty="0">
                <a:ea typeface="ＭＳ Ｐゴシック" panose="020B0600070205080204" pitchFamily="34" charset="-128"/>
              </a:rPr>
              <a:t>Two message are in green.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a:extLst>
              <a:ext uri="{FF2B5EF4-FFF2-40B4-BE49-F238E27FC236}">
                <a16:creationId xmlns:a16="http://schemas.microsoft.com/office/drawing/2014/main" id="{DBAAD32D-AC84-E6AA-6551-5AB136CA59EF}"/>
              </a:ext>
            </a:extLst>
          </p:cNvPr>
          <p:cNvSpPr>
            <a:spLocks noGrp="1" noRot="1" noChangeAspect="1" noTextEdit="1"/>
          </p:cNvSpPr>
          <p:nvPr>
            <p:ph type="sldImg"/>
          </p:nvPr>
        </p:nvSpPr>
        <p:spPr>
          <a:ln/>
        </p:spPr>
      </p:sp>
      <p:sp>
        <p:nvSpPr>
          <p:cNvPr id="125954" name="Notes Placeholder 2">
            <a:extLst>
              <a:ext uri="{FF2B5EF4-FFF2-40B4-BE49-F238E27FC236}">
                <a16:creationId xmlns:a16="http://schemas.microsoft.com/office/drawing/2014/main" id="{62A7A971-C665-E954-F04F-4EE037AB7550}"/>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CH">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15DDFD-030C-4D5A-B33E-3A7E7538D2BE}" type="slidenum">
              <a:rPr lang="de-CH" smtClean="0"/>
              <a:t>7</a:t>
            </a:fld>
            <a:endParaRPr lang="de-CH"/>
          </a:p>
        </p:txBody>
      </p:sp>
    </p:spTree>
    <p:extLst>
      <p:ext uri="{BB962C8B-B14F-4D97-AF65-F5344CB8AC3E}">
        <p14:creationId xmlns:p14="http://schemas.microsoft.com/office/powerpoint/2010/main" val="4246141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a:extLst>
              <a:ext uri="{FF2B5EF4-FFF2-40B4-BE49-F238E27FC236}">
                <a16:creationId xmlns:a16="http://schemas.microsoft.com/office/drawing/2014/main" id="{D53CEAFB-C21E-F583-CA56-9980914A2471}"/>
              </a:ext>
            </a:extLst>
          </p:cNvPr>
          <p:cNvSpPr>
            <a:spLocks noGrp="1" noRot="1" noChangeAspect="1" noTextEdit="1"/>
          </p:cNvSpPr>
          <p:nvPr>
            <p:ph type="sldImg"/>
          </p:nvPr>
        </p:nvSpPr>
        <p:spPr>
          <a:ln/>
        </p:spPr>
      </p:sp>
      <p:sp>
        <p:nvSpPr>
          <p:cNvPr id="128002" name="Notes Placeholder 2">
            <a:extLst>
              <a:ext uri="{FF2B5EF4-FFF2-40B4-BE49-F238E27FC236}">
                <a16:creationId xmlns:a16="http://schemas.microsoft.com/office/drawing/2014/main" id="{DF08DB15-C92C-0F9B-825C-BFDAC70D2B3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CH">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a:extLst>
              <a:ext uri="{FF2B5EF4-FFF2-40B4-BE49-F238E27FC236}">
                <a16:creationId xmlns:a16="http://schemas.microsoft.com/office/drawing/2014/main" id="{F5A9B188-EE1D-4EC7-12E2-0C729215C0CB}"/>
              </a:ext>
            </a:extLst>
          </p:cNvPr>
          <p:cNvSpPr>
            <a:spLocks noGrp="1" noRot="1" noChangeAspect="1" noTextEdit="1"/>
          </p:cNvSpPr>
          <p:nvPr>
            <p:ph type="sldImg"/>
          </p:nvPr>
        </p:nvSpPr>
        <p:spPr>
          <a:ln/>
        </p:spPr>
      </p:sp>
      <p:sp>
        <p:nvSpPr>
          <p:cNvPr id="130050" name="Notes Placeholder 2">
            <a:extLst>
              <a:ext uri="{FF2B5EF4-FFF2-40B4-BE49-F238E27FC236}">
                <a16:creationId xmlns:a16="http://schemas.microsoft.com/office/drawing/2014/main" id="{86D9032B-504A-22B8-0DDB-5168C243848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CH">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a:extLst>
              <a:ext uri="{FF2B5EF4-FFF2-40B4-BE49-F238E27FC236}">
                <a16:creationId xmlns:a16="http://schemas.microsoft.com/office/drawing/2014/main" id="{B8780565-FAED-0EBC-F315-BB18A3AB5DE3}"/>
              </a:ext>
            </a:extLst>
          </p:cNvPr>
          <p:cNvSpPr>
            <a:spLocks noGrp="1" noRot="1" noChangeAspect="1" noTextEdit="1"/>
          </p:cNvSpPr>
          <p:nvPr>
            <p:ph type="sldImg"/>
          </p:nvPr>
        </p:nvSpPr>
        <p:spPr>
          <a:ln/>
        </p:spPr>
      </p:sp>
      <p:sp>
        <p:nvSpPr>
          <p:cNvPr id="132098" name="Notes Placeholder 2">
            <a:extLst>
              <a:ext uri="{FF2B5EF4-FFF2-40B4-BE49-F238E27FC236}">
                <a16:creationId xmlns:a16="http://schemas.microsoft.com/office/drawing/2014/main" id="{270E7720-09A2-03A3-3F70-C941BB510006}"/>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CH">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82869989-EB00-4EE7-BCB5-25BDC5BB29F8}" type="slidenum">
              <a:rPr lang="en-US" smtClean="0"/>
              <a:t>49</a:t>
            </a:fld>
            <a:endParaRPr lang="en-US"/>
          </a:p>
        </p:txBody>
      </p:sp>
    </p:spTree>
    <p:extLst>
      <p:ext uri="{BB962C8B-B14F-4D97-AF65-F5344CB8AC3E}">
        <p14:creationId xmlns:p14="http://schemas.microsoft.com/office/powerpoint/2010/main" val="2092110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82869989-EB00-4EE7-BCB5-25BDC5BB29F8}" type="slidenum">
              <a:rPr lang="en-US" smtClean="0"/>
              <a:t>50</a:t>
            </a:fld>
            <a:endParaRPr lang="en-US"/>
          </a:p>
        </p:txBody>
      </p:sp>
    </p:spTree>
    <p:extLst>
      <p:ext uri="{BB962C8B-B14F-4D97-AF65-F5344CB8AC3E}">
        <p14:creationId xmlns:p14="http://schemas.microsoft.com/office/powerpoint/2010/main" val="3929183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1200" dirty="0">
                <a:latin typeface="Arial" panose="020B0604020202020204" pitchFamily="34" charset="0"/>
                <a:cs typeface="Arial" panose="020B0604020202020204" pitchFamily="34" charset="0"/>
              </a:rPr>
              <a:t>My personal sequence of pivots:</a:t>
            </a:r>
          </a:p>
          <a:p>
            <a:pPr marL="0" indent="0">
              <a:buNone/>
            </a:pPr>
            <a:r>
              <a:rPr lang="en-GB" sz="1200" dirty="0">
                <a:latin typeface="Arial" panose="020B0604020202020204" pitchFamily="34" charset="0"/>
                <a:cs typeface="Arial" panose="020B0604020202020204" pitchFamily="34" charset="0"/>
              </a:rPr>
              <a:t>		</a:t>
            </a:r>
          </a:p>
          <a:p>
            <a:pPr marL="0" indent="0">
              <a:buNone/>
            </a:pPr>
            <a:r>
              <a:rPr lang="en-GB" sz="1200" dirty="0">
                <a:latin typeface="Arial" panose="020B0604020202020204" pitchFamily="34" charset="0"/>
                <a:cs typeface="Arial" panose="020B0604020202020204" pitchFamily="34" charset="0"/>
              </a:rPr>
              <a:t>	Glasgow </a:t>
            </a:r>
            <a:r>
              <a:rPr lang="en-GB" sz="1200" dirty="0">
                <a:latin typeface="Arial" panose="020B0604020202020204" pitchFamily="34" charset="0"/>
                <a:cs typeface="Arial" panose="020B0604020202020204" pitchFamily="34" charset="0"/>
                <a:sym typeface="Wingdings" pitchFamily="2" charset="2"/>
              </a:rPr>
              <a:t> </a:t>
            </a:r>
            <a:r>
              <a:rPr lang="en-GB" sz="1200" dirty="0">
                <a:latin typeface="Arial" panose="020B0604020202020204" pitchFamily="34" charset="0"/>
                <a:cs typeface="Arial" panose="020B0604020202020204" pitchFamily="34" charset="0"/>
              </a:rPr>
              <a:t>RHUL </a:t>
            </a:r>
            <a:r>
              <a:rPr lang="en-GB" sz="1200" dirty="0">
                <a:latin typeface="Arial" panose="020B0604020202020204" pitchFamily="34" charset="0"/>
                <a:cs typeface="Arial" panose="020B0604020202020204" pitchFamily="34" charset="0"/>
                <a:sym typeface="Wingdings" pitchFamily="2" charset="2"/>
              </a:rPr>
              <a:t> </a:t>
            </a:r>
            <a:r>
              <a:rPr lang="en-GB" sz="1200" dirty="0">
                <a:latin typeface="Arial" panose="020B0604020202020204" pitchFamily="34" charset="0"/>
                <a:cs typeface="Arial" panose="020B0604020202020204" pitchFamily="34" charset="0"/>
              </a:rPr>
              <a:t>ETH </a:t>
            </a:r>
            <a:r>
              <a:rPr lang="en-GB" sz="1200" dirty="0">
                <a:latin typeface="Arial" panose="020B0604020202020204" pitchFamily="34" charset="0"/>
                <a:cs typeface="Arial" panose="020B0604020202020204" pitchFamily="34" charset="0"/>
                <a:sym typeface="Wingdings" pitchFamily="2" charset="2"/>
              </a:rPr>
              <a:t> </a:t>
            </a:r>
            <a:r>
              <a:rPr lang="en-GB" sz="1200" dirty="0">
                <a:latin typeface="Arial" panose="020B0604020202020204" pitchFamily="34" charset="0"/>
                <a:cs typeface="Arial" panose="020B0604020202020204" pitchFamily="34" charset="0"/>
              </a:rPr>
              <a:t>RHUL </a:t>
            </a:r>
            <a:r>
              <a:rPr lang="en-GB" sz="1200" dirty="0">
                <a:latin typeface="Arial" panose="020B0604020202020204" pitchFamily="34" charset="0"/>
                <a:cs typeface="Arial" panose="020B0604020202020204" pitchFamily="34" charset="0"/>
                <a:sym typeface="Wingdings" pitchFamily="2" charset="2"/>
              </a:rPr>
              <a:t> HP Labs  RHUL  ETH </a:t>
            </a:r>
            <a:endParaRPr lang="en-GB" sz="1200" dirty="0">
              <a:latin typeface="Arial" panose="020B0604020202020204" pitchFamily="34" charset="0"/>
              <a:cs typeface="Arial" panose="020B0604020202020204" pitchFamily="34" charset="0"/>
            </a:endParaRPr>
          </a:p>
          <a:p>
            <a:pPr marL="0" indent="0">
              <a:buNone/>
            </a:pPr>
            <a:r>
              <a:rPr lang="en-GB" sz="1200" dirty="0">
                <a:latin typeface="Arial" panose="020B0604020202020204" pitchFamily="34" charset="0"/>
                <a:cs typeface="Arial" panose="020B0604020202020204" pitchFamily="34" charset="0"/>
              </a:rPr>
              <a:t>	    86-90      90-93     93-94     94-96         96-01       01-19     19-34?</a:t>
            </a:r>
          </a:p>
          <a:p>
            <a:endParaRPr lang="en-GB" dirty="0"/>
          </a:p>
        </p:txBody>
      </p:sp>
      <p:sp>
        <p:nvSpPr>
          <p:cNvPr id="4" name="Slide Number Placeholder 3"/>
          <p:cNvSpPr>
            <a:spLocks noGrp="1"/>
          </p:cNvSpPr>
          <p:nvPr>
            <p:ph type="sldNum" sz="quarter" idx="5"/>
          </p:nvPr>
        </p:nvSpPr>
        <p:spPr/>
        <p:txBody>
          <a:bodyPr/>
          <a:lstStyle/>
          <a:p>
            <a:fld id="{F615DDFD-030C-4D5A-B33E-3A7E7538D2BE}" type="slidenum">
              <a:rPr lang="de-CH" smtClean="0"/>
              <a:t>54</a:t>
            </a:fld>
            <a:endParaRPr lang="de-CH"/>
          </a:p>
        </p:txBody>
      </p:sp>
    </p:spTree>
    <p:extLst>
      <p:ext uri="{BB962C8B-B14F-4D97-AF65-F5344CB8AC3E}">
        <p14:creationId xmlns:p14="http://schemas.microsoft.com/office/powerpoint/2010/main" val="3645998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15DDFD-030C-4D5A-B33E-3A7E7538D2BE}" type="slidenum">
              <a:rPr lang="de-CH" smtClean="0"/>
              <a:t>69</a:t>
            </a:fld>
            <a:endParaRPr lang="de-CH"/>
          </a:p>
        </p:txBody>
      </p:sp>
    </p:spTree>
    <p:extLst>
      <p:ext uri="{BB962C8B-B14F-4D97-AF65-F5344CB8AC3E}">
        <p14:creationId xmlns:p14="http://schemas.microsoft.com/office/powerpoint/2010/main" val="2439830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15DDFD-030C-4D5A-B33E-3A7E7538D2BE}" type="slidenum">
              <a:rPr lang="de-CH" smtClean="0"/>
              <a:t>71</a:t>
            </a:fld>
            <a:endParaRPr lang="de-CH"/>
          </a:p>
        </p:txBody>
      </p:sp>
    </p:spTree>
    <p:extLst>
      <p:ext uri="{BB962C8B-B14F-4D97-AF65-F5344CB8AC3E}">
        <p14:creationId xmlns:p14="http://schemas.microsoft.com/office/powerpoint/2010/main" val="2783301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Tools were central to their working lives.</a:t>
            </a:r>
          </a:p>
          <a:p>
            <a:r>
              <a:rPr lang="en-GB" dirty="0"/>
              <a:t>Joiner/carpenter; blacksmith.</a:t>
            </a:r>
          </a:p>
          <a:p>
            <a:r>
              <a:rPr lang="en-GB" dirty="0"/>
              <a:t>Literally got their hands dirty. “Clean dirt”.</a:t>
            </a:r>
          </a:p>
        </p:txBody>
      </p:sp>
      <p:sp>
        <p:nvSpPr>
          <p:cNvPr id="4" name="Slide Number Placeholder 3"/>
          <p:cNvSpPr>
            <a:spLocks noGrp="1"/>
          </p:cNvSpPr>
          <p:nvPr>
            <p:ph type="sldNum" sz="quarter" idx="5"/>
          </p:nvPr>
        </p:nvSpPr>
        <p:spPr/>
        <p:txBody>
          <a:bodyPr/>
          <a:lstStyle/>
          <a:p>
            <a:fld id="{F615DDFD-030C-4D5A-B33E-3A7E7538D2BE}" type="slidenum">
              <a:rPr lang="de-CH" smtClean="0"/>
              <a:t>72</a:t>
            </a:fld>
            <a:endParaRPr lang="de-CH"/>
          </a:p>
        </p:txBody>
      </p:sp>
    </p:spTree>
    <p:extLst>
      <p:ext uri="{BB962C8B-B14F-4D97-AF65-F5344CB8AC3E}">
        <p14:creationId xmlns:p14="http://schemas.microsoft.com/office/powerpoint/2010/main" val="20612292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15DDFD-030C-4D5A-B33E-3A7E7538D2BE}" type="slidenum">
              <a:rPr lang="de-CH" smtClean="0"/>
              <a:t>73</a:t>
            </a:fld>
            <a:endParaRPr lang="de-CH"/>
          </a:p>
        </p:txBody>
      </p:sp>
    </p:spTree>
    <p:extLst>
      <p:ext uri="{BB962C8B-B14F-4D97-AF65-F5344CB8AC3E}">
        <p14:creationId xmlns:p14="http://schemas.microsoft.com/office/powerpoint/2010/main" val="223576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15DDFD-030C-4D5A-B33E-3A7E7538D2BE}" type="slidenum">
              <a:rPr lang="de-CH" smtClean="0"/>
              <a:t>13</a:t>
            </a:fld>
            <a:endParaRPr lang="de-CH"/>
          </a:p>
        </p:txBody>
      </p:sp>
    </p:spTree>
    <p:extLst>
      <p:ext uri="{BB962C8B-B14F-4D97-AF65-F5344CB8AC3E}">
        <p14:creationId xmlns:p14="http://schemas.microsoft.com/office/powerpoint/2010/main" val="1297403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Helvetica" pitchFamily="2" charset="0"/>
                <a:cs typeface="Arial" panose="020B0604020202020204" pitchFamily="34" charset="0"/>
              </a:rPr>
              <a:t>Wanted to do something useful with Mathematics.</a:t>
            </a:r>
          </a:p>
          <a:p>
            <a:r>
              <a:rPr lang="en-GB" sz="1200" dirty="0">
                <a:latin typeface="Helvetica" pitchFamily="2" charset="0"/>
                <a:cs typeface="Arial" panose="020B0604020202020204" pitchFamily="34" charset="0"/>
              </a:rPr>
              <a:t>Lucky meeting with Keith Martin at my brother’s flat-warming party.</a:t>
            </a:r>
          </a:p>
          <a:p>
            <a:r>
              <a:rPr lang="en-GB" sz="1200" dirty="0">
                <a:latin typeface="Helvetica" pitchFamily="2" charset="0"/>
                <a:cs typeface="Arial" panose="020B0604020202020204" pitchFamily="34" charset="0"/>
              </a:rPr>
              <a:t>Visited Royal Holloway on a warm, breezy Spring day.</a:t>
            </a:r>
          </a:p>
          <a:p>
            <a:r>
              <a:rPr lang="en-GB" sz="1200" dirty="0">
                <a:latin typeface="Helvetica" pitchFamily="2" charset="0"/>
                <a:cs typeface="Arial" panose="020B0604020202020204" pitchFamily="34" charset="0"/>
              </a:rPr>
              <a:t>It’s not only KU Leuven that has a castle.</a:t>
            </a:r>
          </a:p>
          <a:p>
            <a:endParaRPr lang="en-GB" dirty="0"/>
          </a:p>
        </p:txBody>
      </p:sp>
      <p:sp>
        <p:nvSpPr>
          <p:cNvPr id="4" name="Slide Number Placeholder 3"/>
          <p:cNvSpPr>
            <a:spLocks noGrp="1"/>
          </p:cNvSpPr>
          <p:nvPr>
            <p:ph type="sldNum" sz="quarter" idx="5"/>
          </p:nvPr>
        </p:nvSpPr>
        <p:spPr/>
        <p:txBody>
          <a:bodyPr/>
          <a:lstStyle/>
          <a:p>
            <a:fld id="{F615DDFD-030C-4D5A-B33E-3A7E7538D2BE}" type="slidenum">
              <a:rPr lang="de-CH" smtClean="0"/>
              <a:t>15</a:t>
            </a:fld>
            <a:endParaRPr lang="de-CH"/>
          </a:p>
        </p:txBody>
      </p:sp>
    </p:spTree>
    <p:extLst>
      <p:ext uri="{BB962C8B-B14F-4D97-AF65-F5344CB8AC3E}">
        <p14:creationId xmlns:p14="http://schemas.microsoft.com/office/powerpoint/2010/main" val="410378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about creating an environment, and creating opportunities for others to succeed.</a:t>
            </a:r>
          </a:p>
          <a:p>
            <a:r>
              <a:rPr lang="en-GB" dirty="0"/>
              <a:t>He was very busy working with industry partners and governments.</a:t>
            </a:r>
          </a:p>
          <a:p>
            <a:r>
              <a:rPr lang="en-GB" dirty="0"/>
              <a:t>He never published </a:t>
            </a:r>
          </a:p>
        </p:txBody>
      </p:sp>
      <p:sp>
        <p:nvSpPr>
          <p:cNvPr id="4" name="Slide Number Placeholder 3"/>
          <p:cNvSpPr>
            <a:spLocks noGrp="1"/>
          </p:cNvSpPr>
          <p:nvPr>
            <p:ph type="sldNum" sz="quarter" idx="5"/>
          </p:nvPr>
        </p:nvSpPr>
        <p:spPr/>
        <p:txBody>
          <a:bodyPr/>
          <a:lstStyle/>
          <a:p>
            <a:fld id="{F615DDFD-030C-4D5A-B33E-3A7E7538D2BE}" type="slidenum">
              <a:rPr lang="de-CH" smtClean="0"/>
              <a:t>16</a:t>
            </a:fld>
            <a:endParaRPr lang="de-CH"/>
          </a:p>
        </p:txBody>
      </p:sp>
    </p:spTree>
    <p:extLst>
      <p:ext uri="{BB962C8B-B14F-4D97-AF65-F5344CB8AC3E}">
        <p14:creationId xmlns:p14="http://schemas.microsoft.com/office/powerpoint/2010/main" val="1261145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15DDFD-030C-4D5A-B33E-3A7E7538D2BE}" type="slidenum">
              <a:rPr lang="de-CH" smtClean="0"/>
              <a:t>19</a:t>
            </a:fld>
            <a:endParaRPr lang="de-CH"/>
          </a:p>
        </p:txBody>
      </p:sp>
    </p:spTree>
    <p:extLst>
      <p:ext uri="{BB962C8B-B14F-4D97-AF65-F5344CB8AC3E}">
        <p14:creationId xmlns:p14="http://schemas.microsoft.com/office/powerpoint/2010/main" val="578343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Helvetica" pitchFamily="2" charset="0"/>
                <a:cs typeface="Arial" panose="020B0604020202020204" pitchFamily="34" charset="0"/>
              </a:rPr>
              <a:t>Problem posed to me on arrival at HP Labs:</a:t>
            </a:r>
          </a:p>
          <a:p>
            <a:endParaRPr lang="en-GB" dirty="0"/>
          </a:p>
        </p:txBody>
      </p:sp>
      <p:sp>
        <p:nvSpPr>
          <p:cNvPr id="4" name="Slide Number Placeholder 3"/>
          <p:cNvSpPr>
            <a:spLocks noGrp="1"/>
          </p:cNvSpPr>
          <p:nvPr>
            <p:ph type="sldNum" sz="quarter" idx="5"/>
          </p:nvPr>
        </p:nvSpPr>
        <p:spPr/>
        <p:txBody>
          <a:bodyPr/>
          <a:lstStyle/>
          <a:p>
            <a:fld id="{F615DDFD-030C-4D5A-B33E-3A7E7538D2BE}" type="slidenum">
              <a:rPr lang="de-CH" smtClean="0"/>
              <a:t>20</a:t>
            </a:fld>
            <a:endParaRPr lang="de-CH"/>
          </a:p>
        </p:txBody>
      </p:sp>
    </p:spTree>
    <p:extLst>
      <p:ext uri="{BB962C8B-B14F-4D97-AF65-F5344CB8AC3E}">
        <p14:creationId xmlns:p14="http://schemas.microsoft.com/office/powerpoint/2010/main" val="1663299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sz="1200" b="0" dirty="0">
                <a:solidFill>
                  <a:srgbClr val="000000"/>
                </a:solidFill>
                <a:effectLst/>
                <a:latin typeface="Arial" panose="020B0604020202020204" pitchFamily="34" charset="0"/>
                <a:cs typeface="Arial" panose="020B0604020202020204" pitchFamily="34" charset="0"/>
              </a:rPr>
              <a:t>At that </a:t>
            </a:r>
            <a:r>
              <a:rPr lang="en-GB" sz="1200" dirty="0">
                <a:solidFill>
                  <a:srgbClr val="000000"/>
                </a:solidFill>
                <a:latin typeface="Arial" panose="020B0604020202020204" pitchFamily="34" charset="0"/>
                <a:cs typeface="Arial" panose="020B0604020202020204" pitchFamily="34" charset="0"/>
              </a:rPr>
              <a:t>time, LFSRs were important in stream cipher design.</a:t>
            </a:r>
            <a:endParaRPr lang="en-GB" sz="1200" b="0" dirty="0">
              <a:solidFill>
                <a:srgbClr val="000000"/>
              </a:solidFill>
              <a:effectLst/>
              <a:latin typeface="Arial" panose="020B0604020202020204" pitchFamily="34" charset="0"/>
              <a:cs typeface="Arial" panose="020B0604020202020204" pitchFamily="34" charset="0"/>
            </a:endParaRPr>
          </a:p>
          <a:p>
            <a:pPr lvl="1"/>
            <a:r>
              <a:rPr lang="en-GB" sz="1200" dirty="0">
                <a:solidFill>
                  <a:srgbClr val="000000"/>
                </a:solidFill>
                <a:latin typeface="Arial" panose="020B0604020202020204" pitchFamily="34" charset="0"/>
                <a:cs typeface="Arial" panose="020B0604020202020204" pitchFamily="34" charset="0"/>
              </a:rPr>
              <a:t>I’d learned all about LFSRs and m-sequences in my Bachelor’s degree, and seen them again in Fred Piper’s book.</a:t>
            </a:r>
          </a:p>
          <a:p>
            <a:pPr lvl="1"/>
            <a:r>
              <a:rPr lang="en-GB" sz="1200" dirty="0">
                <a:solidFill>
                  <a:srgbClr val="000000"/>
                </a:solidFill>
                <a:latin typeface="Arial" panose="020B0604020202020204" pitchFamily="34" charset="0"/>
                <a:cs typeface="Arial" panose="020B0604020202020204" pitchFamily="34" charset="0"/>
              </a:rPr>
              <a:t>This kind of problem was perfect for me: making maths useful! </a:t>
            </a:r>
          </a:p>
          <a:p>
            <a:endParaRPr lang="en-GB" dirty="0"/>
          </a:p>
        </p:txBody>
      </p:sp>
      <p:sp>
        <p:nvSpPr>
          <p:cNvPr id="4" name="Slide Number Placeholder 3"/>
          <p:cNvSpPr>
            <a:spLocks noGrp="1"/>
          </p:cNvSpPr>
          <p:nvPr>
            <p:ph type="sldNum" sz="quarter" idx="5"/>
          </p:nvPr>
        </p:nvSpPr>
        <p:spPr/>
        <p:txBody>
          <a:bodyPr/>
          <a:lstStyle/>
          <a:p>
            <a:fld id="{F615DDFD-030C-4D5A-B33E-3A7E7538D2BE}" type="slidenum">
              <a:rPr lang="de-CH" smtClean="0"/>
              <a:t>23</a:t>
            </a:fld>
            <a:endParaRPr lang="de-CH"/>
          </a:p>
        </p:txBody>
      </p:sp>
    </p:spTree>
    <p:extLst>
      <p:ext uri="{BB962C8B-B14F-4D97-AF65-F5344CB8AC3E}">
        <p14:creationId xmlns:p14="http://schemas.microsoft.com/office/powerpoint/2010/main" val="2024205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15DDFD-030C-4D5A-B33E-3A7E7538D2BE}" type="slidenum">
              <a:rPr lang="de-CH" smtClean="0"/>
              <a:t>30</a:t>
            </a:fld>
            <a:endParaRPr lang="de-CH"/>
          </a:p>
        </p:txBody>
      </p:sp>
    </p:spTree>
    <p:extLst>
      <p:ext uri="{BB962C8B-B14F-4D97-AF65-F5344CB8AC3E}">
        <p14:creationId xmlns:p14="http://schemas.microsoft.com/office/powerpoint/2010/main" val="11361428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01">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EB061823-3F7A-48C8-8477-B410C18AC1B7}"/>
              </a:ext>
            </a:extLst>
          </p:cNvPr>
          <p:cNvSpPr>
            <a:spLocks noGrp="1"/>
          </p:cNvSpPr>
          <p:nvPr>
            <p:ph type="pic" sz="quarter" idx="11"/>
          </p:nvPr>
        </p:nvSpPr>
        <p:spPr>
          <a:xfrm>
            <a:off x="731838" y="1016000"/>
            <a:ext cx="10728325" cy="5256000"/>
          </a:xfrm>
        </p:spPr>
        <p:txBody>
          <a:bodyPr lIns="5580000" tIns="0" rIns="0" anchor="ctr" anchorCtr="0"/>
          <a:lstStyle>
            <a:lvl1pPr marL="0" indent="0" algn="ctr">
              <a:buNone/>
              <a:defRPr/>
            </a:lvl1pPr>
          </a:lstStyle>
          <a:p>
            <a:r>
              <a:rPr lang="en-GB" noProof="0"/>
              <a:t>Click icon to add picture</a:t>
            </a:r>
            <a:endParaRPr lang="de-CH" noProof="0"/>
          </a:p>
        </p:txBody>
      </p:sp>
      <p:sp>
        <p:nvSpPr>
          <p:cNvPr id="2" name="Titel 1">
            <a:extLst>
              <a:ext uri="{FF2B5EF4-FFF2-40B4-BE49-F238E27FC236}">
                <a16:creationId xmlns:a16="http://schemas.microsoft.com/office/drawing/2014/main" id="{3491294E-BEE7-4DA8-BBC8-88E1A7B07AEF}"/>
              </a:ext>
            </a:extLst>
          </p:cNvPr>
          <p:cNvSpPr>
            <a:spLocks noGrp="1"/>
          </p:cNvSpPr>
          <p:nvPr>
            <p:ph type="ctrTitle"/>
          </p:nvPr>
        </p:nvSpPr>
        <p:spPr>
          <a:xfrm>
            <a:off x="0" y="2233538"/>
            <a:ext cx="5904000" cy="2772000"/>
          </a:xfrm>
          <a:solidFill>
            <a:schemeClr val="accent1"/>
          </a:solidFill>
        </p:spPr>
        <p:txBody>
          <a:bodyPr lIns="1080000" tIns="252000" anchor="t" anchorCtr="0"/>
          <a:lstStyle>
            <a:lvl1pPr algn="l">
              <a:lnSpc>
                <a:spcPct val="100000"/>
              </a:lnSpc>
              <a:defRPr sz="3600">
                <a:solidFill>
                  <a:schemeClr val="bg1"/>
                </a:solidFill>
              </a:defRPr>
            </a:lvl1pPr>
          </a:lstStyle>
          <a:p>
            <a:r>
              <a:rPr lang="en-GB" noProof="0"/>
              <a:t>Click to edit Master title style</a:t>
            </a:r>
            <a:endParaRPr lang="de-CH" noProof="0"/>
          </a:p>
        </p:txBody>
      </p:sp>
      <p:pic>
        <p:nvPicPr>
          <p:cNvPr id="10" name="Grafik 9">
            <a:extLst>
              <a:ext uri="{FF2B5EF4-FFF2-40B4-BE49-F238E27FC236}">
                <a16:creationId xmlns:a16="http://schemas.microsoft.com/office/drawing/2014/main" id="{0EE7317F-7892-4B0F-BA41-44765BB93F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1838" y="360538"/>
            <a:ext cx="1765565" cy="288000"/>
          </a:xfrm>
          <a:prstGeom prst="rect">
            <a:avLst/>
          </a:prstGeom>
        </p:spPr>
      </p:pic>
      <p:sp>
        <p:nvSpPr>
          <p:cNvPr id="9" name="Bildplatzhalter 8">
            <a:extLst>
              <a:ext uri="{FF2B5EF4-FFF2-40B4-BE49-F238E27FC236}">
                <a16:creationId xmlns:a16="http://schemas.microsoft.com/office/drawing/2014/main" id="{C3C296D1-2CD0-479F-A866-6EC741D2293B}"/>
              </a:ext>
            </a:extLst>
          </p:cNvPr>
          <p:cNvSpPr>
            <a:spLocks noGrp="1"/>
          </p:cNvSpPr>
          <p:nvPr>
            <p:ph type="pic" sz="quarter" idx="12"/>
          </p:nvPr>
        </p:nvSpPr>
        <p:spPr>
          <a:xfrm>
            <a:off x="10200163" y="6489088"/>
            <a:ext cx="1260000" cy="180000"/>
          </a:xfrm>
        </p:spPr>
        <p:txBody>
          <a:bodyPr/>
          <a:lstStyle>
            <a:lvl1pPr marL="0" indent="0" algn="l">
              <a:buNone/>
              <a:defRPr sz="700"/>
            </a:lvl1pPr>
          </a:lstStyle>
          <a:p>
            <a:r>
              <a:rPr lang="en-GB" noProof="0"/>
              <a:t>Click icon to add picture</a:t>
            </a:r>
            <a:endParaRPr lang="de-CH" noProof="0"/>
          </a:p>
        </p:txBody>
      </p:sp>
      <p:sp>
        <p:nvSpPr>
          <p:cNvPr id="4" name="Textplatzhalter 3">
            <a:extLst>
              <a:ext uri="{FF2B5EF4-FFF2-40B4-BE49-F238E27FC236}">
                <a16:creationId xmlns:a16="http://schemas.microsoft.com/office/drawing/2014/main" id="{EE41BE31-9613-4103-99FF-7DCFF643B329}"/>
              </a:ext>
            </a:extLst>
          </p:cNvPr>
          <p:cNvSpPr>
            <a:spLocks noGrp="1"/>
          </p:cNvSpPr>
          <p:nvPr>
            <p:ph type="body" sz="quarter" idx="13"/>
          </p:nvPr>
        </p:nvSpPr>
        <p:spPr>
          <a:xfrm>
            <a:off x="1078516" y="3860495"/>
            <a:ext cx="4680000" cy="1008000"/>
          </a:xfrm>
        </p:spPr>
        <p:txBody>
          <a:bodyPr/>
          <a:lstStyle>
            <a:lvl1pPr marL="0" indent="0">
              <a:lnSpc>
                <a:spcPct val="100000"/>
              </a:lnSpc>
              <a:spcBef>
                <a:spcPts val="0"/>
              </a:spcBef>
              <a:buNone/>
              <a:defRPr>
                <a:solidFill>
                  <a:schemeClr val="bg1"/>
                </a:solidFill>
              </a:defRPr>
            </a:lvl1pPr>
            <a:lvl2pPr marL="266700" indent="0">
              <a:lnSpc>
                <a:spcPct val="100000"/>
              </a:lnSpc>
              <a:spcBef>
                <a:spcPts val="0"/>
              </a:spcBef>
              <a:buNone/>
              <a:defRPr>
                <a:solidFill>
                  <a:schemeClr val="bg1"/>
                </a:solidFill>
              </a:defRPr>
            </a:lvl2pPr>
            <a:lvl3pPr marL="538163" indent="0">
              <a:lnSpc>
                <a:spcPct val="100000"/>
              </a:lnSpc>
              <a:spcBef>
                <a:spcPts val="0"/>
              </a:spcBef>
              <a:buNone/>
              <a:defRPr>
                <a:solidFill>
                  <a:schemeClr val="bg1"/>
                </a:solidFill>
              </a:defRPr>
            </a:lvl3pPr>
            <a:lvl4pPr marL="804862" indent="0">
              <a:lnSpc>
                <a:spcPct val="100000"/>
              </a:lnSpc>
              <a:spcBef>
                <a:spcPts val="0"/>
              </a:spcBef>
              <a:buNone/>
              <a:defRPr>
                <a:solidFill>
                  <a:schemeClr val="bg1"/>
                </a:solidFill>
              </a:defRPr>
            </a:lvl4pPr>
            <a:lvl5pPr marL="1076325" indent="0">
              <a:lnSpc>
                <a:spcPct val="100000"/>
              </a:lnSpc>
              <a:spcBef>
                <a:spcPts val="0"/>
              </a:spcBef>
              <a:buNone/>
              <a:defRPr>
                <a:solidFill>
                  <a:schemeClr val="bg1"/>
                </a:solidFill>
              </a:defRPr>
            </a:lvl5pPr>
          </a:lstStyle>
          <a:p>
            <a:pPr lvl="0"/>
            <a:r>
              <a:rPr lang="en-GB" noProof="0"/>
              <a:t>Click to edit Master text styles</a:t>
            </a:r>
          </a:p>
        </p:txBody>
      </p:sp>
      <p:sp>
        <p:nvSpPr>
          <p:cNvPr id="6" name="Textplatzhalter 5">
            <a:extLst>
              <a:ext uri="{FF2B5EF4-FFF2-40B4-BE49-F238E27FC236}">
                <a16:creationId xmlns:a16="http://schemas.microsoft.com/office/drawing/2014/main" id="{EDEB298C-798E-4D73-9DD6-F896C06530C1}"/>
              </a:ext>
            </a:extLst>
          </p:cNvPr>
          <p:cNvSpPr>
            <a:spLocks noGrp="1"/>
          </p:cNvSpPr>
          <p:nvPr>
            <p:ph type="body" sz="quarter" idx="16" hasCustomPrompt="1"/>
          </p:nvPr>
        </p:nvSpPr>
        <p:spPr>
          <a:xfrm>
            <a:off x="9696449" y="316800"/>
            <a:ext cx="1800000" cy="360000"/>
          </a:xfrm>
        </p:spPr>
        <p:txBody>
          <a:bodyPr anchor="b" anchorCtr="0"/>
          <a:lstStyle>
            <a:lvl1pPr marL="0" indent="0" algn="l">
              <a:spcBef>
                <a:spcPts val="0"/>
              </a:spcBef>
              <a:buNone/>
              <a:defRPr sz="1150" baseline="0"/>
            </a:lvl1pPr>
            <a:lvl2pPr>
              <a:defRPr sz="1150"/>
            </a:lvl2pPr>
            <a:lvl3pPr>
              <a:defRPr sz="1150"/>
            </a:lvl3pPr>
            <a:lvl4pPr>
              <a:defRPr sz="1150"/>
            </a:lvl4pPr>
            <a:lvl5pPr>
              <a:defRPr sz="1150"/>
            </a:lvl5pPr>
          </a:lstStyle>
          <a:p>
            <a:pPr lvl="0"/>
            <a:r>
              <a:rPr lang="de-DE" dirty="0"/>
              <a:t>Organisational </a:t>
            </a:r>
            <a:r>
              <a:rPr lang="de-DE" dirty="0" err="1"/>
              <a:t>unit</a:t>
            </a:r>
            <a:r>
              <a:rPr lang="de-DE" dirty="0"/>
              <a:t> verbal</a:t>
            </a:r>
            <a:br>
              <a:rPr lang="de-DE" dirty="0"/>
            </a:br>
            <a:r>
              <a:rPr lang="de-DE" dirty="0" err="1"/>
              <a:t>can</a:t>
            </a:r>
            <a:r>
              <a:rPr lang="de-DE" dirty="0"/>
              <a:t> </a:t>
            </a:r>
            <a:r>
              <a:rPr lang="de-DE" dirty="0" err="1"/>
              <a:t>be</a:t>
            </a:r>
            <a:r>
              <a:rPr lang="de-DE" dirty="0"/>
              <a:t> </a:t>
            </a:r>
            <a:r>
              <a:rPr lang="de-DE" dirty="0" err="1"/>
              <a:t>put</a:t>
            </a:r>
            <a:r>
              <a:rPr lang="de-DE" dirty="0"/>
              <a:t> on 2 </a:t>
            </a:r>
            <a:r>
              <a:rPr lang="de-DE" dirty="0" err="1"/>
              <a:t>lines</a:t>
            </a:r>
            <a:endParaRPr lang="de-DE" dirty="0"/>
          </a:p>
        </p:txBody>
      </p:sp>
    </p:spTree>
    <p:extLst>
      <p:ext uri="{BB962C8B-B14F-4D97-AF65-F5344CB8AC3E}">
        <p14:creationId xmlns:p14="http://schemas.microsoft.com/office/powerpoint/2010/main" val="4293381049"/>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640" userDrawn="1">
          <p15:clr>
            <a:srgbClr val="FBAE40"/>
          </p15:clr>
        </p15:guide>
        <p15:guide id="4" orient="horz" pos="3952" userDrawn="1">
          <p15:clr>
            <a:srgbClr val="FBAE40"/>
          </p15:clr>
        </p15:guide>
        <p15:guide id="5" pos="61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lvl1pPr>
              <a:defRPr/>
            </a:lvl1pPr>
          </a:lstStyle>
          <a:p>
            <a:r>
              <a:rPr lang="en-GB" noProof="0"/>
              <a:t>Click to edit Master title style</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D6418441-2F35-BF45-8424-9C170A77EDB3}" type="datetime1">
              <a:rPr lang="en-GB" noProof="0" smtClean="0"/>
              <a:t>27/04/2025</a:t>
            </a:fld>
            <a:endParaRPr lang="de-CH" noProof="0"/>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5ACA52AF-F19D-405C-AD5F-7D94B96A5CC3}" type="slidenum">
              <a:rPr lang="de-CH" noProof="0" smtClean="0"/>
              <a:t>‹#›</a:t>
            </a:fld>
            <a:endParaRPr lang="de-CH" noProof="0"/>
          </a:p>
        </p:txBody>
      </p:sp>
      <p:pic>
        <p:nvPicPr>
          <p:cNvPr id="7" name="Grafik 6">
            <a:extLst>
              <a:ext uri="{FF2B5EF4-FFF2-40B4-BE49-F238E27FC236}">
                <a16:creationId xmlns:a16="http://schemas.microsoft.com/office/drawing/2014/main" id="{7F7C476A-2849-4D68-9FA2-3A5CFC13C8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1837" y="6507088"/>
            <a:ext cx="984462" cy="162000"/>
          </a:xfrm>
          <a:prstGeom prst="rect">
            <a:avLst/>
          </a:prstGeom>
        </p:spPr>
      </p:pic>
      <p:sp>
        <p:nvSpPr>
          <p:cNvPr id="11" name="Bildplatzhalter 10">
            <a:extLst>
              <a:ext uri="{FF2B5EF4-FFF2-40B4-BE49-F238E27FC236}">
                <a16:creationId xmlns:a16="http://schemas.microsoft.com/office/drawing/2014/main" id="{05941150-30DE-48F5-9038-0E82CD18DE28}"/>
              </a:ext>
            </a:extLst>
          </p:cNvPr>
          <p:cNvSpPr>
            <a:spLocks noGrp="1"/>
          </p:cNvSpPr>
          <p:nvPr>
            <p:ph type="pic" sz="quarter" idx="13"/>
          </p:nvPr>
        </p:nvSpPr>
        <p:spPr>
          <a:xfrm>
            <a:off x="731837" y="1412874"/>
            <a:ext cx="10728000" cy="4860000"/>
          </a:xfrm>
        </p:spPr>
        <p:txBody>
          <a:bodyPr tIns="1620000"/>
          <a:lstStyle>
            <a:lvl1pPr marL="0" indent="0" algn="ctr">
              <a:buNone/>
              <a:defRPr/>
            </a:lvl1pPr>
          </a:lstStyle>
          <a:p>
            <a:r>
              <a:rPr lang="en-GB" noProof="0"/>
              <a:t>Click icon to add picture</a:t>
            </a:r>
            <a:endParaRPr lang="de-CH" noProof="0"/>
          </a:p>
        </p:txBody>
      </p:sp>
    </p:spTree>
    <p:extLst>
      <p:ext uri="{BB962C8B-B14F-4D97-AF65-F5344CB8AC3E}">
        <p14:creationId xmlns:p14="http://schemas.microsoft.com/office/powerpoint/2010/main" val="943852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full page">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EA007F29-6AE7-5143-AA14-115669829275}" type="datetime1">
              <a:rPr lang="en-GB" noProof="0" smtClean="0"/>
              <a:t>27/04/2025</a:t>
            </a:fld>
            <a:endParaRPr lang="de-CH" noProof="0"/>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5ACA52AF-F19D-405C-AD5F-7D94B96A5CC3}" type="slidenum">
              <a:rPr lang="de-CH" noProof="0" smtClean="0"/>
              <a:t>‹#›</a:t>
            </a:fld>
            <a:endParaRPr lang="de-CH" noProof="0"/>
          </a:p>
        </p:txBody>
      </p:sp>
      <p:pic>
        <p:nvPicPr>
          <p:cNvPr id="7" name="Grafik 6">
            <a:extLst>
              <a:ext uri="{FF2B5EF4-FFF2-40B4-BE49-F238E27FC236}">
                <a16:creationId xmlns:a16="http://schemas.microsoft.com/office/drawing/2014/main" id="{7F7C476A-2849-4D68-9FA2-3A5CFC13C8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1837" y="6507088"/>
            <a:ext cx="984462" cy="162000"/>
          </a:xfrm>
          <a:prstGeom prst="rect">
            <a:avLst/>
          </a:prstGeom>
        </p:spPr>
      </p:pic>
      <p:sp>
        <p:nvSpPr>
          <p:cNvPr id="11" name="Bildplatzhalter 10">
            <a:extLst>
              <a:ext uri="{FF2B5EF4-FFF2-40B4-BE49-F238E27FC236}">
                <a16:creationId xmlns:a16="http://schemas.microsoft.com/office/drawing/2014/main" id="{05941150-30DE-48F5-9038-0E82CD18DE28}"/>
              </a:ext>
            </a:extLst>
          </p:cNvPr>
          <p:cNvSpPr>
            <a:spLocks noGrp="1"/>
          </p:cNvSpPr>
          <p:nvPr>
            <p:ph type="pic" sz="quarter" idx="13"/>
          </p:nvPr>
        </p:nvSpPr>
        <p:spPr>
          <a:xfrm>
            <a:off x="731837" y="260350"/>
            <a:ext cx="10728000" cy="6012524"/>
          </a:xfrm>
        </p:spPr>
        <p:txBody>
          <a:bodyPr tIns="2160000"/>
          <a:lstStyle>
            <a:lvl1pPr marL="0" indent="0" algn="ctr">
              <a:buNone/>
              <a:defRPr/>
            </a:lvl1pPr>
          </a:lstStyle>
          <a:p>
            <a:r>
              <a:rPr lang="en-GB" noProof="0"/>
              <a:t>Click icon to add picture</a:t>
            </a:r>
            <a:endParaRPr lang="de-CH" noProof="0"/>
          </a:p>
        </p:txBody>
      </p:sp>
    </p:spTree>
    <p:extLst>
      <p:ext uri="{BB962C8B-B14F-4D97-AF65-F5344CB8AC3E}">
        <p14:creationId xmlns:p14="http://schemas.microsoft.com/office/powerpoint/2010/main" val="2842048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zwei Spal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GB"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a:xfrm>
            <a:off x="6204163" y="1412875"/>
            <a:ext cx="5256000" cy="48600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578E893A-74E9-664D-9A97-94C28C5BE840}" type="datetime1">
              <a:rPr lang="en-GB" noProof="0" smtClean="0"/>
              <a:t>27/04/2025</a:t>
            </a:fld>
            <a:endParaRPr lang="de-CH" noProof="0"/>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5ACA52AF-F19D-405C-AD5F-7D94B96A5CC3}" type="slidenum">
              <a:rPr lang="de-CH" noProof="0" smtClean="0"/>
              <a:t>‹#›</a:t>
            </a:fld>
            <a:endParaRPr lang="de-CH" noProof="0"/>
          </a:p>
        </p:txBody>
      </p:sp>
      <p:pic>
        <p:nvPicPr>
          <p:cNvPr id="7" name="Grafik 6">
            <a:extLst>
              <a:ext uri="{FF2B5EF4-FFF2-40B4-BE49-F238E27FC236}">
                <a16:creationId xmlns:a16="http://schemas.microsoft.com/office/drawing/2014/main" id="{7F7C476A-2849-4D68-9FA2-3A5CFC13C8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1837" y="6507088"/>
            <a:ext cx="984462" cy="162000"/>
          </a:xfrm>
          <a:prstGeom prst="rect">
            <a:avLst/>
          </a:prstGeom>
        </p:spPr>
      </p:pic>
      <p:sp>
        <p:nvSpPr>
          <p:cNvPr id="11" name="Bildplatzhalter 10">
            <a:extLst>
              <a:ext uri="{FF2B5EF4-FFF2-40B4-BE49-F238E27FC236}">
                <a16:creationId xmlns:a16="http://schemas.microsoft.com/office/drawing/2014/main" id="{221A3BAE-B19D-4390-B4A5-2C8A2CC87C59}"/>
              </a:ext>
            </a:extLst>
          </p:cNvPr>
          <p:cNvSpPr>
            <a:spLocks noGrp="1"/>
          </p:cNvSpPr>
          <p:nvPr>
            <p:ph type="pic" sz="quarter" idx="13"/>
          </p:nvPr>
        </p:nvSpPr>
        <p:spPr>
          <a:xfrm>
            <a:off x="731838" y="1412875"/>
            <a:ext cx="5040000" cy="4860000"/>
          </a:xfrm>
        </p:spPr>
        <p:txBody>
          <a:bodyPr tIns="1620000"/>
          <a:lstStyle>
            <a:lvl1pPr marL="0" indent="0" algn="ctr">
              <a:buNone/>
              <a:defRPr/>
            </a:lvl1pPr>
          </a:lstStyle>
          <a:p>
            <a:r>
              <a:rPr lang="en-GB" noProof="0"/>
              <a:t>Click icon to add picture</a:t>
            </a:r>
            <a:endParaRPr lang="de-CH" noProof="0"/>
          </a:p>
        </p:txBody>
      </p:sp>
    </p:spTree>
    <p:extLst>
      <p:ext uri="{BB962C8B-B14F-4D97-AF65-F5344CB8AC3E}">
        <p14:creationId xmlns:p14="http://schemas.microsoft.com/office/powerpoint/2010/main" val="3996394784"/>
      </p:ext>
    </p:extLst>
  </p:cSld>
  <p:clrMapOvr>
    <a:masterClrMapping/>
  </p:clrMapOvr>
  <p:extLst>
    <p:ext uri="{DCECCB84-F9BA-43D5-87BE-67443E8EF086}">
      <p15:sldGuideLst xmlns:p15="http://schemas.microsoft.com/office/powerpoint/2012/main">
        <p15:guide id="1" orient="horz" pos="395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GB"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a:xfrm>
            <a:off x="731836" y="5121800"/>
            <a:ext cx="5255999" cy="11520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479A604C-5B4D-AB42-A1CC-95C4C65E2820}" type="datetime1">
              <a:rPr lang="en-GB" noProof="0" smtClean="0"/>
              <a:t>27/04/2025</a:t>
            </a:fld>
            <a:endParaRPr lang="de-CH" noProof="0"/>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endParaRPr lang="de-CH" noProof="0"/>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5ACA52AF-F19D-405C-AD5F-7D94B96A5CC3}" type="slidenum">
              <a:rPr lang="de-CH" noProof="0" smtClean="0"/>
              <a:t>‹#›</a:t>
            </a:fld>
            <a:endParaRPr lang="de-CH" noProof="0"/>
          </a:p>
        </p:txBody>
      </p:sp>
      <p:pic>
        <p:nvPicPr>
          <p:cNvPr id="7" name="Grafik 6">
            <a:extLst>
              <a:ext uri="{FF2B5EF4-FFF2-40B4-BE49-F238E27FC236}">
                <a16:creationId xmlns:a16="http://schemas.microsoft.com/office/drawing/2014/main" id="{7F7C476A-2849-4D68-9FA2-3A5CFC13C8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1837" y="6507088"/>
            <a:ext cx="984462" cy="162000"/>
          </a:xfrm>
          <a:prstGeom prst="rect">
            <a:avLst/>
          </a:prstGeom>
        </p:spPr>
      </p:pic>
      <p:sp>
        <p:nvSpPr>
          <p:cNvPr id="11" name="Bildplatzhalter 10">
            <a:extLst>
              <a:ext uri="{FF2B5EF4-FFF2-40B4-BE49-F238E27FC236}">
                <a16:creationId xmlns:a16="http://schemas.microsoft.com/office/drawing/2014/main" id="{221A3BAE-B19D-4390-B4A5-2C8A2CC87C59}"/>
              </a:ext>
            </a:extLst>
          </p:cNvPr>
          <p:cNvSpPr>
            <a:spLocks noGrp="1"/>
          </p:cNvSpPr>
          <p:nvPr>
            <p:ph type="pic" sz="quarter" idx="13"/>
          </p:nvPr>
        </p:nvSpPr>
        <p:spPr>
          <a:xfrm>
            <a:off x="731838" y="1412875"/>
            <a:ext cx="5256000" cy="3420000"/>
          </a:xfrm>
        </p:spPr>
        <p:txBody>
          <a:bodyPr tIns="900000"/>
          <a:lstStyle>
            <a:lvl1pPr marL="0" indent="0" algn="ctr">
              <a:buNone/>
              <a:defRPr/>
            </a:lvl1pPr>
          </a:lstStyle>
          <a:p>
            <a:r>
              <a:rPr lang="en-GB" noProof="0"/>
              <a:t>Click icon to add picture</a:t>
            </a:r>
            <a:endParaRPr lang="de-CH" noProof="0"/>
          </a:p>
        </p:txBody>
      </p:sp>
      <p:sp>
        <p:nvSpPr>
          <p:cNvPr id="9" name="Bildplatzhalter 10">
            <a:extLst>
              <a:ext uri="{FF2B5EF4-FFF2-40B4-BE49-F238E27FC236}">
                <a16:creationId xmlns:a16="http://schemas.microsoft.com/office/drawing/2014/main" id="{1AAB6914-2518-430D-BF4C-14EA51B61410}"/>
              </a:ext>
            </a:extLst>
          </p:cNvPr>
          <p:cNvSpPr>
            <a:spLocks noGrp="1"/>
          </p:cNvSpPr>
          <p:nvPr>
            <p:ph type="pic" sz="quarter" idx="14"/>
          </p:nvPr>
        </p:nvSpPr>
        <p:spPr>
          <a:xfrm>
            <a:off x="6204162" y="1412875"/>
            <a:ext cx="5256000" cy="3420000"/>
          </a:xfrm>
        </p:spPr>
        <p:txBody>
          <a:bodyPr tIns="900000"/>
          <a:lstStyle>
            <a:lvl1pPr marL="0" indent="0" algn="ctr">
              <a:buNone/>
              <a:defRPr/>
            </a:lvl1pPr>
          </a:lstStyle>
          <a:p>
            <a:r>
              <a:rPr lang="en-GB" noProof="0"/>
              <a:t>Click icon to add picture</a:t>
            </a:r>
            <a:endParaRPr lang="de-CH" noProof="0"/>
          </a:p>
        </p:txBody>
      </p:sp>
      <p:sp>
        <p:nvSpPr>
          <p:cNvPr id="12" name="Inhaltsplatzhalter 2">
            <a:extLst>
              <a:ext uri="{FF2B5EF4-FFF2-40B4-BE49-F238E27FC236}">
                <a16:creationId xmlns:a16="http://schemas.microsoft.com/office/drawing/2014/main" id="{5092EEFB-079B-4C38-A665-E52B9837601B}"/>
              </a:ext>
            </a:extLst>
          </p:cNvPr>
          <p:cNvSpPr>
            <a:spLocks noGrp="1"/>
          </p:cNvSpPr>
          <p:nvPr>
            <p:ph idx="15"/>
          </p:nvPr>
        </p:nvSpPr>
        <p:spPr>
          <a:xfrm>
            <a:off x="6204162" y="5121800"/>
            <a:ext cx="5256001" cy="11520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de-CH" noProof="0"/>
          </a:p>
        </p:txBody>
      </p:sp>
    </p:spTree>
    <p:extLst>
      <p:ext uri="{BB962C8B-B14F-4D97-AF65-F5344CB8AC3E}">
        <p14:creationId xmlns:p14="http://schemas.microsoft.com/office/powerpoint/2010/main" val="1085750778"/>
      </p:ext>
    </p:extLst>
  </p:cSld>
  <p:clrMapOvr>
    <a:masterClrMapping/>
  </p:clrMapOvr>
  <p:extLst>
    <p:ext uri="{DCECCB84-F9BA-43D5-87BE-67443E8EF086}">
      <p15:sldGuideLst xmlns:p15="http://schemas.microsoft.com/office/powerpoint/2012/main">
        <p15:guide id="1" orient="horz" pos="395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 3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GB"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a:xfrm>
            <a:off x="731836" y="4166439"/>
            <a:ext cx="10728327" cy="2124401"/>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DE9B764B-B924-AF43-BC5C-84AC43C973FC}" type="datetime1">
              <a:rPr lang="en-GB" noProof="0" smtClean="0"/>
              <a:t>27/04/2025</a:t>
            </a:fld>
            <a:endParaRPr lang="de-CH" noProof="0"/>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5ACA52AF-F19D-405C-AD5F-7D94B96A5CC3}" type="slidenum">
              <a:rPr lang="de-CH" noProof="0" smtClean="0"/>
              <a:t>‹#›</a:t>
            </a:fld>
            <a:endParaRPr lang="de-CH" noProof="0"/>
          </a:p>
        </p:txBody>
      </p:sp>
      <p:pic>
        <p:nvPicPr>
          <p:cNvPr id="7" name="Grafik 6">
            <a:extLst>
              <a:ext uri="{FF2B5EF4-FFF2-40B4-BE49-F238E27FC236}">
                <a16:creationId xmlns:a16="http://schemas.microsoft.com/office/drawing/2014/main" id="{7F7C476A-2849-4D68-9FA2-3A5CFC13C8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1837" y="6507088"/>
            <a:ext cx="984462" cy="162000"/>
          </a:xfrm>
          <a:prstGeom prst="rect">
            <a:avLst/>
          </a:prstGeom>
        </p:spPr>
      </p:pic>
      <p:sp>
        <p:nvSpPr>
          <p:cNvPr id="11" name="Bildplatzhalter 10">
            <a:extLst>
              <a:ext uri="{FF2B5EF4-FFF2-40B4-BE49-F238E27FC236}">
                <a16:creationId xmlns:a16="http://schemas.microsoft.com/office/drawing/2014/main" id="{221A3BAE-B19D-4390-B4A5-2C8A2CC87C59}"/>
              </a:ext>
            </a:extLst>
          </p:cNvPr>
          <p:cNvSpPr>
            <a:spLocks noGrp="1"/>
          </p:cNvSpPr>
          <p:nvPr>
            <p:ph type="pic" sz="quarter" idx="13"/>
          </p:nvPr>
        </p:nvSpPr>
        <p:spPr>
          <a:xfrm>
            <a:off x="731838" y="1412875"/>
            <a:ext cx="3420000" cy="2484000"/>
          </a:xfrm>
        </p:spPr>
        <p:txBody>
          <a:bodyPr tIns="360000"/>
          <a:lstStyle>
            <a:lvl1pPr marL="0" indent="0" algn="ctr">
              <a:buNone/>
              <a:defRPr/>
            </a:lvl1pPr>
          </a:lstStyle>
          <a:p>
            <a:r>
              <a:rPr lang="en-GB" noProof="0"/>
              <a:t>Click icon to add picture</a:t>
            </a:r>
            <a:endParaRPr lang="de-CH" noProof="0"/>
          </a:p>
        </p:txBody>
      </p:sp>
      <p:sp>
        <p:nvSpPr>
          <p:cNvPr id="13" name="Bildplatzhalter 10">
            <a:extLst>
              <a:ext uri="{FF2B5EF4-FFF2-40B4-BE49-F238E27FC236}">
                <a16:creationId xmlns:a16="http://schemas.microsoft.com/office/drawing/2014/main" id="{36793346-BF6B-42A8-ADE0-3AA3DC3B239A}"/>
              </a:ext>
            </a:extLst>
          </p:cNvPr>
          <p:cNvSpPr>
            <a:spLocks noGrp="1"/>
          </p:cNvSpPr>
          <p:nvPr>
            <p:ph type="pic" sz="quarter" idx="16"/>
          </p:nvPr>
        </p:nvSpPr>
        <p:spPr>
          <a:xfrm>
            <a:off x="8040162" y="1414800"/>
            <a:ext cx="3420000" cy="2484000"/>
          </a:xfrm>
        </p:spPr>
        <p:txBody>
          <a:bodyPr tIns="360000"/>
          <a:lstStyle>
            <a:lvl1pPr marL="0" indent="0" algn="ctr">
              <a:buNone/>
              <a:defRPr/>
            </a:lvl1pPr>
          </a:lstStyle>
          <a:p>
            <a:r>
              <a:rPr lang="en-GB" noProof="0"/>
              <a:t>Click icon to add picture</a:t>
            </a:r>
            <a:endParaRPr lang="de-CH" noProof="0"/>
          </a:p>
        </p:txBody>
      </p:sp>
      <p:sp>
        <p:nvSpPr>
          <p:cNvPr id="14" name="Bildplatzhalter 10">
            <a:extLst>
              <a:ext uri="{FF2B5EF4-FFF2-40B4-BE49-F238E27FC236}">
                <a16:creationId xmlns:a16="http://schemas.microsoft.com/office/drawing/2014/main" id="{FE637F68-618E-43EB-B240-4BFA26852FC5}"/>
              </a:ext>
            </a:extLst>
          </p:cNvPr>
          <p:cNvSpPr>
            <a:spLocks noGrp="1"/>
          </p:cNvSpPr>
          <p:nvPr>
            <p:ph type="pic" sz="quarter" idx="17"/>
          </p:nvPr>
        </p:nvSpPr>
        <p:spPr>
          <a:xfrm>
            <a:off x="4385999" y="1414800"/>
            <a:ext cx="3420000" cy="2484000"/>
          </a:xfrm>
        </p:spPr>
        <p:txBody>
          <a:bodyPr tIns="360000"/>
          <a:lstStyle>
            <a:lvl1pPr marL="0" indent="0" algn="ctr">
              <a:buNone/>
              <a:defRPr/>
            </a:lvl1pPr>
          </a:lstStyle>
          <a:p>
            <a:r>
              <a:rPr lang="en-GB" noProof="0"/>
              <a:t>Click icon to add picture</a:t>
            </a:r>
            <a:endParaRPr lang="de-CH" noProof="0"/>
          </a:p>
        </p:txBody>
      </p:sp>
    </p:spTree>
    <p:extLst>
      <p:ext uri="{BB962C8B-B14F-4D97-AF65-F5344CB8AC3E}">
        <p14:creationId xmlns:p14="http://schemas.microsoft.com/office/powerpoint/2010/main" val="2252988954"/>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alt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GB"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a:xfrm>
            <a:off x="731837" y="1412875"/>
            <a:ext cx="10728325" cy="396000"/>
          </a:xfrm>
        </p:spPr>
        <p:txBody>
          <a:bodyPr/>
          <a:lstStyle>
            <a:lvl1pPr marL="0" indent="0">
              <a:buNone/>
              <a:defRPr b="1"/>
            </a:lvl1pPr>
            <a:lvl2pPr marL="266700" indent="0">
              <a:buNone/>
              <a:defRPr b="1"/>
            </a:lvl2pPr>
            <a:lvl3pPr marL="538163" indent="0">
              <a:buNone/>
              <a:defRPr b="1"/>
            </a:lvl3pPr>
            <a:lvl4pPr marL="804862" indent="0">
              <a:buNone/>
              <a:defRPr b="1"/>
            </a:lvl4pPr>
            <a:lvl5pPr marL="1076325" indent="0">
              <a:buNone/>
              <a:defRPr b="1"/>
            </a:lvl5pPr>
          </a:lstStyle>
          <a:p>
            <a:pPr lvl="0"/>
            <a:r>
              <a:rPr lang="en-GB" noProof="0"/>
              <a:t>Click to edit Master text styles</a:t>
            </a:r>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A50105A8-24D5-4344-95AD-37C0C6868586}" type="datetime1">
              <a:rPr lang="en-GB" noProof="0" smtClean="0"/>
              <a:t>27/04/2025</a:t>
            </a:fld>
            <a:endParaRPr lang="de-CH" noProof="0"/>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5ACA52AF-F19D-405C-AD5F-7D94B96A5CC3}" type="slidenum">
              <a:rPr lang="de-CH" noProof="0" smtClean="0"/>
              <a:t>‹#›</a:t>
            </a:fld>
            <a:endParaRPr lang="de-CH" noProof="0"/>
          </a:p>
        </p:txBody>
      </p:sp>
      <p:pic>
        <p:nvPicPr>
          <p:cNvPr id="7" name="Grafik 6">
            <a:extLst>
              <a:ext uri="{FF2B5EF4-FFF2-40B4-BE49-F238E27FC236}">
                <a16:creationId xmlns:a16="http://schemas.microsoft.com/office/drawing/2014/main" id="{7F7C476A-2849-4D68-9FA2-3A5CFC13C8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1837" y="6507088"/>
            <a:ext cx="984462" cy="162000"/>
          </a:xfrm>
          <a:prstGeom prst="rect">
            <a:avLst/>
          </a:prstGeom>
        </p:spPr>
      </p:pic>
      <p:sp>
        <p:nvSpPr>
          <p:cNvPr id="9" name="Tabellenplatzhalter 8">
            <a:extLst>
              <a:ext uri="{FF2B5EF4-FFF2-40B4-BE49-F238E27FC236}">
                <a16:creationId xmlns:a16="http://schemas.microsoft.com/office/drawing/2014/main" id="{A1D947E6-CC00-458E-BDE1-B0877E30333C}"/>
              </a:ext>
            </a:extLst>
          </p:cNvPr>
          <p:cNvSpPr>
            <a:spLocks noGrp="1"/>
          </p:cNvSpPr>
          <p:nvPr>
            <p:ph type="tbl" sz="quarter" idx="13"/>
          </p:nvPr>
        </p:nvSpPr>
        <p:spPr>
          <a:xfrm>
            <a:off x="731838" y="2061398"/>
            <a:ext cx="10728325" cy="4212401"/>
          </a:xfrm>
        </p:spPr>
        <p:txBody>
          <a:bodyPr tIns="1260000"/>
          <a:lstStyle>
            <a:lvl1pPr marL="0" indent="0" algn="ctr">
              <a:spcBef>
                <a:spcPts val="0"/>
              </a:spcBef>
              <a:buNone/>
              <a:defRPr sz="1400"/>
            </a:lvl1pPr>
          </a:lstStyle>
          <a:p>
            <a:r>
              <a:rPr lang="en-GB" noProof="0"/>
              <a:t>Click icon to add table</a:t>
            </a:r>
            <a:endParaRPr lang="de-CH" noProof="0"/>
          </a:p>
        </p:txBody>
      </p:sp>
    </p:spTree>
    <p:extLst>
      <p:ext uri="{BB962C8B-B14F-4D97-AF65-F5344CB8AC3E}">
        <p14:creationId xmlns:p14="http://schemas.microsoft.com/office/powerpoint/2010/main" val="2928661315"/>
      </p:ext>
    </p:extLst>
  </p:cSld>
  <p:clrMapOvr>
    <a:masterClrMapping/>
  </p:clrMapOvr>
  <p:extLst>
    <p:ext uri="{DCECCB84-F9BA-43D5-87BE-67443E8EF086}">
      <p15:sldGuideLst xmlns:p15="http://schemas.microsoft.com/office/powerpoint/2012/main">
        <p15:guide id="1" orient="horz" pos="395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bg1"/>
        </a:solidFill>
        <a:effectLst/>
      </p:bgPr>
    </p:bg>
    <p:spTree>
      <p:nvGrpSpPr>
        <p:cNvPr id="1" name=""/>
        <p:cNvGrpSpPr/>
        <p:nvPr/>
      </p:nvGrpSpPr>
      <p:grpSpPr>
        <a:xfrm>
          <a:off x="0" y="0"/>
          <a:ext cx="0" cy="0"/>
          <a:chOff x="0" y="0"/>
          <a:chExt cx="0" cy="0"/>
        </a:xfrm>
      </p:grpSpPr>
      <p:sp>
        <p:nvSpPr>
          <p:cNvPr id="20" name="Inhaltsplatzhalter 2">
            <a:extLst>
              <a:ext uri="{FF2B5EF4-FFF2-40B4-BE49-F238E27FC236}">
                <a16:creationId xmlns:a16="http://schemas.microsoft.com/office/drawing/2014/main" id="{394B20FF-3667-40DF-92A1-C6CF3BBCA26D}"/>
              </a:ext>
            </a:extLst>
          </p:cNvPr>
          <p:cNvSpPr>
            <a:spLocks noGrp="1"/>
          </p:cNvSpPr>
          <p:nvPr>
            <p:ph idx="1"/>
          </p:nvPr>
        </p:nvSpPr>
        <p:spPr>
          <a:xfrm>
            <a:off x="731837" y="2135492"/>
            <a:ext cx="10728325" cy="3960000"/>
          </a:xfrm>
        </p:spPr>
        <p:txBody>
          <a:bodyPr/>
          <a:lstStyle>
            <a:lvl1pPr marL="0" indent="0">
              <a:spcBef>
                <a:spcPts val="0"/>
              </a:spcBef>
              <a:buNone/>
              <a:defRPr>
                <a:solidFill>
                  <a:schemeClr val="tx1"/>
                </a:solidFill>
              </a:defRPr>
            </a:lvl1pPr>
            <a:lvl2pPr marL="266700" indent="0">
              <a:buNone/>
              <a:defRPr>
                <a:solidFill>
                  <a:schemeClr val="bg1"/>
                </a:solidFill>
              </a:defRPr>
            </a:lvl2pPr>
            <a:lvl3pPr marL="540000" indent="0">
              <a:buNone/>
              <a:defRPr>
                <a:solidFill>
                  <a:schemeClr val="bg1"/>
                </a:solidFill>
              </a:defRPr>
            </a:lvl3pPr>
            <a:lvl4pPr marL="808537" indent="0">
              <a:buNone/>
              <a:defRPr>
                <a:solidFill>
                  <a:schemeClr val="bg1"/>
                </a:solidFill>
              </a:defRPr>
            </a:lvl4pPr>
            <a:lvl5pPr marL="1080000" indent="0">
              <a:buNone/>
              <a:defRPr>
                <a:solidFill>
                  <a:schemeClr val="bg1"/>
                </a:solidFill>
              </a:defRPr>
            </a:lvl5pPr>
          </a:lstStyle>
          <a:p>
            <a:pPr lvl="0"/>
            <a:r>
              <a:rPr lang="en-GB" noProof="0"/>
              <a:t>Click to edit Master text styles</a:t>
            </a:r>
          </a:p>
        </p:txBody>
      </p:sp>
      <p:sp>
        <p:nvSpPr>
          <p:cNvPr id="21" name="Bildplatzhalter 8">
            <a:extLst>
              <a:ext uri="{FF2B5EF4-FFF2-40B4-BE49-F238E27FC236}">
                <a16:creationId xmlns:a16="http://schemas.microsoft.com/office/drawing/2014/main" id="{794484F1-3B7F-46CE-AD0B-2310A557A990}"/>
              </a:ext>
            </a:extLst>
          </p:cNvPr>
          <p:cNvSpPr>
            <a:spLocks noGrp="1"/>
          </p:cNvSpPr>
          <p:nvPr>
            <p:ph type="pic" sz="quarter" idx="12"/>
          </p:nvPr>
        </p:nvSpPr>
        <p:spPr>
          <a:xfrm>
            <a:off x="10200163" y="6489088"/>
            <a:ext cx="1260000" cy="180000"/>
          </a:xfrm>
        </p:spPr>
        <p:txBody>
          <a:bodyPr/>
          <a:lstStyle>
            <a:lvl1pPr marL="0" indent="0" algn="l">
              <a:buNone/>
              <a:defRPr sz="700">
                <a:solidFill>
                  <a:schemeClr val="tx1"/>
                </a:solidFill>
              </a:defRPr>
            </a:lvl1pPr>
          </a:lstStyle>
          <a:p>
            <a:r>
              <a:rPr lang="en-GB" noProof="0"/>
              <a:t>Click icon to add picture</a:t>
            </a:r>
            <a:endParaRPr lang="de-CH" noProof="0"/>
          </a:p>
        </p:txBody>
      </p:sp>
      <p:pic>
        <p:nvPicPr>
          <p:cNvPr id="22" name="Grafik 21">
            <a:extLst>
              <a:ext uri="{FF2B5EF4-FFF2-40B4-BE49-F238E27FC236}">
                <a16:creationId xmlns:a16="http://schemas.microsoft.com/office/drawing/2014/main" id="{F900572E-A73E-42BE-96FA-38ADC4E79F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1838" y="360538"/>
            <a:ext cx="1765565" cy="288000"/>
          </a:xfrm>
          <a:prstGeom prst="rect">
            <a:avLst/>
          </a:prstGeom>
        </p:spPr>
      </p:pic>
    </p:spTree>
    <p:extLst>
      <p:ext uri="{BB962C8B-B14F-4D97-AF65-F5344CB8AC3E}">
        <p14:creationId xmlns:p14="http://schemas.microsoft.com/office/powerpoint/2010/main" val="1752670339"/>
      </p:ext>
    </p:extLst>
  </p:cSld>
  <p:clrMapOvr>
    <a:masterClrMapping/>
  </p:clrMapOvr>
  <p:extLst>
    <p:ext uri="{DCECCB84-F9BA-43D5-87BE-67443E8EF086}">
      <p15:sldGuideLst xmlns:p15="http://schemas.microsoft.com/office/powerpoint/2012/main">
        <p15:guide id="1" pos="6698">
          <p15:clr>
            <a:srgbClr val="FBAE40"/>
          </p15:clr>
        </p15:guide>
        <p15:guide id="3" orient="horz" pos="640">
          <p15:clr>
            <a:srgbClr val="FBAE40"/>
          </p15:clr>
        </p15:guide>
        <p15:guide id="4" orient="horz" pos="39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161" name="Group 160"/>
          <p:cNvGrpSpPr/>
          <p:nvPr userDrawn="1"/>
        </p:nvGrpSpPr>
        <p:grpSpPr bwMode="hidden">
          <a:xfrm>
            <a:off x="-1" y="0"/>
            <a:ext cx="12192002" cy="6858000"/>
            <a:chOff x="-1" y="0"/>
            <a:chExt cx="12192002" cy="6858000"/>
          </a:xfrm>
        </p:grpSpPr>
        <p:cxnSp>
          <p:nvCxnSpPr>
            <p:cNvPr id="162" name="Straight Connector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Group 177"/>
            <p:cNvGrpSpPr/>
            <p:nvPr userDrawn="1"/>
          </p:nvGrpSpPr>
          <p:grpSpPr bwMode="hidden">
            <a:xfrm>
              <a:off x="-1" y="0"/>
              <a:ext cx="12192001" cy="6858000"/>
              <a:chOff x="-1" y="0"/>
              <a:chExt cx="12192001" cy="6858000"/>
            </a:xfrm>
          </p:grpSpPr>
          <p:cxnSp>
            <p:nvCxnSpPr>
              <p:cNvPr id="196" name="Straight Connector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bwMode="hidden">
              <a:xfrm>
                <a:off x="6327885" y="0"/>
                <a:ext cx="5864115" cy="5898673"/>
                <a:chOff x="6327885" y="0"/>
                <a:chExt cx="5864115" cy="5898673"/>
              </a:xfrm>
            </p:grpSpPr>
            <p:cxnSp>
              <p:nvCxnSpPr>
                <p:cNvPr id="207" name="Straight Connector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Straight Connector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bwMode="hidden">
            <a:xfrm flipH="1">
              <a:off x="0" y="0"/>
              <a:ext cx="12192001" cy="6858000"/>
              <a:chOff x="-1" y="0"/>
              <a:chExt cx="12192001" cy="6858000"/>
            </a:xfrm>
          </p:grpSpPr>
          <p:cxnSp>
            <p:nvCxnSpPr>
              <p:cNvPr id="180" name="Straight Connector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bwMode="hidden">
              <a:xfrm>
                <a:off x="6327885" y="0"/>
                <a:ext cx="5864115" cy="5898673"/>
                <a:chOff x="6327885" y="0"/>
                <a:chExt cx="5864115" cy="5898673"/>
              </a:xfrm>
            </p:grpSpPr>
            <p:cxnSp>
              <p:nvCxnSpPr>
                <p:cNvPr id="191" name="Straight Connector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Straight Connector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2" name="Date Placeholder 211"/>
          <p:cNvSpPr>
            <a:spLocks noGrp="1"/>
          </p:cNvSpPr>
          <p:nvPr>
            <p:ph type="dt" sz="half" idx="10"/>
          </p:nvPr>
        </p:nvSpPr>
        <p:spPr/>
        <p:txBody>
          <a:bodyPr/>
          <a:lstStyle/>
          <a:p>
            <a:endParaRPr lang="en-US"/>
          </a:p>
        </p:txBody>
      </p:sp>
      <p:sp>
        <p:nvSpPr>
          <p:cNvPr id="213" name="Footer Placeholder 212"/>
          <p:cNvSpPr>
            <a:spLocks noGrp="1"/>
          </p:cNvSpPr>
          <p:nvPr>
            <p:ph type="ftr" sz="quarter" idx="11"/>
          </p:nvPr>
        </p:nvSpPr>
        <p:spPr/>
        <p:txBody>
          <a:bodyPr/>
          <a:lstStyle/>
          <a:p>
            <a:endParaRPr lang="en-US" dirty="0"/>
          </a:p>
        </p:txBody>
      </p:sp>
      <p:sp>
        <p:nvSpPr>
          <p:cNvPr id="214" name="Slide Number Placeholder 213"/>
          <p:cNvSpPr>
            <a:spLocks noGrp="1"/>
          </p:cNvSpPr>
          <p:nvPr>
            <p:ph type="sldNum" sz="quarter" idx="12"/>
          </p:nvPr>
        </p:nvSpPr>
        <p:spPr/>
        <p:txBody>
          <a:bodyPr/>
          <a:lstStyle>
            <a:lvl1pPr>
              <a:defRPr sz="1000"/>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274781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02">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8A01615F-450E-43D0-B554-DA3FBD48DF34}"/>
              </a:ext>
            </a:extLst>
          </p:cNvPr>
          <p:cNvSpPr>
            <a:spLocks noGrp="1"/>
          </p:cNvSpPr>
          <p:nvPr>
            <p:ph type="pic" sz="quarter" idx="11"/>
          </p:nvPr>
        </p:nvSpPr>
        <p:spPr>
          <a:xfrm>
            <a:off x="731838" y="1016000"/>
            <a:ext cx="10728325" cy="5256000"/>
          </a:xfrm>
        </p:spPr>
        <p:txBody>
          <a:bodyPr lIns="0" tIns="0" rIns="5580000" anchor="ctr" anchorCtr="0"/>
          <a:lstStyle>
            <a:lvl1pPr marL="0" indent="0" algn="ctr">
              <a:buNone/>
              <a:defRPr/>
            </a:lvl1pPr>
          </a:lstStyle>
          <a:p>
            <a:r>
              <a:rPr lang="en-GB" noProof="0"/>
              <a:t>Click icon to add picture</a:t>
            </a:r>
            <a:endParaRPr lang="de-CH" noProof="0"/>
          </a:p>
        </p:txBody>
      </p:sp>
      <p:sp>
        <p:nvSpPr>
          <p:cNvPr id="2" name="Titel 1">
            <a:extLst>
              <a:ext uri="{FF2B5EF4-FFF2-40B4-BE49-F238E27FC236}">
                <a16:creationId xmlns:a16="http://schemas.microsoft.com/office/drawing/2014/main" id="{3491294E-BEE7-4DA8-BBC8-88E1A7B07AEF}"/>
              </a:ext>
            </a:extLst>
          </p:cNvPr>
          <p:cNvSpPr>
            <a:spLocks noGrp="1"/>
          </p:cNvSpPr>
          <p:nvPr>
            <p:ph type="ctrTitle"/>
          </p:nvPr>
        </p:nvSpPr>
        <p:spPr>
          <a:xfrm>
            <a:off x="6504000" y="2957494"/>
            <a:ext cx="5688000" cy="2268000"/>
          </a:xfrm>
          <a:solidFill>
            <a:schemeClr val="accent2"/>
          </a:solidFill>
        </p:spPr>
        <p:txBody>
          <a:bodyPr lIns="324000" tIns="252000" anchor="t" anchorCtr="0"/>
          <a:lstStyle>
            <a:lvl1pPr algn="l">
              <a:lnSpc>
                <a:spcPct val="100000"/>
              </a:lnSpc>
              <a:defRPr sz="3600">
                <a:solidFill>
                  <a:schemeClr val="bg1"/>
                </a:solidFill>
              </a:defRPr>
            </a:lvl1pPr>
          </a:lstStyle>
          <a:p>
            <a:r>
              <a:rPr lang="en-GB" noProof="0"/>
              <a:t>Click to edit Master title style</a:t>
            </a:r>
            <a:endParaRPr lang="de-CH" noProof="0"/>
          </a:p>
        </p:txBody>
      </p:sp>
      <p:pic>
        <p:nvPicPr>
          <p:cNvPr id="10" name="Grafik 9">
            <a:extLst>
              <a:ext uri="{FF2B5EF4-FFF2-40B4-BE49-F238E27FC236}">
                <a16:creationId xmlns:a16="http://schemas.microsoft.com/office/drawing/2014/main" id="{0EE7317F-7892-4B0F-BA41-44765BB93F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1838" y="360538"/>
            <a:ext cx="1765565" cy="288000"/>
          </a:xfrm>
          <a:prstGeom prst="rect">
            <a:avLst/>
          </a:prstGeom>
        </p:spPr>
      </p:pic>
      <p:sp>
        <p:nvSpPr>
          <p:cNvPr id="9" name="Textplatzhalter 3">
            <a:extLst>
              <a:ext uri="{FF2B5EF4-FFF2-40B4-BE49-F238E27FC236}">
                <a16:creationId xmlns:a16="http://schemas.microsoft.com/office/drawing/2014/main" id="{003A487C-8977-4264-A8A1-D6C1DB604682}"/>
              </a:ext>
            </a:extLst>
          </p:cNvPr>
          <p:cNvSpPr>
            <a:spLocks noGrp="1"/>
          </p:cNvSpPr>
          <p:nvPr>
            <p:ph type="body" sz="quarter" idx="13"/>
          </p:nvPr>
        </p:nvSpPr>
        <p:spPr>
          <a:xfrm>
            <a:off x="6845210" y="4639666"/>
            <a:ext cx="4320000" cy="468000"/>
          </a:xfrm>
        </p:spPr>
        <p:txBody>
          <a:bodyPr/>
          <a:lstStyle>
            <a:lvl1pPr marL="0" indent="0">
              <a:lnSpc>
                <a:spcPct val="100000"/>
              </a:lnSpc>
              <a:spcBef>
                <a:spcPts val="0"/>
              </a:spcBef>
              <a:buNone/>
              <a:defRPr>
                <a:solidFill>
                  <a:schemeClr val="bg1"/>
                </a:solidFill>
              </a:defRPr>
            </a:lvl1pPr>
            <a:lvl2pPr marL="266700" indent="0">
              <a:lnSpc>
                <a:spcPct val="100000"/>
              </a:lnSpc>
              <a:spcBef>
                <a:spcPts val="0"/>
              </a:spcBef>
              <a:buNone/>
              <a:defRPr>
                <a:solidFill>
                  <a:schemeClr val="bg1"/>
                </a:solidFill>
              </a:defRPr>
            </a:lvl2pPr>
            <a:lvl3pPr marL="538163" indent="0">
              <a:lnSpc>
                <a:spcPct val="100000"/>
              </a:lnSpc>
              <a:spcBef>
                <a:spcPts val="0"/>
              </a:spcBef>
              <a:buNone/>
              <a:defRPr>
                <a:solidFill>
                  <a:schemeClr val="bg1"/>
                </a:solidFill>
              </a:defRPr>
            </a:lvl3pPr>
            <a:lvl4pPr marL="804862" indent="0">
              <a:lnSpc>
                <a:spcPct val="100000"/>
              </a:lnSpc>
              <a:spcBef>
                <a:spcPts val="0"/>
              </a:spcBef>
              <a:buNone/>
              <a:defRPr>
                <a:solidFill>
                  <a:schemeClr val="bg1"/>
                </a:solidFill>
              </a:defRPr>
            </a:lvl4pPr>
            <a:lvl5pPr marL="1076325" indent="0">
              <a:lnSpc>
                <a:spcPct val="100000"/>
              </a:lnSpc>
              <a:spcBef>
                <a:spcPts val="0"/>
              </a:spcBef>
              <a:buNone/>
              <a:defRPr>
                <a:solidFill>
                  <a:schemeClr val="bg1"/>
                </a:solidFill>
              </a:defRPr>
            </a:lvl5pPr>
          </a:lstStyle>
          <a:p>
            <a:pPr lvl="0"/>
            <a:r>
              <a:rPr lang="en-GB" noProof="0"/>
              <a:t>Click to edit Master text styles</a:t>
            </a:r>
          </a:p>
        </p:txBody>
      </p:sp>
      <p:sp>
        <p:nvSpPr>
          <p:cNvPr id="13" name="Bildplatzhalter 8">
            <a:extLst>
              <a:ext uri="{FF2B5EF4-FFF2-40B4-BE49-F238E27FC236}">
                <a16:creationId xmlns:a16="http://schemas.microsoft.com/office/drawing/2014/main" id="{E91D3734-CD8F-4F94-A813-570EF31C4732}"/>
              </a:ext>
            </a:extLst>
          </p:cNvPr>
          <p:cNvSpPr>
            <a:spLocks noGrp="1"/>
          </p:cNvSpPr>
          <p:nvPr>
            <p:ph type="pic" sz="quarter" idx="12"/>
          </p:nvPr>
        </p:nvSpPr>
        <p:spPr>
          <a:xfrm>
            <a:off x="10200163" y="6489088"/>
            <a:ext cx="1260000" cy="180000"/>
          </a:xfrm>
        </p:spPr>
        <p:txBody>
          <a:bodyPr/>
          <a:lstStyle>
            <a:lvl1pPr marL="0" indent="0" algn="l">
              <a:buNone/>
              <a:defRPr sz="700"/>
            </a:lvl1pPr>
          </a:lstStyle>
          <a:p>
            <a:r>
              <a:rPr lang="en-GB" noProof="0"/>
              <a:t>Click icon to add picture</a:t>
            </a:r>
            <a:endParaRPr lang="de-CH" noProof="0"/>
          </a:p>
        </p:txBody>
      </p:sp>
      <p:sp>
        <p:nvSpPr>
          <p:cNvPr id="8" name="Textplatzhalter 5">
            <a:extLst>
              <a:ext uri="{FF2B5EF4-FFF2-40B4-BE49-F238E27FC236}">
                <a16:creationId xmlns:a16="http://schemas.microsoft.com/office/drawing/2014/main" id="{547D2927-4A99-4714-8EBA-F773EAA26308}"/>
              </a:ext>
            </a:extLst>
          </p:cNvPr>
          <p:cNvSpPr>
            <a:spLocks noGrp="1"/>
          </p:cNvSpPr>
          <p:nvPr>
            <p:ph type="body" sz="quarter" idx="16" hasCustomPrompt="1"/>
          </p:nvPr>
        </p:nvSpPr>
        <p:spPr>
          <a:xfrm>
            <a:off x="9696449" y="316800"/>
            <a:ext cx="1800000" cy="360000"/>
          </a:xfrm>
        </p:spPr>
        <p:txBody>
          <a:bodyPr anchor="b" anchorCtr="0"/>
          <a:lstStyle>
            <a:lvl1pPr marL="0" indent="0" algn="l">
              <a:spcBef>
                <a:spcPts val="0"/>
              </a:spcBef>
              <a:buNone/>
              <a:defRPr sz="1150"/>
            </a:lvl1pPr>
            <a:lvl2pPr>
              <a:defRPr sz="1150"/>
            </a:lvl2pPr>
            <a:lvl3pPr>
              <a:defRPr sz="1150"/>
            </a:lvl3pPr>
            <a:lvl4pPr>
              <a:defRPr sz="1150"/>
            </a:lvl4pPr>
            <a:lvl5pPr>
              <a:defRPr sz="1150"/>
            </a:lvl5pPr>
          </a:lstStyle>
          <a:p>
            <a:pPr lvl="0"/>
            <a:r>
              <a:rPr lang="de-DE" dirty="0"/>
              <a:t>Organisational </a:t>
            </a:r>
            <a:r>
              <a:rPr lang="de-DE" dirty="0" err="1"/>
              <a:t>unit</a:t>
            </a:r>
            <a:r>
              <a:rPr lang="de-DE" dirty="0"/>
              <a:t> verbal</a:t>
            </a:r>
            <a:br>
              <a:rPr lang="de-DE" dirty="0"/>
            </a:br>
            <a:r>
              <a:rPr lang="de-DE" dirty="0" err="1"/>
              <a:t>can</a:t>
            </a:r>
            <a:r>
              <a:rPr lang="de-DE" dirty="0"/>
              <a:t> </a:t>
            </a:r>
            <a:r>
              <a:rPr lang="de-DE" dirty="0" err="1"/>
              <a:t>be</a:t>
            </a:r>
            <a:r>
              <a:rPr lang="de-DE" dirty="0"/>
              <a:t> </a:t>
            </a:r>
            <a:r>
              <a:rPr lang="de-DE" dirty="0" err="1"/>
              <a:t>put</a:t>
            </a:r>
            <a:r>
              <a:rPr lang="de-DE" dirty="0"/>
              <a:t> on 2 </a:t>
            </a:r>
            <a:r>
              <a:rPr lang="de-DE" dirty="0" err="1"/>
              <a:t>lines</a:t>
            </a:r>
            <a:endParaRPr lang="de-DE" dirty="0"/>
          </a:p>
        </p:txBody>
      </p:sp>
    </p:spTree>
    <p:extLst>
      <p:ext uri="{BB962C8B-B14F-4D97-AF65-F5344CB8AC3E}">
        <p14:creationId xmlns:p14="http://schemas.microsoft.com/office/powerpoint/2010/main" val="100241141"/>
      </p:ext>
    </p:extLst>
  </p:cSld>
  <p:clrMapOvr>
    <a:masterClrMapping/>
  </p:clrMapOvr>
  <p:extLst>
    <p:ext uri="{DCECCB84-F9BA-43D5-87BE-67443E8EF086}">
      <p15:sldGuideLst xmlns:p15="http://schemas.microsoft.com/office/powerpoint/2012/main">
        <p15:guide id="3" orient="horz" pos="640">
          <p15:clr>
            <a:srgbClr val="FBAE40"/>
          </p15:clr>
        </p15:guide>
        <p15:guide id="4" orient="horz" pos="395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03">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2D94F76-218E-49F2-87F8-05982912ED18}"/>
              </a:ext>
            </a:extLst>
          </p:cNvPr>
          <p:cNvSpPr/>
          <p:nvPr userDrawn="1"/>
        </p:nvSpPr>
        <p:spPr>
          <a:xfrm>
            <a:off x="731838" y="1016000"/>
            <a:ext cx="10728325" cy="5257800"/>
          </a:xfrm>
          <a:prstGeom prst="rect">
            <a:avLst/>
          </a:prstGeom>
          <a:solidFill>
            <a:srgbClr val="485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noProof="0"/>
          </a:p>
        </p:txBody>
      </p:sp>
      <p:sp>
        <p:nvSpPr>
          <p:cNvPr id="2" name="Titel 1">
            <a:extLst>
              <a:ext uri="{FF2B5EF4-FFF2-40B4-BE49-F238E27FC236}">
                <a16:creationId xmlns:a16="http://schemas.microsoft.com/office/drawing/2014/main" id="{3491294E-BEE7-4DA8-BBC8-88E1A7B07AEF}"/>
              </a:ext>
            </a:extLst>
          </p:cNvPr>
          <p:cNvSpPr>
            <a:spLocks noGrp="1"/>
          </p:cNvSpPr>
          <p:nvPr>
            <p:ph type="ctrTitle"/>
          </p:nvPr>
        </p:nvSpPr>
        <p:spPr>
          <a:xfrm>
            <a:off x="-1" y="1940405"/>
            <a:ext cx="10188000" cy="3420000"/>
          </a:xfrm>
          <a:solidFill>
            <a:srgbClr val="72791C"/>
          </a:solidFill>
          <a:ln>
            <a:noFill/>
          </a:ln>
        </p:spPr>
        <p:txBody>
          <a:bodyPr lIns="1080000" tIns="252000" anchor="t" anchorCtr="0"/>
          <a:lstStyle>
            <a:lvl1pPr algn="l">
              <a:lnSpc>
                <a:spcPct val="100000"/>
              </a:lnSpc>
              <a:defRPr sz="3600">
                <a:solidFill>
                  <a:schemeClr val="bg1"/>
                </a:solidFill>
              </a:defRPr>
            </a:lvl1pPr>
          </a:lstStyle>
          <a:p>
            <a:r>
              <a:rPr lang="en-GB" noProof="0"/>
              <a:t>Click to edit Master title style</a:t>
            </a:r>
            <a:endParaRPr lang="de-CH" noProof="0"/>
          </a:p>
        </p:txBody>
      </p:sp>
      <p:pic>
        <p:nvPicPr>
          <p:cNvPr id="10" name="Grafik 9">
            <a:extLst>
              <a:ext uri="{FF2B5EF4-FFF2-40B4-BE49-F238E27FC236}">
                <a16:creationId xmlns:a16="http://schemas.microsoft.com/office/drawing/2014/main" id="{0EE7317F-7892-4B0F-BA41-44765BB93F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1838" y="360538"/>
            <a:ext cx="1765565" cy="288000"/>
          </a:xfrm>
          <a:prstGeom prst="rect">
            <a:avLst/>
          </a:prstGeom>
        </p:spPr>
      </p:pic>
      <p:sp>
        <p:nvSpPr>
          <p:cNvPr id="7" name="Textplatzhalter 3">
            <a:extLst>
              <a:ext uri="{FF2B5EF4-FFF2-40B4-BE49-F238E27FC236}">
                <a16:creationId xmlns:a16="http://schemas.microsoft.com/office/drawing/2014/main" id="{0503E57F-F89F-431B-8D38-7CC97B7C201A}"/>
              </a:ext>
            </a:extLst>
          </p:cNvPr>
          <p:cNvSpPr>
            <a:spLocks noGrp="1"/>
          </p:cNvSpPr>
          <p:nvPr>
            <p:ph type="body" sz="quarter" idx="13"/>
          </p:nvPr>
        </p:nvSpPr>
        <p:spPr>
          <a:xfrm>
            <a:off x="1078516" y="4217884"/>
            <a:ext cx="8640000" cy="1008000"/>
          </a:xfrm>
        </p:spPr>
        <p:txBody>
          <a:bodyPr/>
          <a:lstStyle>
            <a:lvl1pPr marL="0" indent="0">
              <a:lnSpc>
                <a:spcPct val="100000"/>
              </a:lnSpc>
              <a:spcBef>
                <a:spcPts val="0"/>
              </a:spcBef>
              <a:buNone/>
              <a:defRPr>
                <a:solidFill>
                  <a:schemeClr val="bg1"/>
                </a:solidFill>
              </a:defRPr>
            </a:lvl1pPr>
            <a:lvl2pPr marL="266700" indent="0">
              <a:lnSpc>
                <a:spcPct val="100000"/>
              </a:lnSpc>
              <a:spcBef>
                <a:spcPts val="0"/>
              </a:spcBef>
              <a:buNone/>
              <a:defRPr>
                <a:solidFill>
                  <a:schemeClr val="bg1"/>
                </a:solidFill>
              </a:defRPr>
            </a:lvl2pPr>
            <a:lvl3pPr marL="538163" indent="0">
              <a:lnSpc>
                <a:spcPct val="100000"/>
              </a:lnSpc>
              <a:spcBef>
                <a:spcPts val="0"/>
              </a:spcBef>
              <a:buNone/>
              <a:defRPr>
                <a:solidFill>
                  <a:schemeClr val="bg1"/>
                </a:solidFill>
              </a:defRPr>
            </a:lvl3pPr>
            <a:lvl4pPr marL="804862" indent="0">
              <a:lnSpc>
                <a:spcPct val="100000"/>
              </a:lnSpc>
              <a:spcBef>
                <a:spcPts val="0"/>
              </a:spcBef>
              <a:buNone/>
              <a:defRPr>
                <a:solidFill>
                  <a:schemeClr val="bg1"/>
                </a:solidFill>
              </a:defRPr>
            </a:lvl4pPr>
            <a:lvl5pPr marL="1076325" indent="0">
              <a:lnSpc>
                <a:spcPct val="100000"/>
              </a:lnSpc>
              <a:spcBef>
                <a:spcPts val="0"/>
              </a:spcBef>
              <a:buNone/>
              <a:defRPr>
                <a:solidFill>
                  <a:schemeClr val="bg1"/>
                </a:solidFill>
              </a:defRPr>
            </a:lvl5pPr>
          </a:lstStyle>
          <a:p>
            <a:pPr lvl="0"/>
            <a:r>
              <a:rPr lang="en-GB" noProof="0"/>
              <a:t>Click to edit Master text styles</a:t>
            </a:r>
          </a:p>
        </p:txBody>
      </p:sp>
      <p:sp>
        <p:nvSpPr>
          <p:cNvPr id="12" name="Bildplatzhalter 8">
            <a:extLst>
              <a:ext uri="{FF2B5EF4-FFF2-40B4-BE49-F238E27FC236}">
                <a16:creationId xmlns:a16="http://schemas.microsoft.com/office/drawing/2014/main" id="{1BEB6197-C509-4752-B57E-CEE955F5D926}"/>
              </a:ext>
            </a:extLst>
          </p:cNvPr>
          <p:cNvSpPr>
            <a:spLocks noGrp="1"/>
          </p:cNvSpPr>
          <p:nvPr>
            <p:ph type="pic" sz="quarter" idx="12"/>
          </p:nvPr>
        </p:nvSpPr>
        <p:spPr>
          <a:xfrm>
            <a:off x="10200163" y="6489088"/>
            <a:ext cx="1260000" cy="180000"/>
          </a:xfrm>
        </p:spPr>
        <p:txBody>
          <a:bodyPr/>
          <a:lstStyle>
            <a:lvl1pPr marL="0" indent="0" algn="l">
              <a:buNone/>
              <a:defRPr sz="700"/>
            </a:lvl1pPr>
          </a:lstStyle>
          <a:p>
            <a:r>
              <a:rPr lang="en-GB" noProof="0"/>
              <a:t>Click icon to add picture</a:t>
            </a:r>
            <a:endParaRPr lang="de-CH" noProof="0"/>
          </a:p>
        </p:txBody>
      </p:sp>
      <p:sp>
        <p:nvSpPr>
          <p:cNvPr id="8" name="Textplatzhalter 5">
            <a:extLst>
              <a:ext uri="{FF2B5EF4-FFF2-40B4-BE49-F238E27FC236}">
                <a16:creationId xmlns:a16="http://schemas.microsoft.com/office/drawing/2014/main" id="{4ADF7DEC-21BD-45CA-9E91-B9F58A69F621}"/>
              </a:ext>
            </a:extLst>
          </p:cNvPr>
          <p:cNvSpPr>
            <a:spLocks noGrp="1"/>
          </p:cNvSpPr>
          <p:nvPr>
            <p:ph type="body" sz="quarter" idx="16" hasCustomPrompt="1"/>
          </p:nvPr>
        </p:nvSpPr>
        <p:spPr>
          <a:xfrm>
            <a:off x="9696449" y="316800"/>
            <a:ext cx="1800000" cy="360000"/>
          </a:xfrm>
        </p:spPr>
        <p:txBody>
          <a:bodyPr anchor="b" anchorCtr="0"/>
          <a:lstStyle>
            <a:lvl1pPr marL="0" indent="0" algn="l">
              <a:spcBef>
                <a:spcPts val="0"/>
              </a:spcBef>
              <a:buNone/>
              <a:defRPr sz="1150"/>
            </a:lvl1pPr>
            <a:lvl2pPr>
              <a:defRPr sz="1150"/>
            </a:lvl2pPr>
            <a:lvl3pPr>
              <a:defRPr sz="1150"/>
            </a:lvl3pPr>
            <a:lvl4pPr>
              <a:defRPr sz="1150"/>
            </a:lvl4pPr>
            <a:lvl5pPr>
              <a:defRPr sz="1150"/>
            </a:lvl5pPr>
          </a:lstStyle>
          <a:p>
            <a:pPr lvl="0"/>
            <a:r>
              <a:rPr lang="de-DE" dirty="0"/>
              <a:t>Organisational </a:t>
            </a:r>
            <a:r>
              <a:rPr lang="de-DE" dirty="0" err="1"/>
              <a:t>unit</a:t>
            </a:r>
            <a:r>
              <a:rPr lang="de-DE" dirty="0"/>
              <a:t> verbal</a:t>
            </a:r>
            <a:br>
              <a:rPr lang="de-DE" dirty="0"/>
            </a:br>
            <a:r>
              <a:rPr lang="de-DE" dirty="0" err="1"/>
              <a:t>can</a:t>
            </a:r>
            <a:r>
              <a:rPr lang="de-DE" dirty="0"/>
              <a:t> </a:t>
            </a:r>
            <a:r>
              <a:rPr lang="de-DE" dirty="0" err="1"/>
              <a:t>be</a:t>
            </a:r>
            <a:r>
              <a:rPr lang="de-DE" dirty="0"/>
              <a:t> </a:t>
            </a:r>
            <a:r>
              <a:rPr lang="de-DE" dirty="0" err="1"/>
              <a:t>put</a:t>
            </a:r>
            <a:r>
              <a:rPr lang="de-DE" dirty="0"/>
              <a:t> on 2 </a:t>
            </a:r>
            <a:r>
              <a:rPr lang="de-DE" dirty="0" err="1"/>
              <a:t>lines</a:t>
            </a:r>
            <a:endParaRPr lang="de-DE" dirty="0"/>
          </a:p>
        </p:txBody>
      </p:sp>
    </p:spTree>
    <p:extLst>
      <p:ext uri="{BB962C8B-B14F-4D97-AF65-F5344CB8AC3E}">
        <p14:creationId xmlns:p14="http://schemas.microsoft.com/office/powerpoint/2010/main" val="3924069494"/>
      </p:ext>
    </p:extLst>
  </p:cSld>
  <p:clrMapOvr>
    <a:masterClrMapping/>
  </p:clrMapOvr>
  <p:extLst>
    <p:ext uri="{DCECCB84-F9BA-43D5-87BE-67443E8EF086}">
      <p15:sldGuideLst xmlns:p15="http://schemas.microsoft.com/office/powerpoint/2012/main">
        <p15:guide id="3" orient="horz" pos="640">
          <p15:clr>
            <a:srgbClr val="FBAE40"/>
          </p15:clr>
        </p15:guide>
        <p15:guide id="4" orient="horz" pos="39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 0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91294E-BEE7-4DA8-BBC8-88E1A7B07AEF}"/>
              </a:ext>
            </a:extLst>
          </p:cNvPr>
          <p:cNvSpPr>
            <a:spLocks noGrp="1"/>
          </p:cNvSpPr>
          <p:nvPr>
            <p:ph type="ctrTitle"/>
          </p:nvPr>
        </p:nvSpPr>
        <p:spPr>
          <a:xfrm>
            <a:off x="731837" y="1016000"/>
            <a:ext cx="10728326" cy="5256000"/>
          </a:xfrm>
          <a:solidFill>
            <a:schemeClr val="accent2"/>
          </a:solidFill>
          <a:ln>
            <a:noFill/>
          </a:ln>
        </p:spPr>
        <p:txBody>
          <a:bodyPr lIns="324000" tIns="1152000" anchor="t" anchorCtr="0"/>
          <a:lstStyle>
            <a:lvl1pPr algn="l">
              <a:lnSpc>
                <a:spcPct val="100000"/>
              </a:lnSpc>
              <a:defRPr sz="3600">
                <a:solidFill>
                  <a:schemeClr val="bg1"/>
                </a:solidFill>
              </a:defRPr>
            </a:lvl1pPr>
          </a:lstStyle>
          <a:p>
            <a:r>
              <a:rPr lang="en-GB" noProof="0"/>
              <a:t>Click to edit Master title style</a:t>
            </a:r>
            <a:endParaRPr lang="de-CH" noProof="0"/>
          </a:p>
        </p:txBody>
      </p:sp>
      <p:pic>
        <p:nvPicPr>
          <p:cNvPr id="10" name="Grafik 9">
            <a:extLst>
              <a:ext uri="{FF2B5EF4-FFF2-40B4-BE49-F238E27FC236}">
                <a16:creationId xmlns:a16="http://schemas.microsoft.com/office/drawing/2014/main" id="{0EE7317F-7892-4B0F-BA41-44765BB93F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1838" y="360538"/>
            <a:ext cx="1765565" cy="288000"/>
          </a:xfrm>
          <a:prstGeom prst="rect">
            <a:avLst/>
          </a:prstGeom>
        </p:spPr>
      </p:pic>
      <p:sp>
        <p:nvSpPr>
          <p:cNvPr id="6" name="Textplatzhalter 3">
            <a:extLst>
              <a:ext uri="{FF2B5EF4-FFF2-40B4-BE49-F238E27FC236}">
                <a16:creationId xmlns:a16="http://schemas.microsoft.com/office/drawing/2014/main" id="{5FCAD79B-EF47-46A0-9575-229F3DAA72F5}"/>
              </a:ext>
            </a:extLst>
          </p:cNvPr>
          <p:cNvSpPr>
            <a:spLocks noGrp="1"/>
          </p:cNvSpPr>
          <p:nvPr>
            <p:ph type="body" sz="quarter" idx="13"/>
          </p:nvPr>
        </p:nvSpPr>
        <p:spPr>
          <a:xfrm>
            <a:off x="1078515" y="5122625"/>
            <a:ext cx="10044000" cy="1008000"/>
          </a:xfrm>
        </p:spPr>
        <p:txBody>
          <a:bodyPr/>
          <a:lstStyle>
            <a:lvl1pPr marL="0" indent="0">
              <a:lnSpc>
                <a:spcPct val="100000"/>
              </a:lnSpc>
              <a:spcBef>
                <a:spcPts val="0"/>
              </a:spcBef>
              <a:buNone/>
              <a:defRPr>
                <a:solidFill>
                  <a:schemeClr val="bg1"/>
                </a:solidFill>
              </a:defRPr>
            </a:lvl1pPr>
            <a:lvl2pPr marL="266700" indent="0">
              <a:lnSpc>
                <a:spcPct val="100000"/>
              </a:lnSpc>
              <a:spcBef>
                <a:spcPts val="0"/>
              </a:spcBef>
              <a:buNone/>
              <a:defRPr>
                <a:solidFill>
                  <a:schemeClr val="bg1"/>
                </a:solidFill>
              </a:defRPr>
            </a:lvl2pPr>
            <a:lvl3pPr marL="538163" indent="0">
              <a:lnSpc>
                <a:spcPct val="100000"/>
              </a:lnSpc>
              <a:spcBef>
                <a:spcPts val="0"/>
              </a:spcBef>
              <a:buNone/>
              <a:defRPr>
                <a:solidFill>
                  <a:schemeClr val="bg1"/>
                </a:solidFill>
              </a:defRPr>
            </a:lvl3pPr>
            <a:lvl4pPr marL="804862" indent="0">
              <a:lnSpc>
                <a:spcPct val="100000"/>
              </a:lnSpc>
              <a:spcBef>
                <a:spcPts val="0"/>
              </a:spcBef>
              <a:buNone/>
              <a:defRPr>
                <a:solidFill>
                  <a:schemeClr val="bg1"/>
                </a:solidFill>
              </a:defRPr>
            </a:lvl4pPr>
            <a:lvl5pPr marL="1076325" indent="0">
              <a:lnSpc>
                <a:spcPct val="100000"/>
              </a:lnSpc>
              <a:spcBef>
                <a:spcPts val="0"/>
              </a:spcBef>
              <a:buNone/>
              <a:defRPr>
                <a:solidFill>
                  <a:schemeClr val="bg1"/>
                </a:solidFill>
              </a:defRPr>
            </a:lvl5pPr>
          </a:lstStyle>
          <a:p>
            <a:pPr lvl="0"/>
            <a:r>
              <a:rPr lang="en-GB" noProof="0"/>
              <a:t>Click to edit Master text styles</a:t>
            </a:r>
          </a:p>
        </p:txBody>
      </p:sp>
      <p:sp>
        <p:nvSpPr>
          <p:cNvPr id="8" name="Bildplatzhalter 8">
            <a:extLst>
              <a:ext uri="{FF2B5EF4-FFF2-40B4-BE49-F238E27FC236}">
                <a16:creationId xmlns:a16="http://schemas.microsoft.com/office/drawing/2014/main" id="{72236FC6-C8FF-43C1-86B9-BF112345926F}"/>
              </a:ext>
            </a:extLst>
          </p:cNvPr>
          <p:cNvSpPr>
            <a:spLocks noGrp="1"/>
          </p:cNvSpPr>
          <p:nvPr>
            <p:ph type="pic" sz="quarter" idx="12"/>
          </p:nvPr>
        </p:nvSpPr>
        <p:spPr>
          <a:xfrm>
            <a:off x="10200163" y="6489088"/>
            <a:ext cx="1260000" cy="180000"/>
          </a:xfrm>
        </p:spPr>
        <p:txBody>
          <a:bodyPr/>
          <a:lstStyle>
            <a:lvl1pPr marL="0" indent="0" algn="l">
              <a:buNone/>
              <a:defRPr sz="700"/>
            </a:lvl1pPr>
          </a:lstStyle>
          <a:p>
            <a:r>
              <a:rPr lang="en-GB" noProof="0"/>
              <a:t>Click icon to add picture</a:t>
            </a:r>
            <a:endParaRPr lang="de-CH" noProof="0"/>
          </a:p>
        </p:txBody>
      </p:sp>
      <p:sp>
        <p:nvSpPr>
          <p:cNvPr id="7" name="Textplatzhalter 5">
            <a:extLst>
              <a:ext uri="{FF2B5EF4-FFF2-40B4-BE49-F238E27FC236}">
                <a16:creationId xmlns:a16="http://schemas.microsoft.com/office/drawing/2014/main" id="{789A3267-E086-4EC3-A0BB-F8ECD01A5C7E}"/>
              </a:ext>
            </a:extLst>
          </p:cNvPr>
          <p:cNvSpPr>
            <a:spLocks noGrp="1"/>
          </p:cNvSpPr>
          <p:nvPr>
            <p:ph type="body" sz="quarter" idx="16" hasCustomPrompt="1"/>
          </p:nvPr>
        </p:nvSpPr>
        <p:spPr>
          <a:xfrm>
            <a:off x="9696449" y="316800"/>
            <a:ext cx="1800000" cy="360000"/>
          </a:xfrm>
        </p:spPr>
        <p:txBody>
          <a:bodyPr anchor="b" anchorCtr="0"/>
          <a:lstStyle>
            <a:lvl1pPr marL="0" indent="0" algn="l">
              <a:spcBef>
                <a:spcPts val="0"/>
              </a:spcBef>
              <a:buNone/>
              <a:defRPr sz="1150"/>
            </a:lvl1pPr>
            <a:lvl2pPr>
              <a:defRPr sz="1150"/>
            </a:lvl2pPr>
            <a:lvl3pPr>
              <a:defRPr sz="1150"/>
            </a:lvl3pPr>
            <a:lvl4pPr>
              <a:defRPr sz="1150"/>
            </a:lvl4pPr>
            <a:lvl5pPr>
              <a:defRPr sz="1150"/>
            </a:lvl5pPr>
          </a:lstStyle>
          <a:p>
            <a:pPr lvl="0"/>
            <a:r>
              <a:rPr lang="de-DE" dirty="0"/>
              <a:t>Organisational </a:t>
            </a:r>
            <a:r>
              <a:rPr lang="de-DE" dirty="0" err="1"/>
              <a:t>unit</a:t>
            </a:r>
            <a:r>
              <a:rPr lang="de-DE" dirty="0"/>
              <a:t> verbal</a:t>
            </a:r>
            <a:br>
              <a:rPr lang="de-DE" dirty="0"/>
            </a:br>
            <a:r>
              <a:rPr lang="de-DE" dirty="0" err="1"/>
              <a:t>can</a:t>
            </a:r>
            <a:r>
              <a:rPr lang="de-DE" dirty="0"/>
              <a:t> </a:t>
            </a:r>
            <a:r>
              <a:rPr lang="de-DE" dirty="0" err="1"/>
              <a:t>be</a:t>
            </a:r>
            <a:r>
              <a:rPr lang="de-DE" dirty="0"/>
              <a:t> </a:t>
            </a:r>
            <a:r>
              <a:rPr lang="de-DE" dirty="0" err="1"/>
              <a:t>put</a:t>
            </a:r>
            <a:r>
              <a:rPr lang="de-DE" dirty="0"/>
              <a:t> on 2 </a:t>
            </a:r>
            <a:r>
              <a:rPr lang="de-DE" dirty="0" err="1"/>
              <a:t>lines</a:t>
            </a:r>
            <a:endParaRPr lang="de-DE" dirty="0"/>
          </a:p>
        </p:txBody>
      </p:sp>
    </p:spTree>
    <p:extLst>
      <p:ext uri="{BB962C8B-B14F-4D97-AF65-F5344CB8AC3E}">
        <p14:creationId xmlns:p14="http://schemas.microsoft.com/office/powerpoint/2010/main" val="732532068"/>
      </p:ext>
    </p:extLst>
  </p:cSld>
  <p:clrMapOvr>
    <a:masterClrMapping/>
  </p:clrMapOvr>
  <p:extLst>
    <p:ext uri="{DCECCB84-F9BA-43D5-87BE-67443E8EF086}">
      <p15:sldGuideLst xmlns:p15="http://schemas.microsoft.com/office/powerpoint/2012/main">
        <p15:guide id="3" orient="horz" pos="640">
          <p15:clr>
            <a:srgbClr val="FBAE40"/>
          </p15:clr>
        </p15:guide>
        <p15:guide id="4" orient="horz" pos="39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 04 – Uni Zürich">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EB061823-3F7A-48C8-8477-B410C18AC1B7}"/>
              </a:ext>
            </a:extLst>
          </p:cNvPr>
          <p:cNvSpPr>
            <a:spLocks noGrp="1"/>
          </p:cNvSpPr>
          <p:nvPr>
            <p:ph type="pic" sz="quarter" idx="11"/>
          </p:nvPr>
        </p:nvSpPr>
        <p:spPr>
          <a:xfrm>
            <a:off x="731838" y="1016000"/>
            <a:ext cx="10728325" cy="5256000"/>
          </a:xfrm>
        </p:spPr>
        <p:txBody>
          <a:bodyPr lIns="5580000" tIns="0" rIns="0" anchor="ctr" anchorCtr="0"/>
          <a:lstStyle>
            <a:lvl1pPr marL="0" indent="0" algn="ctr">
              <a:buNone/>
              <a:defRPr/>
            </a:lvl1pPr>
          </a:lstStyle>
          <a:p>
            <a:r>
              <a:rPr lang="en-GB" noProof="0"/>
              <a:t>Click icon to add picture</a:t>
            </a:r>
            <a:endParaRPr lang="de-CH" noProof="0"/>
          </a:p>
        </p:txBody>
      </p:sp>
      <p:sp>
        <p:nvSpPr>
          <p:cNvPr id="2" name="Titel 1">
            <a:extLst>
              <a:ext uri="{FF2B5EF4-FFF2-40B4-BE49-F238E27FC236}">
                <a16:creationId xmlns:a16="http://schemas.microsoft.com/office/drawing/2014/main" id="{3491294E-BEE7-4DA8-BBC8-88E1A7B07AEF}"/>
              </a:ext>
            </a:extLst>
          </p:cNvPr>
          <p:cNvSpPr>
            <a:spLocks noGrp="1"/>
          </p:cNvSpPr>
          <p:nvPr>
            <p:ph type="ctrTitle"/>
          </p:nvPr>
        </p:nvSpPr>
        <p:spPr>
          <a:xfrm>
            <a:off x="0" y="2233538"/>
            <a:ext cx="5904000" cy="2772000"/>
          </a:xfrm>
          <a:solidFill>
            <a:srgbClr val="007A96"/>
          </a:solidFill>
        </p:spPr>
        <p:txBody>
          <a:bodyPr lIns="1080000" tIns="252000" anchor="t" anchorCtr="0"/>
          <a:lstStyle>
            <a:lvl1pPr algn="l">
              <a:lnSpc>
                <a:spcPct val="100000"/>
              </a:lnSpc>
              <a:defRPr sz="3600">
                <a:solidFill>
                  <a:schemeClr val="bg1"/>
                </a:solidFill>
              </a:defRPr>
            </a:lvl1pPr>
          </a:lstStyle>
          <a:p>
            <a:r>
              <a:rPr lang="en-GB" noProof="0"/>
              <a:t>Click to edit Master title style</a:t>
            </a:r>
            <a:endParaRPr lang="de-CH" noProof="0"/>
          </a:p>
        </p:txBody>
      </p:sp>
      <p:pic>
        <p:nvPicPr>
          <p:cNvPr id="4" name="Grafik 3">
            <a:extLst>
              <a:ext uri="{FF2B5EF4-FFF2-40B4-BE49-F238E27FC236}">
                <a16:creationId xmlns:a16="http://schemas.microsoft.com/office/drawing/2014/main" id="{793E2EDD-B19F-478D-BB03-AD55EC1E86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7672" y="228020"/>
            <a:ext cx="3679200" cy="552508"/>
          </a:xfrm>
          <a:prstGeom prst="rect">
            <a:avLst/>
          </a:prstGeom>
        </p:spPr>
      </p:pic>
      <p:sp>
        <p:nvSpPr>
          <p:cNvPr id="7" name="Textplatzhalter 3">
            <a:extLst>
              <a:ext uri="{FF2B5EF4-FFF2-40B4-BE49-F238E27FC236}">
                <a16:creationId xmlns:a16="http://schemas.microsoft.com/office/drawing/2014/main" id="{D364BCB8-820F-4C3A-BA37-7048A4C8D4C3}"/>
              </a:ext>
            </a:extLst>
          </p:cNvPr>
          <p:cNvSpPr>
            <a:spLocks noGrp="1"/>
          </p:cNvSpPr>
          <p:nvPr>
            <p:ph type="body" sz="quarter" idx="13"/>
          </p:nvPr>
        </p:nvSpPr>
        <p:spPr>
          <a:xfrm>
            <a:off x="1078516" y="3860495"/>
            <a:ext cx="4680000" cy="1008000"/>
          </a:xfrm>
        </p:spPr>
        <p:txBody>
          <a:bodyPr/>
          <a:lstStyle>
            <a:lvl1pPr marL="0" indent="0">
              <a:lnSpc>
                <a:spcPct val="100000"/>
              </a:lnSpc>
              <a:spcBef>
                <a:spcPts val="0"/>
              </a:spcBef>
              <a:buNone/>
              <a:defRPr>
                <a:solidFill>
                  <a:schemeClr val="bg1"/>
                </a:solidFill>
              </a:defRPr>
            </a:lvl1pPr>
            <a:lvl2pPr marL="266700" indent="0">
              <a:lnSpc>
                <a:spcPct val="100000"/>
              </a:lnSpc>
              <a:spcBef>
                <a:spcPts val="0"/>
              </a:spcBef>
              <a:buNone/>
              <a:defRPr>
                <a:solidFill>
                  <a:schemeClr val="bg1"/>
                </a:solidFill>
              </a:defRPr>
            </a:lvl2pPr>
            <a:lvl3pPr marL="538163" indent="0">
              <a:lnSpc>
                <a:spcPct val="100000"/>
              </a:lnSpc>
              <a:spcBef>
                <a:spcPts val="0"/>
              </a:spcBef>
              <a:buNone/>
              <a:defRPr>
                <a:solidFill>
                  <a:schemeClr val="bg1"/>
                </a:solidFill>
              </a:defRPr>
            </a:lvl3pPr>
            <a:lvl4pPr marL="804862" indent="0">
              <a:lnSpc>
                <a:spcPct val="100000"/>
              </a:lnSpc>
              <a:spcBef>
                <a:spcPts val="0"/>
              </a:spcBef>
              <a:buNone/>
              <a:defRPr>
                <a:solidFill>
                  <a:schemeClr val="bg1"/>
                </a:solidFill>
              </a:defRPr>
            </a:lvl4pPr>
            <a:lvl5pPr marL="1076325" indent="0">
              <a:lnSpc>
                <a:spcPct val="100000"/>
              </a:lnSpc>
              <a:spcBef>
                <a:spcPts val="0"/>
              </a:spcBef>
              <a:buNone/>
              <a:defRPr>
                <a:solidFill>
                  <a:schemeClr val="bg1"/>
                </a:solidFill>
              </a:defRPr>
            </a:lvl5pPr>
          </a:lstStyle>
          <a:p>
            <a:pPr lvl="0"/>
            <a:r>
              <a:rPr lang="en-GB" noProof="0"/>
              <a:t>Click to edit Master text styles</a:t>
            </a:r>
          </a:p>
        </p:txBody>
      </p:sp>
      <p:sp>
        <p:nvSpPr>
          <p:cNvPr id="11" name="Bildplatzhalter 8">
            <a:extLst>
              <a:ext uri="{FF2B5EF4-FFF2-40B4-BE49-F238E27FC236}">
                <a16:creationId xmlns:a16="http://schemas.microsoft.com/office/drawing/2014/main" id="{A73913C2-8DFE-4F15-B2DB-2A6D5C267009}"/>
              </a:ext>
            </a:extLst>
          </p:cNvPr>
          <p:cNvSpPr>
            <a:spLocks noGrp="1"/>
          </p:cNvSpPr>
          <p:nvPr>
            <p:ph type="pic" sz="quarter" idx="12"/>
          </p:nvPr>
        </p:nvSpPr>
        <p:spPr>
          <a:xfrm>
            <a:off x="10200163" y="6489088"/>
            <a:ext cx="1260000" cy="180000"/>
          </a:xfrm>
        </p:spPr>
        <p:txBody>
          <a:bodyPr/>
          <a:lstStyle>
            <a:lvl1pPr marL="0" indent="0" algn="l">
              <a:buNone/>
              <a:defRPr sz="700"/>
            </a:lvl1pPr>
          </a:lstStyle>
          <a:p>
            <a:r>
              <a:rPr lang="en-GB" noProof="0"/>
              <a:t>Click icon to add picture</a:t>
            </a:r>
            <a:endParaRPr lang="de-CH" noProof="0"/>
          </a:p>
        </p:txBody>
      </p:sp>
      <p:sp>
        <p:nvSpPr>
          <p:cNvPr id="9" name="Textplatzhalter 5">
            <a:extLst>
              <a:ext uri="{FF2B5EF4-FFF2-40B4-BE49-F238E27FC236}">
                <a16:creationId xmlns:a16="http://schemas.microsoft.com/office/drawing/2014/main" id="{791A1AD7-DB7D-4C75-BEFB-EB6D34D3B2AB}"/>
              </a:ext>
            </a:extLst>
          </p:cNvPr>
          <p:cNvSpPr>
            <a:spLocks noGrp="1"/>
          </p:cNvSpPr>
          <p:nvPr>
            <p:ph type="body" sz="quarter" idx="16" hasCustomPrompt="1"/>
          </p:nvPr>
        </p:nvSpPr>
        <p:spPr>
          <a:xfrm>
            <a:off x="9696449" y="316800"/>
            <a:ext cx="1800000" cy="360000"/>
          </a:xfrm>
        </p:spPr>
        <p:txBody>
          <a:bodyPr anchor="b" anchorCtr="0"/>
          <a:lstStyle>
            <a:lvl1pPr marL="0" indent="0" algn="l">
              <a:spcBef>
                <a:spcPts val="0"/>
              </a:spcBef>
              <a:buNone/>
              <a:defRPr sz="1150"/>
            </a:lvl1pPr>
            <a:lvl2pPr>
              <a:defRPr sz="1150"/>
            </a:lvl2pPr>
            <a:lvl3pPr>
              <a:defRPr sz="1150"/>
            </a:lvl3pPr>
            <a:lvl4pPr>
              <a:defRPr sz="1150"/>
            </a:lvl4pPr>
            <a:lvl5pPr>
              <a:defRPr sz="1150"/>
            </a:lvl5pPr>
          </a:lstStyle>
          <a:p>
            <a:pPr lvl="0"/>
            <a:r>
              <a:rPr lang="de-DE" dirty="0"/>
              <a:t>Organisational </a:t>
            </a:r>
            <a:r>
              <a:rPr lang="de-DE" dirty="0" err="1"/>
              <a:t>unit</a:t>
            </a:r>
            <a:r>
              <a:rPr lang="de-DE" dirty="0"/>
              <a:t> verbal</a:t>
            </a:r>
            <a:br>
              <a:rPr lang="de-DE" dirty="0"/>
            </a:br>
            <a:r>
              <a:rPr lang="de-DE" dirty="0" err="1"/>
              <a:t>can</a:t>
            </a:r>
            <a:r>
              <a:rPr lang="de-DE" dirty="0"/>
              <a:t> </a:t>
            </a:r>
            <a:r>
              <a:rPr lang="de-DE" dirty="0" err="1"/>
              <a:t>be</a:t>
            </a:r>
            <a:r>
              <a:rPr lang="de-DE" dirty="0"/>
              <a:t> </a:t>
            </a:r>
            <a:r>
              <a:rPr lang="de-DE" dirty="0" err="1"/>
              <a:t>put</a:t>
            </a:r>
            <a:r>
              <a:rPr lang="de-DE" dirty="0"/>
              <a:t> on 2 </a:t>
            </a:r>
            <a:r>
              <a:rPr lang="de-DE" dirty="0" err="1"/>
              <a:t>lines</a:t>
            </a:r>
            <a:endParaRPr lang="de-DE" dirty="0"/>
          </a:p>
        </p:txBody>
      </p:sp>
    </p:spTree>
    <p:extLst>
      <p:ext uri="{BB962C8B-B14F-4D97-AF65-F5344CB8AC3E}">
        <p14:creationId xmlns:p14="http://schemas.microsoft.com/office/powerpoint/2010/main" val="2789257521"/>
      </p:ext>
    </p:extLst>
  </p:cSld>
  <p:clrMapOvr>
    <a:masterClrMapping/>
  </p:clrMapOvr>
  <p:extLst>
    <p:ext uri="{DCECCB84-F9BA-43D5-87BE-67443E8EF086}">
      <p15:sldGuideLst xmlns:p15="http://schemas.microsoft.com/office/powerpoint/2012/main">
        <p15:guide id="3" orient="horz" pos="640">
          <p15:clr>
            <a:srgbClr val="FBAE40"/>
          </p15:clr>
        </p15:guide>
        <p15:guide id="4" orient="horz" pos="39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GB"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p:txBody>
          <a:bodyPr/>
          <a:lstStyle>
            <a:lvl1pPr marL="539750" indent="-539750">
              <a:buFont typeface="+mj-lt"/>
              <a:buAutoNum type="arabicPeriod"/>
              <a:defRPr/>
            </a:lvl1pPr>
            <a:lvl2pPr marL="1079500" indent="-539750">
              <a:buFont typeface="+mj-lt"/>
              <a:buAutoNum type="arabicPeriod"/>
              <a:defRPr/>
            </a:lvl2pPr>
            <a:lvl3pPr marL="1612900" indent="-533400">
              <a:buFont typeface="+mj-lt"/>
              <a:buAutoNum type="arabicPeriod"/>
              <a:defRPr/>
            </a:lvl3pPr>
            <a:lvl4pPr marL="2152650" indent="-539750">
              <a:buFont typeface="+mj-lt"/>
              <a:buAutoNum type="arabicPeriod"/>
              <a:defRPr/>
            </a:lvl4pPr>
            <a:lvl5pPr marL="2692400" indent="-539750">
              <a:buFont typeface="+mj-lt"/>
              <a:buAutoNum type="arabicPeriod"/>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5FB40056-25FB-5741-A90E-E139B20A5F60}" type="datetime1">
              <a:rPr lang="en-GB" noProof="0" smtClean="0"/>
              <a:t>27/04/2025</a:t>
            </a:fld>
            <a:endParaRPr lang="de-CH" noProof="0"/>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5ACA52AF-F19D-405C-AD5F-7D94B96A5CC3}" type="slidenum">
              <a:rPr lang="de-CH" noProof="0" smtClean="0"/>
              <a:t>‹#›</a:t>
            </a:fld>
            <a:endParaRPr lang="de-CH" noProof="0"/>
          </a:p>
        </p:txBody>
      </p:sp>
    </p:spTree>
    <p:extLst>
      <p:ext uri="{BB962C8B-B14F-4D97-AF65-F5344CB8AC3E}">
        <p14:creationId xmlns:p14="http://schemas.microsoft.com/office/powerpoint/2010/main" val="222159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GB"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5C1ADD84-9490-6F46-BC62-BA1DB91EF822}" type="datetime1">
              <a:rPr lang="en-GB" noProof="0" smtClean="0"/>
              <a:t>27/04/2025</a:t>
            </a:fld>
            <a:endParaRPr lang="de-CH" noProof="0"/>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5ACA52AF-F19D-405C-AD5F-7D94B96A5CC3}" type="slidenum">
              <a:rPr lang="de-CH" noProof="0" smtClean="0"/>
              <a:t>‹#›</a:t>
            </a:fld>
            <a:endParaRPr lang="de-CH" noProof="0"/>
          </a:p>
        </p:txBody>
      </p:sp>
      <p:pic>
        <p:nvPicPr>
          <p:cNvPr id="7" name="Grafik 6">
            <a:extLst>
              <a:ext uri="{FF2B5EF4-FFF2-40B4-BE49-F238E27FC236}">
                <a16:creationId xmlns:a16="http://schemas.microsoft.com/office/drawing/2014/main" id="{7F7C476A-2849-4D68-9FA2-3A5CFC13C8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1837" y="6507088"/>
            <a:ext cx="984462" cy="162000"/>
          </a:xfrm>
          <a:prstGeom prst="rect">
            <a:avLst/>
          </a:prstGeom>
        </p:spPr>
      </p:pic>
    </p:spTree>
    <p:extLst>
      <p:ext uri="{BB962C8B-B14F-4D97-AF65-F5344CB8AC3E}">
        <p14:creationId xmlns:p14="http://schemas.microsoft.com/office/powerpoint/2010/main" val="1888753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Fussno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p:txBody>
          <a:bodyPr/>
          <a:lstStyle/>
          <a:p>
            <a:r>
              <a:rPr lang="en-GB" noProof="0"/>
              <a:t>Click to edit Master title style</a:t>
            </a:r>
            <a:endParaRPr lang="de-CH" noProof="0"/>
          </a:p>
        </p:txBody>
      </p:sp>
      <p:sp>
        <p:nvSpPr>
          <p:cNvPr id="3" name="Inhaltsplatzhalter 2">
            <a:extLst>
              <a:ext uri="{FF2B5EF4-FFF2-40B4-BE49-F238E27FC236}">
                <a16:creationId xmlns:a16="http://schemas.microsoft.com/office/drawing/2014/main" id="{87D3E2EF-5F98-49EC-BCEA-B215D49920A3}"/>
              </a:ext>
            </a:extLst>
          </p:cNvPr>
          <p:cNvSpPr>
            <a:spLocks noGrp="1"/>
          </p:cNvSpPr>
          <p:nvPr>
            <p:ph idx="1"/>
          </p:nvPr>
        </p:nvSpPr>
        <p:spPr>
          <a:xfrm>
            <a:off x="731837" y="1412875"/>
            <a:ext cx="10728325" cy="39600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p>
            <a:fld id="{2EC71AF0-C91A-5C4E-A542-111811C0ABE9}" type="datetime1">
              <a:rPr lang="en-GB" noProof="0" smtClean="0"/>
              <a:t>27/04/2025</a:t>
            </a:fld>
            <a:endParaRPr lang="de-CH" noProof="0"/>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p>
            <a:fld id="{5ACA52AF-F19D-405C-AD5F-7D94B96A5CC3}" type="slidenum">
              <a:rPr lang="de-CH" noProof="0" smtClean="0"/>
              <a:t>‹#›</a:t>
            </a:fld>
            <a:endParaRPr lang="de-CH" noProof="0"/>
          </a:p>
        </p:txBody>
      </p:sp>
      <p:pic>
        <p:nvPicPr>
          <p:cNvPr id="7" name="Grafik 6">
            <a:extLst>
              <a:ext uri="{FF2B5EF4-FFF2-40B4-BE49-F238E27FC236}">
                <a16:creationId xmlns:a16="http://schemas.microsoft.com/office/drawing/2014/main" id="{7F7C476A-2849-4D68-9FA2-3A5CFC13C8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1837" y="6507088"/>
            <a:ext cx="984462" cy="162000"/>
          </a:xfrm>
          <a:prstGeom prst="rect">
            <a:avLst/>
          </a:prstGeom>
        </p:spPr>
      </p:pic>
      <p:sp>
        <p:nvSpPr>
          <p:cNvPr id="11" name="Textplatzhalter 10">
            <a:extLst>
              <a:ext uri="{FF2B5EF4-FFF2-40B4-BE49-F238E27FC236}">
                <a16:creationId xmlns:a16="http://schemas.microsoft.com/office/drawing/2014/main" id="{2F6D94FA-21C6-4AE0-AA4F-3A077810ED93}"/>
              </a:ext>
            </a:extLst>
          </p:cNvPr>
          <p:cNvSpPr>
            <a:spLocks noGrp="1"/>
          </p:cNvSpPr>
          <p:nvPr>
            <p:ph type="body" sz="quarter" idx="13"/>
          </p:nvPr>
        </p:nvSpPr>
        <p:spPr>
          <a:xfrm>
            <a:off x="731836" y="5570135"/>
            <a:ext cx="5364164" cy="721233"/>
          </a:xfrm>
        </p:spPr>
        <p:txBody>
          <a:bodyPr anchor="b" anchorCtr="0"/>
          <a:lstStyle>
            <a:lvl1pPr marL="179388" indent="-179388">
              <a:spcBef>
                <a:spcPts val="0"/>
              </a:spcBef>
              <a:buFont typeface="+mj-lt"/>
              <a:buAutoNum type="arabicPeriod"/>
              <a:defRPr sz="800"/>
            </a:lvl1pPr>
            <a:lvl2pPr marL="266700" indent="0">
              <a:buNone/>
              <a:defRPr sz="800"/>
            </a:lvl2pPr>
            <a:lvl3pPr marL="538163" indent="0">
              <a:buNone/>
              <a:defRPr sz="800"/>
            </a:lvl3pPr>
            <a:lvl4pPr marL="804862" indent="0">
              <a:buNone/>
              <a:defRPr sz="800"/>
            </a:lvl4pPr>
            <a:lvl5pPr marL="1076325" indent="0">
              <a:buNone/>
              <a:defRPr sz="800"/>
            </a:lvl5pPr>
          </a:lstStyle>
          <a:p>
            <a:pPr lvl="0"/>
            <a:r>
              <a:rPr lang="en-GB" noProof="0"/>
              <a:t>Click to edit Master text styles</a:t>
            </a:r>
          </a:p>
        </p:txBody>
      </p:sp>
    </p:spTree>
    <p:extLst>
      <p:ext uri="{BB962C8B-B14F-4D97-AF65-F5344CB8AC3E}">
        <p14:creationId xmlns:p14="http://schemas.microsoft.com/office/powerpoint/2010/main" val="426001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wischenslide">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6F7F9-CBC8-4641-B12B-7E76FD213E12}"/>
              </a:ext>
            </a:extLst>
          </p:cNvPr>
          <p:cNvSpPr>
            <a:spLocks noGrp="1"/>
          </p:cNvSpPr>
          <p:nvPr>
            <p:ph type="title"/>
          </p:nvPr>
        </p:nvSpPr>
        <p:spPr>
          <a:xfrm>
            <a:off x="731837" y="2224781"/>
            <a:ext cx="10728325" cy="1260000"/>
          </a:xfrm>
        </p:spPr>
        <p:txBody>
          <a:bodyPr/>
          <a:lstStyle>
            <a:lvl1pPr>
              <a:lnSpc>
                <a:spcPct val="100000"/>
              </a:lnSpc>
              <a:defRPr sz="3600">
                <a:solidFill>
                  <a:schemeClr val="bg1"/>
                </a:solidFill>
              </a:defRPr>
            </a:lvl1pPr>
          </a:lstStyle>
          <a:p>
            <a:r>
              <a:rPr lang="en-GB" noProof="0"/>
              <a:t>Click to edit Master title style</a:t>
            </a:r>
            <a:endParaRPr lang="de-CH" noProof="0"/>
          </a:p>
        </p:txBody>
      </p:sp>
      <p:sp>
        <p:nvSpPr>
          <p:cNvPr id="4" name="Datumsplatzhalter 3">
            <a:extLst>
              <a:ext uri="{FF2B5EF4-FFF2-40B4-BE49-F238E27FC236}">
                <a16:creationId xmlns:a16="http://schemas.microsoft.com/office/drawing/2014/main" id="{67DB21BA-81C0-43DB-A42C-5F672DBC37F2}"/>
              </a:ext>
            </a:extLst>
          </p:cNvPr>
          <p:cNvSpPr>
            <a:spLocks noGrp="1"/>
          </p:cNvSpPr>
          <p:nvPr>
            <p:ph type="dt" sz="half" idx="10"/>
          </p:nvPr>
        </p:nvSpPr>
        <p:spPr/>
        <p:txBody>
          <a:bodyPr/>
          <a:lstStyle>
            <a:lvl1pPr>
              <a:defRPr>
                <a:solidFill>
                  <a:schemeClr val="bg1"/>
                </a:solidFill>
              </a:defRPr>
            </a:lvl1pPr>
          </a:lstStyle>
          <a:p>
            <a:fld id="{41FFFA4B-AF87-1144-87D3-FE1540E892E7}" type="datetime1">
              <a:rPr lang="en-GB" noProof="0" smtClean="0"/>
              <a:t>27/04/2025</a:t>
            </a:fld>
            <a:endParaRPr lang="de-CH" noProof="0"/>
          </a:p>
        </p:txBody>
      </p:sp>
      <p:sp>
        <p:nvSpPr>
          <p:cNvPr id="5" name="Fußzeilenplatzhalter 4">
            <a:extLst>
              <a:ext uri="{FF2B5EF4-FFF2-40B4-BE49-F238E27FC236}">
                <a16:creationId xmlns:a16="http://schemas.microsoft.com/office/drawing/2014/main" id="{1BC78786-28C3-4EAB-A3FC-1A4BFA8447EC}"/>
              </a:ext>
            </a:extLst>
          </p:cNvPr>
          <p:cNvSpPr>
            <a:spLocks noGrp="1"/>
          </p:cNvSpPr>
          <p:nvPr>
            <p:ph type="ftr" sz="quarter" idx="11"/>
          </p:nvPr>
        </p:nvSpPr>
        <p:spPr/>
        <p:txBody>
          <a:bodyPr/>
          <a:lstStyle>
            <a:lvl1pPr>
              <a:defRPr>
                <a:solidFill>
                  <a:schemeClr val="bg1"/>
                </a:solidFill>
              </a:defRPr>
            </a:lvl1pPr>
          </a:lstStyle>
          <a:p>
            <a:endParaRPr lang="de-CH"/>
          </a:p>
        </p:txBody>
      </p:sp>
      <p:sp>
        <p:nvSpPr>
          <p:cNvPr id="6" name="Foliennummernplatzhalter 5">
            <a:extLst>
              <a:ext uri="{FF2B5EF4-FFF2-40B4-BE49-F238E27FC236}">
                <a16:creationId xmlns:a16="http://schemas.microsoft.com/office/drawing/2014/main" id="{0FC1D5C1-A4AD-42D4-93B7-D3B71140E3A1}"/>
              </a:ext>
            </a:extLst>
          </p:cNvPr>
          <p:cNvSpPr>
            <a:spLocks noGrp="1"/>
          </p:cNvSpPr>
          <p:nvPr>
            <p:ph type="sldNum" sz="quarter" idx="12"/>
          </p:nvPr>
        </p:nvSpPr>
        <p:spPr/>
        <p:txBody>
          <a:bodyPr/>
          <a:lstStyle>
            <a:lvl1pPr>
              <a:defRPr>
                <a:solidFill>
                  <a:schemeClr val="bg1"/>
                </a:solidFill>
              </a:defRPr>
            </a:lvl1pPr>
          </a:lstStyle>
          <a:p>
            <a:fld id="{5ACA52AF-F19D-405C-AD5F-7D94B96A5CC3}" type="slidenum">
              <a:rPr lang="de-CH" noProof="0" smtClean="0"/>
              <a:pPr/>
              <a:t>‹#›</a:t>
            </a:fld>
            <a:endParaRPr lang="de-CH" noProof="0"/>
          </a:p>
        </p:txBody>
      </p:sp>
      <p:grpSp>
        <p:nvGrpSpPr>
          <p:cNvPr id="10" name="Grafik 6">
            <a:extLst>
              <a:ext uri="{FF2B5EF4-FFF2-40B4-BE49-F238E27FC236}">
                <a16:creationId xmlns:a16="http://schemas.microsoft.com/office/drawing/2014/main" id="{7F7C476A-2849-4D68-9FA2-3A5CFC13C833}"/>
              </a:ext>
            </a:extLst>
          </p:cNvPr>
          <p:cNvGrpSpPr/>
          <p:nvPr/>
        </p:nvGrpSpPr>
        <p:grpSpPr>
          <a:xfrm>
            <a:off x="731837" y="6507088"/>
            <a:ext cx="984462" cy="162000"/>
            <a:chOff x="731837" y="6507088"/>
            <a:chExt cx="984462" cy="162000"/>
          </a:xfrm>
          <a:solidFill>
            <a:schemeClr val="bg1"/>
          </a:solidFill>
        </p:grpSpPr>
        <p:grpSp>
          <p:nvGrpSpPr>
            <p:cNvPr id="12" name="Grafik 6">
              <a:extLst>
                <a:ext uri="{FF2B5EF4-FFF2-40B4-BE49-F238E27FC236}">
                  <a16:creationId xmlns:a16="http://schemas.microsoft.com/office/drawing/2014/main" id="{7F7C476A-2849-4D68-9FA2-3A5CFC13C833}"/>
                </a:ext>
              </a:extLst>
            </p:cNvPr>
            <p:cNvGrpSpPr/>
            <p:nvPr/>
          </p:nvGrpSpPr>
          <p:grpSpPr>
            <a:xfrm>
              <a:off x="1266489" y="6555186"/>
              <a:ext cx="197463" cy="110963"/>
              <a:chOff x="1266489" y="6555186"/>
              <a:chExt cx="197463" cy="110963"/>
            </a:xfrm>
            <a:grpFill/>
          </p:grpSpPr>
          <p:sp>
            <p:nvSpPr>
              <p:cNvPr id="13" name="Freihandform: Form 12">
                <a:extLst>
                  <a:ext uri="{FF2B5EF4-FFF2-40B4-BE49-F238E27FC236}">
                    <a16:creationId xmlns:a16="http://schemas.microsoft.com/office/drawing/2014/main" id="{18BB0752-F87C-44D9-A9A5-97AF1DEDA1AE}"/>
                  </a:ext>
                </a:extLst>
              </p:cNvPr>
              <p:cNvSpPr/>
              <p:nvPr/>
            </p:nvSpPr>
            <p:spPr>
              <a:xfrm>
                <a:off x="1266489" y="6556934"/>
                <a:ext cx="95902" cy="109216"/>
              </a:xfrm>
              <a:custGeom>
                <a:avLst/>
                <a:gdLst>
                  <a:gd name="connsiteX0" fmla="*/ 66742 w 95902"/>
                  <a:gd name="connsiteY0" fmla="*/ 65797 h 109216"/>
                  <a:gd name="connsiteX1" fmla="*/ 35339 w 95902"/>
                  <a:gd name="connsiteY1" fmla="*/ 95082 h 109216"/>
                  <a:gd name="connsiteX2" fmla="*/ 15953 w 95902"/>
                  <a:gd name="connsiteY2" fmla="*/ 79537 h 109216"/>
                  <a:gd name="connsiteX3" fmla="*/ 15899 w 95902"/>
                  <a:gd name="connsiteY3" fmla="*/ 76265 h 109216"/>
                  <a:gd name="connsiteX4" fmla="*/ 16896 w 95902"/>
                  <a:gd name="connsiteY4" fmla="*/ 66295 h 109216"/>
                  <a:gd name="connsiteX5" fmla="*/ 30230 w 95902"/>
                  <a:gd name="connsiteY5" fmla="*/ 0 h 109216"/>
                  <a:gd name="connsiteX6" fmla="*/ 30230 w 95902"/>
                  <a:gd name="connsiteY6" fmla="*/ 0 h 109216"/>
                  <a:gd name="connsiteX7" fmla="*/ 14528 w 95902"/>
                  <a:gd name="connsiteY7" fmla="*/ 0 h 109216"/>
                  <a:gd name="connsiteX8" fmla="*/ 1194 w 95902"/>
                  <a:gd name="connsiteY8" fmla="*/ 67791 h 109216"/>
                  <a:gd name="connsiteX9" fmla="*/ 1194 w 95902"/>
                  <a:gd name="connsiteY9" fmla="*/ 68788 h 109216"/>
                  <a:gd name="connsiteX10" fmla="*/ 73 w 95902"/>
                  <a:gd name="connsiteY10" fmla="*/ 78508 h 109216"/>
                  <a:gd name="connsiteX11" fmla="*/ 26638 w 95902"/>
                  <a:gd name="connsiteY11" fmla="*/ 109122 h 109216"/>
                  <a:gd name="connsiteX12" fmla="*/ 29980 w 95902"/>
                  <a:gd name="connsiteY12" fmla="*/ 109163 h 109216"/>
                  <a:gd name="connsiteX13" fmla="*/ 61384 w 95902"/>
                  <a:gd name="connsiteY13" fmla="*/ 96702 h 109216"/>
                  <a:gd name="connsiteX14" fmla="*/ 59265 w 95902"/>
                  <a:gd name="connsiteY14" fmla="*/ 107917 h 109216"/>
                  <a:gd name="connsiteX15" fmla="*/ 59265 w 95902"/>
                  <a:gd name="connsiteY15" fmla="*/ 107917 h 109216"/>
                  <a:gd name="connsiteX16" fmla="*/ 74842 w 95902"/>
                  <a:gd name="connsiteY16" fmla="*/ 107917 h 109216"/>
                  <a:gd name="connsiteX17" fmla="*/ 95902 w 95902"/>
                  <a:gd name="connsiteY17" fmla="*/ 0 h 109216"/>
                  <a:gd name="connsiteX18" fmla="*/ 95902 w 95902"/>
                  <a:gd name="connsiteY18" fmla="*/ 0 h 109216"/>
                  <a:gd name="connsiteX19" fmla="*/ 79951 w 95902"/>
                  <a:gd name="connsiteY19" fmla="*/ 0 h 10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902" h="109216">
                    <a:moveTo>
                      <a:pt x="66742" y="65797"/>
                    </a:moveTo>
                    <a:cubicBezTo>
                      <a:pt x="65228" y="82115"/>
                      <a:pt x="51723" y="94709"/>
                      <a:pt x="35339" y="95082"/>
                    </a:cubicBezTo>
                    <a:cubicBezTo>
                      <a:pt x="25692" y="96142"/>
                      <a:pt x="17013" y="89183"/>
                      <a:pt x="15953" y="79537"/>
                    </a:cubicBezTo>
                    <a:cubicBezTo>
                      <a:pt x="15833" y="78450"/>
                      <a:pt x="15814" y="77355"/>
                      <a:pt x="15899" y="76265"/>
                    </a:cubicBezTo>
                    <a:cubicBezTo>
                      <a:pt x="15976" y="72921"/>
                      <a:pt x="16309" y="69588"/>
                      <a:pt x="16896" y="66295"/>
                    </a:cubicBezTo>
                    <a:lnTo>
                      <a:pt x="30230" y="0"/>
                    </a:lnTo>
                    <a:lnTo>
                      <a:pt x="30230" y="0"/>
                    </a:lnTo>
                    <a:lnTo>
                      <a:pt x="14528" y="0"/>
                    </a:lnTo>
                    <a:lnTo>
                      <a:pt x="1194" y="67791"/>
                    </a:lnTo>
                    <a:lnTo>
                      <a:pt x="1194" y="68788"/>
                    </a:lnTo>
                    <a:cubicBezTo>
                      <a:pt x="472" y="71978"/>
                      <a:pt x="95" y="75237"/>
                      <a:pt x="73" y="78508"/>
                    </a:cubicBezTo>
                    <a:cubicBezTo>
                      <a:pt x="-1045" y="94298"/>
                      <a:pt x="10848" y="108004"/>
                      <a:pt x="26638" y="109122"/>
                    </a:cubicBezTo>
                    <a:cubicBezTo>
                      <a:pt x="27751" y="109200"/>
                      <a:pt x="28866" y="109214"/>
                      <a:pt x="29980" y="109163"/>
                    </a:cubicBezTo>
                    <a:cubicBezTo>
                      <a:pt x="41760" y="109765"/>
                      <a:pt x="53221" y="105218"/>
                      <a:pt x="61384" y="96702"/>
                    </a:cubicBezTo>
                    <a:lnTo>
                      <a:pt x="59265" y="107917"/>
                    </a:lnTo>
                    <a:lnTo>
                      <a:pt x="59265" y="107917"/>
                    </a:lnTo>
                    <a:lnTo>
                      <a:pt x="74842" y="107917"/>
                    </a:lnTo>
                    <a:lnTo>
                      <a:pt x="95902" y="0"/>
                    </a:lnTo>
                    <a:lnTo>
                      <a:pt x="95902" y="0"/>
                    </a:lnTo>
                    <a:lnTo>
                      <a:pt x="79951" y="0"/>
                    </a:lnTo>
                    <a:close/>
                  </a:path>
                </a:pathLst>
              </a:custGeom>
              <a:grpFill/>
              <a:ln w="12419" cap="flat">
                <a:noFill/>
                <a:prstDash val="solid"/>
                <a:miter/>
              </a:ln>
            </p:spPr>
            <p:txBody>
              <a:bodyPr rtlCol="0" anchor="ctr"/>
              <a:lstStyle/>
              <a:p>
                <a:endParaRPr lang="de-CH" noProof="0"/>
              </a:p>
            </p:txBody>
          </p:sp>
          <p:sp>
            <p:nvSpPr>
              <p:cNvPr id="14" name="Freihandform: Form 13">
                <a:extLst>
                  <a:ext uri="{FF2B5EF4-FFF2-40B4-BE49-F238E27FC236}">
                    <a16:creationId xmlns:a16="http://schemas.microsoft.com/office/drawing/2014/main" id="{ED44DE23-7081-4AC9-BF06-502BEC71C004}"/>
                  </a:ext>
                </a:extLst>
              </p:cNvPr>
              <p:cNvSpPr/>
              <p:nvPr/>
            </p:nvSpPr>
            <p:spPr>
              <a:xfrm>
                <a:off x="1376472" y="6555186"/>
                <a:ext cx="87480" cy="109664"/>
              </a:xfrm>
              <a:custGeom>
                <a:avLst/>
                <a:gdLst>
                  <a:gd name="connsiteX0" fmla="*/ 64302 w 87480"/>
                  <a:gd name="connsiteY0" fmla="*/ 3 h 109664"/>
                  <a:gd name="connsiteX1" fmla="*/ 34518 w 87480"/>
                  <a:gd name="connsiteY1" fmla="*/ 14209 h 109664"/>
                  <a:gd name="connsiteX2" fmla="*/ 36886 w 87480"/>
                  <a:gd name="connsiteY2" fmla="*/ 1747 h 109664"/>
                  <a:gd name="connsiteX3" fmla="*/ 36886 w 87480"/>
                  <a:gd name="connsiteY3" fmla="*/ 1747 h 109664"/>
                  <a:gd name="connsiteX4" fmla="*/ 21434 w 87480"/>
                  <a:gd name="connsiteY4" fmla="*/ 1747 h 109664"/>
                  <a:gd name="connsiteX5" fmla="*/ 0 w 87480"/>
                  <a:gd name="connsiteY5" fmla="*/ 109664 h 109664"/>
                  <a:gd name="connsiteX6" fmla="*/ 0 w 87480"/>
                  <a:gd name="connsiteY6" fmla="*/ 109664 h 109664"/>
                  <a:gd name="connsiteX7" fmla="*/ 15826 w 87480"/>
                  <a:gd name="connsiteY7" fmla="*/ 109664 h 109664"/>
                  <a:gd name="connsiteX8" fmla="*/ 28288 w 87480"/>
                  <a:gd name="connsiteY8" fmla="*/ 43493 h 109664"/>
                  <a:gd name="connsiteX9" fmla="*/ 59940 w 87480"/>
                  <a:gd name="connsiteY9" fmla="*/ 14209 h 109664"/>
                  <a:gd name="connsiteX10" fmla="*/ 75019 w 87480"/>
                  <a:gd name="connsiteY10" fmla="*/ 21810 h 109664"/>
                  <a:gd name="connsiteX11" fmla="*/ 75019 w 87480"/>
                  <a:gd name="connsiteY11" fmla="*/ 21810 h 109664"/>
                  <a:gd name="connsiteX12" fmla="*/ 87480 w 87480"/>
                  <a:gd name="connsiteY12" fmla="*/ 10346 h 109664"/>
                  <a:gd name="connsiteX13" fmla="*/ 87480 w 87480"/>
                  <a:gd name="connsiteY13" fmla="*/ 10346 h 109664"/>
                  <a:gd name="connsiteX14" fmla="*/ 63928 w 87480"/>
                  <a:gd name="connsiteY14" fmla="*/ 252 h 10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480" h="109664">
                    <a:moveTo>
                      <a:pt x="64302" y="3"/>
                    </a:moveTo>
                    <a:cubicBezTo>
                      <a:pt x="52709" y="-136"/>
                      <a:pt x="41706" y="5111"/>
                      <a:pt x="34518" y="14209"/>
                    </a:cubicBezTo>
                    <a:lnTo>
                      <a:pt x="36886" y="1747"/>
                    </a:lnTo>
                    <a:lnTo>
                      <a:pt x="36886" y="1747"/>
                    </a:lnTo>
                    <a:lnTo>
                      <a:pt x="21434" y="1747"/>
                    </a:lnTo>
                    <a:lnTo>
                      <a:pt x="0" y="109664"/>
                    </a:lnTo>
                    <a:lnTo>
                      <a:pt x="0" y="109664"/>
                    </a:lnTo>
                    <a:lnTo>
                      <a:pt x="15826" y="109664"/>
                    </a:lnTo>
                    <a:lnTo>
                      <a:pt x="28288" y="43493"/>
                    </a:lnTo>
                    <a:cubicBezTo>
                      <a:pt x="30515" y="27438"/>
                      <a:pt x="43760" y="15183"/>
                      <a:pt x="59940" y="14209"/>
                    </a:cubicBezTo>
                    <a:cubicBezTo>
                      <a:pt x="65919" y="14072"/>
                      <a:pt x="71573" y="16922"/>
                      <a:pt x="75019" y="21810"/>
                    </a:cubicBezTo>
                    <a:lnTo>
                      <a:pt x="75019" y="21810"/>
                    </a:lnTo>
                    <a:lnTo>
                      <a:pt x="87480" y="10346"/>
                    </a:lnTo>
                    <a:lnTo>
                      <a:pt x="87480" y="10346"/>
                    </a:lnTo>
                    <a:cubicBezTo>
                      <a:pt x="81552" y="3603"/>
                      <a:pt x="72899" y="-105"/>
                      <a:pt x="63928" y="252"/>
                    </a:cubicBezTo>
                  </a:path>
                </a:pathLst>
              </a:custGeom>
              <a:grpFill/>
              <a:ln w="12419" cap="flat">
                <a:noFill/>
                <a:prstDash val="solid"/>
                <a:miter/>
              </a:ln>
            </p:spPr>
            <p:txBody>
              <a:bodyPr rtlCol="0" anchor="ctr"/>
              <a:lstStyle/>
              <a:p>
                <a:endParaRPr lang="de-CH" noProof="0"/>
              </a:p>
            </p:txBody>
          </p:sp>
        </p:grpSp>
        <p:sp>
          <p:nvSpPr>
            <p:cNvPr id="15" name="Freihandform: Form 14">
              <a:extLst>
                <a:ext uri="{FF2B5EF4-FFF2-40B4-BE49-F238E27FC236}">
                  <a16:creationId xmlns:a16="http://schemas.microsoft.com/office/drawing/2014/main" id="{18C24FD2-AEE2-43CA-8EB3-8E646C2E5E46}"/>
                </a:ext>
              </a:extLst>
            </p:cNvPr>
            <p:cNvSpPr/>
            <p:nvPr/>
          </p:nvSpPr>
          <p:spPr>
            <a:xfrm>
              <a:off x="1159517" y="6556560"/>
              <a:ext cx="96452" cy="108166"/>
            </a:xfrm>
            <a:custGeom>
              <a:avLst/>
              <a:gdLst>
                <a:gd name="connsiteX0" fmla="*/ 23303 w 96452"/>
                <a:gd name="connsiteY0" fmla="*/ 0 h 108166"/>
                <a:gd name="connsiteX1" fmla="*/ 20562 w 96452"/>
                <a:gd name="connsiteY1" fmla="*/ 13708 h 108166"/>
                <a:gd name="connsiteX2" fmla="*/ 20562 w 96452"/>
                <a:gd name="connsiteY2" fmla="*/ 13957 h 108166"/>
                <a:gd name="connsiteX3" fmla="*/ 74271 w 96452"/>
                <a:gd name="connsiteY3" fmla="*/ 13957 h 108166"/>
                <a:gd name="connsiteX4" fmla="*/ 2742 w 96452"/>
                <a:gd name="connsiteY4" fmla="*/ 94957 h 108166"/>
                <a:gd name="connsiteX5" fmla="*/ 2617 w 96452"/>
                <a:gd name="connsiteY5" fmla="*/ 94957 h 108166"/>
                <a:gd name="connsiteX6" fmla="*/ 0 w 96452"/>
                <a:gd name="connsiteY6" fmla="*/ 108166 h 108166"/>
                <a:gd name="connsiteX7" fmla="*/ 76265 w 96452"/>
                <a:gd name="connsiteY7" fmla="*/ 108166 h 108166"/>
                <a:gd name="connsiteX8" fmla="*/ 79006 w 96452"/>
                <a:gd name="connsiteY8" fmla="*/ 94209 h 108166"/>
                <a:gd name="connsiteX9" fmla="*/ 21932 w 96452"/>
                <a:gd name="connsiteY9" fmla="*/ 94209 h 108166"/>
                <a:gd name="connsiteX10" fmla="*/ 93835 w 96452"/>
                <a:gd name="connsiteY10" fmla="*/ 13209 h 108166"/>
                <a:gd name="connsiteX11" fmla="*/ 93835 w 96452"/>
                <a:gd name="connsiteY11" fmla="*/ 13209 h 108166"/>
                <a:gd name="connsiteX12" fmla="*/ 96452 w 96452"/>
                <a:gd name="connsiteY12" fmla="*/ 0 h 108166"/>
                <a:gd name="connsiteX13" fmla="*/ 23303 w 96452"/>
                <a:gd name="connsiteY13" fmla="*/ 0 h 10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452" h="108166">
                  <a:moveTo>
                    <a:pt x="23303" y="0"/>
                  </a:moveTo>
                  <a:lnTo>
                    <a:pt x="20562" y="13708"/>
                  </a:lnTo>
                  <a:lnTo>
                    <a:pt x="20562" y="13957"/>
                  </a:lnTo>
                  <a:lnTo>
                    <a:pt x="74271" y="13957"/>
                  </a:lnTo>
                  <a:lnTo>
                    <a:pt x="2742" y="94957"/>
                  </a:lnTo>
                  <a:lnTo>
                    <a:pt x="2617" y="94957"/>
                  </a:lnTo>
                  <a:lnTo>
                    <a:pt x="0" y="108166"/>
                  </a:lnTo>
                  <a:lnTo>
                    <a:pt x="76265" y="108166"/>
                  </a:lnTo>
                  <a:lnTo>
                    <a:pt x="79006" y="94209"/>
                  </a:lnTo>
                  <a:lnTo>
                    <a:pt x="21932" y="94209"/>
                  </a:lnTo>
                  <a:lnTo>
                    <a:pt x="93835" y="13209"/>
                  </a:lnTo>
                  <a:lnTo>
                    <a:pt x="93835" y="13209"/>
                  </a:lnTo>
                  <a:lnTo>
                    <a:pt x="96452" y="0"/>
                  </a:lnTo>
                  <a:lnTo>
                    <a:pt x="23303" y="0"/>
                  </a:lnTo>
                  <a:close/>
                </a:path>
              </a:pathLst>
            </a:custGeom>
            <a:grpFill/>
            <a:ln w="12419" cap="flat">
              <a:noFill/>
              <a:prstDash val="solid"/>
              <a:miter/>
            </a:ln>
          </p:spPr>
          <p:txBody>
            <a:bodyPr rtlCol="0" anchor="ctr"/>
            <a:lstStyle/>
            <a:p>
              <a:endParaRPr lang="de-CH" noProof="0"/>
            </a:p>
          </p:txBody>
        </p:sp>
        <p:sp>
          <p:nvSpPr>
            <p:cNvPr id="16" name="Freihandform: Form 15">
              <a:extLst>
                <a:ext uri="{FF2B5EF4-FFF2-40B4-BE49-F238E27FC236}">
                  <a16:creationId xmlns:a16="http://schemas.microsoft.com/office/drawing/2014/main" id="{AEE7F6F4-4D2C-45B3-A061-9606B2BD36A7}"/>
                </a:ext>
              </a:extLst>
            </p:cNvPr>
            <p:cNvSpPr/>
            <p:nvPr/>
          </p:nvSpPr>
          <p:spPr>
            <a:xfrm>
              <a:off x="1466445" y="6556560"/>
              <a:ext cx="37259" cy="108166"/>
            </a:xfrm>
            <a:custGeom>
              <a:avLst/>
              <a:gdLst>
                <a:gd name="connsiteX0" fmla="*/ 21683 w 37259"/>
                <a:gd name="connsiteY0" fmla="*/ 0 h 108166"/>
                <a:gd name="connsiteX1" fmla="*/ 0 w 37259"/>
                <a:gd name="connsiteY1" fmla="*/ 107917 h 108166"/>
                <a:gd name="connsiteX2" fmla="*/ 0 w 37259"/>
                <a:gd name="connsiteY2" fmla="*/ 108166 h 108166"/>
                <a:gd name="connsiteX3" fmla="*/ 15702 w 37259"/>
                <a:gd name="connsiteY3" fmla="*/ 108166 h 108166"/>
                <a:gd name="connsiteX4" fmla="*/ 37260 w 37259"/>
                <a:gd name="connsiteY4" fmla="*/ 0 h 108166"/>
                <a:gd name="connsiteX5" fmla="*/ 21683 w 37259"/>
                <a:gd name="connsiteY5" fmla="*/ 0 h 10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9" h="108166">
                  <a:moveTo>
                    <a:pt x="21683" y="0"/>
                  </a:moveTo>
                  <a:lnTo>
                    <a:pt x="0" y="107917"/>
                  </a:lnTo>
                  <a:lnTo>
                    <a:pt x="0" y="108166"/>
                  </a:lnTo>
                  <a:lnTo>
                    <a:pt x="15702" y="108166"/>
                  </a:lnTo>
                  <a:lnTo>
                    <a:pt x="37260" y="0"/>
                  </a:lnTo>
                  <a:lnTo>
                    <a:pt x="21683" y="0"/>
                  </a:lnTo>
                  <a:close/>
                </a:path>
              </a:pathLst>
            </a:custGeom>
            <a:grpFill/>
            <a:ln w="12419" cap="flat">
              <a:noFill/>
              <a:prstDash val="solid"/>
              <a:miter/>
            </a:ln>
          </p:spPr>
          <p:txBody>
            <a:bodyPr rtlCol="0" anchor="ctr"/>
            <a:lstStyle/>
            <a:p>
              <a:endParaRPr lang="de-CH" noProof="0"/>
            </a:p>
          </p:txBody>
        </p:sp>
        <p:grpSp>
          <p:nvGrpSpPr>
            <p:cNvPr id="17" name="Grafik 6">
              <a:extLst>
                <a:ext uri="{FF2B5EF4-FFF2-40B4-BE49-F238E27FC236}">
                  <a16:creationId xmlns:a16="http://schemas.microsoft.com/office/drawing/2014/main" id="{7F7C476A-2849-4D68-9FA2-3A5CFC13C833}"/>
                </a:ext>
              </a:extLst>
            </p:cNvPr>
            <p:cNvGrpSpPr/>
            <p:nvPr/>
          </p:nvGrpSpPr>
          <p:grpSpPr>
            <a:xfrm>
              <a:off x="1518879" y="6507337"/>
              <a:ext cx="191395" cy="158803"/>
              <a:chOff x="1518879" y="6507337"/>
              <a:chExt cx="191395" cy="158803"/>
            </a:xfrm>
            <a:grpFill/>
          </p:grpSpPr>
          <p:sp>
            <p:nvSpPr>
              <p:cNvPr id="18" name="Freihandform: Form 17">
                <a:extLst>
                  <a:ext uri="{FF2B5EF4-FFF2-40B4-BE49-F238E27FC236}">
                    <a16:creationId xmlns:a16="http://schemas.microsoft.com/office/drawing/2014/main" id="{B2186F78-5D28-4695-8B1C-5A3F1A53AAB3}"/>
                  </a:ext>
                </a:extLst>
              </p:cNvPr>
              <p:cNvSpPr/>
              <p:nvPr/>
            </p:nvSpPr>
            <p:spPr>
              <a:xfrm>
                <a:off x="1614114" y="6507337"/>
                <a:ext cx="96160" cy="157638"/>
              </a:xfrm>
              <a:custGeom>
                <a:avLst/>
                <a:gdLst>
                  <a:gd name="connsiteX0" fmla="*/ 66046 w 96160"/>
                  <a:gd name="connsiteY0" fmla="*/ 47852 h 157638"/>
                  <a:gd name="connsiteX1" fmla="*/ 35142 w 96160"/>
                  <a:gd name="connsiteY1" fmla="*/ 60314 h 157638"/>
                  <a:gd name="connsiteX2" fmla="*/ 47603 w 96160"/>
                  <a:gd name="connsiteY2" fmla="*/ 0 h 157638"/>
                  <a:gd name="connsiteX3" fmla="*/ 31652 w 96160"/>
                  <a:gd name="connsiteY3" fmla="*/ 0 h 157638"/>
                  <a:gd name="connsiteX4" fmla="*/ 0 w 96160"/>
                  <a:gd name="connsiteY4" fmla="*/ 157389 h 157638"/>
                  <a:gd name="connsiteX5" fmla="*/ 15701 w 96160"/>
                  <a:gd name="connsiteY5" fmla="*/ 157389 h 157638"/>
                  <a:gd name="connsiteX6" fmla="*/ 28911 w 96160"/>
                  <a:gd name="connsiteY6" fmla="*/ 91218 h 157638"/>
                  <a:gd name="connsiteX7" fmla="*/ 60563 w 96160"/>
                  <a:gd name="connsiteY7" fmla="*/ 62058 h 157638"/>
                  <a:gd name="connsiteX8" fmla="*/ 79837 w 96160"/>
                  <a:gd name="connsiteY8" fmla="*/ 77742 h 157638"/>
                  <a:gd name="connsiteX9" fmla="*/ 79878 w 96160"/>
                  <a:gd name="connsiteY9" fmla="*/ 80875 h 157638"/>
                  <a:gd name="connsiteX10" fmla="*/ 78757 w 96160"/>
                  <a:gd name="connsiteY10" fmla="*/ 90969 h 157638"/>
                  <a:gd name="connsiteX11" fmla="*/ 65423 w 96160"/>
                  <a:gd name="connsiteY11" fmla="*/ 157638 h 157638"/>
                  <a:gd name="connsiteX12" fmla="*/ 81125 w 96160"/>
                  <a:gd name="connsiteY12" fmla="*/ 157638 h 157638"/>
                  <a:gd name="connsiteX13" fmla="*/ 94957 w 96160"/>
                  <a:gd name="connsiteY13" fmla="*/ 89474 h 157638"/>
                  <a:gd name="connsiteX14" fmla="*/ 96078 w 96160"/>
                  <a:gd name="connsiteY14" fmla="*/ 78757 h 157638"/>
                  <a:gd name="connsiteX15" fmla="*/ 69522 w 96160"/>
                  <a:gd name="connsiteY15" fmla="*/ 47902 h 157638"/>
                  <a:gd name="connsiteX16" fmla="*/ 66046 w 96160"/>
                  <a:gd name="connsiteY16" fmla="*/ 47852 h 15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160" h="157638">
                    <a:moveTo>
                      <a:pt x="66046" y="47852"/>
                    </a:moveTo>
                    <a:cubicBezTo>
                      <a:pt x="54431" y="47363"/>
                      <a:pt x="43168" y="51904"/>
                      <a:pt x="35142" y="60314"/>
                    </a:cubicBezTo>
                    <a:lnTo>
                      <a:pt x="47603" y="0"/>
                    </a:lnTo>
                    <a:lnTo>
                      <a:pt x="31652" y="0"/>
                    </a:lnTo>
                    <a:lnTo>
                      <a:pt x="0" y="157389"/>
                    </a:lnTo>
                    <a:lnTo>
                      <a:pt x="15701" y="157389"/>
                    </a:lnTo>
                    <a:lnTo>
                      <a:pt x="28911" y="91218"/>
                    </a:lnTo>
                    <a:cubicBezTo>
                      <a:pt x="30603" y="74910"/>
                      <a:pt x="44170" y="62411"/>
                      <a:pt x="60563" y="62058"/>
                    </a:cubicBezTo>
                    <a:cubicBezTo>
                      <a:pt x="70216" y="61067"/>
                      <a:pt x="78845" y="68088"/>
                      <a:pt x="79837" y="77742"/>
                    </a:cubicBezTo>
                    <a:cubicBezTo>
                      <a:pt x="79945" y="78783"/>
                      <a:pt x="79958" y="79832"/>
                      <a:pt x="79878" y="80875"/>
                    </a:cubicBezTo>
                    <a:cubicBezTo>
                      <a:pt x="79822" y="84268"/>
                      <a:pt x="79446" y="87647"/>
                      <a:pt x="78757" y="90969"/>
                    </a:cubicBezTo>
                    <a:lnTo>
                      <a:pt x="65423" y="157638"/>
                    </a:lnTo>
                    <a:lnTo>
                      <a:pt x="81125" y="157638"/>
                    </a:lnTo>
                    <a:lnTo>
                      <a:pt x="94957" y="89474"/>
                    </a:lnTo>
                    <a:cubicBezTo>
                      <a:pt x="95657" y="85943"/>
                      <a:pt x="96034" y="82356"/>
                      <a:pt x="96078" y="78757"/>
                    </a:cubicBezTo>
                    <a:cubicBezTo>
                      <a:pt x="97265" y="62903"/>
                      <a:pt x="85375" y="49089"/>
                      <a:pt x="69522" y="47902"/>
                    </a:cubicBezTo>
                    <a:cubicBezTo>
                      <a:pt x="68365" y="47815"/>
                      <a:pt x="67205" y="47799"/>
                      <a:pt x="66046" y="47852"/>
                    </a:cubicBezTo>
                  </a:path>
                </a:pathLst>
              </a:custGeom>
              <a:grpFill/>
              <a:ln w="12419" cap="flat">
                <a:noFill/>
                <a:prstDash val="solid"/>
                <a:miter/>
              </a:ln>
            </p:spPr>
            <p:txBody>
              <a:bodyPr rtlCol="0" anchor="ctr"/>
              <a:lstStyle/>
              <a:p>
                <a:endParaRPr lang="de-CH" noProof="0"/>
              </a:p>
            </p:txBody>
          </p:sp>
          <p:sp>
            <p:nvSpPr>
              <p:cNvPr id="19" name="Freihandform: Form 18">
                <a:extLst>
                  <a:ext uri="{FF2B5EF4-FFF2-40B4-BE49-F238E27FC236}">
                    <a16:creationId xmlns:a16="http://schemas.microsoft.com/office/drawing/2014/main" id="{1FE5475E-83C3-4BE3-BBF1-FAE9A6986B3F}"/>
                  </a:ext>
                </a:extLst>
              </p:cNvPr>
              <p:cNvSpPr/>
              <p:nvPr/>
            </p:nvSpPr>
            <p:spPr>
              <a:xfrm>
                <a:off x="1518879" y="6555189"/>
                <a:ext cx="87882" cy="110951"/>
              </a:xfrm>
              <a:custGeom>
                <a:avLst/>
                <a:gdLst>
                  <a:gd name="connsiteX0" fmla="*/ 56853 w 87882"/>
                  <a:gd name="connsiteY0" fmla="*/ 0 h 110951"/>
                  <a:gd name="connsiteX1" fmla="*/ 1649 w 87882"/>
                  <a:gd name="connsiteY1" fmla="*/ 55329 h 110951"/>
                  <a:gd name="connsiteX2" fmla="*/ 153 w 87882"/>
                  <a:gd name="connsiteY2" fmla="*/ 71903 h 110951"/>
                  <a:gd name="connsiteX3" fmla="*/ 32484 w 87882"/>
                  <a:gd name="connsiteY3" fmla="*/ 110801 h 110951"/>
                  <a:gd name="connsiteX4" fmla="*/ 37538 w 87882"/>
                  <a:gd name="connsiteY4" fmla="*/ 110908 h 110951"/>
                  <a:gd name="connsiteX5" fmla="*/ 73552 w 87882"/>
                  <a:gd name="connsiteY5" fmla="*/ 95705 h 110951"/>
                  <a:gd name="connsiteX6" fmla="*/ 73552 w 87882"/>
                  <a:gd name="connsiteY6" fmla="*/ 95705 h 110951"/>
                  <a:gd name="connsiteX7" fmla="*/ 64455 w 87882"/>
                  <a:gd name="connsiteY7" fmla="*/ 84614 h 110951"/>
                  <a:gd name="connsiteX8" fmla="*/ 64455 w 87882"/>
                  <a:gd name="connsiteY8" fmla="*/ 84614 h 110951"/>
                  <a:gd name="connsiteX9" fmla="*/ 64455 w 87882"/>
                  <a:gd name="connsiteY9" fmla="*/ 84614 h 110951"/>
                  <a:gd name="connsiteX10" fmla="*/ 38535 w 87882"/>
                  <a:gd name="connsiteY10" fmla="*/ 97075 h 110951"/>
                  <a:gd name="connsiteX11" fmla="*/ 15233 w 87882"/>
                  <a:gd name="connsiteY11" fmla="*/ 75551 h 110951"/>
                  <a:gd name="connsiteX12" fmla="*/ 15356 w 87882"/>
                  <a:gd name="connsiteY12" fmla="*/ 72152 h 110951"/>
                  <a:gd name="connsiteX13" fmla="*/ 17101 w 87882"/>
                  <a:gd name="connsiteY13" fmla="*/ 55952 h 110951"/>
                  <a:gd name="connsiteX14" fmla="*/ 31058 w 87882"/>
                  <a:gd name="connsiteY14" fmla="*/ 25048 h 110951"/>
                  <a:gd name="connsiteX15" fmla="*/ 55233 w 87882"/>
                  <a:gd name="connsiteY15" fmla="*/ 14206 h 110951"/>
                  <a:gd name="connsiteX16" fmla="*/ 76293 w 87882"/>
                  <a:gd name="connsiteY16" fmla="*/ 26668 h 110951"/>
                  <a:gd name="connsiteX17" fmla="*/ 76293 w 87882"/>
                  <a:gd name="connsiteY17" fmla="*/ 26668 h 110951"/>
                  <a:gd name="connsiteX18" fmla="*/ 87883 w 87882"/>
                  <a:gd name="connsiteY18" fmla="*/ 16823 h 110951"/>
                  <a:gd name="connsiteX19" fmla="*/ 87883 w 87882"/>
                  <a:gd name="connsiteY19" fmla="*/ 16823 h 110951"/>
                  <a:gd name="connsiteX20" fmla="*/ 56729 w 87882"/>
                  <a:gd name="connsiteY20" fmla="*/ 748 h 11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882" h="110951">
                    <a:moveTo>
                      <a:pt x="56853" y="0"/>
                    </a:moveTo>
                    <a:cubicBezTo>
                      <a:pt x="28192" y="0"/>
                      <a:pt x="8129" y="20188"/>
                      <a:pt x="1649" y="55329"/>
                    </a:cubicBezTo>
                    <a:cubicBezTo>
                      <a:pt x="671" y="60800"/>
                      <a:pt x="170" y="66345"/>
                      <a:pt x="153" y="71903"/>
                    </a:cubicBezTo>
                    <a:cubicBezTo>
                      <a:pt x="-1660" y="91572"/>
                      <a:pt x="12814" y="108987"/>
                      <a:pt x="32484" y="110801"/>
                    </a:cubicBezTo>
                    <a:cubicBezTo>
                      <a:pt x="34163" y="110955"/>
                      <a:pt x="35853" y="110991"/>
                      <a:pt x="37538" y="110908"/>
                    </a:cubicBezTo>
                    <a:cubicBezTo>
                      <a:pt x="51112" y="110955"/>
                      <a:pt x="64118" y="105465"/>
                      <a:pt x="73552" y="95705"/>
                    </a:cubicBezTo>
                    <a:lnTo>
                      <a:pt x="73552" y="95705"/>
                    </a:lnTo>
                    <a:lnTo>
                      <a:pt x="64455" y="84614"/>
                    </a:lnTo>
                    <a:lnTo>
                      <a:pt x="64455" y="84614"/>
                    </a:lnTo>
                    <a:lnTo>
                      <a:pt x="64455" y="84614"/>
                    </a:lnTo>
                    <a:cubicBezTo>
                      <a:pt x="58138" y="92466"/>
                      <a:pt x="48613" y="97045"/>
                      <a:pt x="38535" y="97075"/>
                    </a:cubicBezTo>
                    <a:cubicBezTo>
                      <a:pt x="26157" y="97566"/>
                      <a:pt x="15724" y="87929"/>
                      <a:pt x="15233" y="75551"/>
                    </a:cubicBezTo>
                    <a:cubicBezTo>
                      <a:pt x="15188" y="74416"/>
                      <a:pt x="15229" y="73280"/>
                      <a:pt x="15356" y="72152"/>
                    </a:cubicBezTo>
                    <a:cubicBezTo>
                      <a:pt x="15424" y="66709"/>
                      <a:pt x="16008" y="61285"/>
                      <a:pt x="17101" y="55952"/>
                    </a:cubicBezTo>
                    <a:cubicBezTo>
                      <a:pt x="18838" y="44568"/>
                      <a:pt x="23666" y="33878"/>
                      <a:pt x="31058" y="25048"/>
                    </a:cubicBezTo>
                    <a:cubicBezTo>
                      <a:pt x="37213" y="18167"/>
                      <a:pt x="46002" y="14225"/>
                      <a:pt x="55233" y="14206"/>
                    </a:cubicBezTo>
                    <a:cubicBezTo>
                      <a:pt x="64085" y="13892"/>
                      <a:pt x="72308" y="18758"/>
                      <a:pt x="76293" y="26668"/>
                    </a:cubicBezTo>
                    <a:lnTo>
                      <a:pt x="76293" y="26668"/>
                    </a:lnTo>
                    <a:lnTo>
                      <a:pt x="87883" y="16823"/>
                    </a:lnTo>
                    <a:lnTo>
                      <a:pt x="87883" y="16823"/>
                    </a:lnTo>
                    <a:cubicBezTo>
                      <a:pt x="81104" y="6298"/>
                      <a:pt x="69235" y="174"/>
                      <a:pt x="56729" y="748"/>
                    </a:cubicBezTo>
                  </a:path>
                </a:pathLst>
              </a:custGeom>
              <a:grpFill/>
              <a:ln w="12419" cap="flat">
                <a:noFill/>
                <a:prstDash val="solid"/>
                <a:miter/>
              </a:ln>
            </p:spPr>
            <p:txBody>
              <a:bodyPr rtlCol="0" anchor="ctr"/>
              <a:lstStyle/>
              <a:p>
                <a:endParaRPr lang="de-CH" noProof="0"/>
              </a:p>
            </p:txBody>
          </p:sp>
        </p:grpSp>
        <p:sp>
          <p:nvSpPr>
            <p:cNvPr id="20" name="Freihandform: Form 19">
              <a:extLst>
                <a:ext uri="{FF2B5EF4-FFF2-40B4-BE49-F238E27FC236}">
                  <a16:creationId xmlns:a16="http://schemas.microsoft.com/office/drawing/2014/main" id="{41B77B6E-E7CB-412B-95AC-A9322C6799BB}"/>
                </a:ext>
              </a:extLst>
            </p:cNvPr>
            <p:cNvSpPr/>
            <p:nvPr/>
          </p:nvSpPr>
          <p:spPr>
            <a:xfrm>
              <a:off x="1493985" y="6507088"/>
              <a:ext cx="19689" cy="19689"/>
            </a:xfrm>
            <a:custGeom>
              <a:avLst/>
              <a:gdLst>
                <a:gd name="connsiteX0" fmla="*/ 3988 w 19689"/>
                <a:gd name="connsiteY0" fmla="*/ 0 h 19689"/>
                <a:gd name="connsiteX1" fmla="*/ 0 w 19689"/>
                <a:gd name="connsiteY1" fmla="*/ 19689 h 19689"/>
                <a:gd name="connsiteX2" fmla="*/ 15826 w 19689"/>
                <a:gd name="connsiteY2" fmla="*/ 19689 h 19689"/>
                <a:gd name="connsiteX3" fmla="*/ 19689 w 19689"/>
                <a:gd name="connsiteY3" fmla="*/ 0 h 19689"/>
                <a:gd name="connsiteX4" fmla="*/ 3988 w 19689"/>
                <a:gd name="connsiteY4" fmla="*/ 0 h 1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9" h="19689">
                  <a:moveTo>
                    <a:pt x="3988" y="0"/>
                  </a:moveTo>
                  <a:lnTo>
                    <a:pt x="0" y="19689"/>
                  </a:lnTo>
                  <a:lnTo>
                    <a:pt x="15826" y="19689"/>
                  </a:lnTo>
                  <a:lnTo>
                    <a:pt x="19689" y="0"/>
                  </a:lnTo>
                  <a:lnTo>
                    <a:pt x="3988" y="0"/>
                  </a:lnTo>
                  <a:close/>
                </a:path>
              </a:pathLst>
            </a:custGeom>
            <a:grpFill/>
            <a:ln w="12419" cap="flat">
              <a:noFill/>
              <a:prstDash val="solid"/>
              <a:miter/>
            </a:ln>
          </p:spPr>
          <p:txBody>
            <a:bodyPr rtlCol="0" anchor="ctr"/>
            <a:lstStyle/>
            <a:p>
              <a:endParaRPr lang="de-CH" noProof="0"/>
            </a:p>
          </p:txBody>
        </p:sp>
        <p:sp>
          <p:nvSpPr>
            <p:cNvPr id="21" name="Freihandform: Form 20">
              <a:extLst>
                <a:ext uri="{FF2B5EF4-FFF2-40B4-BE49-F238E27FC236}">
                  <a16:creationId xmlns:a16="http://schemas.microsoft.com/office/drawing/2014/main" id="{832E5C1A-13CE-49A6-B590-B6EAA5F9E1AD}"/>
                </a:ext>
              </a:extLst>
            </p:cNvPr>
            <p:cNvSpPr/>
            <p:nvPr/>
          </p:nvSpPr>
          <p:spPr>
            <a:xfrm>
              <a:off x="1340708" y="6507088"/>
              <a:ext cx="19689" cy="19689"/>
            </a:xfrm>
            <a:custGeom>
              <a:avLst/>
              <a:gdLst>
                <a:gd name="connsiteX0" fmla="*/ 3988 w 19689"/>
                <a:gd name="connsiteY0" fmla="*/ 0 h 19689"/>
                <a:gd name="connsiteX1" fmla="*/ 0 w 19689"/>
                <a:gd name="connsiteY1" fmla="*/ 19689 h 19689"/>
                <a:gd name="connsiteX2" fmla="*/ 15826 w 19689"/>
                <a:gd name="connsiteY2" fmla="*/ 19689 h 19689"/>
                <a:gd name="connsiteX3" fmla="*/ 19689 w 19689"/>
                <a:gd name="connsiteY3" fmla="*/ 0 h 19689"/>
                <a:gd name="connsiteX4" fmla="*/ 3988 w 19689"/>
                <a:gd name="connsiteY4" fmla="*/ 0 h 1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9" h="19689">
                  <a:moveTo>
                    <a:pt x="3988" y="0"/>
                  </a:moveTo>
                  <a:lnTo>
                    <a:pt x="0" y="19689"/>
                  </a:lnTo>
                  <a:lnTo>
                    <a:pt x="15826" y="19689"/>
                  </a:lnTo>
                  <a:lnTo>
                    <a:pt x="19689" y="0"/>
                  </a:lnTo>
                  <a:lnTo>
                    <a:pt x="3988" y="0"/>
                  </a:lnTo>
                  <a:close/>
                </a:path>
              </a:pathLst>
            </a:custGeom>
            <a:grpFill/>
            <a:ln w="12419" cap="flat">
              <a:noFill/>
              <a:prstDash val="solid"/>
              <a:miter/>
            </a:ln>
          </p:spPr>
          <p:txBody>
            <a:bodyPr rtlCol="0" anchor="ctr"/>
            <a:lstStyle/>
            <a:p>
              <a:endParaRPr lang="de-CH" noProof="0"/>
            </a:p>
          </p:txBody>
        </p:sp>
        <p:sp>
          <p:nvSpPr>
            <p:cNvPr id="22" name="Freihandform: Form 21">
              <a:extLst>
                <a:ext uri="{FF2B5EF4-FFF2-40B4-BE49-F238E27FC236}">
                  <a16:creationId xmlns:a16="http://schemas.microsoft.com/office/drawing/2014/main" id="{63AE00B0-780F-4053-8FE9-B7D321217AFF}"/>
                </a:ext>
              </a:extLst>
            </p:cNvPr>
            <p:cNvSpPr/>
            <p:nvPr/>
          </p:nvSpPr>
          <p:spPr>
            <a:xfrm>
              <a:off x="1298712" y="6507088"/>
              <a:ext cx="19689" cy="19689"/>
            </a:xfrm>
            <a:custGeom>
              <a:avLst/>
              <a:gdLst>
                <a:gd name="connsiteX0" fmla="*/ 3988 w 19689"/>
                <a:gd name="connsiteY0" fmla="*/ 0 h 19689"/>
                <a:gd name="connsiteX1" fmla="*/ 0 w 19689"/>
                <a:gd name="connsiteY1" fmla="*/ 19689 h 19689"/>
                <a:gd name="connsiteX2" fmla="*/ 15702 w 19689"/>
                <a:gd name="connsiteY2" fmla="*/ 19689 h 19689"/>
                <a:gd name="connsiteX3" fmla="*/ 19689 w 19689"/>
                <a:gd name="connsiteY3" fmla="*/ 0 h 19689"/>
                <a:gd name="connsiteX4" fmla="*/ 3988 w 19689"/>
                <a:gd name="connsiteY4" fmla="*/ 0 h 1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9" h="19689">
                  <a:moveTo>
                    <a:pt x="3988" y="0"/>
                  </a:moveTo>
                  <a:lnTo>
                    <a:pt x="0" y="19689"/>
                  </a:lnTo>
                  <a:lnTo>
                    <a:pt x="15702" y="19689"/>
                  </a:lnTo>
                  <a:lnTo>
                    <a:pt x="19689" y="0"/>
                  </a:lnTo>
                  <a:lnTo>
                    <a:pt x="3988" y="0"/>
                  </a:lnTo>
                  <a:close/>
                </a:path>
              </a:pathLst>
            </a:custGeom>
            <a:grpFill/>
            <a:ln w="12419" cap="flat">
              <a:noFill/>
              <a:prstDash val="solid"/>
              <a:miter/>
            </a:ln>
          </p:spPr>
          <p:txBody>
            <a:bodyPr rtlCol="0" anchor="ctr"/>
            <a:lstStyle/>
            <a:p>
              <a:endParaRPr lang="de-CH" noProof="0"/>
            </a:p>
          </p:txBody>
        </p:sp>
        <p:sp>
          <p:nvSpPr>
            <p:cNvPr id="23" name="Freihandform: Form 22">
              <a:extLst>
                <a:ext uri="{FF2B5EF4-FFF2-40B4-BE49-F238E27FC236}">
                  <a16:creationId xmlns:a16="http://schemas.microsoft.com/office/drawing/2014/main" id="{2406CEAF-7399-4CCB-A322-03F0BA2532F5}"/>
                </a:ext>
              </a:extLst>
            </p:cNvPr>
            <p:cNvSpPr/>
            <p:nvPr/>
          </p:nvSpPr>
          <p:spPr>
            <a:xfrm>
              <a:off x="731837" y="6507088"/>
              <a:ext cx="417960" cy="157638"/>
            </a:xfrm>
            <a:custGeom>
              <a:avLst/>
              <a:gdLst>
                <a:gd name="connsiteX0" fmla="*/ 368612 w 417960"/>
                <a:gd name="connsiteY0" fmla="*/ 0 h 157638"/>
                <a:gd name="connsiteX1" fmla="*/ 356151 w 417960"/>
                <a:gd name="connsiteY1" fmla="*/ 61062 h 157638"/>
                <a:gd name="connsiteX2" fmla="*/ 320760 w 417960"/>
                <a:gd name="connsiteY2" fmla="*/ 61062 h 157638"/>
                <a:gd name="connsiteX3" fmla="*/ 333222 w 417960"/>
                <a:gd name="connsiteY3" fmla="*/ 0 h 157638"/>
                <a:gd name="connsiteX4" fmla="*/ 31652 w 417960"/>
                <a:gd name="connsiteY4" fmla="*/ 0 h 157638"/>
                <a:gd name="connsiteX5" fmla="*/ 0 w 417960"/>
                <a:gd name="connsiteY5" fmla="*/ 157638 h 157638"/>
                <a:gd name="connsiteX6" fmla="*/ 120254 w 417960"/>
                <a:gd name="connsiteY6" fmla="*/ 157638 h 157638"/>
                <a:gd name="connsiteX7" fmla="*/ 128105 w 417960"/>
                <a:gd name="connsiteY7" fmla="*/ 118260 h 157638"/>
                <a:gd name="connsiteX8" fmla="*/ 57074 w 417960"/>
                <a:gd name="connsiteY8" fmla="*/ 118260 h 157638"/>
                <a:gd name="connsiteX9" fmla="*/ 61435 w 417960"/>
                <a:gd name="connsiteY9" fmla="*/ 96577 h 157638"/>
                <a:gd name="connsiteX10" fmla="*/ 132342 w 417960"/>
                <a:gd name="connsiteY10" fmla="*/ 96577 h 157638"/>
                <a:gd name="connsiteX11" fmla="*/ 139569 w 417960"/>
                <a:gd name="connsiteY11" fmla="*/ 61062 h 157638"/>
                <a:gd name="connsiteX12" fmla="*/ 68538 w 417960"/>
                <a:gd name="connsiteY12" fmla="*/ 61062 h 157638"/>
                <a:gd name="connsiteX13" fmla="*/ 72900 w 417960"/>
                <a:gd name="connsiteY13" fmla="*/ 39378 h 157638"/>
                <a:gd name="connsiteX14" fmla="*/ 185303 w 417960"/>
                <a:gd name="connsiteY14" fmla="*/ 39378 h 157638"/>
                <a:gd name="connsiteX15" fmla="*/ 161626 w 417960"/>
                <a:gd name="connsiteY15" fmla="*/ 157638 h 157638"/>
                <a:gd name="connsiteX16" fmla="*/ 210849 w 417960"/>
                <a:gd name="connsiteY16" fmla="*/ 157638 h 157638"/>
                <a:gd name="connsiteX17" fmla="*/ 234651 w 417960"/>
                <a:gd name="connsiteY17" fmla="*/ 39378 h 157638"/>
                <a:gd name="connsiteX18" fmla="*/ 276023 w 417960"/>
                <a:gd name="connsiteY18" fmla="*/ 39378 h 157638"/>
                <a:gd name="connsiteX19" fmla="*/ 252222 w 417960"/>
                <a:gd name="connsiteY19" fmla="*/ 157638 h 157638"/>
                <a:gd name="connsiteX20" fmla="*/ 301569 w 417960"/>
                <a:gd name="connsiteY20" fmla="*/ 157638 h 157638"/>
                <a:gd name="connsiteX21" fmla="*/ 313657 w 417960"/>
                <a:gd name="connsiteY21" fmla="*/ 96577 h 157638"/>
                <a:gd name="connsiteX22" fmla="*/ 349172 w 417960"/>
                <a:gd name="connsiteY22" fmla="*/ 96577 h 157638"/>
                <a:gd name="connsiteX23" fmla="*/ 336960 w 417960"/>
                <a:gd name="connsiteY23" fmla="*/ 157638 h 157638"/>
                <a:gd name="connsiteX24" fmla="*/ 386308 w 417960"/>
                <a:gd name="connsiteY24" fmla="*/ 157638 h 157638"/>
                <a:gd name="connsiteX25" fmla="*/ 417960 w 417960"/>
                <a:gd name="connsiteY25" fmla="*/ 0 h 157638"/>
                <a:gd name="connsiteX26" fmla="*/ 368612 w 417960"/>
                <a:gd name="connsiteY26" fmla="*/ 0 h 15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7960" h="157638">
                  <a:moveTo>
                    <a:pt x="368612" y="0"/>
                  </a:moveTo>
                  <a:lnTo>
                    <a:pt x="356151" y="61062"/>
                  </a:lnTo>
                  <a:lnTo>
                    <a:pt x="320760" y="61062"/>
                  </a:lnTo>
                  <a:lnTo>
                    <a:pt x="333222" y="0"/>
                  </a:lnTo>
                  <a:lnTo>
                    <a:pt x="31652" y="0"/>
                  </a:lnTo>
                  <a:lnTo>
                    <a:pt x="0" y="157638"/>
                  </a:lnTo>
                  <a:lnTo>
                    <a:pt x="120254" y="157638"/>
                  </a:lnTo>
                  <a:lnTo>
                    <a:pt x="128105" y="118260"/>
                  </a:lnTo>
                  <a:lnTo>
                    <a:pt x="57074" y="118260"/>
                  </a:lnTo>
                  <a:lnTo>
                    <a:pt x="61435" y="96577"/>
                  </a:lnTo>
                  <a:lnTo>
                    <a:pt x="132342" y="96577"/>
                  </a:lnTo>
                  <a:lnTo>
                    <a:pt x="139569" y="61062"/>
                  </a:lnTo>
                  <a:lnTo>
                    <a:pt x="68538" y="61062"/>
                  </a:lnTo>
                  <a:lnTo>
                    <a:pt x="72900" y="39378"/>
                  </a:lnTo>
                  <a:lnTo>
                    <a:pt x="185303" y="39378"/>
                  </a:lnTo>
                  <a:lnTo>
                    <a:pt x="161626" y="157638"/>
                  </a:lnTo>
                  <a:lnTo>
                    <a:pt x="210849" y="157638"/>
                  </a:lnTo>
                  <a:lnTo>
                    <a:pt x="234651" y="39378"/>
                  </a:lnTo>
                  <a:lnTo>
                    <a:pt x="276023" y="39378"/>
                  </a:lnTo>
                  <a:lnTo>
                    <a:pt x="252222" y="157638"/>
                  </a:lnTo>
                  <a:lnTo>
                    <a:pt x="301569" y="157638"/>
                  </a:lnTo>
                  <a:lnTo>
                    <a:pt x="313657" y="96577"/>
                  </a:lnTo>
                  <a:lnTo>
                    <a:pt x="349172" y="96577"/>
                  </a:lnTo>
                  <a:lnTo>
                    <a:pt x="336960" y="157638"/>
                  </a:lnTo>
                  <a:lnTo>
                    <a:pt x="386308" y="157638"/>
                  </a:lnTo>
                  <a:lnTo>
                    <a:pt x="417960" y="0"/>
                  </a:lnTo>
                  <a:lnTo>
                    <a:pt x="368612" y="0"/>
                  </a:lnTo>
                  <a:close/>
                </a:path>
              </a:pathLst>
            </a:custGeom>
            <a:grpFill/>
            <a:ln w="12419" cap="flat">
              <a:noFill/>
              <a:prstDash val="solid"/>
              <a:miter/>
            </a:ln>
          </p:spPr>
          <p:txBody>
            <a:bodyPr rtlCol="0" anchor="ctr"/>
            <a:lstStyle/>
            <a:p>
              <a:endParaRPr lang="de-CH" noProof="0"/>
            </a:p>
          </p:txBody>
        </p:sp>
      </p:grpSp>
    </p:spTree>
    <p:extLst>
      <p:ext uri="{BB962C8B-B14F-4D97-AF65-F5344CB8AC3E}">
        <p14:creationId xmlns:p14="http://schemas.microsoft.com/office/powerpoint/2010/main" val="3716835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9CEF804-E58C-481B-A606-7D35AF68FF55}"/>
              </a:ext>
            </a:extLst>
          </p:cNvPr>
          <p:cNvSpPr>
            <a:spLocks noGrp="1"/>
          </p:cNvSpPr>
          <p:nvPr>
            <p:ph type="title"/>
          </p:nvPr>
        </p:nvSpPr>
        <p:spPr>
          <a:xfrm>
            <a:off x="731837" y="260351"/>
            <a:ext cx="10728325" cy="900000"/>
          </a:xfrm>
          <a:prstGeom prst="rect">
            <a:avLst/>
          </a:prstGeom>
        </p:spPr>
        <p:txBody>
          <a:bodyPr vert="horz" lIns="0" tIns="0" rIns="0" bIns="0" rtlCol="0" anchor="t" anchorCtr="0">
            <a:noAutofit/>
          </a:bodyPr>
          <a:lstStyle/>
          <a:p>
            <a:r>
              <a:rPr lang="de-CH" noProof="0"/>
              <a:t>Mastertitelformat bearbeiten</a:t>
            </a:r>
          </a:p>
        </p:txBody>
      </p:sp>
      <p:sp>
        <p:nvSpPr>
          <p:cNvPr id="3" name="Textplatzhalter 2">
            <a:extLst>
              <a:ext uri="{FF2B5EF4-FFF2-40B4-BE49-F238E27FC236}">
                <a16:creationId xmlns:a16="http://schemas.microsoft.com/office/drawing/2014/main" id="{65C6EC0D-393C-42F2-B6A7-B19C9B098F2D}"/>
              </a:ext>
            </a:extLst>
          </p:cNvPr>
          <p:cNvSpPr>
            <a:spLocks noGrp="1"/>
          </p:cNvSpPr>
          <p:nvPr>
            <p:ph type="body" idx="1"/>
          </p:nvPr>
        </p:nvSpPr>
        <p:spPr>
          <a:xfrm>
            <a:off x="731837" y="1412875"/>
            <a:ext cx="10728325" cy="4680000"/>
          </a:xfrm>
          <a:prstGeom prst="rect">
            <a:avLst/>
          </a:prstGeom>
        </p:spPr>
        <p:txBody>
          <a:bodyPr vert="horz" lIns="0" tIns="0" rIns="0" bIns="0" rtlCol="0">
            <a:noAutofit/>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Datumsplatzhalter 3">
            <a:extLst>
              <a:ext uri="{FF2B5EF4-FFF2-40B4-BE49-F238E27FC236}">
                <a16:creationId xmlns:a16="http://schemas.microsoft.com/office/drawing/2014/main" id="{37C96E51-36C9-4BEE-A761-33378A0DF03D}"/>
              </a:ext>
            </a:extLst>
          </p:cNvPr>
          <p:cNvSpPr>
            <a:spLocks noGrp="1"/>
          </p:cNvSpPr>
          <p:nvPr>
            <p:ph type="dt" sz="half" idx="2"/>
          </p:nvPr>
        </p:nvSpPr>
        <p:spPr>
          <a:xfrm>
            <a:off x="10473692" y="6522444"/>
            <a:ext cx="612000" cy="216000"/>
          </a:xfrm>
          <a:prstGeom prst="rect">
            <a:avLst/>
          </a:prstGeom>
        </p:spPr>
        <p:txBody>
          <a:bodyPr vert="horz" lIns="0" tIns="0" rIns="0" bIns="0" rtlCol="0" anchor="ctr"/>
          <a:lstStyle>
            <a:lvl1pPr algn="l">
              <a:defRPr sz="800">
                <a:solidFill>
                  <a:schemeClr val="tx1"/>
                </a:solidFill>
              </a:defRPr>
            </a:lvl1pPr>
          </a:lstStyle>
          <a:p>
            <a:fld id="{26115E53-0C21-7343-A6D4-625BF01AE2A8}" type="datetime1">
              <a:rPr lang="en-GB" noProof="0" smtClean="0"/>
              <a:t>27/04/2025</a:t>
            </a:fld>
            <a:endParaRPr lang="de-CH" noProof="0"/>
          </a:p>
        </p:txBody>
      </p:sp>
      <p:sp>
        <p:nvSpPr>
          <p:cNvPr id="5" name="Fußzeilenplatzhalter 4">
            <a:extLst>
              <a:ext uri="{FF2B5EF4-FFF2-40B4-BE49-F238E27FC236}">
                <a16:creationId xmlns:a16="http://schemas.microsoft.com/office/drawing/2014/main" id="{411EC403-6E63-4450-AFDD-66CA49D6CCBE}"/>
              </a:ext>
            </a:extLst>
          </p:cNvPr>
          <p:cNvSpPr>
            <a:spLocks noGrp="1"/>
          </p:cNvSpPr>
          <p:nvPr>
            <p:ph type="ftr" sz="quarter" idx="3"/>
          </p:nvPr>
        </p:nvSpPr>
        <p:spPr>
          <a:xfrm>
            <a:off x="2171700" y="6522444"/>
            <a:ext cx="5400000" cy="216000"/>
          </a:xfrm>
          <a:prstGeom prst="rect">
            <a:avLst/>
          </a:prstGeom>
        </p:spPr>
        <p:txBody>
          <a:bodyPr vert="horz" lIns="0" tIns="0" rIns="0" bIns="0" rtlCol="0" anchor="ctr"/>
          <a:lstStyle>
            <a:lvl1pPr algn="l">
              <a:defRPr sz="800">
                <a:solidFill>
                  <a:schemeClr val="tx1"/>
                </a:solidFill>
              </a:defRPr>
            </a:lvl1pPr>
          </a:lstStyle>
          <a:p>
            <a:endParaRPr lang="de-CH" noProof="0"/>
          </a:p>
        </p:txBody>
      </p:sp>
      <p:sp>
        <p:nvSpPr>
          <p:cNvPr id="6" name="Foliennummernplatzhalter 5">
            <a:extLst>
              <a:ext uri="{FF2B5EF4-FFF2-40B4-BE49-F238E27FC236}">
                <a16:creationId xmlns:a16="http://schemas.microsoft.com/office/drawing/2014/main" id="{7FDFCC57-7DDC-4B2C-A6BE-862DAF9C9F11}"/>
              </a:ext>
            </a:extLst>
          </p:cNvPr>
          <p:cNvSpPr>
            <a:spLocks noGrp="1"/>
          </p:cNvSpPr>
          <p:nvPr>
            <p:ph type="sldNum" sz="quarter" idx="4"/>
          </p:nvPr>
        </p:nvSpPr>
        <p:spPr>
          <a:xfrm>
            <a:off x="11137585" y="6522444"/>
            <a:ext cx="322577" cy="216000"/>
          </a:xfrm>
          <a:prstGeom prst="rect">
            <a:avLst/>
          </a:prstGeom>
        </p:spPr>
        <p:txBody>
          <a:bodyPr vert="horz" lIns="0" tIns="0" rIns="0" bIns="0" rtlCol="0" anchor="ctr"/>
          <a:lstStyle>
            <a:lvl1pPr algn="r">
              <a:defRPr sz="800">
                <a:solidFill>
                  <a:schemeClr val="tx1"/>
                </a:solidFill>
              </a:defRPr>
            </a:lvl1pPr>
          </a:lstStyle>
          <a:p>
            <a:fld id="{5ACA52AF-F19D-405C-AD5F-7D94B96A5CC3}" type="slidenum">
              <a:rPr lang="de-CH" noProof="0" smtClean="0"/>
              <a:pPr/>
              <a:t>‹#›</a:t>
            </a:fld>
            <a:endParaRPr lang="de-CH" noProof="0"/>
          </a:p>
        </p:txBody>
      </p:sp>
    </p:spTree>
    <p:extLst>
      <p:ext uri="{BB962C8B-B14F-4D97-AF65-F5344CB8AC3E}">
        <p14:creationId xmlns:p14="http://schemas.microsoft.com/office/powerpoint/2010/main" val="40960627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0"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p:txStyles>
    <p:titleStyle>
      <a:lvl1pPr algn="l" defTabSz="914400" rtl="0" eaLnBrk="1" latinLnBrk="0" hangingPunct="1">
        <a:lnSpc>
          <a:spcPct val="90000"/>
        </a:lnSpc>
        <a:spcBef>
          <a:spcPct val="0"/>
        </a:spcBef>
        <a:buNone/>
        <a:defRPr sz="2600" kern="1200">
          <a:solidFill>
            <a:schemeClr val="tx1"/>
          </a:solidFill>
          <a:latin typeface="+mj-lt"/>
          <a:ea typeface="+mj-ea"/>
          <a:cs typeface="+mj-cs"/>
        </a:defRPr>
      </a:lvl1pPr>
    </p:titleStyle>
    <p:body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61" userDrawn="1">
          <p15:clr>
            <a:srgbClr val="F26B43"/>
          </p15:clr>
        </p15:guide>
        <p15:guide id="3" pos="7219" userDrawn="1">
          <p15:clr>
            <a:srgbClr val="F26B43"/>
          </p15:clr>
        </p15:guide>
        <p15:guide id="4" orient="horz" pos="164" userDrawn="1">
          <p15:clr>
            <a:srgbClr val="F26B43"/>
          </p15:clr>
        </p15:guide>
        <p15:guide id="5" orient="horz" pos="890" userDrawn="1">
          <p15:clr>
            <a:srgbClr val="F26B43"/>
          </p15:clr>
        </p15:guide>
        <p15:guide id="6" orient="horz" pos="4201" userDrawn="1">
          <p15:clr>
            <a:srgbClr val="F26B43"/>
          </p15:clr>
        </p15:guide>
        <p15:guide id="7"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2.JP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hyperlink" Target="https://commons.wikimedia.org/wiki/User:McGeddon" TargetMode="External"/><Relationship Id="rId4" Type="http://schemas.openxmlformats.org/officeDocument/2006/relationships/hyperlink" Target="https://commons.wikimedia.org/wiki/User:SlvrK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5.jp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28.emf"/></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3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0.emf"/></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0.emf"/></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0.emf"/></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0.emf"/></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42.jpg"/><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qwd_SRwLulw&amp;list=PLeeS-3Ml-rpox3Bf0mumVUzAaUMlIhFNy&amp;index=17" TargetMode="External"/><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hyperlink" Target="https://appliedcrypto.ethz.ch/"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57.JPG"/><Relationship Id="rId4" Type="http://schemas.openxmlformats.org/officeDocument/2006/relationships/image" Target="../media/image56.jpeg"/></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59.jpeg"/><Relationship Id="rId4" Type="http://schemas.openxmlformats.org/officeDocument/2006/relationships/image" Target="../media/image58.jpe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descr="Ein Bild, das Gebäude, Stadt, Schloss, Turm enthält.&#10;&#10;Automatisch generierte Beschreibung">
            <a:extLst>
              <a:ext uri="{FF2B5EF4-FFF2-40B4-BE49-F238E27FC236}">
                <a16:creationId xmlns:a16="http://schemas.microsoft.com/office/drawing/2014/main" id="{882FF669-564A-4497-A386-BA8B28F256B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61" b="461"/>
          <a:stretch>
            <a:fillRect/>
          </a:stretch>
        </p:blipFill>
        <p:spPr/>
      </p:pic>
      <p:sp>
        <p:nvSpPr>
          <p:cNvPr id="3" name="Titel 2">
            <a:extLst>
              <a:ext uri="{FF2B5EF4-FFF2-40B4-BE49-F238E27FC236}">
                <a16:creationId xmlns:a16="http://schemas.microsoft.com/office/drawing/2014/main" id="{AC1FB292-90C1-439C-8480-EB4116CF2374}"/>
              </a:ext>
            </a:extLst>
          </p:cNvPr>
          <p:cNvSpPr>
            <a:spLocks noGrp="1"/>
          </p:cNvSpPr>
          <p:nvPr>
            <p:ph type="ctrTitle"/>
          </p:nvPr>
        </p:nvSpPr>
        <p:spPr>
          <a:xfrm>
            <a:off x="-1" y="2233538"/>
            <a:ext cx="6927273" cy="2772000"/>
          </a:xfrm>
        </p:spPr>
        <p:txBody>
          <a:bodyPr/>
          <a:lstStyle/>
          <a:p>
            <a:r>
              <a:rPr lang="en-GB" sz="2400" dirty="0">
                <a:effectLst/>
                <a:latin typeface="Arial" panose="020B0604020202020204" pitchFamily="34" charset="0"/>
                <a:cs typeface="Arial" panose="020B0604020202020204" pitchFamily="34" charset="0"/>
              </a:rPr>
              <a:t>Understanding Cryptography, Backwards</a:t>
            </a:r>
          </a:p>
        </p:txBody>
      </p:sp>
      <p:sp>
        <p:nvSpPr>
          <p:cNvPr id="6" name="Textplatzhalter 5">
            <a:extLst>
              <a:ext uri="{FF2B5EF4-FFF2-40B4-BE49-F238E27FC236}">
                <a16:creationId xmlns:a16="http://schemas.microsoft.com/office/drawing/2014/main" id="{4171C1F6-869F-40B1-8975-92FF2042F4CD}"/>
              </a:ext>
            </a:extLst>
          </p:cNvPr>
          <p:cNvSpPr>
            <a:spLocks noGrp="1"/>
          </p:cNvSpPr>
          <p:nvPr>
            <p:ph type="body" sz="quarter" idx="13"/>
          </p:nvPr>
        </p:nvSpPr>
        <p:spPr>
          <a:xfrm>
            <a:off x="1126642" y="2819206"/>
            <a:ext cx="5446975" cy="1942462"/>
          </a:xfrm>
        </p:spPr>
        <p:txBody>
          <a:bodyPr>
            <a:normAutofit/>
          </a:bodyPr>
          <a:lstStyle/>
          <a:p>
            <a:endParaRPr lang="en-GB" b="1" dirty="0"/>
          </a:p>
          <a:p>
            <a:r>
              <a:rPr lang="en-GB" b="1" dirty="0"/>
              <a:t>Kenny Paterson</a:t>
            </a:r>
          </a:p>
          <a:p>
            <a:r>
              <a:rPr lang="en-GB" dirty="0"/>
              <a:t>Applied Cryptography Group</a:t>
            </a:r>
          </a:p>
          <a:p>
            <a:r>
              <a:rPr lang="en-GB" dirty="0"/>
              <a:t>ETH Zurich</a:t>
            </a:r>
          </a:p>
          <a:p>
            <a:endParaRPr lang="en-GB" dirty="0"/>
          </a:p>
          <a:p>
            <a:r>
              <a:rPr lang="en-GB" dirty="0"/>
              <a:t>IACR Distinguished Lecture</a:t>
            </a:r>
          </a:p>
          <a:p>
            <a:r>
              <a:rPr lang="en-GB" dirty="0"/>
              <a:t>6 May 2025</a:t>
            </a:r>
          </a:p>
          <a:p>
            <a:endParaRPr lang="en-GB" dirty="0"/>
          </a:p>
          <a:p>
            <a:endParaRPr lang="en-GB" dirty="0"/>
          </a:p>
          <a:p>
            <a:endParaRPr lang="en-GB" dirty="0"/>
          </a:p>
        </p:txBody>
      </p:sp>
      <p:sp>
        <p:nvSpPr>
          <p:cNvPr id="4" name="Picture Placeholder 3">
            <a:extLst>
              <a:ext uri="{FF2B5EF4-FFF2-40B4-BE49-F238E27FC236}">
                <a16:creationId xmlns:a16="http://schemas.microsoft.com/office/drawing/2014/main" id="{5CBCDED5-0DCF-26AD-ADB8-A2B35F7C60D8}"/>
              </a:ext>
            </a:extLst>
          </p:cNvPr>
          <p:cNvSpPr>
            <a:spLocks noGrp="1"/>
          </p:cNvSpPr>
          <p:nvPr>
            <p:ph type="pic" sz="quarter" idx="12"/>
          </p:nvPr>
        </p:nvSpPr>
        <p:spPr/>
        <p:txBody>
          <a:bodyPr/>
          <a:lstStyle/>
          <a:p>
            <a:endParaRPr lang="en-CH"/>
          </a:p>
        </p:txBody>
      </p:sp>
      <p:pic>
        <p:nvPicPr>
          <p:cNvPr id="11" name="Graphic 3">
            <a:extLst>
              <a:ext uri="{FF2B5EF4-FFF2-40B4-BE49-F238E27FC236}">
                <a16:creationId xmlns:a16="http://schemas.microsoft.com/office/drawing/2014/main" id="{4B47087E-EBFC-5497-A9F7-C75A08EBD585}"/>
              </a:ext>
            </a:extLst>
          </p:cNvPr>
          <p:cNvPicPr>
            <a:picLocks noChangeAspect="1"/>
          </p:cNvPicPr>
          <p:nvPr/>
        </p:nvPicPr>
        <p:blipFill>
          <a:blip r:embed="rId3"/>
          <a:stretch/>
        </p:blipFill>
        <p:spPr bwMode="auto">
          <a:xfrm>
            <a:off x="9680142" y="242710"/>
            <a:ext cx="1780021" cy="686580"/>
          </a:xfrm>
          <a:prstGeom prst="rect">
            <a:avLst/>
          </a:prstGeom>
        </p:spPr>
      </p:pic>
    </p:spTree>
    <p:extLst>
      <p:ext uri="{BB962C8B-B14F-4D97-AF65-F5344CB8AC3E}">
        <p14:creationId xmlns:p14="http://schemas.microsoft.com/office/powerpoint/2010/main" val="3536168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10</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9850778"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The Three Types of Distinguished Lecture</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1F5C741B-8126-392D-9A37-FA024B77A9D8}"/>
              </a:ext>
            </a:extLst>
          </p:cNvPr>
          <p:cNvSpPr txBox="1">
            <a:spLocks/>
          </p:cNvSpPr>
          <p:nvPr/>
        </p:nvSpPr>
        <p:spPr bwMode="auto">
          <a:xfrm>
            <a:off x="436222" y="1221256"/>
            <a:ext cx="6246966"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0" i="1" dirty="0">
                <a:effectLst/>
                <a:latin typeface="Arial" panose="020B0604020202020204" pitchFamily="34" charset="0"/>
                <a:cs typeface="Arial" panose="020B0604020202020204" pitchFamily="34" charset="0"/>
              </a:rPr>
              <a:t>It is really true what philosophy tells us, that life must be understood backwards. </a:t>
            </a:r>
          </a:p>
          <a:p>
            <a:pPr marL="0" indent="0">
              <a:buNone/>
            </a:pPr>
            <a:r>
              <a:rPr lang="en-GB" sz="2400" b="0" i="1" dirty="0">
                <a:effectLst/>
                <a:latin typeface="Arial" panose="020B0604020202020204" pitchFamily="34" charset="0"/>
                <a:cs typeface="Arial" panose="020B0604020202020204" pitchFamily="34" charset="0"/>
              </a:rPr>
              <a:t>But with this, one forgets the second proposition, that it must be lived forwards. </a:t>
            </a:r>
          </a:p>
          <a:p>
            <a:pPr marL="0" indent="0">
              <a:buNone/>
            </a:pPr>
            <a:r>
              <a:rPr lang="en-GB" sz="2400" b="0" i="1" dirty="0">
                <a:effectLst/>
                <a:latin typeface="Arial" panose="020B0604020202020204" pitchFamily="34" charset="0"/>
                <a:cs typeface="Arial" panose="020B0604020202020204" pitchFamily="34" charset="0"/>
              </a:rPr>
              <a:t>A proposition which, the more it is subjected to careful thought, the more it ends up concluding precisely that life at any given moment cannot really ever be fully understood; </a:t>
            </a:r>
          </a:p>
          <a:p>
            <a:pPr marL="0" indent="0">
              <a:buNone/>
            </a:pPr>
            <a:r>
              <a:rPr lang="en-GB" sz="2400" i="1" dirty="0">
                <a:latin typeface="Arial" panose="020B0604020202020204" pitchFamily="34" charset="0"/>
                <a:cs typeface="Arial" panose="020B0604020202020204" pitchFamily="34" charset="0"/>
              </a:rPr>
              <a:t>E</a:t>
            </a:r>
            <a:r>
              <a:rPr lang="en-GB" sz="2400" b="0" i="1" dirty="0">
                <a:effectLst/>
                <a:latin typeface="Arial" panose="020B0604020202020204" pitchFamily="34" charset="0"/>
                <a:cs typeface="Arial" panose="020B0604020202020204" pitchFamily="34" charset="0"/>
              </a:rPr>
              <a:t>xactly because there is no single moment where time stops completely in order for me to take position [to do this]: going backwards.</a:t>
            </a:r>
            <a:endParaRPr lang="en-GB" sz="2400" i="1"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55D272A-ABD2-2837-7494-CC8538082762}"/>
              </a:ext>
            </a:extLst>
          </p:cNvPr>
          <p:cNvSpPr txBox="1"/>
          <p:nvPr/>
        </p:nvSpPr>
        <p:spPr>
          <a:xfrm>
            <a:off x="1334972" y="66132"/>
            <a:ext cx="1140056" cy="584775"/>
          </a:xfrm>
          <a:prstGeom prst="rect">
            <a:avLst/>
          </a:prstGeom>
          <a:noFill/>
        </p:spPr>
        <p:txBody>
          <a:bodyPr wrap="none" rtlCol="0">
            <a:spAutoFit/>
          </a:bodyPr>
          <a:lstStyle/>
          <a:p>
            <a:r>
              <a:rPr lang="en-GB" sz="3200"/>
              <a:t>Four!</a:t>
            </a:r>
          </a:p>
        </p:txBody>
      </p:sp>
      <p:pic>
        <p:nvPicPr>
          <p:cNvPr id="1026" name="Picture 2" descr="Oil painting of Kierkegaard, by Luplau Janssen (1902)">
            <a:extLst>
              <a:ext uri="{FF2B5EF4-FFF2-40B4-BE49-F238E27FC236}">
                <a16:creationId xmlns:a16="http://schemas.microsoft.com/office/drawing/2014/main" id="{60A3F298-8ED9-F85B-7C3D-830B3759E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660" y="2326340"/>
            <a:ext cx="3988501" cy="30046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AFAEA76-461A-ACCE-508E-7B4E8F5D3DBB}"/>
              </a:ext>
            </a:extLst>
          </p:cNvPr>
          <p:cNvSpPr txBox="1"/>
          <p:nvPr/>
        </p:nvSpPr>
        <p:spPr>
          <a:xfrm>
            <a:off x="7648876" y="5372729"/>
            <a:ext cx="3634067" cy="369332"/>
          </a:xfrm>
          <a:prstGeom prst="rect">
            <a:avLst/>
          </a:prstGeom>
          <a:noFill/>
        </p:spPr>
        <p:txBody>
          <a:bodyPr wrap="square">
            <a:spAutoFit/>
          </a:bodyPr>
          <a:lstStyle/>
          <a:p>
            <a:pPr algn="ctr"/>
            <a:r>
              <a:rPr lang="en-GB" dirty="0" err="1"/>
              <a:t>Søren</a:t>
            </a:r>
            <a:r>
              <a:rPr lang="en-GB" dirty="0"/>
              <a:t> Kierkegaard (1813 - 1855)</a:t>
            </a:r>
          </a:p>
        </p:txBody>
      </p:sp>
      <p:cxnSp>
        <p:nvCxnSpPr>
          <p:cNvPr id="8" name="Straight Connector 7">
            <a:extLst>
              <a:ext uri="{FF2B5EF4-FFF2-40B4-BE49-F238E27FC236}">
                <a16:creationId xmlns:a16="http://schemas.microsoft.com/office/drawing/2014/main" id="{9226929B-A6FB-44D7-CB81-8727042F5C19}"/>
              </a:ext>
            </a:extLst>
          </p:cNvPr>
          <p:cNvCxnSpPr>
            <a:cxnSpLocks/>
          </p:cNvCxnSpPr>
          <p:nvPr/>
        </p:nvCxnSpPr>
        <p:spPr>
          <a:xfrm>
            <a:off x="1308078" y="745036"/>
            <a:ext cx="107282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A2F0602-EE6C-5621-3D1A-DE41DE95CA77}"/>
              </a:ext>
            </a:extLst>
          </p:cNvPr>
          <p:cNvSpPr txBox="1"/>
          <p:nvPr/>
        </p:nvSpPr>
        <p:spPr>
          <a:xfrm>
            <a:off x="436222" y="6442172"/>
            <a:ext cx="7995084" cy="369332"/>
          </a:xfrm>
          <a:prstGeom prst="rect">
            <a:avLst/>
          </a:prstGeom>
          <a:noFill/>
        </p:spPr>
        <p:txBody>
          <a:bodyPr wrap="square">
            <a:spAutoFit/>
          </a:bodyPr>
          <a:lstStyle/>
          <a:p>
            <a:r>
              <a:rPr lang="en-GB" dirty="0"/>
              <a:t>https://</a:t>
            </a:r>
            <a:r>
              <a:rPr lang="en-GB" dirty="0" err="1"/>
              <a:t>homepage.math.uiowa.edu</a:t>
            </a:r>
            <a:r>
              <a:rPr lang="en-GB" dirty="0"/>
              <a:t>/~</a:t>
            </a:r>
            <a:r>
              <a:rPr lang="en-GB" dirty="0" err="1"/>
              <a:t>jorgen</a:t>
            </a:r>
            <a:r>
              <a:rPr lang="en-GB" dirty="0"/>
              <a:t>/</a:t>
            </a:r>
            <a:r>
              <a:rPr lang="en-GB" dirty="0" err="1"/>
              <a:t>kierkegaardquotesource.html</a:t>
            </a:r>
            <a:endParaRPr lang="en-GB" dirty="0"/>
          </a:p>
        </p:txBody>
      </p:sp>
    </p:spTree>
    <p:extLst>
      <p:ext uri="{BB962C8B-B14F-4D97-AF65-F5344CB8AC3E}">
        <p14:creationId xmlns:p14="http://schemas.microsoft.com/office/powerpoint/2010/main" val="106980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11</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a:t>Overview</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9A492B0B-E1D7-A217-EE68-4D62959496A3}"/>
              </a:ext>
            </a:extLst>
          </p:cNvPr>
          <p:cNvSpPr txBox="1">
            <a:spLocks/>
          </p:cNvSpPr>
          <p:nvPr/>
        </p:nvSpPr>
        <p:spPr bwMode="auto">
          <a:xfrm>
            <a:off x="547355" y="1393028"/>
            <a:ext cx="10590230"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On distinguished lectures</a:t>
            </a:r>
          </a:p>
          <a:p>
            <a:r>
              <a:rPr lang="en-GB" sz="2400" b="1" dirty="0">
                <a:latin typeface="Arial" panose="020B0604020202020204" pitchFamily="34" charset="0"/>
                <a:cs typeface="Arial" panose="020B0604020202020204" pitchFamily="34" charset="0"/>
              </a:rPr>
              <a:t>Origin story</a:t>
            </a:r>
          </a:p>
          <a:p>
            <a:r>
              <a:rPr lang="en-GB" sz="2400" dirty="0">
                <a:latin typeface="Arial" panose="020B0604020202020204" pitchFamily="34" charset="0"/>
                <a:cs typeface="Arial" panose="020B0604020202020204" pitchFamily="34" charset="0"/>
              </a:rPr>
              <a:t>A different kind of toolbox </a:t>
            </a:r>
          </a:p>
          <a:p>
            <a:r>
              <a:rPr lang="en-GB" sz="2400" dirty="0">
                <a:latin typeface="Arial" panose="020B0604020202020204" pitchFamily="34" charset="0"/>
                <a:cs typeface="Arial" panose="020B0604020202020204" pitchFamily="34" charset="0"/>
              </a:rPr>
              <a:t>On serendipity</a:t>
            </a:r>
          </a:p>
          <a:p>
            <a:r>
              <a:rPr lang="en-GB" sz="2400" dirty="0">
                <a:latin typeface="Arial" panose="020B0604020202020204" pitchFamily="34" charset="0"/>
                <a:cs typeface="Arial" panose="020B0604020202020204" pitchFamily="34" charset="0"/>
              </a:rPr>
              <a:t>On creativity</a:t>
            </a:r>
          </a:p>
          <a:p>
            <a:r>
              <a:rPr lang="en-GB" sz="2400" dirty="0">
                <a:latin typeface="Arial" panose="020B0604020202020204" pitchFamily="34" charset="0"/>
                <a:cs typeface="Arial" panose="020B0604020202020204" pitchFamily="34" charset="0"/>
              </a:rPr>
              <a:t>On pivoting</a:t>
            </a:r>
          </a:p>
          <a:p>
            <a:r>
              <a:rPr lang="en-GB" sz="2400" dirty="0">
                <a:latin typeface="Arial" panose="020B0604020202020204" pitchFamily="34" charset="0"/>
                <a:cs typeface="Arial" panose="020B0604020202020204" pitchFamily="34" charset="0"/>
              </a:rPr>
              <a:t>Back to the future</a:t>
            </a:r>
          </a:p>
          <a:p>
            <a:r>
              <a:rPr lang="en-GB" sz="2400" dirty="0">
                <a:latin typeface="Arial" panose="020B0604020202020204" pitchFamily="34" charset="0"/>
                <a:cs typeface="Arial" panose="020B0604020202020204" pitchFamily="34" charset="0"/>
              </a:rPr>
              <a:t>Closing remarks</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7007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12</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Origin Story	</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pic>
        <p:nvPicPr>
          <p:cNvPr id="4" name="Picture 3">
            <a:extLst>
              <a:ext uri="{FF2B5EF4-FFF2-40B4-BE49-F238E27FC236}">
                <a16:creationId xmlns:a16="http://schemas.microsoft.com/office/drawing/2014/main" id="{E15BEFFA-8E16-5406-DA54-97DDA67FEF0B}"/>
              </a:ext>
            </a:extLst>
          </p:cNvPr>
          <p:cNvPicPr>
            <a:picLocks noChangeAspect="1"/>
          </p:cNvPicPr>
          <p:nvPr/>
        </p:nvPicPr>
        <p:blipFill rotWithShape="1">
          <a:blip r:embed="rId3">
            <a:extLst>
              <a:ext uri="{28A0092B-C50C-407E-A947-70E740481C1C}">
                <a14:useLocalDpi xmlns:a14="http://schemas.microsoft.com/office/drawing/2010/main" val="0"/>
              </a:ext>
            </a:extLst>
          </a:blip>
          <a:srcRect b="5344"/>
          <a:stretch/>
        </p:blipFill>
        <p:spPr>
          <a:xfrm>
            <a:off x="8315052" y="1393028"/>
            <a:ext cx="2983821" cy="5021098"/>
          </a:xfrm>
          <a:prstGeom prst="rect">
            <a:avLst/>
          </a:prstGeom>
        </p:spPr>
      </p:pic>
      <p:pic>
        <p:nvPicPr>
          <p:cNvPr id="1030" name="Picture 6">
            <a:extLst>
              <a:ext uri="{FF2B5EF4-FFF2-40B4-BE49-F238E27FC236}">
                <a16:creationId xmlns:a16="http://schemas.microsoft.com/office/drawing/2014/main" id="{543A8E5B-9711-4FA1-9D6E-562BE075D4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734" y="1393028"/>
            <a:ext cx="3175000" cy="2387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27B25EA-EA24-5D0B-6DF0-1DD5E70A8858}"/>
              </a:ext>
            </a:extLst>
          </p:cNvPr>
          <p:cNvPicPr>
            <a:picLocks noChangeAspect="1"/>
          </p:cNvPicPr>
          <p:nvPr/>
        </p:nvPicPr>
        <p:blipFill>
          <a:blip r:embed="rId5"/>
          <a:stretch>
            <a:fillRect/>
          </a:stretch>
        </p:blipFill>
        <p:spPr>
          <a:xfrm>
            <a:off x="1230024" y="1393028"/>
            <a:ext cx="3493794" cy="2390490"/>
          </a:xfrm>
          <a:prstGeom prst="rect">
            <a:avLst/>
          </a:prstGeom>
        </p:spPr>
      </p:pic>
      <p:pic>
        <p:nvPicPr>
          <p:cNvPr id="8" name="Picture 7">
            <a:extLst>
              <a:ext uri="{FF2B5EF4-FFF2-40B4-BE49-F238E27FC236}">
                <a16:creationId xmlns:a16="http://schemas.microsoft.com/office/drawing/2014/main" id="{0C76ED39-13C9-2F2F-215F-6AD58CE1344E}"/>
              </a:ext>
            </a:extLst>
          </p:cNvPr>
          <p:cNvPicPr>
            <a:picLocks noChangeAspect="1"/>
          </p:cNvPicPr>
          <p:nvPr/>
        </p:nvPicPr>
        <p:blipFill>
          <a:blip r:embed="rId6"/>
          <a:stretch>
            <a:fillRect/>
          </a:stretch>
        </p:blipFill>
        <p:spPr>
          <a:xfrm>
            <a:off x="2566071" y="3988122"/>
            <a:ext cx="4329380" cy="2368906"/>
          </a:xfrm>
          <a:prstGeom prst="rect">
            <a:avLst/>
          </a:prstGeom>
        </p:spPr>
      </p:pic>
      <p:sp>
        <p:nvSpPr>
          <p:cNvPr id="9" name="TextBox 8">
            <a:extLst>
              <a:ext uri="{FF2B5EF4-FFF2-40B4-BE49-F238E27FC236}">
                <a16:creationId xmlns:a16="http://schemas.microsoft.com/office/drawing/2014/main" id="{C888A209-DA57-15A6-A1BC-9F7BC6F3DBC5}"/>
              </a:ext>
            </a:extLst>
          </p:cNvPr>
          <p:cNvSpPr txBox="1"/>
          <p:nvPr/>
        </p:nvSpPr>
        <p:spPr>
          <a:xfrm>
            <a:off x="2626031" y="3053802"/>
            <a:ext cx="821700" cy="261610"/>
          </a:xfrm>
          <a:prstGeom prst="rect">
            <a:avLst/>
          </a:prstGeom>
          <a:noFill/>
        </p:spPr>
        <p:txBody>
          <a:bodyPr wrap="square" rtlCol="0">
            <a:spAutoFit/>
          </a:bodyPr>
          <a:lstStyle/>
          <a:p>
            <a:pPr algn="ctr"/>
            <a:r>
              <a:rPr lang="en-GB" sz="1100" b="1" dirty="0" err="1"/>
              <a:t>Moffat</a:t>
            </a:r>
            <a:endParaRPr lang="en-GB" sz="1100" b="1" dirty="0"/>
          </a:p>
        </p:txBody>
      </p:sp>
    </p:spTree>
    <p:extLst>
      <p:ext uri="{BB962C8B-B14F-4D97-AF65-F5344CB8AC3E}">
        <p14:creationId xmlns:p14="http://schemas.microsoft.com/office/powerpoint/2010/main" val="63949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214313" indent="-214313">
              <a:buFont typeface="Arial" panose="020B0604020202020204" pitchFamily="34" charset="0"/>
              <a:buChar char="•"/>
            </a:pPr>
            <a:endParaRPr lang="de-DE" sz="200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a:latin typeface="Arial" panose="020B0604020202020204" pitchFamily="34" charset="0"/>
              <a:cs typeface="Arial" panose="020B0604020202020204" pitchFamily="34" charset="0"/>
            </a:endParaRPr>
          </a:p>
          <a:p>
            <a:endParaRPr lang="de-DE" sz="200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13</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Origin Story: First Exposure to Computing</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3"/>
          <a:stretch/>
        </p:blipFill>
        <p:spPr bwMode="auto">
          <a:xfrm>
            <a:off x="10058400" y="307617"/>
            <a:ext cx="1780021" cy="686580"/>
          </a:xfrm>
          <a:prstGeom prst="rect">
            <a:avLst/>
          </a:prstGeom>
        </p:spPr>
      </p:pic>
      <p:pic>
        <p:nvPicPr>
          <p:cNvPr id="4" name="Picture 3">
            <a:extLst>
              <a:ext uri="{FF2B5EF4-FFF2-40B4-BE49-F238E27FC236}">
                <a16:creationId xmlns:a16="http://schemas.microsoft.com/office/drawing/2014/main" id="{FEC46BE7-B841-E4F9-45B1-0D0F73F6BA6F}"/>
              </a:ext>
            </a:extLst>
          </p:cNvPr>
          <p:cNvPicPr>
            <a:picLocks noChangeAspect="1"/>
          </p:cNvPicPr>
          <p:nvPr/>
        </p:nvPicPr>
        <p:blipFill rotWithShape="1">
          <a:blip r:embed="rId4">
            <a:extLst>
              <a:ext uri="{28A0092B-C50C-407E-A947-70E740481C1C}">
                <a14:useLocalDpi xmlns:a14="http://schemas.microsoft.com/office/drawing/2010/main" val="0"/>
              </a:ext>
            </a:extLst>
          </a:blip>
          <a:srcRect l="2166" t="2258" r="1835" b="4235"/>
          <a:stretch/>
        </p:blipFill>
        <p:spPr>
          <a:xfrm>
            <a:off x="808697" y="1499016"/>
            <a:ext cx="6611434" cy="4390325"/>
          </a:xfrm>
          <a:prstGeom prst="rect">
            <a:avLst/>
          </a:prstGeom>
        </p:spPr>
      </p:pic>
      <p:sp>
        <p:nvSpPr>
          <p:cNvPr id="7" name="Inhaltsplatzhalter 2">
            <a:extLst>
              <a:ext uri="{FF2B5EF4-FFF2-40B4-BE49-F238E27FC236}">
                <a16:creationId xmlns:a16="http://schemas.microsoft.com/office/drawing/2014/main" id="{BCF5A6FE-A368-5A63-E0E7-1EFBD4D0F2C2}"/>
              </a:ext>
            </a:extLst>
          </p:cNvPr>
          <p:cNvSpPr txBox="1">
            <a:spLocks/>
          </p:cNvSpPr>
          <p:nvPr/>
        </p:nvSpPr>
        <p:spPr bwMode="auto">
          <a:xfrm>
            <a:off x="7898806" y="1365089"/>
            <a:ext cx="3939615"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Arial" panose="020B0604020202020204" pitchFamily="34" charset="0"/>
                <a:cs typeface="Arial" panose="020B0604020202020204" pitchFamily="34" charset="0"/>
              </a:rPr>
              <a:t>Photo taken circa 1987-88, first or second year at University of Glasgow.</a:t>
            </a:r>
          </a:p>
          <a:p>
            <a:r>
              <a:rPr lang="en-GB" sz="2000" dirty="0">
                <a:latin typeface="Arial" panose="020B0604020202020204" pitchFamily="34" charset="0"/>
                <a:cs typeface="Arial" panose="020B0604020202020204" pitchFamily="34" charset="0"/>
              </a:rPr>
              <a:t>BBC Micro Model B</a:t>
            </a:r>
          </a:p>
          <a:p>
            <a:pPr lvl="1"/>
            <a:r>
              <a:rPr lang="en-GB" sz="2000" dirty="0">
                <a:latin typeface="Arial" panose="020B0604020202020204" pitchFamily="34" charset="0"/>
                <a:cs typeface="Arial" panose="020B0604020202020204" pitchFamily="34" charset="0"/>
              </a:rPr>
              <a:t>32k RAM!</a:t>
            </a:r>
          </a:p>
          <a:p>
            <a:pPr lvl="1"/>
            <a:r>
              <a:rPr lang="en-GB" sz="2000" dirty="0">
                <a:latin typeface="Arial" panose="020B0604020202020204" pitchFamily="34" charset="0"/>
                <a:cs typeface="Arial" panose="020B0604020202020204" pitchFamily="34" charset="0"/>
              </a:rPr>
              <a:t>8-bit 6502 CPU!</a:t>
            </a:r>
          </a:p>
          <a:p>
            <a:pPr lvl="1"/>
            <a:r>
              <a:rPr lang="en-GB" sz="2000" dirty="0">
                <a:latin typeface="Arial" panose="020B0604020202020204" pitchFamily="34" charset="0"/>
                <a:cs typeface="Arial" panose="020B0604020202020204" pitchFamily="34" charset="0"/>
              </a:rPr>
              <a:t>2 MHz!</a:t>
            </a:r>
          </a:p>
          <a:p>
            <a:pPr lvl="1"/>
            <a:r>
              <a:rPr lang="en-GB" sz="2000" dirty="0">
                <a:latin typeface="Arial" panose="020B0604020202020204" pitchFamily="34" charset="0"/>
                <a:cs typeface="Arial" panose="020B0604020202020204" pitchFamily="34" charset="0"/>
              </a:rPr>
              <a:t>Cassette tapes!</a:t>
            </a:r>
          </a:p>
          <a:p>
            <a:pPr lvl="1"/>
            <a:r>
              <a:rPr lang="en-GB" sz="2000" dirty="0">
                <a:latin typeface="Arial" panose="020B0604020202020204" pitchFamily="34" charset="0"/>
                <a:cs typeface="Arial" panose="020B0604020202020204" pitchFamily="34" charset="0"/>
              </a:rPr>
              <a:t>BASIC interpreter, assembly language compiler</a:t>
            </a:r>
          </a:p>
          <a:p>
            <a:pPr lvl="1"/>
            <a:r>
              <a:rPr lang="en-GB" sz="2000" dirty="0">
                <a:latin typeface="Arial" panose="020B0604020202020204" pitchFamily="34" charset="0"/>
                <a:cs typeface="Arial" panose="020B0604020202020204" pitchFamily="34" charset="0"/>
              </a:rPr>
              <a:t>Fully-documented OS interfaces to hardware</a:t>
            </a:r>
          </a:p>
        </p:txBody>
      </p:sp>
      <p:sp>
        <p:nvSpPr>
          <p:cNvPr id="2" name="Oval 1">
            <a:extLst>
              <a:ext uri="{FF2B5EF4-FFF2-40B4-BE49-F238E27FC236}">
                <a16:creationId xmlns:a16="http://schemas.microsoft.com/office/drawing/2014/main" id="{FA8BF2D9-4C75-422E-B47B-511CD332EC46}"/>
              </a:ext>
            </a:extLst>
          </p:cNvPr>
          <p:cNvSpPr/>
          <p:nvPr/>
        </p:nvSpPr>
        <p:spPr>
          <a:xfrm>
            <a:off x="1708879" y="3458980"/>
            <a:ext cx="1783829" cy="1247931"/>
          </a:xfrm>
          <a:prstGeom prst="ellipse">
            <a:avLst/>
          </a:prstGeom>
          <a:solidFill>
            <a:srgbClr val="FFFF00">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49872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5091445" cy="4390325"/>
          </a:xfrm>
        </p:spPr>
        <p:txBody>
          <a:bodyPr/>
          <a:lstStyle/>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14</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Origin Story: First Exposure to Computing</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44917BC9-85CE-5A70-357E-D1AD69DDB7D3}"/>
              </a:ext>
            </a:extLst>
          </p:cNvPr>
          <p:cNvSpPr txBox="1">
            <a:spLocks/>
          </p:cNvSpPr>
          <p:nvPr/>
        </p:nvSpPr>
        <p:spPr bwMode="auto">
          <a:xfrm>
            <a:off x="1054415" y="1365089"/>
            <a:ext cx="4302033"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Helvetica" pitchFamily="2" charset="0"/>
              </a:rPr>
              <a:t>Control flow</a:t>
            </a:r>
          </a:p>
          <a:p>
            <a:r>
              <a:rPr lang="en-GB" sz="2400" dirty="0">
                <a:latin typeface="Helvetica" pitchFamily="2" charset="0"/>
              </a:rPr>
              <a:t>P</a:t>
            </a:r>
            <a:r>
              <a:rPr lang="en-GB" sz="2400" dirty="0">
                <a:effectLst/>
                <a:latin typeface="Helvetica" pitchFamily="2" charset="0"/>
              </a:rPr>
              <a:t>rocedural programming</a:t>
            </a:r>
            <a:endParaRPr lang="en-GB" sz="2400" dirty="0">
              <a:latin typeface="Helvetica" pitchFamily="2" charset="0"/>
            </a:endParaRPr>
          </a:p>
          <a:p>
            <a:r>
              <a:rPr lang="en-GB" sz="2400" dirty="0">
                <a:effectLst/>
                <a:latin typeface="Helvetica" pitchFamily="2" charset="0"/>
              </a:rPr>
              <a:t>Data structures </a:t>
            </a:r>
          </a:p>
          <a:p>
            <a:r>
              <a:rPr lang="en-GB" sz="2400" dirty="0">
                <a:effectLst/>
                <a:latin typeface="Helvetica" pitchFamily="2" charset="0"/>
              </a:rPr>
              <a:t>3D wireframe graphics</a:t>
            </a:r>
          </a:p>
          <a:p>
            <a:r>
              <a:rPr lang="en-GB" sz="2400" dirty="0">
                <a:latin typeface="Helvetica" pitchFamily="2" charset="0"/>
              </a:rPr>
              <a:t>Sprites</a:t>
            </a:r>
            <a:endParaRPr lang="en-GB" sz="2400" dirty="0">
              <a:effectLst/>
              <a:latin typeface="Helvetica" pitchFamily="2" charset="0"/>
            </a:endParaRPr>
          </a:p>
          <a:p>
            <a:r>
              <a:rPr lang="en-GB" sz="2400" dirty="0">
                <a:latin typeface="Helvetica" pitchFamily="2" charset="0"/>
              </a:rPr>
              <a:t>A</a:t>
            </a:r>
            <a:r>
              <a:rPr lang="en-GB" sz="2400" dirty="0">
                <a:effectLst/>
                <a:latin typeface="Helvetica" pitchFamily="2" charset="0"/>
              </a:rPr>
              <a:t>ssembly language programming</a:t>
            </a:r>
          </a:p>
          <a:p>
            <a:r>
              <a:rPr lang="en-GB" sz="2400" dirty="0">
                <a:latin typeface="Helvetica" pitchFamily="2" charset="0"/>
              </a:rPr>
              <a:t>B</a:t>
            </a:r>
            <a:r>
              <a:rPr lang="en-GB" sz="2400" dirty="0">
                <a:effectLst/>
                <a:latin typeface="Helvetica" pitchFamily="2" charset="0"/>
              </a:rPr>
              <a:t>reaking copy protection mechanisms</a:t>
            </a:r>
          </a:p>
          <a:p>
            <a:r>
              <a:rPr lang="en-GB" sz="2400" dirty="0">
                <a:effectLst/>
                <a:latin typeface="Helvetica" pitchFamily="2" charset="0"/>
              </a:rPr>
              <a:t>Also: CS is too easy to be worth studying!</a:t>
            </a:r>
          </a:p>
          <a:p>
            <a:endParaRPr lang="en-GB" sz="2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EDA104D-67A4-CE4E-8DB6-A077F6EF7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9185" y="1596830"/>
            <a:ext cx="4978400" cy="3982720"/>
          </a:xfrm>
          <a:prstGeom prst="rect">
            <a:avLst/>
          </a:prstGeom>
        </p:spPr>
      </p:pic>
    </p:spTree>
    <p:extLst>
      <p:ext uri="{BB962C8B-B14F-4D97-AF65-F5344CB8AC3E}">
        <p14:creationId xmlns:p14="http://schemas.microsoft.com/office/powerpoint/2010/main" val="2507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15</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Origin Story: Selecting a PhD </a:t>
            </a:r>
            <a:r>
              <a:rPr lang="en-US" sz="3200" dirty="0" err="1"/>
              <a:t>Programme</a:t>
            </a:r>
            <a:endParaRPr lang="en-US" sz="3200" dirty="0"/>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3"/>
          <a:stretch/>
        </p:blipFill>
        <p:spPr bwMode="auto">
          <a:xfrm>
            <a:off x="10058400" y="307617"/>
            <a:ext cx="1780021" cy="686580"/>
          </a:xfrm>
          <a:prstGeom prst="rect">
            <a:avLst/>
          </a:prstGeom>
        </p:spPr>
      </p:pic>
      <p:pic>
        <p:nvPicPr>
          <p:cNvPr id="4" name="Picture 3">
            <a:extLst>
              <a:ext uri="{FF2B5EF4-FFF2-40B4-BE49-F238E27FC236}">
                <a16:creationId xmlns:a16="http://schemas.microsoft.com/office/drawing/2014/main" id="{F4970031-6694-A339-C21F-1525319F0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7697" y="2056310"/>
            <a:ext cx="4902465" cy="2745380"/>
          </a:xfrm>
          <a:prstGeom prst="rect">
            <a:avLst/>
          </a:prstGeom>
        </p:spPr>
      </p:pic>
      <p:sp>
        <p:nvSpPr>
          <p:cNvPr id="7" name="Inhaltsplatzhalter 2">
            <a:extLst>
              <a:ext uri="{FF2B5EF4-FFF2-40B4-BE49-F238E27FC236}">
                <a16:creationId xmlns:a16="http://schemas.microsoft.com/office/drawing/2014/main" id="{3A4ABA4D-817D-08CA-60C5-3DE1D9DCDD9D}"/>
              </a:ext>
            </a:extLst>
          </p:cNvPr>
          <p:cNvSpPr txBox="1">
            <a:spLocks/>
          </p:cNvSpPr>
          <p:nvPr/>
        </p:nvSpPr>
        <p:spPr bwMode="auto">
          <a:xfrm>
            <a:off x="436222" y="1782575"/>
            <a:ext cx="5547719" cy="4135473"/>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latin typeface="Helvetica" pitchFamily="2" charset="0"/>
                <a:cs typeface="Arial" panose="020B0604020202020204" pitchFamily="34" charset="0"/>
              </a:rPr>
              <a:t>A chance meeting at a party led me to:</a:t>
            </a:r>
          </a:p>
          <a:p>
            <a:r>
              <a:rPr lang="en-GB" sz="2400" dirty="0">
                <a:latin typeface="Helvetica" pitchFamily="2" charset="0"/>
                <a:cs typeface="Arial" panose="020B0604020202020204" pitchFamily="34" charset="0"/>
              </a:rPr>
              <a:t>Royal Holloway</a:t>
            </a:r>
          </a:p>
          <a:p>
            <a:r>
              <a:rPr lang="en-GB" sz="2400" dirty="0">
                <a:latin typeface="Helvetica" pitchFamily="2" charset="0"/>
                <a:cs typeface="Arial" panose="020B0604020202020204" pitchFamily="34" charset="0"/>
              </a:rPr>
              <a:t>“London’s country campus”.</a:t>
            </a:r>
          </a:p>
          <a:p>
            <a:r>
              <a:rPr lang="en-GB" sz="2400" dirty="0">
                <a:latin typeface="Helvetica" pitchFamily="2" charset="0"/>
                <a:cs typeface="Arial" panose="020B0604020202020204" pitchFamily="34" charset="0"/>
              </a:rPr>
              <a:t>Industry collaboration: HP European Research Labs, Bristol, UK.</a:t>
            </a:r>
          </a:p>
          <a:p>
            <a:r>
              <a:rPr lang="en-GB" sz="2400" dirty="0">
                <a:latin typeface="Helvetica" pitchFamily="2" charset="0"/>
                <a:cs typeface="Arial" panose="020B0604020202020204" pitchFamily="34" charset="0"/>
              </a:rPr>
              <a:t>SERC scholarship + industry top up = circa GBP 7k per year.</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3594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16</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Origin Story: Starting my PhD</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3"/>
          <a:stretch/>
        </p:blipFill>
        <p:spPr bwMode="auto">
          <a:xfrm>
            <a:off x="10058400" y="307617"/>
            <a:ext cx="1780021" cy="686580"/>
          </a:xfrm>
          <a:prstGeom prst="rect">
            <a:avLst/>
          </a:prstGeom>
        </p:spPr>
      </p:pic>
      <p:pic>
        <p:nvPicPr>
          <p:cNvPr id="2050" name="Picture 2" descr="CIPHER SYSTEM – THE PROTECTION OF COMMUNICATIONS: Buy CIPHER SYSTEM – THE  PROTECTION OF COMMUNICATIONS by HENRY BEKER, FRED PIPER at Low Price in  India | Flipkart.com">
            <a:extLst>
              <a:ext uri="{FF2B5EF4-FFF2-40B4-BE49-F238E27FC236}">
                <a16:creationId xmlns:a16="http://schemas.microsoft.com/office/drawing/2014/main" id="{1205D29B-74D1-B24D-C419-EEC446E400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4105" y="1194626"/>
            <a:ext cx="3629651" cy="530629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3E63060-4559-B767-15D6-F3250B0824D3}"/>
              </a:ext>
            </a:extLst>
          </p:cNvPr>
          <p:cNvGrpSpPr/>
          <p:nvPr/>
        </p:nvGrpSpPr>
        <p:grpSpPr>
          <a:xfrm>
            <a:off x="1910366" y="1194627"/>
            <a:ext cx="3740727" cy="5697987"/>
            <a:chOff x="6317672" y="1130089"/>
            <a:chExt cx="3740727" cy="5697987"/>
          </a:xfrm>
        </p:grpSpPr>
        <p:sp>
          <p:nvSpPr>
            <p:cNvPr id="7" name="Inhaltsplatzhalter 2">
              <a:extLst>
                <a:ext uri="{FF2B5EF4-FFF2-40B4-BE49-F238E27FC236}">
                  <a16:creationId xmlns:a16="http://schemas.microsoft.com/office/drawing/2014/main" id="{3A4ABA4D-817D-08CA-60C5-3DE1D9DCDD9D}"/>
                </a:ext>
              </a:extLst>
            </p:cNvPr>
            <p:cNvSpPr txBox="1">
              <a:spLocks/>
            </p:cNvSpPr>
            <p:nvPr/>
          </p:nvSpPr>
          <p:spPr bwMode="auto">
            <a:xfrm>
              <a:off x="6373210" y="6219944"/>
              <a:ext cx="3629652" cy="608132"/>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latin typeface="Helvetica" pitchFamily="2" charset="0"/>
                  <a:cs typeface="Arial" panose="020B0604020202020204" pitchFamily="34" charset="0"/>
                </a:rPr>
                <a:t>Fred Piper (1940-2024)</a:t>
              </a:r>
              <a:endParaRPr lang="en-GB" sz="20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2408656-8B59-5C7D-BE5A-9B78E3CB9E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694218" y="1753543"/>
              <a:ext cx="4987636" cy="3740727"/>
            </a:xfrm>
            <a:prstGeom prst="rect">
              <a:avLst/>
            </a:prstGeom>
          </p:spPr>
        </p:pic>
      </p:grpSp>
    </p:spTree>
    <p:extLst>
      <p:ext uri="{BB962C8B-B14F-4D97-AF65-F5344CB8AC3E}">
        <p14:creationId xmlns:p14="http://schemas.microsoft.com/office/powerpoint/2010/main" val="119949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17</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a:t>Overview</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9A492B0B-E1D7-A217-EE68-4D62959496A3}"/>
              </a:ext>
            </a:extLst>
          </p:cNvPr>
          <p:cNvSpPr txBox="1">
            <a:spLocks/>
          </p:cNvSpPr>
          <p:nvPr/>
        </p:nvSpPr>
        <p:spPr bwMode="auto">
          <a:xfrm>
            <a:off x="547355" y="1393028"/>
            <a:ext cx="10590230"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On distinguished lectures</a:t>
            </a:r>
          </a:p>
          <a:p>
            <a:r>
              <a:rPr lang="en-GB" sz="2400" dirty="0">
                <a:latin typeface="Arial" panose="020B0604020202020204" pitchFamily="34" charset="0"/>
                <a:cs typeface="Arial" panose="020B0604020202020204" pitchFamily="34" charset="0"/>
              </a:rPr>
              <a:t>Origin story</a:t>
            </a:r>
          </a:p>
          <a:p>
            <a:r>
              <a:rPr lang="en-GB" sz="2400" b="1" dirty="0">
                <a:latin typeface="Arial" panose="020B0604020202020204" pitchFamily="34" charset="0"/>
                <a:cs typeface="Arial" panose="020B0604020202020204" pitchFamily="34" charset="0"/>
              </a:rPr>
              <a:t>A different kind of toolbox </a:t>
            </a:r>
          </a:p>
          <a:p>
            <a:r>
              <a:rPr lang="en-GB" sz="2400" dirty="0">
                <a:latin typeface="Arial" panose="020B0604020202020204" pitchFamily="34" charset="0"/>
                <a:cs typeface="Arial" panose="020B0604020202020204" pitchFamily="34" charset="0"/>
              </a:rPr>
              <a:t>On serendipity</a:t>
            </a:r>
          </a:p>
          <a:p>
            <a:r>
              <a:rPr lang="en-GB" sz="2400" dirty="0">
                <a:latin typeface="Arial" panose="020B0604020202020204" pitchFamily="34" charset="0"/>
                <a:cs typeface="Arial" panose="020B0604020202020204" pitchFamily="34" charset="0"/>
              </a:rPr>
              <a:t>On creativity</a:t>
            </a:r>
          </a:p>
          <a:p>
            <a:r>
              <a:rPr lang="en-GB" sz="2400" dirty="0">
                <a:latin typeface="Arial" panose="020B0604020202020204" pitchFamily="34" charset="0"/>
                <a:cs typeface="Arial" panose="020B0604020202020204" pitchFamily="34" charset="0"/>
              </a:rPr>
              <a:t>On pivoting</a:t>
            </a:r>
          </a:p>
          <a:p>
            <a:r>
              <a:rPr lang="en-GB" sz="2400" dirty="0">
                <a:latin typeface="Arial" panose="020B0604020202020204" pitchFamily="34" charset="0"/>
                <a:cs typeface="Arial" panose="020B0604020202020204" pitchFamily="34" charset="0"/>
              </a:rPr>
              <a:t>Back to the future</a:t>
            </a:r>
          </a:p>
          <a:p>
            <a:r>
              <a:rPr lang="en-GB" sz="2400" dirty="0">
                <a:latin typeface="Arial" panose="020B0604020202020204" pitchFamily="34" charset="0"/>
                <a:cs typeface="Arial" panose="020B0604020202020204" pitchFamily="34" charset="0"/>
              </a:rPr>
              <a:t>Closing remarks</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6083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18</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9850778"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Warning: Survivor Bias Ahead! </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pic>
        <p:nvPicPr>
          <p:cNvPr id="7" name="Picture 6">
            <a:extLst>
              <a:ext uri="{FF2B5EF4-FFF2-40B4-BE49-F238E27FC236}">
                <a16:creationId xmlns:a16="http://schemas.microsoft.com/office/drawing/2014/main" id="{6F889335-1265-5ABD-69FE-F5AA8D333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6095" y="1338030"/>
            <a:ext cx="5795463" cy="4316412"/>
          </a:xfrm>
          <a:prstGeom prst="rect">
            <a:avLst/>
          </a:prstGeom>
        </p:spPr>
      </p:pic>
      <p:sp>
        <p:nvSpPr>
          <p:cNvPr id="3" name="TextBox 2">
            <a:extLst>
              <a:ext uri="{FF2B5EF4-FFF2-40B4-BE49-F238E27FC236}">
                <a16:creationId xmlns:a16="http://schemas.microsoft.com/office/drawing/2014/main" id="{7E9FDFE8-CDB0-3BAD-3862-95EED98D2D01}"/>
              </a:ext>
            </a:extLst>
          </p:cNvPr>
          <p:cNvSpPr txBox="1"/>
          <p:nvPr/>
        </p:nvSpPr>
        <p:spPr>
          <a:xfrm>
            <a:off x="948437" y="5951069"/>
            <a:ext cx="9850778" cy="646331"/>
          </a:xfrm>
          <a:prstGeom prst="rect">
            <a:avLst/>
          </a:prstGeom>
          <a:noFill/>
        </p:spPr>
        <p:txBody>
          <a:bodyPr wrap="square">
            <a:spAutoFit/>
          </a:bodyPr>
          <a:lstStyle/>
          <a:p>
            <a:pPr algn="l"/>
            <a:endParaRPr lang="en-GB" b="0" i="0" dirty="0">
              <a:solidFill>
                <a:srgbClr val="202122"/>
              </a:solidFill>
              <a:effectLst/>
              <a:latin typeface="Arial" panose="020B0604020202020204" pitchFamily="34" charset="0"/>
            </a:endParaRPr>
          </a:p>
          <a:p>
            <a:pPr algn="ctr"/>
            <a:r>
              <a:rPr lang="en-GB" b="0" i="0" u="none" strike="noStrike" dirty="0">
                <a:solidFill>
                  <a:srgbClr val="3366CC"/>
                </a:solidFill>
                <a:effectLst/>
                <a:latin typeface="Arial" panose="020B0604020202020204" pitchFamily="34" charset="0"/>
                <a:hlinkClick r:id="rId4" tooltip="User:SlvrKy"/>
              </a:rPr>
              <a:t>Martin Grandjean</a:t>
            </a:r>
            <a:r>
              <a:rPr lang="en-GB" b="0" i="0" dirty="0">
                <a:solidFill>
                  <a:srgbClr val="54595D"/>
                </a:solidFill>
                <a:effectLst/>
                <a:latin typeface="Arial" panose="020B0604020202020204" pitchFamily="34" charset="0"/>
              </a:rPr>
              <a:t> (vector), </a:t>
            </a:r>
            <a:r>
              <a:rPr lang="en-GB" b="0" i="0" u="none" strike="noStrike" dirty="0">
                <a:solidFill>
                  <a:srgbClr val="3366CC"/>
                </a:solidFill>
                <a:effectLst/>
                <a:latin typeface="Arial" panose="020B0604020202020204" pitchFamily="34" charset="0"/>
                <a:hlinkClick r:id="rId5" tooltip="User:McGeddon"/>
              </a:rPr>
              <a:t>McGeddon</a:t>
            </a:r>
            <a:r>
              <a:rPr lang="en-GB" b="0" i="0" dirty="0">
                <a:solidFill>
                  <a:srgbClr val="54595D"/>
                </a:solidFill>
                <a:effectLst/>
                <a:latin typeface="Arial" panose="020B0604020202020204" pitchFamily="34" charset="0"/>
              </a:rPr>
              <a:t> (picture), US Air Force (hit plot concept) - Own work</a:t>
            </a:r>
          </a:p>
        </p:txBody>
      </p:sp>
    </p:spTree>
    <p:extLst>
      <p:ext uri="{BB962C8B-B14F-4D97-AF65-F5344CB8AC3E}">
        <p14:creationId xmlns:p14="http://schemas.microsoft.com/office/powerpoint/2010/main" val="228915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19</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A Different Kind of Toolbox</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3"/>
          <a:stretch/>
        </p:blipFill>
        <p:spPr bwMode="auto">
          <a:xfrm>
            <a:off x="10058400" y="307617"/>
            <a:ext cx="1780021" cy="686580"/>
          </a:xfrm>
          <a:prstGeom prst="rect">
            <a:avLst/>
          </a:prstGeom>
        </p:spPr>
      </p:pic>
      <p:pic>
        <p:nvPicPr>
          <p:cNvPr id="4" name="Picture 3">
            <a:extLst>
              <a:ext uri="{FF2B5EF4-FFF2-40B4-BE49-F238E27FC236}">
                <a16:creationId xmlns:a16="http://schemas.microsoft.com/office/drawing/2014/main" id="{822F5F05-543E-9DBB-31CC-B3A3B1A98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7714" y="1143570"/>
            <a:ext cx="2608612" cy="3811019"/>
          </a:xfrm>
          <a:prstGeom prst="rect">
            <a:avLst/>
          </a:prstGeom>
        </p:spPr>
      </p:pic>
      <p:pic>
        <p:nvPicPr>
          <p:cNvPr id="8" name="Picture 7">
            <a:extLst>
              <a:ext uri="{FF2B5EF4-FFF2-40B4-BE49-F238E27FC236}">
                <a16:creationId xmlns:a16="http://schemas.microsoft.com/office/drawing/2014/main" id="{C32351AA-0906-702D-3B57-D2AB2B0084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7274" y="1143571"/>
            <a:ext cx="2494841" cy="3811018"/>
          </a:xfrm>
          <a:prstGeom prst="rect">
            <a:avLst/>
          </a:prstGeom>
        </p:spPr>
      </p:pic>
      <p:sp>
        <p:nvSpPr>
          <p:cNvPr id="11" name="TextBox 10">
            <a:extLst>
              <a:ext uri="{FF2B5EF4-FFF2-40B4-BE49-F238E27FC236}">
                <a16:creationId xmlns:a16="http://schemas.microsoft.com/office/drawing/2014/main" id="{71C17D1B-2CA1-0F62-2F73-E8375702C32D}"/>
              </a:ext>
            </a:extLst>
          </p:cNvPr>
          <p:cNvSpPr txBox="1"/>
          <p:nvPr/>
        </p:nvSpPr>
        <p:spPr>
          <a:xfrm>
            <a:off x="1640543" y="5429542"/>
            <a:ext cx="8606116" cy="1569660"/>
          </a:xfrm>
          <a:prstGeom prst="rect">
            <a:avLst/>
          </a:prstGeom>
          <a:noFill/>
        </p:spPr>
        <p:txBody>
          <a:bodyPr wrap="square">
            <a:spAutoFit/>
          </a:bodyPr>
          <a:lstStyle/>
          <a:p>
            <a:pPr algn="ctr"/>
            <a:r>
              <a:rPr lang="en-GB" sz="2000" i="1" dirty="0">
                <a:effectLst/>
              </a:rPr>
              <a:t>So I got a great reputation for doing integrals, only because my box of tools was different than everyone else's, and they had tried all their tools on it before giving the problem to me.</a:t>
            </a:r>
            <a:endParaRPr lang="en-GB" sz="2000" dirty="0">
              <a:effectLst/>
            </a:endParaRPr>
          </a:p>
          <a:p>
            <a:br>
              <a:rPr lang="en-GB" dirty="0"/>
            </a:br>
            <a:endParaRPr lang="en-GB" dirty="0"/>
          </a:p>
        </p:txBody>
      </p:sp>
    </p:spTree>
    <p:extLst>
      <p:ext uri="{BB962C8B-B14F-4D97-AF65-F5344CB8AC3E}">
        <p14:creationId xmlns:p14="http://schemas.microsoft.com/office/powerpoint/2010/main" val="349575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2</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a:t>Overview</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9A492B0B-E1D7-A217-EE68-4D62959496A3}"/>
              </a:ext>
            </a:extLst>
          </p:cNvPr>
          <p:cNvSpPr txBox="1">
            <a:spLocks/>
          </p:cNvSpPr>
          <p:nvPr/>
        </p:nvSpPr>
        <p:spPr bwMode="auto">
          <a:xfrm>
            <a:off x="547355" y="1393028"/>
            <a:ext cx="10590230"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On distinguished lectures</a:t>
            </a:r>
          </a:p>
          <a:p>
            <a:r>
              <a:rPr lang="en-GB" sz="2400" dirty="0">
                <a:latin typeface="Arial" panose="020B0604020202020204" pitchFamily="34" charset="0"/>
                <a:cs typeface="Arial" panose="020B0604020202020204" pitchFamily="34" charset="0"/>
              </a:rPr>
              <a:t>Origin story</a:t>
            </a:r>
          </a:p>
          <a:p>
            <a:r>
              <a:rPr lang="en-GB" sz="2400" dirty="0">
                <a:latin typeface="Arial" panose="020B0604020202020204" pitchFamily="34" charset="0"/>
                <a:cs typeface="Arial" panose="020B0604020202020204" pitchFamily="34" charset="0"/>
              </a:rPr>
              <a:t>A different kind of toolbox </a:t>
            </a:r>
          </a:p>
          <a:p>
            <a:r>
              <a:rPr lang="en-GB" sz="2400" dirty="0">
                <a:latin typeface="Arial" panose="020B0604020202020204" pitchFamily="34" charset="0"/>
                <a:cs typeface="Arial" panose="020B0604020202020204" pitchFamily="34" charset="0"/>
              </a:rPr>
              <a:t>On serendipity</a:t>
            </a:r>
          </a:p>
          <a:p>
            <a:r>
              <a:rPr lang="en-GB" sz="2400" dirty="0">
                <a:latin typeface="Arial" panose="020B0604020202020204" pitchFamily="34" charset="0"/>
                <a:cs typeface="Arial" panose="020B0604020202020204" pitchFamily="34" charset="0"/>
              </a:rPr>
              <a:t>On creativity</a:t>
            </a:r>
          </a:p>
          <a:p>
            <a:r>
              <a:rPr lang="en-GB" sz="2400" dirty="0">
                <a:latin typeface="Arial" panose="020B0604020202020204" pitchFamily="34" charset="0"/>
                <a:cs typeface="Arial" panose="020B0604020202020204" pitchFamily="34" charset="0"/>
              </a:rPr>
              <a:t>On pivoting</a:t>
            </a:r>
          </a:p>
          <a:p>
            <a:r>
              <a:rPr lang="en-GB" sz="2400" dirty="0">
                <a:latin typeface="Arial" panose="020B0604020202020204" pitchFamily="34" charset="0"/>
                <a:cs typeface="Arial" panose="020B0604020202020204" pitchFamily="34" charset="0"/>
              </a:rPr>
              <a:t>Back to the future</a:t>
            </a:r>
          </a:p>
          <a:p>
            <a:r>
              <a:rPr lang="en-GB" sz="2400" dirty="0">
                <a:latin typeface="Arial" panose="020B0604020202020204" pitchFamily="34" charset="0"/>
                <a:cs typeface="Arial" panose="020B0604020202020204" pitchFamily="34" charset="0"/>
              </a:rPr>
              <a:t>Closing remarks</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9873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20</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A Different Kind of Toolbox</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3"/>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799739" y="1342161"/>
            <a:ext cx="5386613"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Helvetica" pitchFamily="2" charset="0"/>
                <a:cs typeface="Arial" panose="020B0604020202020204" pitchFamily="34" charset="0"/>
              </a:rPr>
              <a:t>Find a binary sequence </a:t>
            </a:r>
            <a:r>
              <a:rPr lang="en-GB" sz="2400" i="1" dirty="0">
                <a:latin typeface="Helvetica" pitchFamily="2" charset="0"/>
                <a:cs typeface="Arial" panose="020B0604020202020204" pitchFamily="34" charset="0"/>
              </a:rPr>
              <a:t>s </a:t>
            </a:r>
            <a:r>
              <a:rPr lang="en-GB" sz="2400" dirty="0">
                <a:latin typeface="Helvetica" pitchFamily="2" charset="0"/>
                <a:cs typeface="Arial" panose="020B0604020202020204" pitchFamily="34" charset="0"/>
              </a:rPr>
              <a:t>such that:</a:t>
            </a:r>
          </a:p>
          <a:p>
            <a:pPr lvl="1"/>
            <a:r>
              <a:rPr lang="en-GB" sz="2400" dirty="0">
                <a:latin typeface="Helvetica" pitchFamily="2" charset="0"/>
                <a:cs typeface="Arial" panose="020B0604020202020204" pitchFamily="34" charset="0"/>
              </a:rPr>
              <a:t>Every “window”</a:t>
            </a:r>
            <a:r>
              <a:rPr lang="en-GB" sz="2400" i="1" dirty="0">
                <a:latin typeface="Helvetica" pitchFamily="2" charset="0"/>
                <a:cs typeface="Arial" panose="020B0604020202020204" pitchFamily="34" charset="0"/>
              </a:rPr>
              <a:t> </a:t>
            </a:r>
            <a:r>
              <a:rPr lang="en-GB" sz="2400" dirty="0">
                <a:latin typeface="Helvetica" pitchFamily="2" charset="0"/>
                <a:cs typeface="Arial" panose="020B0604020202020204" pitchFamily="34" charset="0"/>
              </a:rPr>
              <a:t>of </a:t>
            </a:r>
            <a:r>
              <a:rPr lang="en-GB" sz="2400" i="1" dirty="0">
                <a:latin typeface="Helvetica" pitchFamily="2" charset="0"/>
                <a:cs typeface="Arial" panose="020B0604020202020204" pitchFamily="34" charset="0"/>
              </a:rPr>
              <a:t>n</a:t>
            </a:r>
            <a:r>
              <a:rPr lang="en-GB" sz="2400" dirty="0">
                <a:latin typeface="Helvetica" pitchFamily="2" charset="0"/>
                <a:cs typeface="Arial" panose="020B0604020202020204" pitchFamily="34" charset="0"/>
              </a:rPr>
              <a:t> consecutive bits in </a:t>
            </a:r>
            <a:r>
              <a:rPr lang="en-GB" sz="2400" i="1" dirty="0">
                <a:latin typeface="Helvetica" pitchFamily="2" charset="0"/>
                <a:cs typeface="Arial" panose="020B0604020202020204" pitchFamily="34" charset="0"/>
              </a:rPr>
              <a:t>s</a:t>
            </a:r>
            <a:r>
              <a:rPr lang="en-GB" sz="2400" dirty="0">
                <a:latin typeface="Helvetica" pitchFamily="2" charset="0"/>
                <a:cs typeface="Arial" panose="020B0604020202020204" pitchFamily="34" charset="0"/>
              </a:rPr>
              <a:t> is unique.</a:t>
            </a:r>
          </a:p>
          <a:p>
            <a:pPr lvl="1"/>
            <a:r>
              <a:rPr lang="en-GB" sz="2400" dirty="0">
                <a:latin typeface="Helvetica" pitchFamily="2" charset="0"/>
                <a:cs typeface="Arial" panose="020B0604020202020204" pitchFamily="34" charset="0"/>
              </a:rPr>
              <a:t>There is an efficient algorithm that, given a window </a:t>
            </a:r>
            <a:r>
              <a:rPr lang="en-GB" sz="2400" i="1" dirty="0">
                <a:latin typeface="Helvetica" pitchFamily="2" charset="0"/>
                <a:cs typeface="Arial" panose="020B0604020202020204" pitchFamily="34" charset="0"/>
              </a:rPr>
              <a:t>w </a:t>
            </a:r>
            <a:r>
              <a:rPr lang="en-GB" sz="2400" dirty="0">
                <a:latin typeface="Helvetica" pitchFamily="2" charset="0"/>
                <a:cs typeface="Arial" panose="020B0604020202020204" pitchFamily="34" charset="0"/>
              </a:rPr>
              <a:t>as input, outputs the </a:t>
            </a:r>
            <a:r>
              <a:rPr lang="en-GB" sz="2400" b="1" dirty="0">
                <a:latin typeface="Helvetica" pitchFamily="2" charset="0"/>
                <a:cs typeface="Arial" panose="020B0604020202020204" pitchFamily="34" charset="0"/>
              </a:rPr>
              <a:t>position</a:t>
            </a:r>
            <a:r>
              <a:rPr lang="en-GB" sz="2400" dirty="0">
                <a:latin typeface="Helvetica" pitchFamily="2" charset="0"/>
                <a:cs typeface="Arial" panose="020B0604020202020204" pitchFamily="34" charset="0"/>
              </a:rPr>
              <a:t> in </a:t>
            </a:r>
            <a:r>
              <a:rPr lang="en-GB" sz="2400" i="1" dirty="0">
                <a:latin typeface="Helvetica" pitchFamily="2" charset="0"/>
                <a:cs typeface="Arial" panose="020B0604020202020204" pitchFamily="34" charset="0"/>
              </a:rPr>
              <a:t>s </a:t>
            </a:r>
            <a:r>
              <a:rPr lang="en-GB" sz="2400" dirty="0">
                <a:latin typeface="Helvetica" pitchFamily="2" charset="0"/>
                <a:cs typeface="Arial" panose="020B0604020202020204" pitchFamily="34" charset="0"/>
              </a:rPr>
              <a:t>where the window </a:t>
            </a:r>
            <a:r>
              <a:rPr lang="en-GB" sz="2400" i="1" dirty="0">
                <a:latin typeface="Helvetica" pitchFamily="2" charset="0"/>
                <a:cs typeface="Arial" panose="020B0604020202020204" pitchFamily="34" charset="0"/>
              </a:rPr>
              <a:t>w </a:t>
            </a:r>
            <a:r>
              <a:rPr lang="en-GB" sz="2400" dirty="0">
                <a:latin typeface="Helvetica" pitchFamily="2" charset="0"/>
                <a:cs typeface="Arial" panose="020B0604020202020204" pitchFamily="34" charset="0"/>
              </a:rPr>
              <a:t>is located.</a:t>
            </a:r>
          </a:p>
          <a:p>
            <a:pPr lvl="1"/>
            <a:r>
              <a:rPr lang="en-GB" sz="2400" dirty="0">
                <a:latin typeface="Helvetica" pitchFamily="2" charset="0"/>
                <a:cs typeface="Arial" panose="020B0604020202020204" pitchFamily="34" charset="0"/>
              </a:rPr>
              <a:t>The </a:t>
            </a:r>
            <a:r>
              <a:rPr lang="en-GB" sz="2400" i="1" dirty="0">
                <a:latin typeface="Helvetica" pitchFamily="2" charset="0"/>
                <a:cs typeface="Arial" panose="020B0604020202020204" pitchFamily="34" charset="0"/>
              </a:rPr>
              <a:t>position</a:t>
            </a:r>
            <a:r>
              <a:rPr lang="en-GB" sz="2400" dirty="0">
                <a:latin typeface="Helvetica" pitchFamily="2" charset="0"/>
                <a:cs typeface="Arial" panose="020B0604020202020204" pitchFamily="34" charset="0"/>
              </a:rPr>
              <a:t> </a:t>
            </a:r>
            <a:r>
              <a:rPr lang="en-GB" sz="2400" i="1" dirty="0">
                <a:latin typeface="Helvetica" pitchFamily="2" charset="0"/>
                <a:cs typeface="Arial" panose="020B0604020202020204" pitchFamily="34" charset="0"/>
              </a:rPr>
              <a:t>decoding</a:t>
            </a:r>
            <a:r>
              <a:rPr lang="en-GB" sz="2400" dirty="0">
                <a:latin typeface="Helvetica" pitchFamily="2" charset="0"/>
                <a:cs typeface="Arial" panose="020B0604020202020204" pitchFamily="34" charset="0"/>
              </a:rPr>
              <a:t> problem.</a:t>
            </a:r>
          </a:p>
          <a:p>
            <a:r>
              <a:rPr lang="en-GB" sz="2400" dirty="0">
                <a:latin typeface="Helvetica" pitchFamily="2" charset="0"/>
                <a:cs typeface="Arial" panose="020B0604020202020204" pitchFamily="34" charset="0"/>
              </a:rPr>
              <a:t>Not cryptography!</a:t>
            </a:r>
          </a:p>
          <a:p>
            <a:r>
              <a:rPr lang="en-GB" sz="2400" dirty="0">
                <a:latin typeface="Helvetica" pitchFamily="2" charset="0"/>
                <a:cs typeface="Arial" panose="020B0604020202020204" pitchFamily="34" charset="0"/>
              </a:rPr>
              <a:t>But crypto-adjacent….</a:t>
            </a:r>
          </a:p>
          <a:p>
            <a:endParaRPr lang="en-GB" sz="2400" dirty="0">
              <a:latin typeface="Arial" panose="020B060402020202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398FECA8-3794-4614-3AF3-F51A843B0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3010" y="1396067"/>
            <a:ext cx="3175000" cy="4445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184DF9B-0DB1-6FC0-6F55-B8A7BABB22A8}"/>
              </a:ext>
            </a:extLst>
          </p:cNvPr>
          <p:cNvSpPr txBox="1"/>
          <p:nvPr/>
        </p:nvSpPr>
        <p:spPr>
          <a:xfrm>
            <a:off x="5618366" y="5909223"/>
            <a:ext cx="6136868" cy="584775"/>
          </a:xfrm>
          <a:prstGeom prst="rect">
            <a:avLst/>
          </a:prstGeom>
          <a:noFill/>
        </p:spPr>
        <p:txBody>
          <a:bodyPr wrap="square" rtlCol="0">
            <a:spAutoFit/>
          </a:bodyPr>
          <a:lstStyle/>
          <a:p>
            <a:pPr algn="ctr"/>
            <a:r>
              <a:rPr lang="en-GB" sz="1600" dirty="0"/>
              <a:t>Hamiltonian cycle in DB(2,3) </a:t>
            </a:r>
            <a:r>
              <a:rPr lang="en-GB" sz="1600" dirty="0">
                <a:sym typeface="Wingdings" pitchFamily="2" charset="2"/>
              </a:rPr>
              <a:t> span 3 de Bruijn sequence: every window of length 3 occurs exactly once in 10111000101…  </a:t>
            </a:r>
            <a:endParaRPr lang="en-GB" sz="1600" dirty="0"/>
          </a:p>
        </p:txBody>
      </p:sp>
      <p:sp>
        <p:nvSpPr>
          <p:cNvPr id="12" name="Oval 11">
            <a:extLst>
              <a:ext uri="{FF2B5EF4-FFF2-40B4-BE49-F238E27FC236}">
                <a16:creationId xmlns:a16="http://schemas.microsoft.com/office/drawing/2014/main" id="{90E40BEB-854F-70D5-F0DA-CE69BF99B668}"/>
              </a:ext>
            </a:extLst>
          </p:cNvPr>
          <p:cNvSpPr/>
          <p:nvPr/>
        </p:nvSpPr>
        <p:spPr>
          <a:xfrm>
            <a:off x="8335926" y="1737797"/>
            <a:ext cx="701748" cy="425302"/>
          </a:xfrm>
          <a:prstGeom prst="ellipse">
            <a:avLst/>
          </a:prstGeom>
          <a:solidFill>
            <a:schemeClr val="accent1">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0774224E-3C7A-3EC3-D76C-775861B20428}"/>
              </a:ext>
            </a:extLst>
          </p:cNvPr>
          <p:cNvSpPr/>
          <p:nvPr/>
        </p:nvSpPr>
        <p:spPr>
          <a:xfrm>
            <a:off x="9607528" y="2379297"/>
            <a:ext cx="701748" cy="425302"/>
          </a:xfrm>
          <a:prstGeom prst="ellipse">
            <a:avLst/>
          </a:prstGeom>
          <a:solidFill>
            <a:schemeClr val="accent1">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CBD4FDC8-FFD9-E014-1BA3-5C46B663239B}"/>
              </a:ext>
            </a:extLst>
          </p:cNvPr>
          <p:cNvSpPr/>
          <p:nvPr/>
        </p:nvSpPr>
        <p:spPr>
          <a:xfrm>
            <a:off x="8349636" y="3011519"/>
            <a:ext cx="701748" cy="425302"/>
          </a:xfrm>
          <a:prstGeom prst="ellipse">
            <a:avLst/>
          </a:prstGeom>
          <a:solidFill>
            <a:schemeClr val="accent1">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CA2F1FA7-F5FC-1681-AE76-B17C300CD816}"/>
              </a:ext>
            </a:extLst>
          </p:cNvPr>
          <p:cNvSpPr/>
          <p:nvPr/>
        </p:nvSpPr>
        <p:spPr>
          <a:xfrm>
            <a:off x="8335926" y="3811972"/>
            <a:ext cx="701748" cy="425302"/>
          </a:xfrm>
          <a:prstGeom prst="ellipse">
            <a:avLst/>
          </a:prstGeom>
          <a:solidFill>
            <a:schemeClr val="accent1">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C7F5BAE5-840F-F9F6-DE4E-39A27C07B467}"/>
              </a:ext>
            </a:extLst>
          </p:cNvPr>
          <p:cNvSpPr/>
          <p:nvPr/>
        </p:nvSpPr>
        <p:spPr>
          <a:xfrm>
            <a:off x="9607528" y="4420300"/>
            <a:ext cx="701748" cy="425302"/>
          </a:xfrm>
          <a:prstGeom prst="ellipse">
            <a:avLst/>
          </a:prstGeom>
          <a:solidFill>
            <a:schemeClr val="accent1">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58D77F16-BC27-847C-FA71-3089F6532BB2}"/>
              </a:ext>
            </a:extLst>
          </p:cNvPr>
          <p:cNvSpPr/>
          <p:nvPr/>
        </p:nvSpPr>
        <p:spPr>
          <a:xfrm>
            <a:off x="8335926" y="5073251"/>
            <a:ext cx="701748" cy="425302"/>
          </a:xfrm>
          <a:prstGeom prst="ellipse">
            <a:avLst/>
          </a:prstGeom>
          <a:solidFill>
            <a:schemeClr val="accent1">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a:extLst>
              <a:ext uri="{FF2B5EF4-FFF2-40B4-BE49-F238E27FC236}">
                <a16:creationId xmlns:a16="http://schemas.microsoft.com/office/drawing/2014/main" id="{B277BBD0-E599-0D84-04CC-CC027C2052E8}"/>
              </a:ext>
            </a:extLst>
          </p:cNvPr>
          <p:cNvSpPr/>
          <p:nvPr/>
        </p:nvSpPr>
        <p:spPr>
          <a:xfrm>
            <a:off x="7052464" y="4417585"/>
            <a:ext cx="701748" cy="425302"/>
          </a:xfrm>
          <a:prstGeom prst="ellipse">
            <a:avLst/>
          </a:prstGeom>
          <a:solidFill>
            <a:schemeClr val="accent1">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id="{B5D98B2C-CD8A-4BA8-701D-C5B26551B5BE}"/>
              </a:ext>
            </a:extLst>
          </p:cNvPr>
          <p:cNvSpPr/>
          <p:nvPr/>
        </p:nvSpPr>
        <p:spPr>
          <a:xfrm>
            <a:off x="7054059" y="2379297"/>
            <a:ext cx="701748" cy="425302"/>
          </a:xfrm>
          <a:prstGeom prst="ellipse">
            <a:avLst/>
          </a:prstGeom>
          <a:solidFill>
            <a:schemeClr val="accent1">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F06FCE37-1D4D-D255-8C3E-223A7F17A563}"/>
              </a:ext>
            </a:extLst>
          </p:cNvPr>
          <p:cNvSpPr txBox="1"/>
          <p:nvPr/>
        </p:nvSpPr>
        <p:spPr>
          <a:xfrm>
            <a:off x="7319362" y="1018806"/>
            <a:ext cx="2762295" cy="369332"/>
          </a:xfrm>
          <a:prstGeom prst="rect">
            <a:avLst/>
          </a:prstGeom>
          <a:noFill/>
        </p:spPr>
        <p:txBody>
          <a:bodyPr wrap="none" rtlCol="0">
            <a:spAutoFit/>
          </a:bodyPr>
          <a:lstStyle/>
          <a:p>
            <a:r>
              <a:rPr lang="en-GB" b="1" dirty="0"/>
              <a:t>de Bruijn graph DB(2,3)</a:t>
            </a:r>
          </a:p>
        </p:txBody>
      </p:sp>
      <p:sp>
        <p:nvSpPr>
          <p:cNvPr id="7" name="Oval 6">
            <a:extLst>
              <a:ext uri="{FF2B5EF4-FFF2-40B4-BE49-F238E27FC236}">
                <a16:creationId xmlns:a16="http://schemas.microsoft.com/office/drawing/2014/main" id="{9A35A09D-E940-9716-8E34-EC38B1B8E83A}"/>
              </a:ext>
            </a:extLst>
          </p:cNvPr>
          <p:cNvSpPr/>
          <p:nvPr/>
        </p:nvSpPr>
        <p:spPr>
          <a:xfrm>
            <a:off x="9254929" y="1891060"/>
            <a:ext cx="467294" cy="425302"/>
          </a:xfrm>
          <a:prstGeom prst="ellipse">
            <a:avLst/>
          </a:prstGeom>
          <a:solidFill>
            <a:schemeClr val="accent2">
              <a:lumMod val="40000"/>
              <a:lumOff val="60000"/>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6784A0F4-EC85-3925-0A03-759766801D9B}"/>
              </a:ext>
            </a:extLst>
          </p:cNvPr>
          <p:cNvSpPr/>
          <p:nvPr/>
        </p:nvSpPr>
        <p:spPr>
          <a:xfrm>
            <a:off x="9254929" y="2770226"/>
            <a:ext cx="467294" cy="425302"/>
          </a:xfrm>
          <a:prstGeom prst="ellipse">
            <a:avLst/>
          </a:prstGeom>
          <a:solidFill>
            <a:schemeClr val="accent2">
              <a:lumMod val="40000"/>
              <a:lumOff val="60000"/>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79EC2B1D-32C5-4686-CE27-F222B1AF7B6D}"/>
              </a:ext>
            </a:extLst>
          </p:cNvPr>
          <p:cNvSpPr/>
          <p:nvPr/>
        </p:nvSpPr>
        <p:spPr>
          <a:xfrm>
            <a:off x="8146091" y="3405916"/>
            <a:ext cx="467294" cy="425302"/>
          </a:xfrm>
          <a:prstGeom prst="ellipse">
            <a:avLst/>
          </a:prstGeom>
          <a:solidFill>
            <a:schemeClr val="accent2">
              <a:lumMod val="40000"/>
              <a:lumOff val="60000"/>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56ECF3FA-CABD-BFFF-96DC-A7DDB08960C9}"/>
              </a:ext>
            </a:extLst>
          </p:cNvPr>
          <p:cNvSpPr/>
          <p:nvPr/>
        </p:nvSpPr>
        <p:spPr>
          <a:xfrm>
            <a:off x="9254929" y="3960920"/>
            <a:ext cx="467294" cy="425302"/>
          </a:xfrm>
          <a:prstGeom prst="ellipse">
            <a:avLst/>
          </a:prstGeom>
          <a:solidFill>
            <a:schemeClr val="accent2">
              <a:lumMod val="40000"/>
              <a:lumOff val="60000"/>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a:extLst>
              <a:ext uri="{FF2B5EF4-FFF2-40B4-BE49-F238E27FC236}">
                <a16:creationId xmlns:a16="http://schemas.microsoft.com/office/drawing/2014/main" id="{EA08987B-A7A0-B831-8208-74B8438ECD8C}"/>
              </a:ext>
            </a:extLst>
          </p:cNvPr>
          <p:cNvSpPr/>
          <p:nvPr/>
        </p:nvSpPr>
        <p:spPr>
          <a:xfrm>
            <a:off x="9254929" y="4784248"/>
            <a:ext cx="467294" cy="425302"/>
          </a:xfrm>
          <a:prstGeom prst="ellipse">
            <a:avLst/>
          </a:prstGeom>
          <a:solidFill>
            <a:schemeClr val="accent2">
              <a:lumMod val="40000"/>
              <a:lumOff val="60000"/>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a:extLst>
              <a:ext uri="{FF2B5EF4-FFF2-40B4-BE49-F238E27FC236}">
                <a16:creationId xmlns:a16="http://schemas.microsoft.com/office/drawing/2014/main" id="{B26E6EBC-9327-A581-CF8F-1B4D564CC1E9}"/>
              </a:ext>
            </a:extLst>
          </p:cNvPr>
          <p:cNvSpPr/>
          <p:nvPr/>
        </p:nvSpPr>
        <p:spPr>
          <a:xfrm>
            <a:off x="7687069" y="4819455"/>
            <a:ext cx="467294" cy="425302"/>
          </a:xfrm>
          <a:prstGeom prst="ellipse">
            <a:avLst/>
          </a:prstGeom>
          <a:solidFill>
            <a:schemeClr val="accent2">
              <a:lumMod val="40000"/>
              <a:lumOff val="60000"/>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id="{CAE89AD7-E342-40C0-B557-A7A16C47800D}"/>
              </a:ext>
            </a:extLst>
          </p:cNvPr>
          <p:cNvSpPr/>
          <p:nvPr/>
        </p:nvSpPr>
        <p:spPr>
          <a:xfrm>
            <a:off x="7046323" y="3410908"/>
            <a:ext cx="467294" cy="425302"/>
          </a:xfrm>
          <a:prstGeom prst="ellipse">
            <a:avLst/>
          </a:prstGeom>
          <a:solidFill>
            <a:schemeClr val="accent2">
              <a:lumMod val="40000"/>
              <a:lumOff val="60000"/>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a:extLst>
              <a:ext uri="{FF2B5EF4-FFF2-40B4-BE49-F238E27FC236}">
                <a16:creationId xmlns:a16="http://schemas.microsoft.com/office/drawing/2014/main" id="{AA227ED3-2F2A-283B-6CDB-5F4AFCA39280}"/>
              </a:ext>
            </a:extLst>
          </p:cNvPr>
          <p:cNvSpPr/>
          <p:nvPr/>
        </p:nvSpPr>
        <p:spPr>
          <a:xfrm>
            <a:off x="7678797" y="1900667"/>
            <a:ext cx="467294" cy="425302"/>
          </a:xfrm>
          <a:prstGeom prst="ellipse">
            <a:avLst/>
          </a:prstGeom>
          <a:solidFill>
            <a:schemeClr val="accent2">
              <a:lumMod val="40000"/>
              <a:lumOff val="60000"/>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3779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P spid="17" grpId="0" animBg="1"/>
      <p:bldP spid="18" grpId="0" animBg="1"/>
      <p:bldP spid="19" grpId="0" animBg="1"/>
      <p:bldP spid="4" grpId="0"/>
      <p:bldP spid="7" grpId="0" animBg="1"/>
      <p:bldP spid="8" grpId="0" animBg="1"/>
      <p:bldP spid="9" grpId="0" animBg="1"/>
      <p:bldP spid="20" grpId="0" animBg="1"/>
      <p:bldP spid="21" grpId="0" animBg="1"/>
      <p:bldP spid="22" grpId="0" animBg="1"/>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21</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A Different Kind of Toolbox</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653223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Helvetica" pitchFamily="2" charset="0"/>
                <a:cs typeface="Arial" panose="020B0604020202020204" pitchFamily="34" charset="0"/>
              </a:rPr>
              <a:t>de Bruijn sequences pack as many different windows as possible into </a:t>
            </a:r>
            <a:r>
              <a:rPr lang="en-GB" sz="2200" i="1" dirty="0">
                <a:latin typeface="Helvetica" pitchFamily="2" charset="0"/>
                <a:cs typeface="Arial" panose="020B0604020202020204" pitchFamily="34" charset="0"/>
              </a:rPr>
              <a:t>s</a:t>
            </a:r>
          </a:p>
          <a:p>
            <a:r>
              <a:rPr lang="en-GB" sz="2200" dirty="0">
                <a:latin typeface="Helvetica" pitchFamily="2" charset="0"/>
                <a:cs typeface="Arial" panose="020B0604020202020204" pitchFamily="34" charset="0"/>
              </a:rPr>
              <a:t>But they don’t necessarily lend themselves to efficient decoding. </a:t>
            </a:r>
          </a:p>
          <a:p>
            <a:r>
              <a:rPr lang="en-GB" sz="2200" dirty="0">
                <a:latin typeface="Helvetica" pitchFamily="2" charset="0"/>
                <a:cs typeface="Arial" panose="020B0604020202020204" pitchFamily="34" charset="0"/>
              </a:rPr>
              <a:t>Insight: </a:t>
            </a:r>
          </a:p>
          <a:p>
            <a:pPr lvl="1"/>
            <a:r>
              <a:rPr lang="en-GB" sz="2200" dirty="0">
                <a:latin typeface="Helvetica" pitchFamily="2" charset="0"/>
                <a:cs typeface="Arial" panose="020B0604020202020204" pitchFamily="34" charset="0"/>
              </a:rPr>
              <a:t>Maximal-length LFSR sequences (m-sequences) have the window property and are almost as long as de Bruijn sequences (2</a:t>
            </a:r>
            <a:r>
              <a:rPr lang="en-GB" sz="2200" i="1" baseline="30000" dirty="0">
                <a:latin typeface="Helvetica" pitchFamily="2" charset="0"/>
                <a:cs typeface="Arial" panose="020B0604020202020204" pitchFamily="34" charset="0"/>
              </a:rPr>
              <a:t>n</a:t>
            </a:r>
            <a:r>
              <a:rPr lang="en-GB" sz="2200" dirty="0">
                <a:latin typeface="Helvetica" pitchFamily="2" charset="0"/>
                <a:cs typeface="Arial" panose="020B0604020202020204" pitchFamily="34" charset="0"/>
              </a:rPr>
              <a:t>-1 instead of 2</a:t>
            </a:r>
            <a:r>
              <a:rPr lang="en-GB" sz="2200" i="1" baseline="30000" dirty="0">
                <a:latin typeface="Helvetica" pitchFamily="2" charset="0"/>
                <a:cs typeface="Arial" panose="020B0604020202020204" pitchFamily="34" charset="0"/>
              </a:rPr>
              <a:t>n</a:t>
            </a:r>
            <a:r>
              <a:rPr lang="en-GB" sz="2200" dirty="0">
                <a:latin typeface="Helvetica" pitchFamily="2" charset="0"/>
                <a:cs typeface="Arial" panose="020B0604020202020204" pitchFamily="34" charset="0"/>
              </a:rPr>
              <a:t>).</a:t>
            </a:r>
          </a:p>
          <a:p>
            <a:pPr lvl="1"/>
            <a:r>
              <a:rPr lang="en-GB" sz="2200" dirty="0">
                <a:latin typeface="Helvetica" pitchFamily="2" charset="0"/>
                <a:cs typeface="Arial" panose="020B0604020202020204" pitchFamily="34" charset="0"/>
              </a:rPr>
              <a:t>The decoding problem for m-sequences can be reduced to a discrete logarithm problem in GF(2</a:t>
            </a:r>
            <a:r>
              <a:rPr lang="en-GB" sz="2200" i="1" baseline="30000" dirty="0">
                <a:latin typeface="Helvetica" pitchFamily="2" charset="0"/>
                <a:cs typeface="Arial" panose="020B0604020202020204" pitchFamily="34" charset="0"/>
              </a:rPr>
              <a:t>n</a:t>
            </a:r>
            <a:r>
              <a:rPr lang="en-GB" sz="2200" dirty="0">
                <a:latin typeface="Helvetica" pitchFamily="2" charset="0"/>
                <a:cs typeface="Arial" panose="020B0604020202020204" pitchFamily="34" charset="0"/>
              </a:rPr>
              <a:t>).</a:t>
            </a:r>
          </a:p>
          <a:p>
            <a:pPr lvl="1"/>
            <a:r>
              <a:rPr lang="en-GB" sz="2200" i="1" dirty="0">
                <a:latin typeface="Helvetica" pitchFamily="2" charset="0"/>
                <a:cs typeface="Arial" panose="020B0604020202020204" pitchFamily="34" charset="0"/>
              </a:rPr>
              <a:t>n </a:t>
            </a:r>
            <a:r>
              <a:rPr lang="en-GB" sz="2200" dirty="0">
                <a:latin typeface="Helvetica" pitchFamily="2" charset="0"/>
                <a:cs typeface="Arial" panose="020B0604020202020204" pitchFamily="34" charset="0"/>
              </a:rPr>
              <a:t>= 20 would give a resolution of 1mm over 1km! </a:t>
            </a:r>
            <a:endParaRPr lang="en-GB" sz="2200" i="1" dirty="0">
              <a:latin typeface="Helvetica" pitchFamily="2" charset="0"/>
              <a:cs typeface="Arial" panose="020B0604020202020204" pitchFamily="34" charset="0"/>
            </a:endParaRPr>
          </a:p>
          <a:p>
            <a:endParaRPr lang="en-GB" sz="2200" dirty="0">
              <a:latin typeface="Arial" panose="020B060402020202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8A948929-A4A6-29A0-78F7-968DF96D53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9082" y="1193056"/>
            <a:ext cx="4766696" cy="16432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3D087BC-C4C0-A703-C5E8-650B758A7ED0}"/>
              </a:ext>
            </a:extLst>
          </p:cNvPr>
          <p:cNvSpPr txBox="1"/>
          <p:nvPr/>
        </p:nvSpPr>
        <p:spPr>
          <a:xfrm>
            <a:off x="7519406" y="3598488"/>
            <a:ext cx="3685418" cy="2308324"/>
          </a:xfrm>
          <a:prstGeom prst="rect">
            <a:avLst/>
          </a:prstGeom>
          <a:noFill/>
        </p:spPr>
        <p:txBody>
          <a:bodyPr wrap="square" rtlCol="0">
            <a:spAutoFit/>
          </a:bodyPr>
          <a:lstStyle/>
          <a:p>
            <a:pPr algn="ctr"/>
            <a:r>
              <a:rPr lang="en-GB" dirty="0"/>
              <a:t>f(x) = x</a:t>
            </a:r>
            <a:r>
              <a:rPr lang="en-GB" baseline="30000" dirty="0"/>
              <a:t>16</a:t>
            </a:r>
            <a:r>
              <a:rPr lang="en-GB" dirty="0"/>
              <a:t> + x</a:t>
            </a:r>
            <a:r>
              <a:rPr lang="en-GB" baseline="30000" dirty="0"/>
              <a:t>14</a:t>
            </a:r>
            <a:r>
              <a:rPr lang="en-GB" dirty="0"/>
              <a:t> + x</a:t>
            </a:r>
            <a:r>
              <a:rPr lang="en-GB" baseline="30000" dirty="0"/>
              <a:t>13</a:t>
            </a:r>
            <a:r>
              <a:rPr lang="en-GB" dirty="0"/>
              <a:t> + x</a:t>
            </a:r>
            <a:r>
              <a:rPr lang="en-GB" baseline="30000" dirty="0"/>
              <a:t>11 </a:t>
            </a:r>
            <a:r>
              <a:rPr lang="en-GB" dirty="0"/>
              <a:t>+ 1</a:t>
            </a:r>
          </a:p>
          <a:p>
            <a:endParaRPr lang="en-GB" dirty="0"/>
          </a:p>
          <a:p>
            <a:pPr algn="ctr"/>
            <a:r>
              <a:rPr lang="en-GB" dirty="0"/>
              <a:t>If f(x) is primitive of degree </a:t>
            </a:r>
            <a:r>
              <a:rPr lang="en-GB" i="1" dirty="0"/>
              <a:t>n</a:t>
            </a:r>
            <a:r>
              <a:rPr lang="en-GB" dirty="0"/>
              <a:t> then the LFSR generates maximal-length sequences of period 2</a:t>
            </a:r>
            <a:r>
              <a:rPr lang="en-GB" i="1" baseline="30000" dirty="0"/>
              <a:t>n</a:t>
            </a:r>
            <a:r>
              <a:rPr lang="en-GB" dirty="0"/>
              <a:t>-1</a:t>
            </a:r>
          </a:p>
          <a:p>
            <a:endParaRPr lang="en-GB" dirty="0"/>
          </a:p>
          <a:p>
            <a:endParaRPr lang="en-GB" dirty="0"/>
          </a:p>
          <a:p>
            <a:endParaRPr lang="en-GB" dirty="0"/>
          </a:p>
        </p:txBody>
      </p:sp>
      <p:cxnSp>
        <p:nvCxnSpPr>
          <p:cNvPr id="8" name="Straight Connector 7">
            <a:extLst>
              <a:ext uri="{FF2B5EF4-FFF2-40B4-BE49-F238E27FC236}">
                <a16:creationId xmlns:a16="http://schemas.microsoft.com/office/drawing/2014/main" id="{FA340D55-ADE9-3EC9-3F19-49B10CFC06D0}"/>
              </a:ext>
            </a:extLst>
          </p:cNvPr>
          <p:cNvCxnSpPr/>
          <p:nvPr/>
        </p:nvCxnSpPr>
        <p:spPr>
          <a:xfrm>
            <a:off x="11146683" y="1884468"/>
            <a:ext cx="322577"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4DBD3B5C-808C-4FCF-F24B-0DA67BD887D3}"/>
              </a:ext>
            </a:extLst>
          </p:cNvPr>
          <p:cNvPicPr>
            <a:picLocks noChangeAspect="1"/>
          </p:cNvPicPr>
          <p:nvPr/>
        </p:nvPicPr>
        <p:blipFill>
          <a:blip r:embed="rId4"/>
          <a:stretch>
            <a:fillRect/>
          </a:stretch>
        </p:blipFill>
        <p:spPr>
          <a:xfrm>
            <a:off x="7538112" y="1817987"/>
            <a:ext cx="159225" cy="165062"/>
          </a:xfrm>
          <a:prstGeom prst="rect">
            <a:avLst/>
          </a:prstGeom>
        </p:spPr>
      </p:pic>
      <p:cxnSp>
        <p:nvCxnSpPr>
          <p:cNvPr id="22" name="Straight Connector 21">
            <a:extLst>
              <a:ext uri="{FF2B5EF4-FFF2-40B4-BE49-F238E27FC236}">
                <a16:creationId xmlns:a16="http://schemas.microsoft.com/office/drawing/2014/main" id="{3E0017CA-2F17-A886-CDAF-A546F36C8CEA}"/>
              </a:ext>
            </a:extLst>
          </p:cNvPr>
          <p:cNvCxnSpPr>
            <a:cxnSpLocks/>
          </p:cNvCxnSpPr>
          <p:nvPr/>
        </p:nvCxnSpPr>
        <p:spPr>
          <a:xfrm>
            <a:off x="9362115" y="2836276"/>
            <a:ext cx="0" cy="562096"/>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06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0" indent="0">
              <a:buNone/>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22</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A Different Kind of Toolbox</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latin typeface="Arial" panose="020B0604020202020204" pitchFamily="34" charset="0"/>
                <a:cs typeface="Arial" panose="020B0604020202020204" pitchFamily="34" charset="0"/>
              </a:rPr>
              <a:t>People at HP Labs were very excited and impressed.</a:t>
            </a:r>
          </a:p>
          <a:p>
            <a:pPr lvl="1"/>
            <a:r>
              <a:rPr lang="en-GB" sz="2200" dirty="0">
                <a:latin typeface="Arial" panose="020B0604020202020204" pitchFamily="34" charset="0"/>
                <a:cs typeface="Arial" panose="020B0604020202020204" pitchFamily="34" charset="0"/>
              </a:rPr>
              <a:t>Their mathematicians had tried and failed to come up with solutions.</a:t>
            </a:r>
          </a:p>
          <a:p>
            <a:pPr lvl="1"/>
            <a:r>
              <a:rPr lang="en-GB" sz="2200" dirty="0">
                <a:latin typeface="Arial" panose="020B0604020202020204" pitchFamily="34" charset="0"/>
                <a:cs typeface="Arial" panose="020B0604020202020204" pitchFamily="34" charset="0"/>
              </a:rPr>
              <a:t>I was able to solve it on day one of my internship thanks to my toolbox.</a:t>
            </a:r>
          </a:p>
          <a:p>
            <a:r>
              <a:rPr lang="en-GB" sz="2200" dirty="0">
                <a:latin typeface="Arial" panose="020B0604020202020204" pitchFamily="34" charset="0"/>
                <a:cs typeface="Arial" panose="020B0604020202020204" pitchFamily="34" charset="0"/>
              </a:rPr>
              <a:t>I wrote it up and submitted to </a:t>
            </a:r>
            <a:r>
              <a:rPr lang="en-GB" sz="2200" i="1" dirty="0">
                <a:latin typeface="Arial" panose="020B0604020202020204" pitchFamily="34" charset="0"/>
                <a:cs typeface="Arial" panose="020B0604020202020204" pitchFamily="34" charset="0"/>
              </a:rPr>
              <a:t>IEEE Transactions on Information Theory </a:t>
            </a:r>
            <a:r>
              <a:rPr lang="en-GB" sz="2200" dirty="0">
                <a:latin typeface="Arial" panose="020B0604020202020204" pitchFamily="34" charset="0"/>
                <a:cs typeface="Arial" panose="020B0604020202020204" pitchFamily="34" charset="0"/>
              </a:rPr>
              <a:t>as my first paper! </a:t>
            </a:r>
          </a:p>
          <a:p>
            <a:r>
              <a:rPr lang="en-GB" sz="2200" dirty="0">
                <a:latin typeface="Arial" panose="020B0604020202020204" pitchFamily="34" charset="0"/>
                <a:cs typeface="Arial" panose="020B0604020202020204" pitchFamily="34" charset="0"/>
              </a:rPr>
              <a:t>Reviewer comment:</a:t>
            </a:r>
          </a:p>
          <a:p>
            <a:pPr marL="268163" lvl="1" indent="0">
              <a:buNone/>
            </a:pPr>
            <a:r>
              <a:rPr lang="en-GB" sz="2200" i="1" dirty="0">
                <a:solidFill>
                  <a:srgbClr val="0070C0"/>
                </a:solidFill>
                <a:latin typeface="Arial" panose="020B0604020202020204" pitchFamily="34" charset="0"/>
                <a:cs typeface="Arial" panose="020B0604020202020204" pitchFamily="34" charset="0"/>
              </a:rPr>
              <a:t>	“I have a feeling I’ve seen this result somewhere before, but I can’t 	remember where. I checked with a colleague and he said it was also 	familiar to him.”</a:t>
            </a:r>
          </a:p>
          <a:p>
            <a:r>
              <a:rPr lang="en-GB" sz="2200" dirty="0">
                <a:latin typeface="Arial" panose="020B0604020202020204" pitchFamily="34" charset="0"/>
                <a:cs typeface="Arial" panose="020B0604020202020204" pitchFamily="34" charset="0"/>
              </a:rPr>
              <a:t>Paper rejected.</a:t>
            </a:r>
          </a:p>
          <a:p>
            <a:r>
              <a:rPr lang="en-GB" sz="2200" dirty="0">
                <a:latin typeface="Arial" panose="020B0604020202020204" pitchFamily="34" charset="0"/>
                <a:cs typeface="Arial" panose="020B0604020202020204" pitchFamily="34" charset="0"/>
              </a:rPr>
              <a:t>(The reviewer was not completely wrong – results can be derived from:</a:t>
            </a:r>
          </a:p>
          <a:p>
            <a:pPr marL="266700" lvl="1" indent="0">
              <a:buNone/>
            </a:pPr>
            <a:r>
              <a:rPr lang="en-GB" sz="2200" i="1" dirty="0">
                <a:latin typeface="Arial" panose="020B0604020202020204" pitchFamily="34" charset="0"/>
                <a:cs typeface="Arial" panose="020B0604020202020204" pitchFamily="34" charset="0"/>
              </a:rPr>
              <a:t>J.L. Massey and R. Liu, Equivalence of Nonlinear Shift-Registers, IEEE </a:t>
            </a:r>
            <a:r>
              <a:rPr lang="en-GB" sz="2200" b="0" i="1" dirty="0">
                <a:solidFill>
                  <a:srgbClr val="000000"/>
                </a:solidFill>
                <a:effectLst/>
                <a:latin typeface="Arial" panose="020B0604020202020204" pitchFamily="34" charset="0"/>
                <a:cs typeface="Arial" panose="020B0604020202020204" pitchFamily="34" charset="0"/>
              </a:rPr>
              <a:t>IT-10, pp. 378-379, Oct. 1964.</a:t>
            </a:r>
            <a:r>
              <a:rPr lang="en-GB" sz="2200" b="0" dirty="0">
                <a:solidFill>
                  <a:srgbClr val="000000"/>
                </a:solidFill>
                <a:effectLst/>
                <a:latin typeface="Arial" panose="020B0604020202020204" pitchFamily="34" charset="0"/>
                <a:cs typeface="Arial" panose="020B0604020202020204" pitchFamily="34" charset="0"/>
              </a:rPr>
              <a:t>)</a:t>
            </a:r>
            <a:endParaRPr lang="en-GB" sz="2200" i="1" dirty="0">
              <a:latin typeface="Arial" panose="020B0604020202020204" pitchFamily="34" charset="0"/>
              <a:cs typeface="Arial" panose="020B0604020202020204" pitchFamily="34" charset="0"/>
            </a:endParaRPr>
          </a:p>
          <a:p>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086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0" indent="0">
              <a:buNone/>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23</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A Different Kind of Toolbox: Lessons Learned</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3"/>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2" y="1221256"/>
            <a:ext cx="6722567"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rgbClr val="000000"/>
                </a:solidFill>
                <a:latin typeface="Arial" panose="020B0604020202020204" pitchFamily="34" charset="0"/>
                <a:cs typeface="Arial" panose="020B0604020202020204" pitchFamily="34" charset="0"/>
              </a:rPr>
              <a:t>Don’t hate your reviewers (too much).</a:t>
            </a:r>
          </a:p>
          <a:p>
            <a:r>
              <a:rPr lang="en-GB" sz="2400" dirty="0">
                <a:solidFill>
                  <a:srgbClr val="000000"/>
                </a:solidFill>
                <a:latin typeface="Arial" panose="020B0604020202020204" pitchFamily="34" charset="0"/>
                <a:cs typeface="Arial" panose="020B0604020202020204" pitchFamily="34" charset="0"/>
              </a:rPr>
              <a:t>We’ve been unhappy with the review system for a </a:t>
            </a:r>
            <a:r>
              <a:rPr lang="en-GB" sz="2400" i="1" dirty="0">
                <a:solidFill>
                  <a:srgbClr val="000000"/>
                </a:solidFill>
                <a:latin typeface="Arial" panose="020B0604020202020204" pitchFamily="34" charset="0"/>
                <a:cs typeface="Arial" panose="020B0604020202020204" pitchFamily="34" charset="0"/>
              </a:rPr>
              <a:t>long</a:t>
            </a:r>
            <a:r>
              <a:rPr lang="en-GB" sz="2400" dirty="0">
                <a:solidFill>
                  <a:srgbClr val="000000"/>
                </a:solidFill>
                <a:latin typeface="Arial" panose="020B0604020202020204" pitchFamily="34" charset="0"/>
                <a:cs typeface="Arial" panose="020B0604020202020204" pitchFamily="34" charset="0"/>
              </a:rPr>
              <a:t> time.  </a:t>
            </a:r>
          </a:p>
          <a:p>
            <a:r>
              <a:rPr lang="en-GB" sz="2400" dirty="0">
                <a:solidFill>
                  <a:srgbClr val="000000"/>
                </a:solidFill>
                <a:latin typeface="Arial" panose="020B0604020202020204" pitchFamily="34" charset="0"/>
                <a:cs typeface="Arial" panose="020B0604020202020204" pitchFamily="34" charset="0"/>
              </a:rPr>
              <a:t>Become resilient.</a:t>
            </a:r>
            <a:endParaRPr lang="en-GB" sz="2400" b="0" dirty="0">
              <a:solidFill>
                <a:srgbClr val="000000"/>
              </a:solidFill>
              <a:effectLst/>
              <a:latin typeface="Arial" panose="020B0604020202020204" pitchFamily="34" charset="0"/>
              <a:cs typeface="Arial" panose="020B0604020202020204" pitchFamily="34" charset="0"/>
            </a:endParaRPr>
          </a:p>
          <a:p>
            <a:r>
              <a:rPr lang="en-GB" sz="2400" dirty="0">
                <a:solidFill>
                  <a:srgbClr val="000000"/>
                </a:solidFill>
                <a:latin typeface="Arial" panose="020B0604020202020204" pitchFamily="34" charset="0"/>
                <a:cs typeface="Arial" panose="020B0604020202020204" pitchFamily="34" charset="0"/>
              </a:rPr>
              <a:t>Keep expanding </a:t>
            </a:r>
            <a:r>
              <a:rPr lang="en-GB" sz="2400" b="0" dirty="0">
                <a:solidFill>
                  <a:srgbClr val="000000"/>
                </a:solidFill>
                <a:effectLst/>
                <a:latin typeface="Arial" panose="020B0604020202020204" pitchFamily="34" charset="0"/>
                <a:cs typeface="Arial" panose="020B0604020202020204" pitchFamily="34" charset="0"/>
              </a:rPr>
              <a:t>your toolbox with new tools (and keep the tools sharp).</a:t>
            </a:r>
          </a:p>
          <a:p>
            <a:pPr lvl="1"/>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B41BDBF-FA54-5B82-6A15-77E1FD5F4C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318" y="1393028"/>
            <a:ext cx="3378555" cy="2310123"/>
          </a:xfrm>
          <a:prstGeom prst="rect">
            <a:avLst/>
          </a:prstGeom>
        </p:spPr>
      </p:pic>
    </p:spTree>
    <p:extLst>
      <p:ext uri="{BB962C8B-B14F-4D97-AF65-F5344CB8AC3E}">
        <p14:creationId xmlns:p14="http://schemas.microsoft.com/office/powerpoint/2010/main" val="44604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0" indent="0">
              <a:buNone/>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24</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A Different Kind of Toolbox</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pic>
        <p:nvPicPr>
          <p:cNvPr id="7" name="Picture 6">
            <a:extLst>
              <a:ext uri="{FF2B5EF4-FFF2-40B4-BE49-F238E27FC236}">
                <a16:creationId xmlns:a16="http://schemas.microsoft.com/office/drawing/2014/main" id="{749B0F5D-AE6C-837C-39C9-766D641D9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264" y="1393028"/>
            <a:ext cx="5381736" cy="4848085"/>
          </a:xfrm>
          <a:prstGeom prst="rect">
            <a:avLst/>
          </a:prstGeom>
          <a:ln>
            <a:solidFill>
              <a:schemeClr val="accent1">
                <a:shade val="15000"/>
              </a:schemeClr>
            </a:solidFill>
          </a:ln>
        </p:spPr>
      </p:pic>
      <p:sp>
        <p:nvSpPr>
          <p:cNvPr id="8" name="Oval 7">
            <a:extLst>
              <a:ext uri="{FF2B5EF4-FFF2-40B4-BE49-F238E27FC236}">
                <a16:creationId xmlns:a16="http://schemas.microsoft.com/office/drawing/2014/main" id="{B19BC944-58E2-00DD-096B-536B6E25C769}"/>
              </a:ext>
            </a:extLst>
          </p:cNvPr>
          <p:cNvSpPr/>
          <p:nvPr/>
        </p:nvSpPr>
        <p:spPr>
          <a:xfrm>
            <a:off x="5109885" y="2702859"/>
            <a:ext cx="367553" cy="349623"/>
          </a:xfrm>
          <a:prstGeom prst="ellipse">
            <a:avLst/>
          </a:prstGeom>
          <a:solidFill>
            <a:srgbClr val="FF0000">
              <a:alpha val="4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nhaltsplatzhalter 2">
            <a:extLst>
              <a:ext uri="{FF2B5EF4-FFF2-40B4-BE49-F238E27FC236}">
                <a16:creationId xmlns:a16="http://schemas.microsoft.com/office/drawing/2014/main" id="{0A7651CC-B196-1D97-0E49-BDC8FFE4E278}"/>
              </a:ext>
            </a:extLst>
          </p:cNvPr>
          <p:cNvSpPr txBox="1">
            <a:spLocks/>
          </p:cNvSpPr>
          <p:nvPr/>
        </p:nvSpPr>
        <p:spPr bwMode="auto">
          <a:xfrm>
            <a:off x="6441858" y="1393028"/>
            <a:ext cx="5112551" cy="439032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rgbClr val="000000"/>
                </a:solidFill>
                <a:latin typeface="Arial" panose="020B0604020202020204" pitchFamily="34" charset="0"/>
                <a:cs typeface="Arial" panose="020B0604020202020204" pitchFamily="34" charset="0"/>
              </a:rPr>
              <a:t>Eventually we found ways of decoding de Bruijn sequences.</a:t>
            </a:r>
          </a:p>
          <a:p>
            <a:r>
              <a:rPr lang="en-GB" sz="2400" dirty="0">
                <a:solidFill>
                  <a:srgbClr val="000000"/>
                </a:solidFill>
                <a:latin typeface="Arial" panose="020B0604020202020204" pitchFamily="34" charset="0"/>
                <a:cs typeface="Arial" panose="020B0604020202020204" pitchFamily="34" charset="0"/>
              </a:rPr>
              <a:t>We used </a:t>
            </a:r>
            <a:r>
              <a:rPr lang="en-GB" sz="2400" i="1" dirty="0">
                <a:solidFill>
                  <a:srgbClr val="000000"/>
                </a:solidFill>
                <a:latin typeface="Arial" panose="020B0604020202020204" pitchFamily="34" charset="0"/>
                <a:cs typeface="Arial" panose="020B0604020202020204" pitchFamily="34" charset="0"/>
              </a:rPr>
              <a:t>Lempel’s homomorphism</a:t>
            </a:r>
            <a:r>
              <a:rPr lang="en-GB" sz="2400" dirty="0">
                <a:solidFill>
                  <a:srgbClr val="000000"/>
                </a:solidFill>
                <a:latin typeface="Arial" panose="020B0604020202020204" pitchFamily="34" charset="0"/>
                <a:cs typeface="Arial" panose="020B0604020202020204" pitchFamily="34" charset="0"/>
              </a:rPr>
              <a:t>, a graph homomorphism that maps DB(2,</a:t>
            </a:r>
            <a:r>
              <a:rPr lang="en-GB" sz="2400" i="1" dirty="0">
                <a:solidFill>
                  <a:srgbClr val="000000"/>
                </a:solidFill>
                <a:latin typeface="Arial" panose="020B0604020202020204" pitchFamily="34" charset="0"/>
                <a:cs typeface="Arial" panose="020B0604020202020204" pitchFamily="34" charset="0"/>
              </a:rPr>
              <a:t>n</a:t>
            </a:r>
            <a:r>
              <a:rPr lang="en-GB" sz="2400" dirty="0">
                <a:solidFill>
                  <a:srgbClr val="000000"/>
                </a:solidFill>
                <a:latin typeface="Arial" panose="020B0604020202020204" pitchFamily="34" charset="0"/>
                <a:cs typeface="Arial" panose="020B0604020202020204" pitchFamily="34" charset="0"/>
              </a:rPr>
              <a:t>) onto DB(2,</a:t>
            </a:r>
            <a:r>
              <a:rPr lang="en-GB" sz="2400" i="1" dirty="0">
                <a:solidFill>
                  <a:srgbClr val="000000"/>
                </a:solidFill>
                <a:latin typeface="Arial" panose="020B0604020202020204" pitchFamily="34" charset="0"/>
                <a:cs typeface="Arial" panose="020B0604020202020204" pitchFamily="34" charset="0"/>
              </a:rPr>
              <a:t>n</a:t>
            </a:r>
            <a:r>
              <a:rPr lang="en-GB" sz="2400" dirty="0">
                <a:solidFill>
                  <a:srgbClr val="000000"/>
                </a:solidFill>
                <a:latin typeface="Arial" panose="020B0604020202020204" pitchFamily="34" charset="0"/>
                <a:cs typeface="Arial" panose="020B0604020202020204" pitchFamily="34" charset="0"/>
              </a:rPr>
              <a:t>-1) via “discrete differentiation”:</a:t>
            </a:r>
          </a:p>
          <a:p>
            <a:pPr marL="266700" lvl="1" indent="0">
              <a:buNone/>
            </a:pPr>
            <a:r>
              <a:rPr lang="en-GB" sz="2400" dirty="0">
                <a:solidFill>
                  <a:srgbClr val="000000"/>
                </a:solidFill>
                <a:latin typeface="Arial" panose="020B0604020202020204" pitchFamily="34" charset="0"/>
                <a:cs typeface="Arial" panose="020B0604020202020204" pitchFamily="34" charset="0"/>
              </a:rPr>
              <a:t>   s</a:t>
            </a:r>
            <a:r>
              <a:rPr lang="en-GB" sz="2400" baseline="-25000" dirty="0">
                <a:solidFill>
                  <a:srgbClr val="000000"/>
                </a:solidFill>
                <a:latin typeface="Arial" panose="020B0604020202020204" pitchFamily="34" charset="0"/>
                <a:cs typeface="Arial" panose="020B0604020202020204" pitchFamily="34" charset="0"/>
              </a:rPr>
              <a:t>0</a:t>
            </a:r>
            <a:r>
              <a:rPr lang="en-GB" sz="2400" dirty="0">
                <a:solidFill>
                  <a:srgbClr val="000000"/>
                </a:solidFill>
                <a:latin typeface="Arial" panose="020B0604020202020204" pitchFamily="34" charset="0"/>
                <a:cs typeface="Arial" panose="020B0604020202020204" pitchFamily="34" charset="0"/>
              </a:rPr>
              <a:t>,s</a:t>
            </a:r>
            <a:r>
              <a:rPr lang="en-GB" sz="2400" baseline="-25000" dirty="0">
                <a:solidFill>
                  <a:srgbClr val="000000"/>
                </a:solidFill>
                <a:latin typeface="Arial" panose="020B0604020202020204" pitchFamily="34" charset="0"/>
                <a:cs typeface="Arial" panose="020B0604020202020204" pitchFamily="34" charset="0"/>
              </a:rPr>
              <a:t>1</a:t>
            </a:r>
            <a:r>
              <a:rPr lang="en-GB" sz="2400" dirty="0">
                <a:solidFill>
                  <a:srgbClr val="000000"/>
                </a:solidFill>
                <a:latin typeface="Arial" panose="020B0604020202020204" pitchFamily="34" charset="0"/>
                <a:cs typeface="Arial" panose="020B0604020202020204" pitchFamily="34" charset="0"/>
              </a:rPr>
              <a:t>,s</a:t>
            </a:r>
            <a:r>
              <a:rPr lang="en-GB" sz="2400" baseline="-25000" dirty="0">
                <a:solidFill>
                  <a:srgbClr val="000000"/>
                </a:solidFill>
                <a:latin typeface="Arial" panose="020B0604020202020204" pitchFamily="34" charset="0"/>
                <a:cs typeface="Arial" panose="020B0604020202020204" pitchFamily="34" charset="0"/>
              </a:rPr>
              <a:t>2</a:t>
            </a:r>
            <a:r>
              <a:rPr lang="en-GB" sz="2400" dirty="0">
                <a:solidFill>
                  <a:srgbClr val="000000"/>
                </a:solidFill>
                <a:latin typeface="Arial" panose="020B0604020202020204" pitchFamily="34" charset="0"/>
                <a:cs typeface="Arial" panose="020B0604020202020204" pitchFamily="34" charset="0"/>
              </a:rPr>
              <a:t>,… </a:t>
            </a:r>
            <a:r>
              <a:rPr lang="en-GB" sz="2400" dirty="0">
                <a:solidFill>
                  <a:srgbClr val="000000"/>
                </a:solidFill>
                <a:latin typeface="Arial" panose="020B0604020202020204" pitchFamily="34" charset="0"/>
                <a:cs typeface="Arial" panose="020B0604020202020204" pitchFamily="34" charset="0"/>
                <a:sym typeface="Wingdings" pitchFamily="2" charset="2"/>
              </a:rPr>
              <a:t> </a:t>
            </a:r>
            <a:r>
              <a:rPr lang="en-GB" sz="2400" dirty="0">
                <a:solidFill>
                  <a:srgbClr val="000000"/>
                </a:solidFill>
                <a:latin typeface="Arial" panose="020B0604020202020204" pitchFamily="34" charset="0"/>
                <a:cs typeface="Arial" panose="020B0604020202020204" pitchFamily="34" charset="0"/>
              </a:rPr>
              <a:t>s</a:t>
            </a:r>
            <a:r>
              <a:rPr lang="en-GB" sz="2400" baseline="-25000" dirty="0">
                <a:solidFill>
                  <a:srgbClr val="000000"/>
                </a:solidFill>
                <a:latin typeface="Arial" panose="020B0604020202020204" pitchFamily="34" charset="0"/>
                <a:cs typeface="Arial" panose="020B0604020202020204" pitchFamily="34" charset="0"/>
              </a:rPr>
              <a:t>0</a:t>
            </a:r>
            <a:r>
              <a:rPr lang="en-GB" sz="2400" dirty="0">
                <a:solidFill>
                  <a:srgbClr val="000000"/>
                </a:solidFill>
                <a:latin typeface="Arial" panose="020B0604020202020204" pitchFamily="34" charset="0"/>
                <a:cs typeface="Arial" panose="020B0604020202020204" pitchFamily="34" charset="0"/>
              </a:rPr>
              <a:t>⊕s</a:t>
            </a:r>
            <a:r>
              <a:rPr lang="en-GB" sz="2400" baseline="-25000" dirty="0">
                <a:solidFill>
                  <a:srgbClr val="000000"/>
                </a:solidFill>
                <a:latin typeface="Arial" panose="020B0604020202020204" pitchFamily="34" charset="0"/>
                <a:cs typeface="Arial" panose="020B0604020202020204" pitchFamily="34" charset="0"/>
              </a:rPr>
              <a:t>1</a:t>
            </a:r>
            <a:r>
              <a:rPr lang="en-GB" sz="2400" dirty="0">
                <a:solidFill>
                  <a:srgbClr val="000000"/>
                </a:solidFill>
                <a:latin typeface="Arial" panose="020B0604020202020204" pitchFamily="34" charset="0"/>
                <a:cs typeface="Arial" panose="020B0604020202020204" pitchFamily="34" charset="0"/>
              </a:rPr>
              <a:t>,s</a:t>
            </a:r>
            <a:r>
              <a:rPr lang="en-GB" sz="2400" baseline="-25000" dirty="0">
                <a:solidFill>
                  <a:srgbClr val="000000"/>
                </a:solidFill>
                <a:latin typeface="Arial" panose="020B0604020202020204" pitchFamily="34" charset="0"/>
                <a:cs typeface="Arial" panose="020B0604020202020204" pitchFamily="34" charset="0"/>
              </a:rPr>
              <a:t>1</a:t>
            </a:r>
            <a:r>
              <a:rPr lang="en-GB" sz="2400" dirty="0">
                <a:solidFill>
                  <a:srgbClr val="000000"/>
                </a:solidFill>
                <a:latin typeface="Arial" panose="020B0604020202020204" pitchFamily="34" charset="0"/>
                <a:cs typeface="Arial" panose="020B0604020202020204" pitchFamily="34" charset="0"/>
              </a:rPr>
              <a:t>⊕s</a:t>
            </a:r>
            <a:r>
              <a:rPr lang="en-GB" sz="2400" baseline="-25000" dirty="0">
                <a:solidFill>
                  <a:srgbClr val="000000"/>
                </a:solidFill>
                <a:latin typeface="Arial" panose="020B0604020202020204" pitchFamily="34" charset="0"/>
                <a:cs typeface="Arial" panose="020B0604020202020204" pitchFamily="34" charset="0"/>
              </a:rPr>
              <a:t>2,…</a:t>
            </a:r>
            <a:endParaRPr lang="en-GB" sz="2400" dirty="0">
              <a:solidFill>
                <a:srgbClr val="000000"/>
              </a:solidFill>
              <a:latin typeface="Arial" panose="020B0604020202020204" pitchFamily="34" charset="0"/>
              <a:cs typeface="Arial" panose="020B0604020202020204" pitchFamily="34" charset="0"/>
            </a:endParaRPr>
          </a:p>
          <a:p>
            <a:r>
              <a:rPr lang="en-GB" sz="2400" dirty="0">
                <a:solidFill>
                  <a:srgbClr val="000000"/>
                </a:solidFill>
                <a:latin typeface="Arial" panose="020B0604020202020204" pitchFamily="34" charset="0"/>
                <a:cs typeface="Arial" panose="020B0604020202020204" pitchFamily="34" charset="0"/>
              </a:rPr>
              <a:t>More later!</a:t>
            </a:r>
          </a:p>
          <a:p>
            <a:pPr marL="0" indent="0">
              <a:buNone/>
            </a:pPr>
            <a:endParaRPr lang="en-GB" sz="2400" dirty="0">
              <a:solidFill>
                <a:srgbClr val="000000"/>
              </a:solidFill>
              <a:latin typeface="Arial" panose="020B0604020202020204" pitchFamily="34" charset="0"/>
              <a:cs typeface="Arial" panose="020B0604020202020204" pitchFamily="34" charset="0"/>
            </a:endParaRPr>
          </a:p>
          <a:p>
            <a:endParaRPr lang="en-GB" sz="2400" dirty="0">
              <a:solidFill>
                <a:srgbClr val="000000"/>
              </a:solidFill>
              <a:latin typeface="Arial" panose="020B0604020202020204" pitchFamily="34" charset="0"/>
              <a:cs typeface="Arial" panose="020B0604020202020204" pitchFamily="34" charset="0"/>
            </a:endParaRPr>
          </a:p>
          <a:p>
            <a:endParaRPr lang="en-GB" sz="2400" dirty="0">
              <a:solidFill>
                <a:srgbClr val="000000"/>
              </a:solidFill>
              <a:latin typeface="Arial" panose="020B0604020202020204" pitchFamily="34" charset="0"/>
              <a:cs typeface="Arial" panose="020B0604020202020204" pitchFamily="34" charset="0"/>
            </a:endParaRPr>
          </a:p>
          <a:p>
            <a:endParaRPr lang="en-GB" sz="2400" dirty="0">
              <a:solidFill>
                <a:srgbClr val="000000"/>
              </a:solidFill>
              <a:latin typeface="Arial" panose="020B0604020202020204" pitchFamily="34" charset="0"/>
              <a:cs typeface="Arial" panose="020B0604020202020204" pitchFamily="34" charset="0"/>
            </a:endParaRPr>
          </a:p>
          <a:p>
            <a:pPr lvl="1"/>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236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0" indent="0">
              <a:buNone/>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25</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A Different Kind of Toolbox: Lessons Learned – II</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rgbClr val="000000"/>
                </a:solidFill>
                <a:latin typeface="Arial" panose="020B0604020202020204" pitchFamily="34" charset="0"/>
                <a:cs typeface="Arial" panose="020B0604020202020204" pitchFamily="34" charset="0"/>
              </a:rPr>
              <a:t>Check your camera-ready proofs.</a:t>
            </a:r>
          </a:p>
          <a:p>
            <a:pPr lvl="1"/>
            <a:r>
              <a:rPr lang="en-GB" sz="2400" dirty="0">
                <a:solidFill>
                  <a:srgbClr val="000000"/>
                </a:solidFill>
                <a:latin typeface="Arial" panose="020B0604020202020204" pitchFamily="34" charset="0"/>
                <a:cs typeface="Arial" panose="020B0604020202020204" pitchFamily="34" charset="0"/>
              </a:rPr>
              <a:t>Especially these days, here’s looking at you Springer!</a:t>
            </a:r>
          </a:p>
          <a:p>
            <a:r>
              <a:rPr lang="en-GB" sz="2400" dirty="0">
                <a:solidFill>
                  <a:srgbClr val="000000"/>
                </a:solidFill>
                <a:latin typeface="Arial" panose="020B0604020202020204" pitchFamily="34" charset="0"/>
                <a:cs typeface="Arial" panose="020B0604020202020204" pitchFamily="34" charset="0"/>
              </a:rPr>
              <a:t>This was all great fun but I eventually realised that the community of researchers who cared about these results was really small.</a:t>
            </a:r>
          </a:p>
          <a:p>
            <a:r>
              <a:rPr lang="en-GB" sz="2400" dirty="0">
                <a:solidFill>
                  <a:srgbClr val="000000"/>
                </a:solidFill>
                <a:latin typeface="Arial" panose="020B0604020202020204" pitchFamily="34" charset="0"/>
                <a:cs typeface="Arial" panose="020B0604020202020204" pitchFamily="34" charset="0"/>
              </a:rPr>
              <a:t>Problem selection:</a:t>
            </a:r>
          </a:p>
          <a:p>
            <a:pPr lvl="1"/>
            <a:r>
              <a:rPr lang="en-GB" sz="2400" dirty="0">
                <a:solidFill>
                  <a:srgbClr val="000000"/>
                </a:solidFill>
                <a:latin typeface="Arial" panose="020B0604020202020204" pitchFamily="34" charset="0"/>
                <a:cs typeface="Arial" panose="020B0604020202020204" pitchFamily="34" charset="0"/>
              </a:rPr>
              <a:t>It has to be interesting to you.</a:t>
            </a:r>
          </a:p>
          <a:p>
            <a:pPr lvl="1"/>
            <a:r>
              <a:rPr lang="en-GB" sz="2400" dirty="0">
                <a:solidFill>
                  <a:srgbClr val="000000"/>
                </a:solidFill>
                <a:latin typeface="Arial" panose="020B0604020202020204" pitchFamily="34" charset="0"/>
                <a:cs typeface="Arial" panose="020B0604020202020204" pitchFamily="34" charset="0"/>
              </a:rPr>
              <a:t>But it also has to be interesting to sufficiently many other people that you will get a job.</a:t>
            </a:r>
          </a:p>
          <a:p>
            <a:pPr lvl="1"/>
            <a:r>
              <a:rPr lang="en-GB" sz="2400" dirty="0">
                <a:solidFill>
                  <a:srgbClr val="000000"/>
                </a:solidFill>
                <a:latin typeface="Arial" panose="020B0604020202020204" pitchFamily="34" charset="0"/>
                <a:cs typeface="Arial" panose="020B0604020202020204" pitchFamily="34" charset="0"/>
              </a:rPr>
              <a:t>It matters that there is an audience for your results (at least until you have tenure).</a:t>
            </a:r>
            <a:endParaRPr lang="en-GB" sz="2400" dirty="0">
              <a:latin typeface="Arial" panose="020B0604020202020204" pitchFamily="34" charset="0"/>
              <a:cs typeface="Arial" panose="020B0604020202020204" pitchFamily="34" charset="0"/>
            </a:endParaRPr>
          </a:p>
          <a:p>
            <a:r>
              <a:rPr lang="en-GB" sz="2400" dirty="0">
                <a:solidFill>
                  <a:srgbClr val="000000"/>
                </a:solidFill>
                <a:latin typeface="Arial" panose="020B0604020202020204" pitchFamily="34" charset="0"/>
                <a:cs typeface="Arial" panose="020B0604020202020204" pitchFamily="34" charset="0"/>
              </a:rPr>
              <a:t>It was time for me to make a pivot…</a:t>
            </a:r>
          </a:p>
        </p:txBody>
      </p:sp>
    </p:spTree>
    <p:extLst>
      <p:ext uri="{BB962C8B-B14F-4D97-AF65-F5344CB8AC3E}">
        <p14:creationId xmlns:p14="http://schemas.microsoft.com/office/powerpoint/2010/main" val="157526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26</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a:t>Overview</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9A492B0B-E1D7-A217-EE68-4D62959496A3}"/>
              </a:ext>
            </a:extLst>
          </p:cNvPr>
          <p:cNvSpPr txBox="1">
            <a:spLocks/>
          </p:cNvSpPr>
          <p:nvPr/>
        </p:nvSpPr>
        <p:spPr bwMode="auto">
          <a:xfrm>
            <a:off x="547355" y="1393028"/>
            <a:ext cx="10590230"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On distinguished lectures</a:t>
            </a:r>
          </a:p>
          <a:p>
            <a:r>
              <a:rPr lang="en-GB" sz="2400" dirty="0">
                <a:latin typeface="Arial" panose="020B0604020202020204" pitchFamily="34" charset="0"/>
                <a:cs typeface="Arial" panose="020B0604020202020204" pitchFamily="34" charset="0"/>
              </a:rPr>
              <a:t>Origin story</a:t>
            </a:r>
          </a:p>
          <a:p>
            <a:r>
              <a:rPr lang="en-GB" sz="2400" dirty="0">
                <a:latin typeface="Arial" panose="020B0604020202020204" pitchFamily="34" charset="0"/>
                <a:cs typeface="Arial" panose="020B0604020202020204" pitchFamily="34" charset="0"/>
              </a:rPr>
              <a:t>A different kind of toolbox </a:t>
            </a:r>
          </a:p>
          <a:p>
            <a:r>
              <a:rPr lang="en-GB" sz="2400" b="1" dirty="0">
                <a:latin typeface="Arial" panose="020B0604020202020204" pitchFamily="34" charset="0"/>
                <a:cs typeface="Arial" panose="020B0604020202020204" pitchFamily="34" charset="0"/>
              </a:rPr>
              <a:t>On serendipity</a:t>
            </a:r>
          </a:p>
          <a:p>
            <a:r>
              <a:rPr lang="en-GB" sz="2400" dirty="0">
                <a:latin typeface="Arial" panose="020B0604020202020204" pitchFamily="34" charset="0"/>
                <a:cs typeface="Arial" panose="020B0604020202020204" pitchFamily="34" charset="0"/>
              </a:rPr>
              <a:t>On creativity</a:t>
            </a:r>
          </a:p>
          <a:p>
            <a:r>
              <a:rPr lang="en-GB" sz="2400" dirty="0">
                <a:latin typeface="Arial" panose="020B0604020202020204" pitchFamily="34" charset="0"/>
                <a:cs typeface="Arial" panose="020B0604020202020204" pitchFamily="34" charset="0"/>
              </a:rPr>
              <a:t>On pivoting</a:t>
            </a:r>
          </a:p>
          <a:p>
            <a:r>
              <a:rPr lang="en-GB" sz="2400" dirty="0">
                <a:latin typeface="Arial" panose="020B0604020202020204" pitchFamily="34" charset="0"/>
                <a:cs typeface="Arial" panose="020B0604020202020204" pitchFamily="34" charset="0"/>
              </a:rPr>
              <a:t>Back to the future</a:t>
            </a:r>
          </a:p>
          <a:p>
            <a:r>
              <a:rPr lang="en-GB" sz="2400" dirty="0">
                <a:latin typeface="Arial" panose="020B0604020202020204" pitchFamily="34" charset="0"/>
                <a:cs typeface="Arial" panose="020B0604020202020204" pitchFamily="34" charset="0"/>
              </a:rPr>
              <a:t>Closing remarks</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3082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68276" y="2817435"/>
            <a:ext cx="7755199" cy="968188"/>
          </a:xfrm>
        </p:spPr>
        <p:txBody>
          <a:bodyPr/>
          <a:lstStyle/>
          <a:p>
            <a:pPr marL="0" indent="0">
              <a:buNone/>
            </a:pPr>
            <a:r>
              <a:rPr lang="en-GB" sz="2400" b="1" dirty="0">
                <a:latin typeface="Arial" panose="020B0604020202020204" pitchFamily="34" charset="0"/>
                <a:cs typeface="Arial" panose="020B0604020202020204" pitchFamily="34" charset="0"/>
              </a:rPr>
              <a:t>Serendipity: </a:t>
            </a:r>
            <a:r>
              <a:rPr lang="en-GB" sz="2400" dirty="0">
                <a:latin typeface="Arial" panose="020B0604020202020204" pitchFamily="34" charset="0"/>
                <a:cs typeface="Arial" panose="020B0604020202020204" pitchFamily="34" charset="0"/>
              </a:rPr>
              <a:t>the occurrence and development of events by chance in a happy or beneficial way.</a:t>
            </a: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27</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Serendipity</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AE74C26-A158-13A7-B04A-369B604A4E0A}"/>
              </a:ext>
            </a:extLst>
          </p:cNvPr>
          <p:cNvPicPr>
            <a:picLocks noChangeAspect="1"/>
          </p:cNvPicPr>
          <p:nvPr/>
        </p:nvPicPr>
        <p:blipFill rotWithShape="1">
          <a:blip r:embed="rId3"/>
          <a:srcRect l="2877"/>
          <a:stretch/>
        </p:blipFill>
        <p:spPr>
          <a:xfrm>
            <a:off x="8794376" y="1956920"/>
            <a:ext cx="2504497" cy="2944159"/>
          </a:xfrm>
          <a:prstGeom prst="rect">
            <a:avLst/>
          </a:prstGeom>
        </p:spPr>
      </p:pic>
    </p:spTree>
    <p:extLst>
      <p:ext uri="{BB962C8B-B14F-4D97-AF65-F5344CB8AC3E}">
        <p14:creationId xmlns:p14="http://schemas.microsoft.com/office/powerpoint/2010/main" val="1443795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447253" y="1221256"/>
            <a:ext cx="7755199" cy="4963650"/>
          </a:xfrm>
        </p:spPr>
        <p:txBody>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In the 1990s, cryptography was not as a big a deal as it is today.</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I did not magically predict how important it would become.</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I was just doing whatever I thought was interesting at the time, shaped by the environment in which I found myself.</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This has always been, and continues to be, my approach.</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It has obvious strengths and weaknesses.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(Perhaps I should have watched Tom </a:t>
            </a:r>
            <a:r>
              <a:rPr lang="en-GB" sz="2400" dirty="0" err="1">
                <a:latin typeface="Arial" panose="020B0604020202020204" pitchFamily="34" charset="0"/>
                <a:cs typeface="Arial" panose="020B0604020202020204" pitchFamily="34" charset="0"/>
              </a:rPr>
              <a:t>Berson’s</a:t>
            </a:r>
            <a:r>
              <a:rPr lang="en-GB" sz="2400" dirty="0">
                <a:latin typeface="Arial" panose="020B0604020202020204" pitchFamily="34" charset="0"/>
                <a:cs typeface="Arial" panose="020B0604020202020204" pitchFamily="34" charset="0"/>
              </a:rPr>
              <a:t> 2000 Distinguished Lecture: </a:t>
            </a:r>
            <a:r>
              <a:rPr lang="en-GB" sz="2400" dirty="0">
                <a:latin typeface="Helvetica" pitchFamily="2" charset="0"/>
              </a:rPr>
              <a:t>“Cryptography Everywhere”!)</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28</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Serendipity</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84C6580-5522-FC57-5826-244FDD2844C1}"/>
              </a:ext>
            </a:extLst>
          </p:cNvPr>
          <p:cNvPicPr>
            <a:picLocks noChangeAspect="1"/>
          </p:cNvPicPr>
          <p:nvPr/>
        </p:nvPicPr>
        <p:blipFill rotWithShape="1">
          <a:blip r:embed="rId3"/>
          <a:srcRect l="2877"/>
          <a:stretch/>
        </p:blipFill>
        <p:spPr>
          <a:xfrm>
            <a:off x="8794376" y="1956920"/>
            <a:ext cx="2504497" cy="2944159"/>
          </a:xfrm>
          <a:prstGeom prst="rect">
            <a:avLst/>
          </a:prstGeom>
        </p:spPr>
      </p:pic>
    </p:spTree>
    <p:extLst>
      <p:ext uri="{BB962C8B-B14F-4D97-AF65-F5344CB8AC3E}">
        <p14:creationId xmlns:p14="http://schemas.microsoft.com/office/powerpoint/2010/main" val="362992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447253" y="1221256"/>
            <a:ext cx="7755199" cy="4963650"/>
          </a:xfrm>
        </p:spPr>
        <p:txBody>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In 2001, I moved from HP Labs back to Royal Holloway as a Lecturer (≈ Assistant Professor).</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I was asked to teach </a:t>
            </a:r>
            <a:r>
              <a:rPr lang="en-GB" sz="2400" b="1" dirty="0">
                <a:latin typeface="Arial" panose="020B0604020202020204" pitchFamily="34" charset="0"/>
                <a:cs typeface="Arial" panose="020B0604020202020204" pitchFamily="34" charset="0"/>
              </a:rPr>
              <a:t>network</a:t>
            </a:r>
            <a:r>
              <a:rPr lang="en-GB" sz="2400"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security</a:t>
            </a:r>
            <a:r>
              <a:rPr lang="en-GB" sz="24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But I knew nothing about </a:t>
            </a:r>
            <a:r>
              <a:rPr lang="en-GB" sz="2400" b="1" dirty="0">
                <a:latin typeface="Arial" panose="020B0604020202020204" pitchFamily="34" charset="0"/>
                <a:cs typeface="Arial" panose="020B0604020202020204" pitchFamily="34" charset="0"/>
              </a:rPr>
              <a:t>networks</a:t>
            </a:r>
            <a:r>
              <a:rPr lang="en-GB" sz="2400" dirty="0">
                <a:latin typeface="Arial" panose="020B0604020202020204" pitchFamily="34" charset="0"/>
                <a:cs typeface="Arial" panose="020B0604020202020204" pitchFamily="34" charset="0"/>
              </a:rPr>
              <a:t>, and even less about </a:t>
            </a:r>
            <a:r>
              <a:rPr lang="en-GB" sz="2400" b="1" dirty="0">
                <a:latin typeface="Arial" panose="020B0604020202020204" pitchFamily="34" charset="0"/>
                <a:cs typeface="Arial" panose="020B0604020202020204" pitchFamily="34" charset="0"/>
              </a:rPr>
              <a:t>security</a:t>
            </a:r>
            <a:r>
              <a:rPr lang="en-GB" sz="24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From guest lecturers, I learned all about:</a:t>
            </a:r>
          </a:p>
          <a:p>
            <a:pPr marL="8826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TCP/IP, routing, network layering,…</a:t>
            </a:r>
          </a:p>
          <a:p>
            <a:pPr marL="8826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Firewalls, IDS,…</a:t>
            </a:r>
          </a:p>
          <a:p>
            <a:pPr marL="8826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And these weirdly complex protocols with exotic names like SSL/TLS, </a:t>
            </a:r>
            <a:r>
              <a:rPr lang="en-GB" sz="2400" b="1" dirty="0">
                <a:latin typeface="Arial" panose="020B0604020202020204" pitchFamily="34" charset="0"/>
                <a:cs typeface="Arial" panose="020B0604020202020204" pitchFamily="34" charset="0"/>
              </a:rPr>
              <a:t>SSH</a:t>
            </a:r>
            <a:r>
              <a:rPr lang="en-GB" sz="2400" dirty="0">
                <a:latin typeface="Arial" panose="020B0604020202020204" pitchFamily="34" charset="0"/>
                <a:cs typeface="Arial" panose="020B0604020202020204" pitchFamily="34" charset="0"/>
              </a:rPr>
              <a:t>, IPsec.</a:t>
            </a:r>
          </a:p>
          <a:p>
            <a:pPr marL="8826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Beginning of my journey into </a:t>
            </a:r>
            <a:r>
              <a:rPr lang="en-GB" sz="2400" dirty="0">
                <a:effectLst/>
                <a:latin typeface="Helvetica" pitchFamily="2" charset="0"/>
              </a:rPr>
              <a:t>“</a:t>
            </a:r>
            <a:r>
              <a:rPr lang="en-GB" sz="2400" dirty="0">
                <a:latin typeface="Arial" panose="020B0604020202020204" pitchFamily="34" charset="0"/>
                <a:cs typeface="Arial" panose="020B0604020202020204" pitchFamily="34" charset="0"/>
              </a:rPr>
              <a:t>Cryptography in the Wild</a:t>
            </a:r>
            <a:r>
              <a:rPr lang="en-GB" sz="2400" dirty="0">
                <a:effectLst/>
                <a:latin typeface="Helvetica" pitchFamily="2" charset="0"/>
              </a:rPr>
              <a:t>”.</a:t>
            </a:r>
            <a:endParaRPr lang="en-GB" sz="24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29</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Serendipity</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5625601-FE83-4876-20FD-5AB1EFA3A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6229" y="4370048"/>
            <a:ext cx="2833933" cy="1587002"/>
          </a:xfrm>
          <a:prstGeom prst="rect">
            <a:avLst/>
          </a:prstGeom>
        </p:spPr>
      </p:pic>
      <p:pic>
        <p:nvPicPr>
          <p:cNvPr id="8" name="Picture 7">
            <a:extLst>
              <a:ext uri="{FF2B5EF4-FFF2-40B4-BE49-F238E27FC236}">
                <a16:creationId xmlns:a16="http://schemas.microsoft.com/office/drawing/2014/main" id="{F950999B-B7A0-7C79-F299-E0C90C72E8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6228" y="1176494"/>
            <a:ext cx="2833934" cy="2129499"/>
          </a:xfrm>
          <a:prstGeom prst="rect">
            <a:avLst/>
          </a:prstGeom>
        </p:spPr>
      </p:pic>
      <p:sp>
        <p:nvSpPr>
          <p:cNvPr id="9" name="Down Arrow 8">
            <a:extLst>
              <a:ext uri="{FF2B5EF4-FFF2-40B4-BE49-F238E27FC236}">
                <a16:creationId xmlns:a16="http://schemas.microsoft.com/office/drawing/2014/main" id="{1F3235D3-2B81-0BA7-F02A-6F04D696CF5B}"/>
              </a:ext>
            </a:extLst>
          </p:cNvPr>
          <p:cNvSpPr/>
          <p:nvPr/>
        </p:nvSpPr>
        <p:spPr>
          <a:xfrm>
            <a:off x="9801726" y="3468226"/>
            <a:ext cx="513347" cy="757989"/>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2357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3</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a:t>Overview</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9A492B0B-E1D7-A217-EE68-4D62959496A3}"/>
              </a:ext>
            </a:extLst>
          </p:cNvPr>
          <p:cNvSpPr txBox="1">
            <a:spLocks/>
          </p:cNvSpPr>
          <p:nvPr/>
        </p:nvSpPr>
        <p:spPr bwMode="auto">
          <a:xfrm>
            <a:off x="547355" y="1393028"/>
            <a:ext cx="10590230"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latin typeface="Arial" panose="020B0604020202020204" pitchFamily="34" charset="0"/>
                <a:cs typeface="Arial" panose="020B0604020202020204" pitchFamily="34" charset="0"/>
              </a:rPr>
              <a:t>On distinguished lectures</a:t>
            </a:r>
          </a:p>
          <a:p>
            <a:r>
              <a:rPr lang="en-GB" sz="2400" dirty="0">
                <a:latin typeface="Arial" panose="020B0604020202020204" pitchFamily="34" charset="0"/>
                <a:cs typeface="Arial" panose="020B0604020202020204" pitchFamily="34" charset="0"/>
              </a:rPr>
              <a:t>Origin story</a:t>
            </a:r>
          </a:p>
          <a:p>
            <a:r>
              <a:rPr lang="en-GB" sz="2400" dirty="0">
                <a:latin typeface="Arial" panose="020B0604020202020204" pitchFamily="34" charset="0"/>
                <a:cs typeface="Arial" panose="020B0604020202020204" pitchFamily="34" charset="0"/>
              </a:rPr>
              <a:t>A different kind of toolbox </a:t>
            </a:r>
          </a:p>
          <a:p>
            <a:r>
              <a:rPr lang="en-GB" sz="2400" dirty="0">
                <a:latin typeface="Arial" panose="020B0604020202020204" pitchFamily="34" charset="0"/>
                <a:cs typeface="Arial" panose="020B0604020202020204" pitchFamily="34" charset="0"/>
              </a:rPr>
              <a:t>On serendipity</a:t>
            </a:r>
          </a:p>
          <a:p>
            <a:r>
              <a:rPr lang="en-GB" sz="2400" dirty="0">
                <a:latin typeface="Arial" panose="020B0604020202020204" pitchFamily="34" charset="0"/>
                <a:cs typeface="Arial" panose="020B0604020202020204" pitchFamily="34" charset="0"/>
              </a:rPr>
              <a:t>On creativity</a:t>
            </a:r>
          </a:p>
          <a:p>
            <a:r>
              <a:rPr lang="en-GB" sz="2400" dirty="0">
                <a:latin typeface="Arial" panose="020B0604020202020204" pitchFamily="34" charset="0"/>
                <a:cs typeface="Arial" panose="020B0604020202020204" pitchFamily="34" charset="0"/>
              </a:rPr>
              <a:t>On pivoting</a:t>
            </a:r>
          </a:p>
          <a:p>
            <a:r>
              <a:rPr lang="en-GB" sz="2400" dirty="0">
                <a:latin typeface="Arial" panose="020B0604020202020204" pitchFamily="34" charset="0"/>
                <a:cs typeface="Arial" panose="020B0604020202020204" pitchFamily="34" charset="0"/>
              </a:rPr>
              <a:t>Back to the future</a:t>
            </a:r>
          </a:p>
          <a:p>
            <a:r>
              <a:rPr lang="en-GB" sz="2400" dirty="0">
                <a:latin typeface="Arial" panose="020B0604020202020204" pitchFamily="34" charset="0"/>
                <a:cs typeface="Arial" panose="020B0604020202020204" pitchFamily="34" charset="0"/>
              </a:rPr>
              <a:t>Closing remarks</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1998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436221" y="4156683"/>
            <a:ext cx="10375214" cy="1926094"/>
          </a:xfrm>
        </p:spPr>
        <p:txBody>
          <a:bodyPr/>
          <a:lstStyle/>
          <a:p>
            <a:pPr marL="360363" indent="-360363">
              <a:buFont typeface="Arial" panose="020B0604020202020204" pitchFamily="34" charset="0"/>
              <a:buChar char="•"/>
            </a:pPr>
            <a:r>
              <a:rPr lang="en-GB" altLang="en-CH" sz="2000" b="0" dirty="0">
                <a:solidFill>
                  <a:schemeClr val="tx1"/>
                </a:solidFill>
              </a:rPr>
              <a:t>In the early 2000s, SSH used an </a:t>
            </a:r>
            <a:r>
              <a:rPr lang="en-GB" altLang="en-CH" sz="2000" b="0" dirty="0" err="1">
                <a:solidFill>
                  <a:schemeClr val="tx1"/>
                </a:solidFill>
              </a:rPr>
              <a:t>Encode-then-Encrypt&amp;MAC</a:t>
            </a:r>
            <a:r>
              <a:rPr lang="en-GB" altLang="en-CH" sz="2000" b="0" dirty="0">
                <a:solidFill>
                  <a:schemeClr val="tx1"/>
                </a:solidFill>
              </a:rPr>
              <a:t> construction.</a:t>
            </a:r>
          </a:p>
          <a:p>
            <a:pPr marL="360363" indent="-360363">
              <a:buFont typeface="Arial" panose="020B0604020202020204" pitchFamily="34" charset="0"/>
              <a:buChar char="•"/>
            </a:pPr>
            <a:r>
              <a:rPr lang="en-GB" altLang="en-CH" sz="2000" dirty="0"/>
              <a:t>SSH packets form a </a:t>
            </a:r>
            <a:r>
              <a:rPr lang="en-GB" altLang="en-CH" sz="2000" b="1" dirty="0"/>
              <a:t>stream of bytes </a:t>
            </a:r>
            <a:r>
              <a:rPr lang="en-GB" altLang="en-CH" sz="2000" dirty="0"/>
              <a:t>on a TCP connection.</a:t>
            </a:r>
          </a:p>
          <a:p>
            <a:pPr marL="360363" indent="-360363">
              <a:buFont typeface="Arial" panose="020B0604020202020204" pitchFamily="34" charset="0"/>
              <a:buChar char="•"/>
            </a:pPr>
            <a:r>
              <a:rPr lang="en-GB" altLang="en-CH" sz="2000" b="1" dirty="0">
                <a:solidFill>
                  <a:schemeClr val="tx1"/>
                </a:solidFill>
              </a:rPr>
              <a:t>Packet length field </a:t>
            </a:r>
            <a:r>
              <a:rPr lang="en-GB" altLang="en-CH" sz="2000" b="0" dirty="0">
                <a:solidFill>
                  <a:schemeClr val="tx1"/>
                </a:solidFill>
              </a:rPr>
              <a:t>measures total size of </a:t>
            </a:r>
            <a:r>
              <a:rPr lang="en-GB" altLang="en-CH" sz="2000" dirty="0"/>
              <a:t>the SSH</a:t>
            </a:r>
            <a:r>
              <a:rPr lang="en-GB" altLang="en-CH" sz="2000" b="0" dirty="0">
                <a:solidFill>
                  <a:schemeClr val="tx1"/>
                </a:solidFill>
              </a:rPr>
              <a:t> packet on the wire in bytes and is encrypted to hide the true length of the SSH packet.</a:t>
            </a:r>
          </a:p>
          <a:p>
            <a:pPr marL="360363" indent="-360363">
              <a:buFont typeface="Arial" panose="020B0604020202020204" pitchFamily="34" charset="0"/>
              <a:buChar char="•"/>
            </a:pPr>
            <a:r>
              <a:rPr lang="en-US" altLang="en-CH" sz="2000" b="0" dirty="0">
                <a:solidFill>
                  <a:schemeClr val="tx1"/>
                </a:solidFill>
              </a:rPr>
              <a:t>RFC 4253 mandates 3DES-CBC and recommends AES-CBC.</a:t>
            </a:r>
          </a:p>
          <a:p>
            <a:pPr marL="360363" indent="-36036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30</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Serendipity: SSH </a:t>
            </a:r>
          </a:p>
          <a:p>
            <a:pPr marL="52388" lvl="1"/>
            <a:endParaRPr lang="en-US" sz="3200" dirty="0"/>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3"/>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pic>
        <p:nvPicPr>
          <p:cNvPr id="4" name="Picture 9">
            <a:extLst>
              <a:ext uri="{FF2B5EF4-FFF2-40B4-BE49-F238E27FC236}">
                <a16:creationId xmlns:a16="http://schemas.microsoft.com/office/drawing/2014/main" id="{C010F0DF-5523-5365-C58F-A301E94295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858791" y="1195783"/>
            <a:ext cx="8178800" cy="2743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2759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436220" y="4195750"/>
            <a:ext cx="11023941" cy="2662250"/>
          </a:xfrm>
        </p:spPr>
        <p:txBody>
          <a:bodyPr/>
          <a:lstStyle/>
          <a:p>
            <a:pPr marL="320675" indent="-320675">
              <a:buFont typeface="Arial" panose="020B0604020202020204" pitchFamily="34" charset="0"/>
              <a:buChar char="•"/>
            </a:pPr>
            <a:r>
              <a:rPr lang="en-US" altLang="en-CH" sz="2000" dirty="0"/>
              <a:t>The d</a:t>
            </a:r>
            <a:r>
              <a:rPr lang="en-US" altLang="en-CH" sz="2000" dirty="0">
                <a:solidFill>
                  <a:schemeClr val="tx1"/>
                </a:solidFill>
              </a:rPr>
              <a:t>ecryption</a:t>
            </a:r>
            <a:r>
              <a:rPr lang="en-US" altLang="en-CH" sz="2000" b="0" dirty="0">
                <a:solidFill>
                  <a:schemeClr val="tx1"/>
                </a:solidFill>
              </a:rPr>
              <a:t> process can’t know where the MAC should be in the byte stream without first decrypting the packet length field.</a:t>
            </a:r>
          </a:p>
          <a:p>
            <a:pPr marL="320675" indent="-320675">
              <a:buFont typeface="Arial" panose="020B0604020202020204" pitchFamily="34" charset="0"/>
              <a:buChar char="•"/>
            </a:pPr>
            <a:r>
              <a:rPr lang="en-US" altLang="en-CH" sz="2000" dirty="0"/>
              <a:t>So decryption has to be done in an online manner!</a:t>
            </a:r>
          </a:p>
          <a:p>
            <a:pPr marL="320675" indent="-320675">
              <a:buFont typeface="Arial" panose="020B0604020202020204" pitchFamily="34" charset="0"/>
              <a:buChar char="•"/>
            </a:pPr>
            <a:r>
              <a:rPr lang="en-US" altLang="en-CH" sz="2000" b="0" dirty="0">
                <a:solidFill>
                  <a:schemeClr val="tx1"/>
                </a:solidFill>
              </a:rPr>
              <a:t>The specification says the </a:t>
            </a:r>
            <a:r>
              <a:rPr lang="en-US" altLang="en-CH" sz="2000" dirty="0"/>
              <a:t>packet length field should be sanity checked.</a:t>
            </a:r>
          </a:p>
          <a:p>
            <a:pPr marL="320675" indent="-320675">
              <a:buFont typeface="Arial" panose="020B0604020202020204" pitchFamily="34" charset="0"/>
              <a:buChar char="•"/>
            </a:pPr>
            <a:r>
              <a:rPr lang="en-US" altLang="en-CH" sz="2000" b="0" dirty="0">
                <a:solidFill>
                  <a:schemeClr val="tx1"/>
                </a:solidFill>
              </a:rPr>
              <a:t>If no failure there, then eventually the MAC field will be</a:t>
            </a:r>
            <a:r>
              <a:rPr lang="en-US" altLang="en-CH" sz="2000" dirty="0"/>
              <a:t> reached and the MAC will be checked.</a:t>
            </a:r>
            <a:endParaRPr lang="en-US" altLang="en-CH" sz="2000" b="0" dirty="0">
              <a:solidFill>
                <a:schemeClr val="tx1"/>
              </a:solidFill>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31</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Serendipity: SSH </a:t>
            </a:r>
          </a:p>
          <a:p>
            <a:pPr marL="52388" lvl="1"/>
            <a:endParaRPr lang="en-US" sz="3200" dirty="0"/>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3"/>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pic>
        <p:nvPicPr>
          <p:cNvPr id="7" name="Picture 9">
            <a:extLst>
              <a:ext uri="{FF2B5EF4-FFF2-40B4-BE49-F238E27FC236}">
                <a16:creationId xmlns:a16="http://schemas.microsoft.com/office/drawing/2014/main" id="{2FEFC0A2-7870-5D4F-5EAA-5A2F4925D9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858791" y="1195783"/>
            <a:ext cx="8178800" cy="2743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7643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436220" y="4452517"/>
            <a:ext cx="11023941" cy="1926094"/>
          </a:xfrm>
        </p:spPr>
        <p:txBody>
          <a:bodyPr/>
          <a:lstStyle/>
          <a:p>
            <a:pPr marL="320675" indent="-320675">
              <a:buFont typeface="Arial" panose="020B0604020202020204" pitchFamily="34" charset="0"/>
              <a:buChar char="•"/>
            </a:pPr>
            <a:r>
              <a:rPr lang="en-US" altLang="en-CH" sz="2000" dirty="0"/>
              <a:t>Part of decryption process depends on unauthenticated data: the </a:t>
            </a:r>
            <a:r>
              <a:rPr lang="en-US" altLang="en-CH" sz="2000" b="1" dirty="0"/>
              <a:t>packet length field</a:t>
            </a:r>
            <a:r>
              <a:rPr lang="en-US" altLang="en-CH" sz="2000" dirty="0"/>
              <a:t>.</a:t>
            </a:r>
          </a:p>
          <a:p>
            <a:pPr marL="320675" indent="-320675">
              <a:buFont typeface="Arial" panose="020B0604020202020204" pitchFamily="34" charset="0"/>
              <a:buChar char="•"/>
            </a:pPr>
            <a:r>
              <a:rPr lang="en-US" altLang="en-CH" sz="2000" b="0" dirty="0">
                <a:solidFill>
                  <a:schemeClr val="tx1"/>
                </a:solidFill>
              </a:rPr>
              <a:t>And th</a:t>
            </a:r>
            <a:r>
              <a:rPr lang="en-US" altLang="en-CH" sz="2000" dirty="0"/>
              <a:t>at process leaks information about that field, as does the number of bytes processed before a MAC error arises. </a:t>
            </a:r>
          </a:p>
          <a:p>
            <a:pPr marL="320675" indent="-320675">
              <a:buFont typeface="Arial" panose="020B0604020202020204" pitchFamily="34" charset="0"/>
              <a:buChar char="•"/>
            </a:pPr>
            <a:r>
              <a:rPr lang="en-US" altLang="en-CH" sz="2000" b="0" dirty="0">
                <a:solidFill>
                  <a:schemeClr val="tx1"/>
                </a:solidFill>
              </a:rPr>
              <a:t>Now we can play CBC “cut and paste” games to learn plaintext from a chosen ciphertext block</a:t>
            </a:r>
            <a:r>
              <a:rPr lang="en-US" altLang="en-CH" sz="2000" dirty="0"/>
              <a:t> by placing it as the “packet length block” of a new SSH packet.</a:t>
            </a:r>
            <a:endParaRPr lang="en-US" altLang="en-CH" sz="2000" b="0" dirty="0">
              <a:solidFill>
                <a:schemeClr val="tx1"/>
              </a:solidFill>
            </a:endParaRPr>
          </a:p>
          <a:p>
            <a:pPr marL="320675" indent="-320675">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32</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Serendipity: SSH </a:t>
            </a:r>
          </a:p>
          <a:p>
            <a:pPr marL="52388" lvl="1"/>
            <a:endParaRPr lang="en-US" sz="3200" dirty="0"/>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pic>
        <p:nvPicPr>
          <p:cNvPr id="8" name="Picture 9">
            <a:extLst>
              <a:ext uri="{FF2B5EF4-FFF2-40B4-BE49-F238E27FC236}">
                <a16:creationId xmlns:a16="http://schemas.microsoft.com/office/drawing/2014/main" id="{D8F7E4FE-6330-4F52-FD78-43C710CB8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858791" y="1195783"/>
            <a:ext cx="8178800" cy="2743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4917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436221" y="4147522"/>
            <a:ext cx="11023940" cy="2710478"/>
          </a:xfrm>
        </p:spPr>
        <p:txBody>
          <a:bodyPr/>
          <a:lstStyle/>
          <a:p>
            <a:pPr marL="342900" indent="-342900">
              <a:buFont typeface="Arial" panose="020B0604020202020204" pitchFamily="34" charset="0"/>
              <a:buChar char="•"/>
            </a:pPr>
            <a:r>
              <a:rPr lang="en-GB" sz="2400" i="0" dirty="0">
                <a:effectLst/>
                <a:latin typeface="Arial" panose="020B0604020202020204" pitchFamily="34" charset="0"/>
                <a:cs typeface="Arial" panose="020B0604020202020204" pitchFamily="34" charset="0"/>
              </a:rPr>
              <a:t>But why were we even looking at SSH?</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We were actually writing a paper about formally modelling padding oracle attacks…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 and w</a:t>
            </a:r>
            <a:r>
              <a:rPr lang="en-GB" sz="2400" i="0" dirty="0">
                <a:effectLst/>
                <a:latin typeface="Arial" panose="020B0604020202020204" pitchFamily="34" charset="0"/>
                <a:cs typeface="Arial" panose="020B0604020202020204" pitchFamily="34" charset="0"/>
              </a:rPr>
              <a:t>e wanted to say something like “our paper is the first to consider multiple, distinct error messages”.</a:t>
            </a:r>
          </a:p>
          <a:p>
            <a:pPr marL="320675" indent="-320675">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33</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Serendipity: SSH </a:t>
            </a:r>
          </a:p>
          <a:p>
            <a:pPr marL="52388" lvl="1"/>
            <a:endParaRPr lang="en-US" sz="3200" dirty="0"/>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DD94AE2-F1F6-D2F0-9234-E1F4EFF5A28C}"/>
              </a:ext>
            </a:extLst>
          </p:cNvPr>
          <p:cNvPicPr>
            <a:picLocks noChangeAspect="1"/>
          </p:cNvPicPr>
          <p:nvPr/>
        </p:nvPicPr>
        <p:blipFill>
          <a:blip r:embed="rId3"/>
          <a:stretch>
            <a:fillRect/>
          </a:stretch>
        </p:blipFill>
        <p:spPr>
          <a:xfrm>
            <a:off x="3342718" y="1312177"/>
            <a:ext cx="4851400" cy="2108200"/>
          </a:xfrm>
          <a:prstGeom prst="rect">
            <a:avLst/>
          </a:prstGeom>
          <a:ln>
            <a:solidFill>
              <a:schemeClr val="tx1"/>
            </a:solidFill>
          </a:ln>
        </p:spPr>
      </p:pic>
      <p:sp>
        <p:nvSpPr>
          <p:cNvPr id="8" name="TextBox 7">
            <a:extLst>
              <a:ext uri="{FF2B5EF4-FFF2-40B4-BE49-F238E27FC236}">
                <a16:creationId xmlns:a16="http://schemas.microsoft.com/office/drawing/2014/main" id="{8F59793E-6DD3-9D55-FD46-4B508C23A015}"/>
              </a:ext>
            </a:extLst>
          </p:cNvPr>
          <p:cNvSpPr txBox="1"/>
          <p:nvPr/>
        </p:nvSpPr>
        <p:spPr>
          <a:xfrm>
            <a:off x="6543865" y="3462770"/>
            <a:ext cx="1809150" cy="369332"/>
          </a:xfrm>
          <a:prstGeom prst="rect">
            <a:avLst/>
          </a:prstGeom>
          <a:noFill/>
        </p:spPr>
        <p:txBody>
          <a:bodyPr wrap="none" rtlCol="0">
            <a:spAutoFit/>
          </a:bodyPr>
          <a:lstStyle/>
          <a:p>
            <a:r>
              <a:rPr lang="en-GB" dirty="0"/>
              <a:t>IEEE S&amp;P 2009</a:t>
            </a:r>
          </a:p>
        </p:txBody>
      </p:sp>
    </p:spTree>
    <p:extLst>
      <p:ext uri="{BB962C8B-B14F-4D97-AF65-F5344CB8AC3E}">
        <p14:creationId xmlns:p14="http://schemas.microsoft.com/office/powerpoint/2010/main" val="235268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34</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Serendipity: SSH according to [BKN02] </a:t>
            </a:r>
          </a:p>
          <a:p>
            <a:pPr marL="52388" lvl="1"/>
            <a:endParaRPr lang="en-US" sz="3200" dirty="0"/>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AC957F82-A38B-8CDC-C483-23147D0CBACD}"/>
              </a:ext>
            </a:extLst>
          </p:cNvPr>
          <p:cNvPicPr>
            <a:picLocks noChangeAspect="1"/>
          </p:cNvPicPr>
          <p:nvPr/>
        </p:nvPicPr>
        <p:blipFill>
          <a:blip r:embed="rId3"/>
          <a:stretch>
            <a:fillRect/>
          </a:stretch>
        </p:blipFill>
        <p:spPr>
          <a:xfrm>
            <a:off x="2209800" y="1522317"/>
            <a:ext cx="7772400" cy="2264530"/>
          </a:xfrm>
          <a:prstGeom prst="rect">
            <a:avLst/>
          </a:prstGeom>
          <a:ln>
            <a:solidFill>
              <a:schemeClr val="tx1"/>
            </a:solidFill>
          </a:ln>
        </p:spPr>
      </p:pic>
      <p:sp>
        <p:nvSpPr>
          <p:cNvPr id="14" name="TextBox 13">
            <a:extLst>
              <a:ext uri="{FF2B5EF4-FFF2-40B4-BE49-F238E27FC236}">
                <a16:creationId xmlns:a16="http://schemas.microsoft.com/office/drawing/2014/main" id="{6E96B8AC-A016-8A3B-FB70-2D766A1F74D0}"/>
              </a:ext>
            </a:extLst>
          </p:cNvPr>
          <p:cNvSpPr txBox="1"/>
          <p:nvPr/>
        </p:nvSpPr>
        <p:spPr>
          <a:xfrm>
            <a:off x="4469655" y="3906330"/>
            <a:ext cx="5656420" cy="369332"/>
          </a:xfrm>
          <a:prstGeom prst="rect">
            <a:avLst/>
          </a:prstGeom>
          <a:noFill/>
        </p:spPr>
        <p:txBody>
          <a:bodyPr wrap="none" rtlCol="0">
            <a:spAutoFit/>
          </a:bodyPr>
          <a:lstStyle/>
          <a:p>
            <a:r>
              <a:rPr lang="en-GB" dirty="0"/>
              <a:t>ACM CCS 2022, ACM TISSEC 2004, </a:t>
            </a:r>
            <a:r>
              <a:rPr lang="en-GB" dirty="0" err="1"/>
              <a:t>eprint</a:t>
            </a:r>
            <a:r>
              <a:rPr lang="en-GB" dirty="0"/>
              <a:t> 2002/078</a:t>
            </a:r>
          </a:p>
        </p:txBody>
      </p:sp>
      <p:sp>
        <p:nvSpPr>
          <p:cNvPr id="15" name="Inhaltsplatzhalter 2">
            <a:extLst>
              <a:ext uri="{FF2B5EF4-FFF2-40B4-BE49-F238E27FC236}">
                <a16:creationId xmlns:a16="http://schemas.microsoft.com/office/drawing/2014/main" id="{226364B9-A70A-EF98-1467-163B4AF79EFB}"/>
              </a:ext>
            </a:extLst>
          </p:cNvPr>
          <p:cNvSpPr>
            <a:spLocks noGrp="1"/>
          </p:cNvSpPr>
          <p:nvPr>
            <p:ph idx="1"/>
          </p:nvPr>
        </p:nvSpPr>
        <p:spPr>
          <a:xfrm>
            <a:off x="436221" y="4775027"/>
            <a:ext cx="11023940" cy="1401877"/>
          </a:xfrm>
        </p:spPr>
        <p:txBody>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Stateful encryption and decryption for atomic secure channels!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Precise, game-based security definitions!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Detailed pseudo-code analysis of a real-world protocol! </a:t>
            </a:r>
            <a:endParaRPr lang="de-D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759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35</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Serendipity: SSH according to [BKN02] </a:t>
            </a:r>
          </a:p>
          <a:p>
            <a:pPr marL="52388" lvl="1"/>
            <a:endParaRPr lang="en-US" sz="3200" dirty="0"/>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32B57D0-4615-8DBB-FC0E-0337697CBE22}"/>
              </a:ext>
            </a:extLst>
          </p:cNvPr>
          <p:cNvPicPr>
            <a:picLocks noChangeAspect="1"/>
          </p:cNvPicPr>
          <p:nvPr/>
        </p:nvPicPr>
        <p:blipFill>
          <a:blip r:embed="rId3"/>
          <a:stretch>
            <a:fillRect/>
          </a:stretch>
        </p:blipFill>
        <p:spPr>
          <a:xfrm>
            <a:off x="436221" y="1436726"/>
            <a:ext cx="10701364" cy="4602140"/>
          </a:xfrm>
          <a:prstGeom prst="rect">
            <a:avLst/>
          </a:prstGeom>
        </p:spPr>
      </p:pic>
      <p:sp>
        <p:nvSpPr>
          <p:cNvPr id="3" name="Oval 2">
            <a:extLst>
              <a:ext uri="{FF2B5EF4-FFF2-40B4-BE49-F238E27FC236}">
                <a16:creationId xmlns:a16="http://schemas.microsoft.com/office/drawing/2014/main" id="{3ADC136B-8499-28ED-E815-92C433363F5A}"/>
              </a:ext>
            </a:extLst>
          </p:cNvPr>
          <p:cNvSpPr/>
          <p:nvPr/>
        </p:nvSpPr>
        <p:spPr>
          <a:xfrm>
            <a:off x="8575470" y="5278883"/>
            <a:ext cx="367553" cy="349623"/>
          </a:xfrm>
          <a:prstGeom prst="ellipse">
            <a:avLst/>
          </a:prstGeom>
          <a:solidFill>
            <a:srgbClr val="FF0000">
              <a:alpha val="4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A837A87C-CBF2-328B-1CFB-B721EDBE7C42}"/>
              </a:ext>
            </a:extLst>
          </p:cNvPr>
          <p:cNvSpPr/>
          <p:nvPr/>
        </p:nvSpPr>
        <p:spPr>
          <a:xfrm>
            <a:off x="8697463" y="4647022"/>
            <a:ext cx="367553" cy="349623"/>
          </a:xfrm>
          <a:prstGeom prst="ellipse">
            <a:avLst/>
          </a:prstGeom>
          <a:solidFill>
            <a:srgbClr val="FF0000">
              <a:alpha val="4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08099739-03CD-14E3-3789-9475A68421AE}"/>
              </a:ext>
            </a:extLst>
          </p:cNvPr>
          <p:cNvSpPr/>
          <p:nvPr/>
        </p:nvSpPr>
        <p:spPr>
          <a:xfrm>
            <a:off x="8767485" y="4070340"/>
            <a:ext cx="367553" cy="349623"/>
          </a:xfrm>
          <a:prstGeom prst="ellipse">
            <a:avLst/>
          </a:prstGeom>
          <a:solidFill>
            <a:srgbClr val="FF0000">
              <a:alpha val="4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a:extLst>
              <a:ext uri="{FF2B5EF4-FFF2-40B4-BE49-F238E27FC236}">
                <a16:creationId xmlns:a16="http://schemas.microsoft.com/office/drawing/2014/main" id="{427B885D-8C4B-FE6B-0C89-175144A6D60E}"/>
              </a:ext>
            </a:extLst>
          </p:cNvPr>
          <p:cNvSpPr/>
          <p:nvPr/>
        </p:nvSpPr>
        <p:spPr>
          <a:xfrm>
            <a:off x="5461685" y="3785772"/>
            <a:ext cx="3481337" cy="349623"/>
          </a:xfrm>
          <a:prstGeom prst="roundRect">
            <a:avLst/>
          </a:prstGeom>
          <a:solidFill>
            <a:schemeClr val="accent1">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a:extLst>
              <a:ext uri="{FF2B5EF4-FFF2-40B4-BE49-F238E27FC236}">
                <a16:creationId xmlns:a16="http://schemas.microsoft.com/office/drawing/2014/main" id="{4169446F-8C66-7F90-2F09-40F7631BD3ED}"/>
              </a:ext>
            </a:extLst>
          </p:cNvPr>
          <p:cNvSpPr/>
          <p:nvPr/>
        </p:nvSpPr>
        <p:spPr>
          <a:xfrm>
            <a:off x="5461686" y="4362454"/>
            <a:ext cx="2337608" cy="349623"/>
          </a:xfrm>
          <a:prstGeom prst="roundRect">
            <a:avLst/>
          </a:prstGeom>
          <a:solidFill>
            <a:schemeClr val="accent1">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ounded Rectangle 13">
            <a:extLst>
              <a:ext uri="{FF2B5EF4-FFF2-40B4-BE49-F238E27FC236}">
                <a16:creationId xmlns:a16="http://schemas.microsoft.com/office/drawing/2014/main" id="{B4D30593-7A63-C99F-3161-B3A8F569FC90}"/>
              </a:ext>
            </a:extLst>
          </p:cNvPr>
          <p:cNvSpPr/>
          <p:nvPr/>
        </p:nvSpPr>
        <p:spPr>
          <a:xfrm>
            <a:off x="5461686" y="4966030"/>
            <a:ext cx="1840067" cy="349623"/>
          </a:xfrm>
          <a:prstGeom prst="roundRect">
            <a:avLst/>
          </a:prstGeom>
          <a:solidFill>
            <a:schemeClr val="accent1">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7768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1" grpId="0" animBg="1"/>
      <p:bldP spid="12"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36</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Serendipity: SSH according to [BKN02] </a:t>
            </a:r>
          </a:p>
          <a:p>
            <a:pPr marL="52388" lvl="1"/>
            <a:endParaRPr lang="en-US" sz="3200" dirty="0"/>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sp>
        <p:nvSpPr>
          <p:cNvPr id="7" name="Inhaltsplatzhalter 2">
            <a:extLst>
              <a:ext uri="{FF2B5EF4-FFF2-40B4-BE49-F238E27FC236}">
                <a16:creationId xmlns:a16="http://schemas.microsoft.com/office/drawing/2014/main" id="{923CBF31-D618-2D7B-F36E-76B85F004333}"/>
              </a:ext>
            </a:extLst>
          </p:cNvPr>
          <p:cNvSpPr>
            <a:spLocks noGrp="1"/>
          </p:cNvSpPr>
          <p:nvPr>
            <p:ph idx="1"/>
          </p:nvPr>
        </p:nvSpPr>
        <p:spPr>
          <a:xfrm>
            <a:off x="436222" y="1739688"/>
            <a:ext cx="10536578" cy="1264550"/>
          </a:xfrm>
        </p:spPr>
        <p:txBody>
          <a:bodyPr/>
          <a:lstStyle/>
          <a:p>
            <a:pPr marL="320675" indent="-320675">
              <a:buFont typeface="Arial" panose="020B0604020202020204" pitchFamily="34" charset="0"/>
              <a:buChar char="•"/>
            </a:pPr>
            <a:r>
              <a:rPr lang="en-GB" sz="2400" dirty="0">
                <a:latin typeface="Arial" panose="020B0604020202020204" pitchFamily="34" charset="0"/>
                <a:cs typeface="Arial" panose="020B0604020202020204" pitchFamily="34" charset="0"/>
              </a:rPr>
              <a:t>The BKN description assumes that each SSH packet is decrypted in an </a:t>
            </a:r>
            <a:r>
              <a:rPr lang="en-GB" sz="2400" i="1" dirty="0">
                <a:latin typeface="Arial" panose="020B0604020202020204" pitchFamily="34" charset="0"/>
                <a:cs typeface="Arial" panose="020B0604020202020204" pitchFamily="34" charset="0"/>
              </a:rPr>
              <a:t>atomic</a:t>
            </a:r>
            <a:r>
              <a:rPr lang="en-GB" sz="2400" dirty="0">
                <a:latin typeface="Arial" panose="020B0604020202020204" pitchFamily="34" charset="0"/>
                <a:cs typeface="Arial" panose="020B0604020202020204" pitchFamily="34" charset="0"/>
              </a:rPr>
              <a:t> fashion.</a:t>
            </a:r>
          </a:p>
          <a:p>
            <a:pPr marL="320675" indent="-320675">
              <a:buFont typeface="Arial" panose="020B0604020202020204" pitchFamily="34" charset="0"/>
              <a:buChar char="•"/>
            </a:pPr>
            <a:r>
              <a:rPr lang="en-GB" sz="2400" dirty="0">
                <a:latin typeface="Arial" panose="020B0604020202020204" pitchFamily="34" charset="0"/>
                <a:cs typeface="Arial" panose="020B0604020202020204" pitchFamily="34" charset="0"/>
              </a:rPr>
              <a:t>It cannot accurately reflect what is actually going on in the code.</a:t>
            </a:r>
          </a:p>
          <a:p>
            <a:pPr marL="320675" indent="-320675">
              <a:buFont typeface="Arial" panose="020B0604020202020204" pitchFamily="34" charset="0"/>
              <a:buChar char="•"/>
            </a:pPr>
            <a:r>
              <a:rPr lang="en-GB" sz="2400" dirty="0">
                <a:latin typeface="Arial" panose="020B0604020202020204" pitchFamily="34" charset="0"/>
                <a:cs typeface="Arial" panose="020B0604020202020204" pitchFamily="34" charset="0"/>
              </a:rPr>
              <a:t>After realising this, and then looking at OpenSSH source code for 10 minutes, we found the attack. </a:t>
            </a:r>
          </a:p>
          <a:p>
            <a:pPr marL="0" indent="0">
              <a:buNone/>
            </a:pPr>
            <a:endParaRPr lang="en-GB" sz="24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BF97B0A-696D-F00F-2F99-C5D76BDAD280}"/>
              </a:ext>
            </a:extLst>
          </p:cNvPr>
          <p:cNvPicPr>
            <a:picLocks noChangeAspect="1"/>
          </p:cNvPicPr>
          <p:nvPr/>
        </p:nvPicPr>
        <p:blipFill rotWithShape="1">
          <a:blip r:embed="rId3"/>
          <a:srcRect l="2877"/>
          <a:stretch/>
        </p:blipFill>
        <p:spPr>
          <a:xfrm>
            <a:off x="9200827" y="3853763"/>
            <a:ext cx="1936758" cy="2276754"/>
          </a:xfrm>
          <a:prstGeom prst="rect">
            <a:avLst/>
          </a:prstGeom>
        </p:spPr>
      </p:pic>
    </p:spTree>
    <p:extLst>
      <p:ext uri="{BB962C8B-B14F-4D97-AF65-F5344CB8AC3E}">
        <p14:creationId xmlns:p14="http://schemas.microsoft.com/office/powerpoint/2010/main" val="190684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C3DCB5A-BBE1-2EFE-3FFB-2447A0D37482}"/>
              </a:ext>
            </a:extLst>
          </p:cNvPr>
          <p:cNvSpPr>
            <a:spLocks noGrp="1"/>
          </p:cNvSpPr>
          <p:nvPr>
            <p:ph type="sldNum" sz="quarter" idx="12"/>
          </p:nvPr>
        </p:nvSpPr>
        <p:spPr/>
        <p:txBody>
          <a:bodyPr/>
          <a:lstStyle/>
          <a:p>
            <a:fld id="{5ACA52AF-F19D-405C-AD5F-7D94B96A5CC3}" type="slidenum">
              <a:rPr lang="de-CH" noProof="0" smtClean="0"/>
              <a:t>37</a:t>
            </a:fld>
            <a:endParaRPr lang="de-CH" noProof="0"/>
          </a:p>
        </p:txBody>
      </p:sp>
      <p:sp>
        <p:nvSpPr>
          <p:cNvPr id="7" name="Rectangle 3">
            <a:extLst>
              <a:ext uri="{FF2B5EF4-FFF2-40B4-BE49-F238E27FC236}">
                <a16:creationId xmlns:a16="http://schemas.microsoft.com/office/drawing/2014/main" id="{621A4E75-A614-E82F-A5C2-0DF7110E451B}"/>
              </a:ext>
            </a:extLst>
          </p:cNvPr>
          <p:cNvSpPr txBox="1">
            <a:spLocks noChangeArrowheads="1"/>
          </p:cNvSpPr>
          <p:nvPr/>
        </p:nvSpPr>
        <p:spPr>
          <a:xfrm>
            <a:off x="381000" y="1796716"/>
            <a:ext cx="11079162" cy="4725728"/>
          </a:xfrm>
          <a:prstGeom prst="rect">
            <a:avLst/>
          </a:prstGeom>
        </p:spPr>
        <p:txBody>
          <a:bodyPr vert="horz" lIns="0" tIns="0" rIns="0" bIns="0" rtlCol="0">
            <a:noAutofit/>
          </a:bodyPr>
          <a:lstStyle>
            <a:lvl1pPr marL="539750" indent="-539750" algn="l" defTabSz="914400" rtl="0" eaLnBrk="1" latinLnBrk="0" hangingPunct="1">
              <a:lnSpc>
                <a:spcPct val="100000"/>
              </a:lnSpc>
              <a:spcBef>
                <a:spcPts val="1000"/>
              </a:spcBef>
              <a:buFont typeface="+mj-lt"/>
              <a:buAutoNum type="arabicPeriod"/>
              <a:defRPr sz="1800" kern="1200">
                <a:solidFill>
                  <a:schemeClr val="tx1"/>
                </a:solidFill>
                <a:latin typeface="+mn-lt"/>
                <a:ea typeface="+mn-ea"/>
                <a:cs typeface="+mn-cs"/>
              </a:defRPr>
            </a:lvl1pPr>
            <a:lvl2pPr marL="1079500" indent="-539750" algn="l" defTabSz="914400" rtl="0" eaLnBrk="1" latinLnBrk="0" hangingPunct="1">
              <a:lnSpc>
                <a:spcPct val="100000"/>
              </a:lnSpc>
              <a:spcBef>
                <a:spcPts val="500"/>
              </a:spcBef>
              <a:buFont typeface="+mj-lt"/>
              <a:buAutoNum type="arabicPeriod"/>
              <a:defRPr sz="1800" kern="1200">
                <a:solidFill>
                  <a:schemeClr val="tx1"/>
                </a:solidFill>
                <a:latin typeface="+mn-lt"/>
                <a:ea typeface="+mn-ea"/>
                <a:cs typeface="+mn-cs"/>
              </a:defRPr>
            </a:lvl2pPr>
            <a:lvl3pPr marL="1612900" indent="-533400" algn="l" defTabSz="914400" rtl="0" eaLnBrk="1" latinLnBrk="0" hangingPunct="1">
              <a:lnSpc>
                <a:spcPct val="100000"/>
              </a:lnSpc>
              <a:spcBef>
                <a:spcPts val="500"/>
              </a:spcBef>
              <a:buFont typeface="+mj-lt"/>
              <a:buAutoNum type="arabicPeriod"/>
              <a:defRPr sz="1800" kern="1200">
                <a:solidFill>
                  <a:schemeClr val="tx1"/>
                </a:solidFill>
                <a:latin typeface="+mn-lt"/>
                <a:ea typeface="+mn-ea"/>
                <a:cs typeface="+mn-cs"/>
              </a:defRPr>
            </a:lvl3pPr>
            <a:lvl4pPr marL="2152650" indent="-539750" algn="l" defTabSz="914400" rtl="0" eaLnBrk="1" latinLnBrk="0" hangingPunct="1">
              <a:lnSpc>
                <a:spcPct val="100000"/>
              </a:lnSpc>
              <a:spcBef>
                <a:spcPts val="500"/>
              </a:spcBef>
              <a:buFont typeface="+mj-lt"/>
              <a:buAutoNum type="arabicPeriod"/>
              <a:defRPr sz="1800" kern="1200">
                <a:solidFill>
                  <a:schemeClr val="tx1"/>
                </a:solidFill>
                <a:latin typeface="+mn-lt"/>
                <a:ea typeface="+mn-ea"/>
                <a:cs typeface="+mn-cs"/>
              </a:defRPr>
            </a:lvl4pPr>
            <a:lvl5pPr marL="2692400" indent="-539750" algn="l" defTabSz="914400" rtl="0" eaLnBrk="1" latinLnBrk="0" hangingPunct="1">
              <a:lnSpc>
                <a:spcPct val="10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buFont typeface="Times New Roman" panose="02020603050405020304" pitchFamily="18" charset="0"/>
              <a:buNone/>
            </a:pPr>
            <a:endParaRPr lang="en-GB" altLang="en-CH" sz="2000" dirty="0"/>
          </a:p>
        </p:txBody>
      </p:sp>
      <p:sp>
        <p:nvSpPr>
          <p:cNvPr id="8" name="Title 1">
            <a:extLst>
              <a:ext uri="{FF2B5EF4-FFF2-40B4-BE49-F238E27FC236}">
                <a16:creationId xmlns:a16="http://schemas.microsoft.com/office/drawing/2014/main" id="{6E237D57-F560-C63F-08BE-22E88E70B62D}"/>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Serendipity: an Aside on SSH</a:t>
            </a:r>
          </a:p>
          <a:p>
            <a:pPr marL="52388" lvl="1"/>
            <a:endParaRPr lang="en-US" sz="3200" dirty="0"/>
          </a:p>
        </p:txBody>
      </p:sp>
      <p:pic>
        <p:nvPicPr>
          <p:cNvPr id="9" name="Graphic 3">
            <a:extLst>
              <a:ext uri="{FF2B5EF4-FFF2-40B4-BE49-F238E27FC236}">
                <a16:creationId xmlns:a16="http://schemas.microsoft.com/office/drawing/2014/main" id="{DD6C3E2D-0BB1-CDD8-E567-B5E48C3BE1BC}"/>
              </a:ext>
            </a:extLst>
          </p:cNvPr>
          <p:cNvPicPr>
            <a:picLocks noChangeAspect="1"/>
          </p:cNvPicPr>
          <p:nvPr/>
        </p:nvPicPr>
        <p:blipFill>
          <a:blip r:embed="rId3"/>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02807DD9-2ED6-C010-725E-11330776F17A}"/>
              </a:ext>
            </a:extLst>
          </p:cNvPr>
          <p:cNvSpPr>
            <a:spLocks noGrp="1"/>
          </p:cNvSpPr>
          <p:nvPr>
            <p:ph idx="1"/>
          </p:nvPr>
        </p:nvSpPr>
        <p:spPr>
          <a:xfrm>
            <a:off x="436222" y="1580716"/>
            <a:ext cx="11023940" cy="4941728"/>
          </a:xfrm>
        </p:spPr>
        <p:txBody>
          <a:bodyPr/>
          <a:lstStyle/>
          <a:p>
            <a:pPr>
              <a:buFont typeface="Times New Roman" panose="02020603050405020304" pitchFamily="18" charset="0"/>
              <a:buNone/>
            </a:pPr>
            <a:r>
              <a:rPr lang="en-GB" altLang="en-CH" sz="2400" dirty="0"/>
              <a:t>Remarks from the IEEE S&amp;P 2009 reviewers:</a:t>
            </a:r>
          </a:p>
          <a:p>
            <a:pPr>
              <a:buFont typeface="Times New Roman" panose="02020603050405020304" pitchFamily="18" charset="0"/>
              <a:buNone/>
            </a:pPr>
            <a:endParaRPr lang="en-GB" altLang="en-CH" sz="2400" dirty="0"/>
          </a:p>
          <a:p>
            <a:pPr>
              <a:buFont typeface="Times New Roman" panose="02020603050405020304" pitchFamily="18" charset="0"/>
              <a:buNone/>
            </a:pPr>
            <a:r>
              <a:rPr lang="en-GB" altLang="en-CH" sz="2000" i="1" dirty="0">
                <a:solidFill>
                  <a:srgbClr val="0033CC"/>
                </a:solidFill>
              </a:rPr>
              <a:t>	“</a:t>
            </a:r>
            <a:r>
              <a:rPr lang="en-GB" altLang="en-CH" sz="2400" i="1" dirty="0">
                <a:solidFill>
                  <a:srgbClr val="0033CC"/>
                </a:solidFill>
              </a:rPr>
              <a:t>I disagree with the recommendation that the best fix is to switch to SSH-CTR or similar modes, this is the sort of suggestion that </a:t>
            </a:r>
            <a:r>
              <a:rPr lang="en-GB" altLang="en-CH" sz="2400" b="1" i="1" dirty="0">
                <a:solidFill>
                  <a:srgbClr val="0033CC"/>
                </a:solidFill>
              </a:rPr>
              <a:t>only a cryptographer would make</a:t>
            </a:r>
            <a:r>
              <a:rPr lang="en-GB" altLang="en-CH" sz="2400" i="1" dirty="0">
                <a:solidFill>
                  <a:srgbClr val="0033CC"/>
                </a:solidFill>
              </a:rPr>
              <a:t>.</a:t>
            </a:r>
            <a:r>
              <a:rPr lang="en-GB" altLang="en-CH" sz="2400" dirty="0">
                <a:solidFill>
                  <a:srgbClr val="0033CC"/>
                </a:solidFill>
              </a:rPr>
              <a:t>”</a:t>
            </a:r>
          </a:p>
          <a:p>
            <a:pPr>
              <a:buFont typeface="Times New Roman" panose="02020603050405020304" pitchFamily="18" charset="0"/>
              <a:buNone/>
            </a:pPr>
            <a:endParaRPr lang="en-GB" altLang="en-CH" sz="2400" dirty="0">
              <a:solidFill>
                <a:srgbClr val="0033CC"/>
              </a:solidFill>
            </a:endParaRPr>
          </a:p>
          <a:p>
            <a:pPr>
              <a:buFont typeface="Times New Roman" panose="02020603050405020304" pitchFamily="18" charset="0"/>
              <a:buNone/>
            </a:pPr>
            <a:r>
              <a:rPr lang="en-GB" altLang="en-CH" sz="2400" dirty="0">
                <a:solidFill>
                  <a:srgbClr val="0033CC"/>
                </a:solidFill>
              </a:rPr>
              <a:t>	</a:t>
            </a:r>
            <a:r>
              <a:rPr lang="en-GB" altLang="en-CH" sz="2400" i="1" dirty="0">
                <a:solidFill>
                  <a:srgbClr val="0033CC"/>
                </a:solidFill>
              </a:rPr>
              <a:t>“…the network and attacker simulations could be improved; the fact that the attacker was a thread inside the target program is particularly troubling, since </a:t>
            </a:r>
            <a:r>
              <a:rPr lang="en-GB" altLang="en-CH" sz="2400" b="1" i="1" dirty="0">
                <a:solidFill>
                  <a:srgbClr val="0033CC"/>
                </a:solidFill>
              </a:rPr>
              <a:t>it in theory has direct access to the decryption key and the plaintext</a:t>
            </a:r>
            <a:r>
              <a:rPr lang="en-GB" altLang="en-CH" sz="2400" i="1" dirty="0">
                <a:solidFill>
                  <a:srgbClr val="0033CC"/>
                </a:solidFill>
              </a:rPr>
              <a:t>.”</a:t>
            </a:r>
          </a:p>
        </p:txBody>
      </p:sp>
    </p:spTree>
    <p:extLst>
      <p:ext uri="{BB962C8B-B14F-4D97-AF65-F5344CB8AC3E}">
        <p14:creationId xmlns:p14="http://schemas.microsoft.com/office/powerpoint/2010/main" val="254258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52F322A-A2C4-4819-B0E3-D1573FEE3C29}"/>
              </a:ext>
            </a:extLst>
          </p:cNvPr>
          <p:cNvSpPr>
            <a:spLocks noGrp="1"/>
          </p:cNvSpPr>
          <p:nvPr>
            <p:ph type="sldNum" sz="quarter" idx="12"/>
          </p:nvPr>
        </p:nvSpPr>
        <p:spPr/>
        <p:txBody>
          <a:bodyPr/>
          <a:lstStyle/>
          <a:p>
            <a:fld id="{E31375A4-56A4-47D6-9801-1991572033F7}" type="slidenum">
              <a:rPr lang="en-US" smtClean="0"/>
              <a:pPr/>
              <a:t>38</a:t>
            </a:fld>
            <a:endParaRPr lang="en-US" dirty="0"/>
          </a:p>
        </p:txBody>
      </p:sp>
      <p:sp>
        <p:nvSpPr>
          <p:cNvPr id="16" name="Title 1">
            <a:extLst>
              <a:ext uri="{FF2B5EF4-FFF2-40B4-BE49-F238E27FC236}">
                <a16:creationId xmlns:a16="http://schemas.microsoft.com/office/drawing/2014/main" id="{A739A12F-C7B8-8345-6FBC-66573B35B911}"/>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Serendipity: SSL/TLS prior to TLS 1.3</a:t>
            </a:r>
          </a:p>
          <a:p>
            <a:pPr marL="52388" lvl="1"/>
            <a:endParaRPr lang="en-US" sz="3200" dirty="0"/>
          </a:p>
        </p:txBody>
      </p:sp>
      <p:sp>
        <p:nvSpPr>
          <p:cNvPr id="3" name="Inhaltsplatzhalter 2">
            <a:extLst>
              <a:ext uri="{FF2B5EF4-FFF2-40B4-BE49-F238E27FC236}">
                <a16:creationId xmlns:a16="http://schemas.microsoft.com/office/drawing/2014/main" id="{8E53C63D-4A21-FE41-D54B-B452CDAD0048}"/>
              </a:ext>
            </a:extLst>
          </p:cNvPr>
          <p:cNvSpPr txBox="1">
            <a:spLocks/>
          </p:cNvSpPr>
          <p:nvPr/>
        </p:nvSpPr>
        <p:spPr>
          <a:xfrm>
            <a:off x="436222" y="1327265"/>
            <a:ext cx="11023940" cy="3917088"/>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2400" dirty="0">
              <a:latin typeface="Arial" panose="020B0604020202020204" pitchFamily="34" charset="0"/>
              <a:cs typeface="Arial" panose="020B0604020202020204" pitchFamily="34" charset="0"/>
            </a:endParaRPr>
          </a:p>
        </p:txBody>
      </p:sp>
      <p:sp>
        <p:nvSpPr>
          <p:cNvPr id="35" name="Line 5">
            <a:extLst>
              <a:ext uri="{FF2B5EF4-FFF2-40B4-BE49-F238E27FC236}">
                <a16:creationId xmlns:a16="http://schemas.microsoft.com/office/drawing/2014/main" id="{4B210248-0892-EA52-C95D-524169B96368}"/>
              </a:ext>
            </a:extLst>
          </p:cNvPr>
          <p:cNvSpPr>
            <a:spLocks noChangeShapeType="1"/>
          </p:cNvSpPr>
          <p:nvPr/>
        </p:nvSpPr>
        <p:spPr bwMode="auto">
          <a:xfrm>
            <a:off x="2688472" y="2038350"/>
            <a:ext cx="0" cy="215900"/>
          </a:xfrm>
          <a:prstGeom prst="line">
            <a:avLst/>
          </a:prstGeom>
          <a:noFill/>
          <a:ln w="9525">
            <a:solidFill>
              <a:schemeClr val="tx1"/>
            </a:solidFill>
            <a:round/>
            <a:headEnd/>
            <a:tailEnd/>
          </a:ln>
        </p:spPr>
        <p:txBody>
          <a:bodyPr/>
          <a:lstStyle/>
          <a:p>
            <a:pPr>
              <a:defRPr/>
            </a:pPr>
            <a:endParaRPr lang="en-US" b="0">
              <a:latin typeface="+mn-lt"/>
              <a:ea typeface="+mn-ea"/>
            </a:endParaRPr>
          </a:p>
        </p:txBody>
      </p:sp>
      <p:sp>
        <p:nvSpPr>
          <p:cNvPr id="36" name="Line 6">
            <a:extLst>
              <a:ext uri="{FF2B5EF4-FFF2-40B4-BE49-F238E27FC236}">
                <a16:creationId xmlns:a16="http://schemas.microsoft.com/office/drawing/2014/main" id="{47C16A52-AA93-FA07-E3CC-40C7BDA2B439}"/>
              </a:ext>
            </a:extLst>
          </p:cNvPr>
          <p:cNvSpPr>
            <a:spLocks noChangeShapeType="1"/>
          </p:cNvSpPr>
          <p:nvPr/>
        </p:nvSpPr>
        <p:spPr bwMode="auto">
          <a:xfrm>
            <a:off x="6865185" y="2038350"/>
            <a:ext cx="0" cy="215900"/>
          </a:xfrm>
          <a:prstGeom prst="line">
            <a:avLst/>
          </a:prstGeom>
          <a:noFill/>
          <a:ln w="9525">
            <a:solidFill>
              <a:schemeClr val="tx1"/>
            </a:solidFill>
            <a:round/>
            <a:headEnd/>
            <a:tailEnd/>
          </a:ln>
        </p:spPr>
        <p:txBody>
          <a:bodyPr/>
          <a:lstStyle/>
          <a:p>
            <a:pPr>
              <a:defRPr/>
            </a:pPr>
            <a:endParaRPr lang="en-US" b="0">
              <a:latin typeface="+mn-lt"/>
              <a:ea typeface="+mn-ea"/>
            </a:endParaRPr>
          </a:p>
        </p:txBody>
      </p:sp>
      <p:sp>
        <p:nvSpPr>
          <p:cNvPr id="37" name="Line 7">
            <a:extLst>
              <a:ext uri="{FF2B5EF4-FFF2-40B4-BE49-F238E27FC236}">
                <a16:creationId xmlns:a16="http://schemas.microsoft.com/office/drawing/2014/main" id="{90DE1692-922C-34A7-9965-3A6AE697A409}"/>
              </a:ext>
            </a:extLst>
          </p:cNvPr>
          <p:cNvSpPr>
            <a:spLocks noChangeShapeType="1"/>
          </p:cNvSpPr>
          <p:nvPr/>
        </p:nvSpPr>
        <p:spPr bwMode="auto">
          <a:xfrm>
            <a:off x="2688472" y="2254250"/>
            <a:ext cx="4176713" cy="0"/>
          </a:xfrm>
          <a:prstGeom prst="line">
            <a:avLst/>
          </a:prstGeom>
          <a:noFill/>
          <a:ln w="9525">
            <a:solidFill>
              <a:schemeClr val="tx1"/>
            </a:solidFill>
            <a:round/>
            <a:headEnd/>
            <a:tailEnd/>
          </a:ln>
        </p:spPr>
        <p:txBody>
          <a:bodyPr/>
          <a:lstStyle/>
          <a:p>
            <a:pPr>
              <a:defRPr/>
            </a:pPr>
            <a:endParaRPr lang="en-US" b="0">
              <a:latin typeface="+mn-lt"/>
              <a:ea typeface="+mn-ea"/>
            </a:endParaRPr>
          </a:p>
        </p:txBody>
      </p:sp>
      <p:sp>
        <p:nvSpPr>
          <p:cNvPr id="38" name="Text Box 8">
            <a:extLst>
              <a:ext uri="{FF2B5EF4-FFF2-40B4-BE49-F238E27FC236}">
                <a16:creationId xmlns:a16="http://schemas.microsoft.com/office/drawing/2014/main" id="{72D6A85B-5306-8FCB-EA37-B09FB43ACBCD}"/>
              </a:ext>
            </a:extLst>
          </p:cNvPr>
          <p:cNvSpPr txBox="1">
            <a:spLocks noChangeArrowheads="1"/>
          </p:cNvSpPr>
          <p:nvPr/>
        </p:nvSpPr>
        <p:spPr bwMode="auto">
          <a:xfrm>
            <a:off x="4417260" y="2103438"/>
            <a:ext cx="1079500" cy="307975"/>
          </a:xfrm>
          <a:prstGeom prst="rect">
            <a:avLst/>
          </a:prstGeom>
          <a:solidFill>
            <a:srgbClr val="0081C6"/>
          </a:solidFill>
          <a:ln w="9525">
            <a:solidFill>
              <a:srgbClr val="000000"/>
            </a:solidFill>
            <a:miter lim="800000"/>
            <a:headEnd/>
            <a:tailEnd/>
          </a:ln>
        </p:spPr>
        <p:txBody>
          <a:bodyPr>
            <a:spAutoFit/>
          </a:bodyPr>
          <a:lstStyle/>
          <a:p>
            <a:pPr algn="ctr">
              <a:defRPr/>
            </a:pPr>
            <a:r>
              <a:rPr lang="en-GB" b="0">
                <a:latin typeface="+mn-lt"/>
                <a:ea typeface="+mn-ea"/>
              </a:rPr>
              <a:t>MAC</a:t>
            </a:r>
          </a:p>
        </p:txBody>
      </p:sp>
      <p:grpSp>
        <p:nvGrpSpPr>
          <p:cNvPr id="39" name="Group 9">
            <a:extLst>
              <a:ext uri="{FF2B5EF4-FFF2-40B4-BE49-F238E27FC236}">
                <a16:creationId xmlns:a16="http://schemas.microsoft.com/office/drawing/2014/main" id="{1E896D88-BFE6-187E-A843-0789FB1F02DF}"/>
              </a:ext>
            </a:extLst>
          </p:cNvPr>
          <p:cNvGrpSpPr>
            <a:grpSpLocks/>
          </p:cNvGrpSpPr>
          <p:nvPr/>
        </p:nvGrpSpPr>
        <p:grpSpPr bwMode="auto">
          <a:xfrm>
            <a:off x="4993522" y="2439988"/>
            <a:ext cx="2519363" cy="431800"/>
            <a:chOff x="3515" y="1888"/>
            <a:chExt cx="1361" cy="272"/>
          </a:xfrm>
        </p:grpSpPr>
        <p:sp>
          <p:nvSpPr>
            <p:cNvPr id="40" name="Line 10">
              <a:extLst>
                <a:ext uri="{FF2B5EF4-FFF2-40B4-BE49-F238E27FC236}">
                  <a16:creationId xmlns:a16="http://schemas.microsoft.com/office/drawing/2014/main" id="{3020F49A-F736-2F0F-55E0-A8F1704FFF4F}"/>
                </a:ext>
              </a:extLst>
            </p:cNvPr>
            <p:cNvSpPr>
              <a:spLocks noChangeShapeType="1"/>
            </p:cNvSpPr>
            <p:nvPr/>
          </p:nvSpPr>
          <p:spPr bwMode="auto">
            <a:xfrm>
              <a:off x="3515" y="1888"/>
              <a:ext cx="0" cy="136"/>
            </a:xfrm>
            <a:prstGeom prst="line">
              <a:avLst/>
            </a:prstGeom>
            <a:noFill/>
            <a:ln w="9525">
              <a:solidFill>
                <a:schemeClr val="tx1"/>
              </a:solidFill>
              <a:round/>
              <a:headEnd/>
              <a:tailEnd/>
            </a:ln>
          </p:spPr>
          <p:txBody>
            <a:bodyPr/>
            <a:lstStyle/>
            <a:p>
              <a:pPr>
                <a:defRPr/>
              </a:pPr>
              <a:endParaRPr lang="en-US" b="0">
                <a:latin typeface="+mn-lt"/>
                <a:ea typeface="+mn-ea"/>
              </a:endParaRPr>
            </a:p>
          </p:txBody>
        </p:sp>
        <p:sp>
          <p:nvSpPr>
            <p:cNvPr id="41" name="Line 11">
              <a:extLst>
                <a:ext uri="{FF2B5EF4-FFF2-40B4-BE49-F238E27FC236}">
                  <a16:creationId xmlns:a16="http://schemas.microsoft.com/office/drawing/2014/main" id="{B36873F1-D7BA-AEDF-27FD-15B577A52F9E}"/>
                </a:ext>
              </a:extLst>
            </p:cNvPr>
            <p:cNvSpPr>
              <a:spLocks noChangeShapeType="1"/>
            </p:cNvSpPr>
            <p:nvPr/>
          </p:nvSpPr>
          <p:spPr bwMode="auto">
            <a:xfrm>
              <a:off x="3515" y="2024"/>
              <a:ext cx="1361" cy="0"/>
            </a:xfrm>
            <a:prstGeom prst="line">
              <a:avLst/>
            </a:prstGeom>
            <a:noFill/>
            <a:ln w="9525">
              <a:solidFill>
                <a:schemeClr val="tx1"/>
              </a:solidFill>
              <a:round/>
              <a:headEnd/>
              <a:tailEnd/>
            </a:ln>
          </p:spPr>
          <p:txBody>
            <a:bodyPr/>
            <a:lstStyle/>
            <a:p>
              <a:pPr>
                <a:defRPr/>
              </a:pPr>
              <a:endParaRPr lang="en-US" b="0">
                <a:latin typeface="+mn-lt"/>
                <a:ea typeface="+mn-ea"/>
              </a:endParaRPr>
            </a:p>
          </p:txBody>
        </p:sp>
        <p:sp>
          <p:nvSpPr>
            <p:cNvPr id="42" name="Line 12">
              <a:extLst>
                <a:ext uri="{FF2B5EF4-FFF2-40B4-BE49-F238E27FC236}">
                  <a16:creationId xmlns:a16="http://schemas.microsoft.com/office/drawing/2014/main" id="{8483AA7E-2542-D04E-7812-90A49D18893B}"/>
                </a:ext>
              </a:extLst>
            </p:cNvPr>
            <p:cNvSpPr>
              <a:spLocks noChangeShapeType="1"/>
            </p:cNvSpPr>
            <p:nvPr/>
          </p:nvSpPr>
          <p:spPr bwMode="auto">
            <a:xfrm>
              <a:off x="4876" y="2024"/>
              <a:ext cx="0" cy="136"/>
            </a:xfrm>
            <a:prstGeom prst="line">
              <a:avLst/>
            </a:prstGeom>
            <a:noFill/>
            <a:ln w="9525">
              <a:solidFill>
                <a:schemeClr val="tx1"/>
              </a:solidFill>
              <a:round/>
              <a:headEnd/>
              <a:tailEnd/>
            </a:ln>
          </p:spPr>
          <p:txBody>
            <a:bodyPr/>
            <a:lstStyle/>
            <a:p>
              <a:pPr>
                <a:defRPr/>
              </a:pPr>
              <a:endParaRPr lang="en-US" b="0">
                <a:latin typeface="+mn-lt"/>
                <a:ea typeface="+mn-ea"/>
              </a:endParaRPr>
            </a:p>
          </p:txBody>
        </p:sp>
      </p:grpSp>
      <p:sp>
        <p:nvSpPr>
          <p:cNvPr id="43" name="Rectangle 13">
            <a:extLst>
              <a:ext uri="{FF2B5EF4-FFF2-40B4-BE49-F238E27FC236}">
                <a16:creationId xmlns:a16="http://schemas.microsoft.com/office/drawing/2014/main" id="{14A8C075-32A5-EFA6-5575-0A4C752760EA}"/>
              </a:ext>
            </a:extLst>
          </p:cNvPr>
          <p:cNvSpPr>
            <a:spLocks noChangeArrowheads="1"/>
          </p:cNvSpPr>
          <p:nvPr/>
        </p:nvSpPr>
        <p:spPr bwMode="auto">
          <a:xfrm>
            <a:off x="3985460" y="1462088"/>
            <a:ext cx="2879725" cy="431800"/>
          </a:xfrm>
          <a:prstGeom prst="rect">
            <a:avLst/>
          </a:prstGeom>
          <a:solidFill>
            <a:srgbClr val="99CC00"/>
          </a:solidFill>
          <a:ln w="9525">
            <a:solidFill>
              <a:schemeClr val="tx1"/>
            </a:solidFill>
            <a:miter lim="800000"/>
            <a:headEnd/>
            <a:tailEnd/>
          </a:ln>
        </p:spPr>
        <p:txBody>
          <a:bodyPr wrap="none" anchor="ctr"/>
          <a:lstStyle/>
          <a:p>
            <a:pPr>
              <a:defRPr/>
            </a:pPr>
            <a:endParaRPr lang="en-US" sz="1600" b="0">
              <a:latin typeface="+mn-lt"/>
              <a:ea typeface="+mn-ea"/>
            </a:endParaRPr>
          </a:p>
        </p:txBody>
      </p:sp>
      <p:grpSp>
        <p:nvGrpSpPr>
          <p:cNvPr id="44" name="Group 1">
            <a:extLst>
              <a:ext uri="{FF2B5EF4-FFF2-40B4-BE49-F238E27FC236}">
                <a16:creationId xmlns:a16="http://schemas.microsoft.com/office/drawing/2014/main" id="{5C7226BC-49B2-F5DB-52DF-CE54D520D012}"/>
              </a:ext>
            </a:extLst>
          </p:cNvPr>
          <p:cNvGrpSpPr>
            <a:grpSpLocks/>
          </p:cNvGrpSpPr>
          <p:nvPr/>
        </p:nvGrpSpPr>
        <p:grpSpPr bwMode="auto">
          <a:xfrm>
            <a:off x="2702760" y="1462088"/>
            <a:ext cx="1295400" cy="431800"/>
            <a:chOff x="1344613" y="1462088"/>
            <a:chExt cx="1295400" cy="431800"/>
          </a:xfrm>
        </p:grpSpPr>
        <p:sp>
          <p:nvSpPr>
            <p:cNvPr id="45" name="Rectangle 15">
              <a:extLst>
                <a:ext uri="{FF2B5EF4-FFF2-40B4-BE49-F238E27FC236}">
                  <a16:creationId xmlns:a16="http://schemas.microsoft.com/office/drawing/2014/main" id="{6E07872E-EB36-93CB-3EEA-75BDC78A6B2E}"/>
                </a:ext>
              </a:extLst>
            </p:cNvPr>
            <p:cNvSpPr>
              <a:spLocks noChangeArrowheads="1"/>
            </p:cNvSpPr>
            <p:nvPr/>
          </p:nvSpPr>
          <p:spPr bwMode="auto">
            <a:xfrm>
              <a:off x="1344613" y="1462088"/>
              <a:ext cx="1295400" cy="431800"/>
            </a:xfrm>
            <a:prstGeom prst="rect">
              <a:avLst/>
            </a:prstGeom>
            <a:solidFill>
              <a:srgbClr val="3366FF"/>
            </a:solidFill>
            <a:ln w="9525">
              <a:solidFill>
                <a:schemeClr val="tx1"/>
              </a:solidFill>
              <a:miter lim="800000"/>
              <a:headEnd/>
              <a:tailEnd/>
            </a:ln>
          </p:spPr>
          <p:txBody>
            <a:bodyPr wrap="none" anchor="ctr"/>
            <a:lstStyle/>
            <a:p>
              <a:pPr>
                <a:defRPr/>
              </a:pPr>
              <a:endParaRPr lang="en-US" sz="1600" b="0">
                <a:latin typeface="+mn-lt"/>
                <a:ea typeface="+mn-ea"/>
              </a:endParaRPr>
            </a:p>
          </p:txBody>
        </p:sp>
        <p:sp>
          <p:nvSpPr>
            <p:cNvPr id="46" name="Text Box 16">
              <a:extLst>
                <a:ext uri="{FF2B5EF4-FFF2-40B4-BE49-F238E27FC236}">
                  <a16:creationId xmlns:a16="http://schemas.microsoft.com/office/drawing/2014/main" id="{B2CFD39D-4ED1-15B5-CDAA-23AC389679FB}"/>
                </a:ext>
              </a:extLst>
            </p:cNvPr>
            <p:cNvSpPr txBox="1">
              <a:spLocks noChangeArrowheads="1"/>
            </p:cNvSpPr>
            <p:nvPr/>
          </p:nvSpPr>
          <p:spPr bwMode="auto">
            <a:xfrm>
              <a:off x="1427163" y="1535113"/>
              <a:ext cx="1158875" cy="307975"/>
            </a:xfrm>
            <a:prstGeom prst="rect">
              <a:avLst/>
            </a:prstGeom>
            <a:solidFill>
              <a:srgbClr val="3366FF"/>
            </a:solidFill>
            <a:ln w="9525">
              <a:noFill/>
              <a:miter lim="800000"/>
              <a:headEnd/>
              <a:tailEnd/>
            </a:ln>
          </p:spPr>
          <p:txBody>
            <a:bodyPr wrap="none">
              <a:spAutoFit/>
            </a:bodyPr>
            <a:lstStyle/>
            <a:p>
              <a:pPr algn="ctr">
                <a:defRPr/>
              </a:pPr>
              <a:r>
                <a:rPr lang="en-GB" b="0" dirty="0">
                  <a:latin typeface="+mn-lt"/>
                  <a:ea typeface="+mn-ea"/>
                </a:rPr>
                <a:t>SQN || HDR</a:t>
              </a:r>
            </a:p>
          </p:txBody>
        </p:sp>
      </p:grpSp>
      <p:sp>
        <p:nvSpPr>
          <p:cNvPr id="47" name="Text Box 17">
            <a:extLst>
              <a:ext uri="{FF2B5EF4-FFF2-40B4-BE49-F238E27FC236}">
                <a16:creationId xmlns:a16="http://schemas.microsoft.com/office/drawing/2014/main" id="{4379F3D8-0DD6-6FC5-AEA3-B7FF07A689E1}"/>
              </a:ext>
            </a:extLst>
          </p:cNvPr>
          <p:cNvSpPr txBox="1">
            <a:spLocks noChangeArrowheads="1"/>
          </p:cNvSpPr>
          <p:nvPr/>
        </p:nvSpPr>
        <p:spPr bwMode="auto">
          <a:xfrm>
            <a:off x="4953835" y="1533525"/>
            <a:ext cx="831850" cy="307975"/>
          </a:xfrm>
          <a:prstGeom prst="rect">
            <a:avLst/>
          </a:prstGeom>
          <a:noFill/>
          <a:ln w="9525">
            <a:noFill/>
            <a:miter lim="800000"/>
            <a:headEnd/>
            <a:tailEnd/>
          </a:ln>
        </p:spPr>
        <p:txBody>
          <a:bodyPr wrap="none">
            <a:spAutoFit/>
          </a:bodyPr>
          <a:lstStyle/>
          <a:p>
            <a:pPr algn="r">
              <a:defRPr/>
            </a:pPr>
            <a:r>
              <a:rPr lang="en-GB" b="0" dirty="0">
                <a:latin typeface="+mn-lt"/>
                <a:ea typeface="+mn-ea"/>
              </a:rPr>
              <a:t>Payload</a:t>
            </a:r>
          </a:p>
        </p:txBody>
      </p:sp>
      <p:sp>
        <p:nvSpPr>
          <p:cNvPr id="48" name="Rectangle 19">
            <a:extLst>
              <a:ext uri="{FF2B5EF4-FFF2-40B4-BE49-F238E27FC236}">
                <a16:creationId xmlns:a16="http://schemas.microsoft.com/office/drawing/2014/main" id="{57097206-09FF-F19E-7F39-646D3A02728B}"/>
              </a:ext>
            </a:extLst>
          </p:cNvPr>
          <p:cNvSpPr>
            <a:spLocks noChangeArrowheads="1"/>
          </p:cNvSpPr>
          <p:nvPr/>
        </p:nvSpPr>
        <p:spPr bwMode="auto">
          <a:xfrm>
            <a:off x="8160585" y="2901950"/>
            <a:ext cx="1008062" cy="431800"/>
          </a:xfrm>
          <a:prstGeom prst="rect">
            <a:avLst/>
          </a:prstGeom>
          <a:solidFill>
            <a:srgbClr val="FFFF00"/>
          </a:solidFill>
          <a:ln w="9525">
            <a:solidFill>
              <a:schemeClr val="tx1"/>
            </a:solidFill>
            <a:miter lim="800000"/>
            <a:headEnd/>
            <a:tailEnd/>
          </a:ln>
        </p:spPr>
        <p:txBody>
          <a:bodyPr wrap="none" anchor="ctr"/>
          <a:lstStyle/>
          <a:p>
            <a:pPr>
              <a:defRPr/>
            </a:pPr>
            <a:endParaRPr lang="en-US" sz="1600" b="0">
              <a:solidFill>
                <a:srgbClr val="FFFF00"/>
              </a:solidFill>
              <a:latin typeface="+mn-lt"/>
              <a:ea typeface="+mn-ea"/>
            </a:endParaRPr>
          </a:p>
        </p:txBody>
      </p:sp>
      <p:sp>
        <p:nvSpPr>
          <p:cNvPr id="49" name="Text Box 20">
            <a:extLst>
              <a:ext uri="{FF2B5EF4-FFF2-40B4-BE49-F238E27FC236}">
                <a16:creationId xmlns:a16="http://schemas.microsoft.com/office/drawing/2014/main" id="{094AA02B-EBE5-8E96-E5CC-28F5F09CED15}"/>
              </a:ext>
            </a:extLst>
          </p:cNvPr>
          <p:cNvSpPr txBox="1">
            <a:spLocks noChangeArrowheads="1"/>
          </p:cNvSpPr>
          <p:nvPr/>
        </p:nvSpPr>
        <p:spPr bwMode="auto">
          <a:xfrm>
            <a:off x="8233610" y="2968625"/>
            <a:ext cx="835025" cy="307777"/>
          </a:xfrm>
          <a:prstGeom prst="rect">
            <a:avLst/>
          </a:prstGeom>
          <a:solidFill>
            <a:srgbClr val="FFFF00"/>
          </a:solidFill>
          <a:ln w="9525">
            <a:noFill/>
            <a:miter lim="800000"/>
            <a:headEnd/>
            <a:tailEnd/>
          </a:ln>
        </p:spPr>
        <p:txBody>
          <a:bodyPr>
            <a:spAutoFit/>
          </a:bodyPr>
          <a:lstStyle/>
          <a:p>
            <a:pPr algn="r">
              <a:defRPr/>
            </a:pPr>
            <a:r>
              <a:rPr lang="en-GB" sz="1400" b="0" dirty="0">
                <a:latin typeface="+mn-lt"/>
                <a:ea typeface="+mn-ea"/>
              </a:rPr>
              <a:t>Padding</a:t>
            </a:r>
          </a:p>
        </p:txBody>
      </p:sp>
      <p:sp>
        <p:nvSpPr>
          <p:cNvPr id="50" name="Line 21">
            <a:extLst>
              <a:ext uri="{FF2B5EF4-FFF2-40B4-BE49-F238E27FC236}">
                <a16:creationId xmlns:a16="http://schemas.microsoft.com/office/drawing/2014/main" id="{101D139D-9587-4126-FC1D-3492BF11A921}"/>
              </a:ext>
            </a:extLst>
          </p:cNvPr>
          <p:cNvSpPr>
            <a:spLocks noChangeShapeType="1"/>
          </p:cNvSpPr>
          <p:nvPr/>
        </p:nvSpPr>
        <p:spPr bwMode="auto">
          <a:xfrm>
            <a:off x="6669922" y="3838575"/>
            <a:ext cx="0" cy="287338"/>
          </a:xfrm>
          <a:prstGeom prst="line">
            <a:avLst/>
          </a:prstGeom>
          <a:noFill/>
          <a:ln w="9525">
            <a:solidFill>
              <a:schemeClr val="tx1"/>
            </a:solidFill>
            <a:round/>
            <a:headEnd/>
            <a:tailEnd/>
          </a:ln>
        </p:spPr>
        <p:txBody>
          <a:bodyPr/>
          <a:lstStyle/>
          <a:p>
            <a:pPr>
              <a:defRPr/>
            </a:pPr>
            <a:endParaRPr lang="en-US" b="0">
              <a:latin typeface="+mn-lt"/>
              <a:ea typeface="+mn-ea"/>
            </a:endParaRPr>
          </a:p>
        </p:txBody>
      </p:sp>
      <p:sp>
        <p:nvSpPr>
          <p:cNvPr id="51" name="Line 22">
            <a:extLst>
              <a:ext uri="{FF2B5EF4-FFF2-40B4-BE49-F238E27FC236}">
                <a16:creationId xmlns:a16="http://schemas.microsoft.com/office/drawing/2014/main" id="{49F2452A-74B5-616B-202C-54553B913912}"/>
              </a:ext>
            </a:extLst>
          </p:cNvPr>
          <p:cNvSpPr>
            <a:spLocks noChangeShapeType="1"/>
          </p:cNvSpPr>
          <p:nvPr/>
        </p:nvSpPr>
        <p:spPr bwMode="auto">
          <a:xfrm>
            <a:off x="3985460" y="3694113"/>
            <a:ext cx="5186362" cy="0"/>
          </a:xfrm>
          <a:prstGeom prst="line">
            <a:avLst/>
          </a:prstGeom>
          <a:noFill/>
          <a:ln w="9525">
            <a:solidFill>
              <a:schemeClr val="tx1"/>
            </a:solidFill>
            <a:round/>
            <a:headEnd/>
            <a:tailEnd/>
          </a:ln>
        </p:spPr>
        <p:txBody>
          <a:bodyPr/>
          <a:lstStyle/>
          <a:p>
            <a:pPr>
              <a:defRPr/>
            </a:pPr>
            <a:endParaRPr lang="en-US" b="0">
              <a:latin typeface="+mn-lt"/>
              <a:ea typeface="+mn-ea"/>
            </a:endParaRPr>
          </a:p>
        </p:txBody>
      </p:sp>
      <p:sp>
        <p:nvSpPr>
          <p:cNvPr id="52" name="Line 23">
            <a:extLst>
              <a:ext uri="{FF2B5EF4-FFF2-40B4-BE49-F238E27FC236}">
                <a16:creationId xmlns:a16="http://schemas.microsoft.com/office/drawing/2014/main" id="{799A7A8D-F3BD-D57C-02BB-AFA1EC10E1E0}"/>
              </a:ext>
            </a:extLst>
          </p:cNvPr>
          <p:cNvSpPr>
            <a:spLocks noChangeShapeType="1"/>
          </p:cNvSpPr>
          <p:nvPr/>
        </p:nvSpPr>
        <p:spPr bwMode="auto">
          <a:xfrm>
            <a:off x="9171822" y="3478213"/>
            <a:ext cx="0" cy="215900"/>
          </a:xfrm>
          <a:prstGeom prst="line">
            <a:avLst/>
          </a:prstGeom>
          <a:noFill/>
          <a:ln w="9525">
            <a:solidFill>
              <a:schemeClr val="tx1"/>
            </a:solidFill>
            <a:round/>
            <a:headEnd/>
            <a:tailEnd/>
          </a:ln>
        </p:spPr>
        <p:txBody>
          <a:bodyPr/>
          <a:lstStyle/>
          <a:p>
            <a:pPr>
              <a:defRPr/>
            </a:pPr>
            <a:endParaRPr lang="en-US" b="0">
              <a:latin typeface="+mn-lt"/>
              <a:ea typeface="+mn-ea"/>
            </a:endParaRPr>
          </a:p>
        </p:txBody>
      </p:sp>
      <p:sp>
        <p:nvSpPr>
          <p:cNvPr id="53" name="Line 24">
            <a:extLst>
              <a:ext uri="{FF2B5EF4-FFF2-40B4-BE49-F238E27FC236}">
                <a16:creationId xmlns:a16="http://schemas.microsoft.com/office/drawing/2014/main" id="{BCD5E1AB-7C62-9CA3-5ABB-95B258ECCFAD}"/>
              </a:ext>
            </a:extLst>
          </p:cNvPr>
          <p:cNvSpPr>
            <a:spLocks noChangeShapeType="1"/>
          </p:cNvSpPr>
          <p:nvPr/>
        </p:nvSpPr>
        <p:spPr bwMode="auto">
          <a:xfrm>
            <a:off x="3985460" y="3478213"/>
            <a:ext cx="0" cy="215900"/>
          </a:xfrm>
          <a:prstGeom prst="line">
            <a:avLst/>
          </a:prstGeom>
          <a:noFill/>
          <a:ln w="9525">
            <a:solidFill>
              <a:schemeClr val="tx1"/>
            </a:solidFill>
            <a:round/>
            <a:headEnd/>
            <a:tailEnd/>
          </a:ln>
        </p:spPr>
        <p:txBody>
          <a:bodyPr/>
          <a:lstStyle/>
          <a:p>
            <a:pPr>
              <a:defRPr/>
            </a:pPr>
            <a:endParaRPr lang="en-US" b="0">
              <a:latin typeface="+mn-lt"/>
              <a:ea typeface="+mn-ea"/>
            </a:endParaRPr>
          </a:p>
        </p:txBody>
      </p:sp>
      <p:sp>
        <p:nvSpPr>
          <p:cNvPr id="54" name="Text Box 25">
            <a:extLst>
              <a:ext uri="{FF2B5EF4-FFF2-40B4-BE49-F238E27FC236}">
                <a16:creationId xmlns:a16="http://schemas.microsoft.com/office/drawing/2014/main" id="{E4B8F7C6-0695-1B57-B888-8C3BF9FEEEA4}"/>
              </a:ext>
            </a:extLst>
          </p:cNvPr>
          <p:cNvSpPr txBox="1">
            <a:spLocks noChangeArrowheads="1"/>
          </p:cNvSpPr>
          <p:nvPr/>
        </p:nvSpPr>
        <p:spPr bwMode="auto">
          <a:xfrm>
            <a:off x="6174622" y="3511550"/>
            <a:ext cx="979488" cy="307975"/>
          </a:xfrm>
          <a:prstGeom prst="rect">
            <a:avLst/>
          </a:prstGeom>
          <a:solidFill>
            <a:srgbClr val="0081C6"/>
          </a:solidFill>
          <a:ln w="9525">
            <a:solidFill>
              <a:srgbClr val="000000"/>
            </a:solidFill>
            <a:miter lim="800000"/>
            <a:headEnd/>
            <a:tailEnd/>
          </a:ln>
        </p:spPr>
        <p:txBody>
          <a:bodyPr>
            <a:spAutoFit/>
          </a:bodyPr>
          <a:lstStyle/>
          <a:p>
            <a:pPr algn="ctr">
              <a:defRPr/>
            </a:pPr>
            <a:r>
              <a:rPr lang="en-GB" b="0" dirty="0">
                <a:latin typeface="+mn-lt"/>
                <a:ea typeface="+mn-ea"/>
              </a:rPr>
              <a:t>Encrypt</a:t>
            </a:r>
          </a:p>
        </p:txBody>
      </p:sp>
      <p:sp>
        <p:nvSpPr>
          <p:cNvPr id="55" name="Rectangle 26">
            <a:extLst>
              <a:ext uri="{FF2B5EF4-FFF2-40B4-BE49-F238E27FC236}">
                <a16:creationId xmlns:a16="http://schemas.microsoft.com/office/drawing/2014/main" id="{890AE82C-17D3-C04D-0663-C060870596EE}"/>
              </a:ext>
            </a:extLst>
          </p:cNvPr>
          <p:cNvSpPr>
            <a:spLocks noChangeArrowheads="1"/>
          </p:cNvSpPr>
          <p:nvPr/>
        </p:nvSpPr>
        <p:spPr bwMode="auto">
          <a:xfrm>
            <a:off x="3985460" y="4125913"/>
            <a:ext cx="5184775" cy="431800"/>
          </a:xfrm>
          <a:prstGeom prst="rect">
            <a:avLst/>
          </a:prstGeom>
          <a:noFill/>
          <a:ln w="9525">
            <a:solidFill>
              <a:schemeClr val="tx1"/>
            </a:solidFill>
            <a:miter lim="800000"/>
            <a:headEnd/>
            <a:tailEnd/>
          </a:ln>
        </p:spPr>
        <p:txBody>
          <a:bodyPr wrap="none" anchor="ctr"/>
          <a:lstStyle/>
          <a:p>
            <a:pPr>
              <a:defRPr/>
            </a:pPr>
            <a:endParaRPr lang="en-US" sz="1600" b="0">
              <a:latin typeface="+mn-lt"/>
              <a:ea typeface="+mn-ea"/>
            </a:endParaRPr>
          </a:p>
        </p:txBody>
      </p:sp>
      <p:sp>
        <p:nvSpPr>
          <p:cNvPr id="56" name="Text Box 27">
            <a:extLst>
              <a:ext uri="{FF2B5EF4-FFF2-40B4-BE49-F238E27FC236}">
                <a16:creationId xmlns:a16="http://schemas.microsoft.com/office/drawing/2014/main" id="{04DB7780-DA2F-0117-6315-6D3E42483503}"/>
              </a:ext>
            </a:extLst>
          </p:cNvPr>
          <p:cNvSpPr txBox="1">
            <a:spLocks noChangeArrowheads="1"/>
          </p:cNvSpPr>
          <p:nvPr/>
        </p:nvSpPr>
        <p:spPr bwMode="auto">
          <a:xfrm>
            <a:off x="6144460" y="4198938"/>
            <a:ext cx="1000125" cy="307975"/>
          </a:xfrm>
          <a:prstGeom prst="rect">
            <a:avLst/>
          </a:prstGeom>
          <a:noFill/>
          <a:ln w="9525">
            <a:noFill/>
            <a:miter lim="800000"/>
            <a:headEnd/>
            <a:tailEnd/>
          </a:ln>
        </p:spPr>
        <p:txBody>
          <a:bodyPr wrap="none">
            <a:spAutoFit/>
          </a:bodyPr>
          <a:lstStyle/>
          <a:p>
            <a:pPr algn="r">
              <a:defRPr/>
            </a:pPr>
            <a:r>
              <a:rPr lang="en-GB" b="0">
                <a:latin typeface="+mn-lt"/>
                <a:ea typeface="+mn-ea"/>
              </a:rPr>
              <a:t>Ciphertext</a:t>
            </a:r>
          </a:p>
        </p:txBody>
      </p:sp>
      <p:grpSp>
        <p:nvGrpSpPr>
          <p:cNvPr id="57" name="Group 28">
            <a:extLst>
              <a:ext uri="{FF2B5EF4-FFF2-40B4-BE49-F238E27FC236}">
                <a16:creationId xmlns:a16="http://schemas.microsoft.com/office/drawing/2014/main" id="{5AE46A8A-5E6D-7756-20DD-5EA1389EE07B}"/>
              </a:ext>
            </a:extLst>
          </p:cNvPr>
          <p:cNvGrpSpPr>
            <a:grpSpLocks/>
          </p:cNvGrpSpPr>
          <p:nvPr/>
        </p:nvGrpSpPr>
        <p:grpSpPr bwMode="auto">
          <a:xfrm>
            <a:off x="6865185" y="2901950"/>
            <a:ext cx="1295400" cy="431800"/>
            <a:chOff x="4468" y="2160"/>
            <a:chExt cx="816" cy="272"/>
          </a:xfrm>
          <a:solidFill>
            <a:schemeClr val="accent6"/>
          </a:solidFill>
        </p:grpSpPr>
        <p:sp>
          <p:nvSpPr>
            <p:cNvPr id="58" name="Rectangle 29">
              <a:extLst>
                <a:ext uri="{FF2B5EF4-FFF2-40B4-BE49-F238E27FC236}">
                  <a16:creationId xmlns:a16="http://schemas.microsoft.com/office/drawing/2014/main" id="{57ED65ED-BC6D-2AB6-90C1-85418DB4169A}"/>
                </a:ext>
              </a:extLst>
            </p:cNvPr>
            <p:cNvSpPr>
              <a:spLocks noChangeArrowheads="1"/>
            </p:cNvSpPr>
            <p:nvPr/>
          </p:nvSpPr>
          <p:spPr bwMode="auto">
            <a:xfrm>
              <a:off x="4468" y="2160"/>
              <a:ext cx="816" cy="272"/>
            </a:xfrm>
            <a:prstGeom prst="rect">
              <a:avLst/>
            </a:prstGeom>
            <a:solidFill>
              <a:srgbClr val="FFC000"/>
            </a:solidFill>
            <a:ln w="9525">
              <a:solidFill>
                <a:schemeClr val="tx1"/>
              </a:solidFill>
              <a:miter lim="800000"/>
              <a:headEnd/>
              <a:tailEnd/>
            </a:ln>
          </p:spPr>
          <p:txBody>
            <a:bodyPr wrap="none" anchor="ctr"/>
            <a:lstStyle/>
            <a:p>
              <a:pPr fontAlgn="auto">
                <a:spcBef>
                  <a:spcPts val="0"/>
                </a:spcBef>
                <a:spcAft>
                  <a:spcPts val="0"/>
                </a:spcAft>
                <a:defRPr/>
              </a:pPr>
              <a:endParaRPr lang="en-US" sz="1600" b="0">
                <a:latin typeface="+mn-lt"/>
                <a:ea typeface="+mn-ea"/>
              </a:endParaRPr>
            </a:p>
          </p:txBody>
        </p:sp>
        <p:sp>
          <p:nvSpPr>
            <p:cNvPr id="59" name="Text Box 30">
              <a:extLst>
                <a:ext uri="{FF2B5EF4-FFF2-40B4-BE49-F238E27FC236}">
                  <a16:creationId xmlns:a16="http://schemas.microsoft.com/office/drawing/2014/main" id="{6A364525-EC15-8F64-4FE9-B5AB368C78E0}"/>
                </a:ext>
              </a:extLst>
            </p:cNvPr>
            <p:cNvSpPr txBox="1">
              <a:spLocks noChangeArrowheads="1"/>
            </p:cNvSpPr>
            <p:nvPr/>
          </p:nvSpPr>
          <p:spPr bwMode="auto">
            <a:xfrm>
              <a:off x="4604" y="2195"/>
              <a:ext cx="551" cy="192"/>
            </a:xfrm>
            <a:prstGeom prst="rect">
              <a:avLst/>
            </a:prstGeom>
            <a:solidFill>
              <a:srgbClr val="FFC000"/>
            </a:solidFill>
            <a:ln>
              <a:noFill/>
            </a:ln>
          </p:spPr>
          <p:txBody>
            <a:bodyPr wrap="none">
              <a:spAutoFit/>
            </a:bodyPr>
            <a:lstStyle>
              <a:lvl1pPr>
                <a:defRPr sz="1400" b="1">
                  <a:solidFill>
                    <a:schemeClr val="tx1"/>
                  </a:solidFill>
                  <a:latin typeface="Times New Roman" charset="0"/>
                  <a:ea typeface="ＭＳ Ｐゴシック" charset="0"/>
                </a:defRPr>
              </a:lvl1pPr>
              <a:lvl2pPr marL="742950" indent="-285750">
                <a:defRPr sz="1400" b="1">
                  <a:solidFill>
                    <a:schemeClr val="tx1"/>
                  </a:solidFill>
                  <a:latin typeface="Times New Roman" charset="0"/>
                  <a:ea typeface="ＭＳ Ｐゴシック" charset="0"/>
                </a:defRPr>
              </a:lvl2pPr>
              <a:lvl3pPr marL="1143000" indent="-228600">
                <a:defRPr sz="1400" b="1">
                  <a:solidFill>
                    <a:schemeClr val="tx1"/>
                  </a:solidFill>
                  <a:latin typeface="Times New Roman" charset="0"/>
                  <a:ea typeface="ＭＳ Ｐゴシック" charset="0"/>
                </a:defRPr>
              </a:lvl3pPr>
              <a:lvl4pPr marL="1600200" indent="-228600">
                <a:defRPr sz="1400" b="1">
                  <a:solidFill>
                    <a:schemeClr val="tx1"/>
                  </a:solidFill>
                  <a:latin typeface="Times New Roman" charset="0"/>
                  <a:ea typeface="ＭＳ Ｐゴシック" charset="0"/>
                </a:defRPr>
              </a:lvl4pPr>
              <a:lvl5pPr marL="2057400" indent="-228600">
                <a:defRPr sz="1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400" b="1">
                  <a:solidFill>
                    <a:schemeClr val="tx1"/>
                  </a:solidFill>
                  <a:latin typeface="Times New Roman" charset="0"/>
                  <a:ea typeface="ＭＳ Ｐゴシック" charset="0"/>
                </a:defRPr>
              </a:lvl9pPr>
            </a:lstStyle>
            <a:p>
              <a:pPr algn="r" fontAlgn="auto">
                <a:spcBef>
                  <a:spcPts val="0"/>
                </a:spcBef>
                <a:spcAft>
                  <a:spcPts val="0"/>
                </a:spcAft>
                <a:defRPr/>
              </a:pPr>
              <a:r>
                <a:rPr lang="en-GB" b="0" dirty="0">
                  <a:latin typeface="+mn-lt"/>
                  <a:cs typeface="Arial" charset="0"/>
                </a:rPr>
                <a:t>MAC tag</a:t>
              </a:r>
            </a:p>
          </p:txBody>
        </p:sp>
      </p:grpSp>
      <p:sp>
        <p:nvSpPr>
          <p:cNvPr id="60" name="Rectangle 31">
            <a:extLst>
              <a:ext uri="{FF2B5EF4-FFF2-40B4-BE49-F238E27FC236}">
                <a16:creationId xmlns:a16="http://schemas.microsoft.com/office/drawing/2014/main" id="{23D65037-433E-50EF-053C-AD8482C74F27}"/>
              </a:ext>
            </a:extLst>
          </p:cNvPr>
          <p:cNvSpPr>
            <a:spLocks noChangeArrowheads="1"/>
          </p:cNvSpPr>
          <p:nvPr/>
        </p:nvSpPr>
        <p:spPr bwMode="auto">
          <a:xfrm>
            <a:off x="1891547" y="4251325"/>
            <a:ext cx="80010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spcBef>
                <a:spcPct val="20000"/>
              </a:spcBef>
              <a:buClr>
                <a:schemeClr val="tx1"/>
              </a:buClr>
              <a:buSzPct val="105000"/>
              <a:buFont typeface="Times New Roman" panose="02020603050405020304" pitchFamily="18" charset="0"/>
              <a:buChar char="•"/>
            </a:pPr>
            <a:endParaRPr lang="en-US" altLang="en-CH"/>
          </a:p>
        </p:txBody>
      </p:sp>
      <p:sp>
        <p:nvSpPr>
          <p:cNvPr id="61" name="Rectangle 32">
            <a:extLst>
              <a:ext uri="{FF2B5EF4-FFF2-40B4-BE49-F238E27FC236}">
                <a16:creationId xmlns:a16="http://schemas.microsoft.com/office/drawing/2014/main" id="{7AE0B7F7-9316-B5AB-A766-C6CC03E32E48}"/>
              </a:ext>
            </a:extLst>
          </p:cNvPr>
          <p:cNvSpPr>
            <a:spLocks noChangeArrowheads="1"/>
          </p:cNvSpPr>
          <p:nvPr/>
        </p:nvSpPr>
        <p:spPr bwMode="auto">
          <a:xfrm>
            <a:off x="3985460" y="2901950"/>
            <a:ext cx="2879725" cy="431800"/>
          </a:xfrm>
          <a:prstGeom prst="rect">
            <a:avLst/>
          </a:prstGeom>
          <a:solidFill>
            <a:srgbClr val="99CC00"/>
          </a:solidFill>
          <a:ln w="9525">
            <a:solidFill>
              <a:schemeClr val="tx1"/>
            </a:solidFill>
            <a:miter lim="800000"/>
            <a:headEnd/>
            <a:tailEnd/>
          </a:ln>
        </p:spPr>
        <p:txBody>
          <a:bodyPr wrap="none" anchor="ctr"/>
          <a:lstStyle/>
          <a:p>
            <a:pPr>
              <a:defRPr/>
            </a:pPr>
            <a:endParaRPr lang="en-US" sz="1600" b="0">
              <a:latin typeface="+mn-lt"/>
              <a:ea typeface="+mn-ea"/>
            </a:endParaRPr>
          </a:p>
        </p:txBody>
      </p:sp>
      <p:sp>
        <p:nvSpPr>
          <p:cNvPr id="62" name="Text Box 33">
            <a:extLst>
              <a:ext uri="{FF2B5EF4-FFF2-40B4-BE49-F238E27FC236}">
                <a16:creationId xmlns:a16="http://schemas.microsoft.com/office/drawing/2014/main" id="{4D2C4D7B-7297-3888-4192-8624176855F5}"/>
              </a:ext>
            </a:extLst>
          </p:cNvPr>
          <p:cNvSpPr txBox="1">
            <a:spLocks noChangeArrowheads="1"/>
          </p:cNvSpPr>
          <p:nvPr/>
        </p:nvSpPr>
        <p:spPr bwMode="auto">
          <a:xfrm>
            <a:off x="4953835" y="2974975"/>
            <a:ext cx="831850" cy="307975"/>
          </a:xfrm>
          <a:prstGeom prst="rect">
            <a:avLst/>
          </a:prstGeom>
          <a:noFill/>
          <a:ln w="9525">
            <a:noFill/>
            <a:miter lim="800000"/>
            <a:headEnd/>
            <a:tailEnd/>
          </a:ln>
        </p:spPr>
        <p:txBody>
          <a:bodyPr wrap="none">
            <a:spAutoFit/>
          </a:bodyPr>
          <a:lstStyle/>
          <a:p>
            <a:pPr algn="r">
              <a:defRPr/>
            </a:pPr>
            <a:r>
              <a:rPr lang="en-GB" b="0">
                <a:latin typeface="+mn-lt"/>
                <a:ea typeface="+mn-ea"/>
              </a:rPr>
              <a:t>Payload</a:t>
            </a:r>
          </a:p>
        </p:txBody>
      </p:sp>
      <p:sp>
        <p:nvSpPr>
          <p:cNvPr id="63" name="Rectangle 34">
            <a:extLst>
              <a:ext uri="{FF2B5EF4-FFF2-40B4-BE49-F238E27FC236}">
                <a16:creationId xmlns:a16="http://schemas.microsoft.com/office/drawing/2014/main" id="{7BED77BE-7AEB-BCE7-D10F-54AD5136C28C}"/>
              </a:ext>
            </a:extLst>
          </p:cNvPr>
          <p:cNvSpPr>
            <a:spLocks noChangeArrowheads="1"/>
          </p:cNvSpPr>
          <p:nvPr/>
        </p:nvSpPr>
        <p:spPr bwMode="auto">
          <a:xfrm>
            <a:off x="3186947" y="4127500"/>
            <a:ext cx="798513" cy="431800"/>
          </a:xfrm>
          <a:prstGeom prst="rect">
            <a:avLst/>
          </a:prstGeom>
          <a:noFill/>
          <a:ln w="9525">
            <a:solidFill>
              <a:schemeClr val="tx1"/>
            </a:solidFill>
            <a:miter lim="800000"/>
            <a:headEnd/>
            <a:tailEnd/>
          </a:ln>
        </p:spPr>
        <p:txBody>
          <a:bodyPr wrap="none" anchor="ctr"/>
          <a:lstStyle/>
          <a:p>
            <a:pPr>
              <a:defRPr/>
            </a:pPr>
            <a:endParaRPr lang="en-US" sz="1600" b="0">
              <a:latin typeface="+mn-lt"/>
              <a:ea typeface="+mn-ea"/>
            </a:endParaRPr>
          </a:p>
        </p:txBody>
      </p:sp>
      <p:sp>
        <p:nvSpPr>
          <p:cNvPr id="64" name="Text Box 35">
            <a:extLst>
              <a:ext uri="{FF2B5EF4-FFF2-40B4-BE49-F238E27FC236}">
                <a16:creationId xmlns:a16="http://schemas.microsoft.com/office/drawing/2014/main" id="{5BBE0799-38BA-527D-3CC2-E79D6D822428}"/>
              </a:ext>
            </a:extLst>
          </p:cNvPr>
          <p:cNvSpPr txBox="1">
            <a:spLocks noChangeArrowheads="1"/>
          </p:cNvSpPr>
          <p:nvPr/>
        </p:nvSpPr>
        <p:spPr bwMode="auto">
          <a:xfrm>
            <a:off x="3298072" y="4179888"/>
            <a:ext cx="574675" cy="307975"/>
          </a:xfrm>
          <a:prstGeom prst="rect">
            <a:avLst/>
          </a:prstGeom>
          <a:noFill/>
          <a:ln w="9525">
            <a:noFill/>
            <a:miter lim="800000"/>
            <a:headEnd/>
            <a:tailEnd/>
          </a:ln>
        </p:spPr>
        <p:txBody>
          <a:bodyPr wrap="none">
            <a:spAutoFit/>
          </a:bodyPr>
          <a:lstStyle/>
          <a:p>
            <a:pPr algn="ctr">
              <a:defRPr/>
            </a:pPr>
            <a:r>
              <a:rPr lang="en-GB" b="0" dirty="0">
                <a:latin typeface="+mn-lt"/>
                <a:ea typeface="+mn-ea"/>
              </a:rPr>
              <a:t>HDR</a:t>
            </a:r>
          </a:p>
        </p:txBody>
      </p:sp>
      <p:sp>
        <p:nvSpPr>
          <p:cNvPr id="65" name="Text Box 8">
            <a:extLst>
              <a:ext uri="{FF2B5EF4-FFF2-40B4-BE49-F238E27FC236}">
                <a16:creationId xmlns:a16="http://schemas.microsoft.com/office/drawing/2014/main" id="{4A3990AD-3FE8-2C44-9A65-C5E6F5CF088A}"/>
              </a:ext>
            </a:extLst>
          </p:cNvPr>
          <p:cNvSpPr txBox="1">
            <a:spLocks noChangeArrowheads="1"/>
          </p:cNvSpPr>
          <p:nvPr/>
        </p:nvSpPr>
        <p:spPr bwMode="auto">
          <a:xfrm>
            <a:off x="2039185" y="5021263"/>
            <a:ext cx="1079500" cy="307975"/>
          </a:xfrm>
          <a:prstGeom prst="rect">
            <a:avLst/>
          </a:prstGeom>
          <a:solidFill>
            <a:srgbClr val="0081C6"/>
          </a:solidFill>
          <a:ln w="9525">
            <a:solidFill>
              <a:srgbClr val="000000"/>
            </a:solidFill>
            <a:miter lim="800000"/>
            <a:headEnd/>
            <a:tailEnd/>
          </a:ln>
        </p:spPr>
        <p:txBody>
          <a:bodyPr>
            <a:spAutoFit/>
          </a:bodyPr>
          <a:lstStyle/>
          <a:p>
            <a:pPr algn="ctr">
              <a:defRPr/>
            </a:pPr>
            <a:r>
              <a:rPr lang="en-GB" b="0" dirty="0">
                <a:latin typeface="+mn-lt"/>
                <a:ea typeface="+mn-ea"/>
              </a:rPr>
              <a:t>MAC</a:t>
            </a:r>
          </a:p>
        </p:txBody>
      </p:sp>
      <p:sp>
        <p:nvSpPr>
          <p:cNvPr id="66" name="TextBox 5">
            <a:extLst>
              <a:ext uri="{FF2B5EF4-FFF2-40B4-BE49-F238E27FC236}">
                <a16:creationId xmlns:a16="http://schemas.microsoft.com/office/drawing/2014/main" id="{4A2939F2-732A-AA04-D354-3DC32D88B821}"/>
              </a:ext>
            </a:extLst>
          </p:cNvPr>
          <p:cNvSpPr txBox="1">
            <a:spLocks noChangeArrowheads="1"/>
          </p:cNvSpPr>
          <p:nvPr/>
        </p:nvSpPr>
        <p:spPr bwMode="auto">
          <a:xfrm>
            <a:off x="3567947" y="4953000"/>
            <a:ext cx="523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r>
              <a:rPr lang="en-US" altLang="en-CH" sz="2000" b="0">
                <a:latin typeface="Arial" panose="020B0604020202020204" pitchFamily="34" charset="0"/>
                <a:cs typeface="Arial" panose="020B0604020202020204" pitchFamily="34" charset="0"/>
              </a:rPr>
              <a:t>HMAC-MD5, HMAC-SHA1, HMAC-SHA256 </a:t>
            </a:r>
          </a:p>
        </p:txBody>
      </p:sp>
      <p:sp>
        <p:nvSpPr>
          <p:cNvPr id="67" name="Text Box 8">
            <a:extLst>
              <a:ext uri="{FF2B5EF4-FFF2-40B4-BE49-F238E27FC236}">
                <a16:creationId xmlns:a16="http://schemas.microsoft.com/office/drawing/2014/main" id="{29DE86A7-FB48-B24E-11BC-13E459A7C3D1}"/>
              </a:ext>
            </a:extLst>
          </p:cNvPr>
          <p:cNvSpPr txBox="1">
            <a:spLocks noChangeArrowheads="1"/>
          </p:cNvSpPr>
          <p:nvPr/>
        </p:nvSpPr>
        <p:spPr bwMode="auto">
          <a:xfrm>
            <a:off x="2043947" y="5481638"/>
            <a:ext cx="1079500" cy="307975"/>
          </a:xfrm>
          <a:prstGeom prst="rect">
            <a:avLst/>
          </a:prstGeom>
          <a:solidFill>
            <a:srgbClr val="0081C6"/>
          </a:solidFill>
          <a:ln w="9525">
            <a:solidFill>
              <a:srgbClr val="000000"/>
            </a:solidFill>
            <a:miter lim="800000"/>
            <a:headEnd/>
            <a:tailEnd/>
          </a:ln>
        </p:spPr>
        <p:txBody>
          <a:bodyPr>
            <a:spAutoFit/>
          </a:bodyPr>
          <a:lstStyle/>
          <a:p>
            <a:pPr algn="ctr">
              <a:defRPr/>
            </a:pPr>
            <a:r>
              <a:rPr lang="en-GB" b="0" dirty="0">
                <a:latin typeface="+mn-lt"/>
                <a:ea typeface="+mn-ea"/>
              </a:rPr>
              <a:t>Encrypt</a:t>
            </a:r>
          </a:p>
        </p:txBody>
      </p:sp>
      <p:sp>
        <p:nvSpPr>
          <p:cNvPr id="68" name="TextBox 42">
            <a:extLst>
              <a:ext uri="{FF2B5EF4-FFF2-40B4-BE49-F238E27FC236}">
                <a16:creationId xmlns:a16="http://schemas.microsoft.com/office/drawing/2014/main" id="{9D643685-55E3-D0AC-7FE7-D480C16E0881}"/>
              </a:ext>
            </a:extLst>
          </p:cNvPr>
          <p:cNvSpPr txBox="1">
            <a:spLocks noChangeArrowheads="1"/>
          </p:cNvSpPr>
          <p:nvPr/>
        </p:nvSpPr>
        <p:spPr bwMode="auto">
          <a:xfrm>
            <a:off x="3572710" y="5414963"/>
            <a:ext cx="76036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r>
              <a:rPr lang="en-US" altLang="en-CH" sz="2000" b="0" dirty="0">
                <a:latin typeface="Arial" panose="020B0604020202020204" pitchFamily="34" charset="0"/>
                <a:cs typeface="Arial" panose="020B0604020202020204" pitchFamily="34" charset="0"/>
              </a:rPr>
              <a:t>CBC-AES128, CBC-AES256, CBC-3DES, RC4-128 (plus AEAD)</a:t>
            </a:r>
          </a:p>
        </p:txBody>
      </p:sp>
      <p:grpSp>
        <p:nvGrpSpPr>
          <p:cNvPr id="69" name="Group 18">
            <a:extLst>
              <a:ext uri="{FF2B5EF4-FFF2-40B4-BE49-F238E27FC236}">
                <a16:creationId xmlns:a16="http://schemas.microsoft.com/office/drawing/2014/main" id="{5AC53E48-6988-C097-63C5-091988FD832A}"/>
              </a:ext>
            </a:extLst>
          </p:cNvPr>
          <p:cNvGrpSpPr>
            <a:grpSpLocks/>
          </p:cNvGrpSpPr>
          <p:nvPr/>
        </p:nvGrpSpPr>
        <p:grpSpPr bwMode="auto">
          <a:xfrm>
            <a:off x="2070935" y="5892800"/>
            <a:ext cx="1008062" cy="355600"/>
            <a:chOff x="4285" y="1797"/>
            <a:chExt cx="635" cy="272"/>
          </a:xfrm>
        </p:grpSpPr>
        <p:sp>
          <p:nvSpPr>
            <p:cNvPr id="70" name="Rectangle 19">
              <a:extLst>
                <a:ext uri="{FF2B5EF4-FFF2-40B4-BE49-F238E27FC236}">
                  <a16:creationId xmlns:a16="http://schemas.microsoft.com/office/drawing/2014/main" id="{8F411307-3FE7-7F1B-4D20-139EFB0A5EB6}"/>
                </a:ext>
              </a:extLst>
            </p:cNvPr>
            <p:cNvSpPr>
              <a:spLocks noChangeArrowheads="1"/>
            </p:cNvSpPr>
            <p:nvPr/>
          </p:nvSpPr>
          <p:spPr bwMode="auto">
            <a:xfrm>
              <a:off x="4285" y="1797"/>
              <a:ext cx="635" cy="272"/>
            </a:xfrm>
            <a:prstGeom prst="rect">
              <a:avLst/>
            </a:prstGeom>
            <a:solidFill>
              <a:srgbClr val="FFFF00"/>
            </a:solidFill>
            <a:ln w="9525">
              <a:solidFill>
                <a:schemeClr val="tx1"/>
              </a:solidFill>
              <a:miter lim="800000"/>
              <a:headEnd/>
              <a:tailEnd/>
            </a:ln>
          </p:spPr>
          <p:txBody>
            <a:bodyPr wrap="none" anchor="ctr"/>
            <a:lstStyle/>
            <a:p>
              <a:pPr>
                <a:defRPr/>
              </a:pPr>
              <a:endParaRPr lang="en-US" sz="1600" b="0">
                <a:latin typeface="+mn-lt"/>
                <a:ea typeface="+mn-ea"/>
              </a:endParaRPr>
            </a:p>
          </p:txBody>
        </p:sp>
        <p:sp>
          <p:nvSpPr>
            <p:cNvPr id="71" name="Text Box 20">
              <a:extLst>
                <a:ext uri="{FF2B5EF4-FFF2-40B4-BE49-F238E27FC236}">
                  <a16:creationId xmlns:a16="http://schemas.microsoft.com/office/drawing/2014/main" id="{6676627A-A61A-270B-8160-B2FC0705EA87}"/>
                </a:ext>
              </a:extLst>
            </p:cNvPr>
            <p:cNvSpPr txBox="1">
              <a:spLocks noChangeArrowheads="1"/>
            </p:cNvSpPr>
            <p:nvPr/>
          </p:nvSpPr>
          <p:spPr bwMode="auto">
            <a:xfrm>
              <a:off x="4331" y="1816"/>
              <a:ext cx="526" cy="235"/>
            </a:xfrm>
            <a:prstGeom prst="rect">
              <a:avLst/>
            </a:prstGeom>
            <a:noFill/>
            <a:ln w="9525">
              <a:noFill/>
              <a:miter lim="800000"/>
              <a:headEnd/>
              <a:tailEnd/>
            </a:ln>
          </p:spPr>
          <p:txBody>
            <a:bodyPr>
              <a:spAutoFit/>
            </a:bodyPr>
            <a:lstStyle/>
            <a:p>
              <a:pPr algn="r">
                <a:defRPr/>
              </a:pPr>
              <a:r>
                <a:rPr lang="en-GB" sz="1400" b="0" dirty="0">
                  <a:latin typeface="+mn-lt"/>
                  <a:ea typeface="+mn-ea"/>
                </a:rPr>
                <a:t>Padding</a:t>
              </a:r>
            </a:p>
          </p:txBody>
        </p:sp>
      </p:grpSp>
      <p:sp>
        <p:nvSpPr>
          <p:cNvPr id="72" name="TextBox 5">
            <a:extLst>
              <a:ext uri="{FF2B5EF4-FFF2-40B4-BE49-F238E27FC236}">
                <a16:creationId xmlns:a16="http://schemas.microsoft.com/office/drawing/2014/main" id="{C5119C36-17AB-7BC4-7891-4F6F250C9AB5}"/>
              </a:ext>
            </a:extLst>
          </p:cNvPr>
          <p:cNvSpPr txBox="1">
            <a:spLocks noChangeArrowheads="1"/>
          </p:cNvSpPr>
          <p:nvPr/>
        </p:nvSpPr>
        <p:spPr bwMode="auto">
          <a:xfrm>
            <a:off x="3567947" y="5867400"/>
            <a:ext cx="5942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r>
              <a:rPr lang="en-US" altLang="en-US" sz="2000" b="0">
                <a:latin typeface="Arial" panose="020B0604020202020204" pitchFamily="34" charset="0"/>
                <a:cs typeface="Arial" panose="020B0604020202020204" pitchFamily="34" charset="0"/>
              </a:rPr>
              <a:t>“</a:t>
            </a:r>
            <a:r>
              <a:rPr lang="en-US" altLang="en-CH" sz="2000" b="0">
                <a:latin typeface="Arial" panose="020B0604020202020204" pitchFamily="34" charset="0"/>
                <a:cs typeface="Arial" panose="020B0604020202020204" pitchFamily="34" charset="0"/>
              </a:rPr>
              <a:t>00</a:t>
            </a:r>
            <a:r>
              <a:rPr lang="en-US" altLang="en-US" sz="2000" b="0">
                <a:latin typeface="Arial" panose="020B0604020202020204" pitchFamily="34" charset="0"/>
                <a:cs typeface="Arial" panose="020B0604020202020204" pitchFamily="34" charset="0"/>
              </a:rPr>
              <a:t>”</a:t>
            </a:r>
            <a:r>
              <a:rPr lang="en-US" altLang="en-CH" sz="2000" b="0">
                <a:latin typeface="Arial" panose="020B0604020202020204" pitchFamily="34" charset="0"/>
                <a:cs typeface="Arial" panose="020B0604020202020204" pitchFamily="34" charset="0"/>
              </a:rPr>
              <a:t> or </a:t>
            </a:r>
            <a:r>
              <a:rPr lang="en-US" altLang="en-US" sz="2000" b="0">
                <a:latin typeface="Arial" panose="020B0604020202020204" pitchFamily="34" charset="0"/>
                <a:cs typeface="Arial" panose="020B0604020202020204" pitchFamily="34" charset="0"/>
              </a:rPr>
              <a:t>“</a:t>
            </a:r>
            <a:r>
              <a:rPr lang="en-US" altLang="en-CH" sz="2000" b="0">
                <a:latin typeface="Arial" panose="020B0604020202020204" pitchFamily="34" charset="0"/>
                <a:cs typeface="Arial" panose="020B0604020202020204" pitchFamily="34" charset="0"/>
              </a:rPr>
              <a:t>01 01</a:t>
            </a:r>
            <a:r>
              <a:rPr lang="en-US" altLang="en-US" sz="2000" b="0">
                <a:latin typeface="Arial" panose="020B0604020202020204" pitchFamily="34" charset="0"/>
                <a:cs typeface="Arial" panose="020B0604020202020204" pitchFamily="34" charset="0"/>
              </a:rPr>
              <a:t>”</a:t>
            </a:r>
            <a:r>
              <a:rPr lang="en-US" altLang="en-CH" sz="2000" b="0">
                <a:latin typeface="Arial" panose="020B0604020202020204" pitchFamily="34" charset="0"/>
                <a:cs typeface="Arial" panose="020B0604020202020204" pitchFamily="34" charset="0"/>
              </a:rPr>
              <a:t> or </a:t>
            </a:r>
            <a:r>
              <a:rPr lang="en-US" altLang="en-US" sz="2000" b="0">
                <a:latin typeface="Arial" panose="020B0604020202020204" pitchFamily="34" charset="0"/>
                <a:cs typeface="Arial" panose="020B0604020202020204" pitchFamily="34" charset="0"/>
              </a:rPr>
              <a:t>“</a:t>
            </a:r>
            <a:r>
              <a:rPr lang="en-US" altLang="en-CH" sz="2000" b="0">
                <a:latin typeface="Arial" panose="020B0604020202020204" pitchFamily="34" charset="0"/>
                <a:cs typeface="Arial" panose="020B0604020202020204" pitchFamily="34" charset="0"/>
              </a:rPr>
              <a:t>02 02 02</a:t>
            </a:r>
            <a:r>
              <a:rPr lang="en-US" altLang="en-US" sz="2000" b="0">
                <a:latin typeface="Arial" panose="020B0604020202020204" pitchFamily="34" charset="0"/>
                <a:cs typeface="Arial" panose="020B0604020202020204" pitchFamily="34" charset="0"/>
              </a:rPr>
              <a:t>”</a:t>
            </a:r>
            <a:r>
              <a:rPr lang="en-US" altLang="en-CH" sz="2000" b="0">
                <a:latin typeface="Arial" panose="020B0604020202020204" pitchFamily="34" charset="0"/>
                <a:cs typeface="Arial" panose="020B0604020202020204" pitchFamily="34" charset="0"/>
              </a:rPr>
              <a:t> or …. or </a:t>
            </a:r>
            <a:r>
              <a:rPr lang="en-US" altLang="en-US" sz="2000" b="0">
                <a:latin typeface="Arial" panose="020B0604020202020204" pitchFamily="34" charset="0"/>
                <a:cs typeface="Arial" panose="020B0604020202020204" pitchFamily="34" charset="0"/>
              </a:rPr>
              <a:t>“</a:t>
            </a:r>
            <a:r>
              <a:rPr lang="en-US" altLang="en-CH" sz="2000" b="0">
                <a:latin typeface="Arial" panose="020B0604020202020204" pitchFamily="34" charset="0"/>
                <a:cs typeface="Arial" panose="020B0604020202020204" pitchFamily="34" charset="0"/>
              </a:rPr>
              <a:t>FF FF….FF</a:t>
            </a:r>
            <a:r>
              <a:rPr lang="en-US" altLang="en-US" sz="2000" b="0">
                <a:latin typeface="Arial" panose="020B0604020202020204" pitchFamily="34" charset="0"/>
                <a:cs typeface="Arial" panose="020B0604020202020204" pitchFamily="34" charset="0"/>
              </a:rPr>
              <a:t>”</a:t>
            </a:r>
            <a:endParaRPr lang="en-US" altLang="en-CH" sz="2000" b="0">
              <a:latin typeface="Arial" panose="020B0604020202020204" pitchFamily="34" charset="0"/>
              <a:cs typeface="Arial" panose="020B0604020202020204" pitchFamily="34" charset="0"/>
            </a:endParaRPr>
          </a:p>
        </p:txBody>
      </p:sp>
      <p:pic>
        <p:nvPicPr>
          <p:cNvPr id="73" name="Graphic 3">
            <a:extLst>
              <a:ext uri="{FF2B5EF4-FFF2-40B4-BE49-F238E27FC236}">
                <a16:creationId xmlns:a16="http://schemas.microsoft.com/office/drawing/2014/main" id="{12BC19DD-A414-CEF7-E41A-62962098D82E}"/>
              </a:ext>
            </a:extLst>
          </p:cNvPr>
          <p:cNvPicPr>
            <a:picLocks noChangeAspect="1"/>
          </p:cNvPicPr>
          <p:nvPr/>
        </p:nvPicPr>
        <p:blipFill>
          <a:blip r:embed="rId3"/>
          <a:stretch/>
        </p:blipFill>
        <p:spPr bwMode="auto">
          <a:xfrm>
            <a:off x="10058400" y="307617"/>
            <a:ext cx="1780021" cy="686580"/>
          </a:xfrm>
          <a:prstGeom prst="rect">
            <a:avLst/>
          </a:prstGeom>
        </p:spPr>
      </p:pic>
      <p:sp>
        <p:nvSpPr>
          <p:cNvPr id="74" name="Rectangle 18">
            <a:extLst>
              <a:ext uri="{FF2B5EF4-FFF2-40B4-BE49-F238E27FC236}">
                <a16:creationId xmlns:a16="http://schemas.microsoft.com/office/drawing/2014/main" id="{66D2F8C2-DCF9-A45A-B058-80B6D4673786}"/>
              </a:ext>
            </a:extLst>
          </p:cNvPr>
          <p:cNvSpPr>
            <a:spLocks noChangeArrowheads="1"/>
          </p:cNvSpPr>
          <p:nvPr/>
        </p:nvSpPr>
        <p:spPr bwMode="auto">
          <a:xfrm>
            <a:off x="4011061" y="1460692"/>
            <a:ext cx="2854124" cy="429669"/>
          </a:xfrm>
          <a:prstGeom prst="rect">
            <a:avLst/>
          </a:prstGeom>
          <a:solidFill>
            <a:srgbClr val="009900"/>
          </a:solidFill>
          <a:ln w="19050">
            <a:solidFill>
              <a:srgbClr val="000000"/>
            </a:solidFill>
            <a:miter lim="800000"/>
            <a:headEnd/>
            <a:tailEnd/>
          </a:ln>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dirty="0">
                <a:solidFill>
                  <a:srgbClr val="000000"/>
                </a:solidFill>
                <a:latin typeface="Arial" panose="020B0604020202020204" pitchFamily="34" charset="0"/>
              </a:rPr>
              <a:t>Plaintext</a:t>
            </a:r>
          </a:p>
        </p:txBody>
      </p:sp>
      <p:sp>
        <p:nvSpPr>
          <p:cNvPr id="75" name="Rectangle 18">
            <a:extLst>
              <a:ext uri="{FF2B5EF4-FFF2-40B4-BE49-F238E27FC236}">
                <a16:creationId xmlns:a16="http://schemas.microsoft.com/office/drawing/2014/main" id="{A2B393D9-46DA-18B9-C2F3-712834EC70B1}"/>
              </a:ext>
            </a:extLst>
          </p:cNvPr>
          <p:cNvSpPr>
            <a:spLocks noChangeArrowheads="1"/>
          </p:cNvSpPr>
          <p:nvPr/>
        </p:nvSpPr>
        <p:spPr bwMode="auto">
          <a:xfrm>
            <a:off x="3990700" y="2901428"/>
            <a:ext cx="2885598" cy="429669"/>
          </a:xfrm>
          <a:prstGeom prst="rect">
            <a:avLst/>
          </a:prstGeom>
          <a:solidFill>
            <a:srgbClr val="009900"/>
          </a:solidFill>
          <a:ln w="19050">
            <a:solidFill>
              <a:srgbClr val="000000"/>
            </a:solidFill>
            <a:miter lim="800000"/>
            <a:headEnd/>
            <a:tailEnd/>
          </a:ln>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dirty="0">
                <a:solidFill>
                  <a:srgbClr val="000000"/>
                </a:solidFill>
                <a:latin typeface="Arial" panose="020B0604020202020204" pitchFamily="34" charset="0"/>
              </a:rPr>
              <a:t>Plaintext</a:t>
            </a:r>
          </a:p>
        </p:txBody>
      </p:sp>
    </p:spTree>
    <p:extLst>
      <p:ext uri="{BB962C8B-B14F-4D97-AF65-F5344CB8AC3E}">
        <p14:creationId xmlns:p14="http://schemas.microsoft.com/office/powerpoint/2010/main" val="8450170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3"/>
          <p:cNvSpPr>
            <a:spLocks noGrp="1" noChangeArrowheads="1"/>
          </p:cNvSpPr>
          <p:nvPr>
            <p:ph type="body" idx="1"/>
          </p:nvPr>
        </p:nvSpPr>
        <p:spPr>
          <a:xfrm>
            <a:off x="1958412" y="1651000"/>
            <a:ext cx="8185380" cy="4747526"/>
          </a:xfrm>
        </p:spPr>
        <p:txBody>
          <a:bodyPr>
            <a:normAutofit/>
          </a:bodyPr>
          <a:lstStyle/>
          <a:p>
            <a:pPr marL="342900" indent="-342900">
              <a:buFont typeface="Arial"/>
              <a:buChar char="•"/>
              <a:defRPr/>
            </a:pPr>
            <a:endParaRPr lang="en-GB" sz="2800" dirty="0">
              <a:latin typeface="Corbel"/>
              <a:cs typeface="Corbel"/>
            </a:endParaRPr>
          </a:p>
          <a:p>
            <a:pPr marL="342900" indent="-342900">
              <a:buFont typeface="Arial"/>
              <a:buChar char="•"/>
              <a:defRPr/>
            </a:pPr>
            <a:endParaRPr lang="en-GB" sz="2800" dirty="0">
              <a:latin typeface="Corbel"/>
              <a:cs typeface="Corbel"/>
            </a:endParaRPr>
          </a:p>
        </p:txBody>
      </p:sp>
      <p:sp>
        <p:nvSpPr>
          <p:cNvPr id="5" name="Rectangle 3"/>
          <p:cNvSpPr txBox="1">
            <a:spLocks noChangeArrowheads="1"/>
          </p:cNvSpPr>
          <p:nvPr/>
        </p:nvSpPr>
        <p:spPr>
          <a:xfrm>
            <a:off x="2110812" y="1803400"/>
            <a:ext cx="8185380" cy="4747526"/>
          </a:xfrm>
          <a:prstGeom prst="rect">
            <a:avLst/>
          </a:prstGeom>
        </p:spPr>
        <p:txBody>
          <a:bodyPr vert="horz" lIns="0" tIns="0" rIns="0" bIns="0" rtlCol="0">
            <a:normAutofit/>
          </a:bodyPr>
          <a:lstStyle>
            <a:lvl1pPr marL="0" indent="0" algn="l" defTabSz="457200" rtl="0" eaLnBrk="1" latinLnBrk="0" hangingPunct="1">
              <a:lnSpc>
                <a:spcPct val="100000"/>
              </a:lnSpc>
              <a:spcBef>
                <a:spcPts val="1200"/>
              </a:spcBef>
              <a:buFont typeface="Arial"/>
              <a:buNone/>
              <a:defRPr sz="1800" kern="1200">
                <a:solidFill>
                  <a:schemeClr val="tx1"/>
                </a:solidFill>
                <a:latin typeface="+mn-lt"/>
                <a:ea typeface="+mn-ea"/>
                <a:cs typeface="+mn-cs"/>
              </a:defRPr>
            </a:lvl1pPr>
            <a:lvl2pPr marL="1430338" indent="-627063" algn="l" defTabSz="457200" rtl="0" eaLnBrk="1" latinLnBrk="0" hangingPunct="1">
              <a:spcBef>
                <a:spcPts val="1200"/>
              </a:spcBef>
              <a:buFont typeface="Arial"/>
              <a:buNone/>
              <a:defRPr sz="1400" kern="1200">
                <a:solidFill>
                  <a:schemeClr val="tx1"/>
                </a:solidFill>
                <a:latin typeface="+mn-lt"/>
                <a:ea typeface="+mn-ea"/>
                <a:cs typeface="+mn-cs"/>
              </a:defRPr>
            </a:lvl2pPr>
            <a:lvl3pPr marL="1588" indent="0" algn="l" defTabSz="457200" rtl="0" eaLnBrk="1" latinLnBrk="0" hangingPunct="1">
              <a:spcBef>
                <a:spcPts val="1200"/>
              </a:spcBef>
              <a:buFont typeface="Arial"/>
              <a:buNone/>
              <a:defRPr sz="1200" kern="1200">
                <a:solidFill>
                  <a:schemeClr val="tx1"/>
                </a:solidFill>
                <a:latin typeface="+mn-lt"/>
                <a:ea typeface="+mn-ea"/>
                <a:cs typeface="+mn-cs"/>
              </a:defRPr>
            </a:lvl3pPr>
            <a:lvl4pPr marL="1588" indent="0" algn="l" defTabSz="457200" rtl="0" eaLnBrk="1" latinLnBrk="0" hangingPunct="1">
              <a:spcBef>
                <a:spcPts val="1200"/>
              </a:spcBef>
              <a:buFont typeface="Arial"/>
              <a:buNone/>
              <a:defRPr sz="1200" kern="1200">
                <a:solidFill>
                  <a:schemeClr val="tx1"/>
                </a:solidFill>
                <a:latin typeface="+mn-lt"/>
                <a:ea typeface="+mn-ea"/>
                <a:cs typeface="+mn-cs"/>
              </a:defRPr>
            </a:lvl4pPr>
            <a:lvl5pPr marL="1588" indent="0" algn="l" defTabSz="457200" rtl="0" eaLnBrk="1" latinLnBrk="0" hangingPunct="1">
              <a:spcBef>
                <a:spcPts val="1200"/>
              </a:spcBef>
              <a:buFont typeface="Arial"/>
              <a:buNone/>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a:buChar char="•"/>
              <a:defRPr/>
            </a:pPr>
            <a:endParaRPr lang="en-GB" sz="2800" dirty="0">
              <a:latin typeface="Corbel"/>
              <a:cs typeface="Corbe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429" y="1498600"/>
            <a:ext cx="7739830" cy="4762972"/>
          </a:xfrm>
          <a:prstGeom prst="rect">
            <a:avLst/>
          </a:prstGeom>
        </p:spPr>
      </p:pic>
      <p:pic>
        <p:nvPicPr>
          <p:cNvPr id="3" name="Graphic 3">
            <a:extLst>
              <a:ext uri="{FF2B5EF4-FFF2-40B4-BE49-F238E27FC236}">
                <a16:creationId xmlns:a16="http://schemas.microsoft.com/office/drawing/2014/main" id="{AE1B34D7-3287-C217-FC33-D5CB6CD90743}"/>
              </a:ext>
            </a:extLst>
          </p:cNvPr>
          <p:cNvPicPr>
            <a:picLocks noChangeAspect="1"/>
          </p:cNvPicPr>
          <p:nvPr/>
        </p:nvPicPr>
        <p:blipFill>
          <a:blip r:embed="rId4"/>
          <a:stretch/>
        </p:blipFill>
        <p:spPr bwMode="auto">
          <a:xfrm>
            <a:off x="10058400" y="307617"/>
            <a:ext cx="1780021" cy="686580"/>
          </a:xfrm>
          <a:prstGeom prst="rect">
            <a:avLst/>
          </a:prstGeom>
        </p:spPr>
      </p:pic>
      <p:sp>
        <p:nvSpPr>
          <p:cNvPr id="7" name="Title 1">
            <a:extLst>
              <a:ext uri="{FF2B5EF4-FFF2-40B4-BE49-F238E27FC236}">
                <a16:creationId xmlns:a16="http://schemas.microsoft.com/office/drawing/2014/main" id="{547134C4-9D57-39D9-5C75-D0C7989A9BDD}"/>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GB" sz="3200" dirty="0">
                <a:latin typeface="Arial" panose="020B0604020202020204" pitchFamily="34" charset="0"/>
                <a:cs typeface="Arial" panose="020B0604020202020204" pitchFamily="34" charset="0"/>
              </a:rPr>
              <a:t>SSL/TLS Record Protocol Algorithms in Use</a:t>
            </a:r>
            <a:endParaRPr lang="en-US" sz="3200" dirty="0">
              <a:latin typeface="Arial" panose="020B0604020202020204" pitchFamily="34" charset="0"/>
              <a:cs typeface="Arial" panose="020B0604020202020204" pitchFamily="34" charset="0"/>
            </a:endParaRPr>
          </a:p>
          <a:p>
            <a:pPr marL="52388" lvl="1"/>
            <a:endParaRPr lang="en-US" sz="3200" dirty="0"/>
          </a:p>
        </p:txBody>
      </p:sp>
      <p:sp>
        <p:nvSpPr>
          <p:cNvPr id="8" name="TextBox 7">
            <a:extLst>
              <a:ext uri="{FF2B5EF4-FFF2-40B4-BE49-F238E27FC236}">
                <a16:creationId xmlns:a16="http://schemas.microsoft.com/office/drawing/2014/main" id="{A0A5C55B-B42F-63AF-405C-2A11E363C8CE}"/>
              </a:ext>
            </a:extLst>
          </p:cNvPr>
          <p:cNvSpPr txBox="1"/>
          <p:nvPr/>
        </p:nvSpPr>
        <p:spPr>
          <a:xfrm>
            <a:off x="1143000" y="6181051"/>
            <a:ext cx="9260099" cy="369332"/>
          </a:xfrm>
          <a:prstGeom prst="rect">
            <a:avLst/>
          </a:prstGeom>
          <a:noFill/>
        </p:spPr>
        <p:txBody>
          <a:bodyPr wrap="none" rtlCol="0">
            <a:spAutoFit/>
          </a:bodyPr>
          <a:lstStyle/>
          <a:p>
            <a:r>
              <a:rPr lang="en-GB" dirty="0"/>
              <a:t>From: </a:t>
            </a:r>
            <a:r>
              <a:rPr lang="en-GB" dirty="0" err="1"/>
              <a:t>Kotzias</a:t>
            </a:r>
            <a:r>
              <a:rPr lang="en-GB" dirty="0"/>
              <a:t> et al., Coming of Age: A Longitudinal Study of TLS Deployment, IMC 2018 </a:t>
            </a:r>
          </a:p>
        </p:txBody>
      </p:sp>
      <p:sp>
        <p:nvSpPr>
          <p:cNvPr id="9" name="Slide Number Placeholder 6">
            <a:extLst>
              <a:ext uri="{FF2B5EF4-FFF2-40B4-BE49-F238E27FC236}">
                <a16:creationId xmlns:a16="http://schemas.microsoft.com/office/drawing/2014/main" id="{9547CA8D-A467-E3BD-6217-470975D82F13}"/>
              </a:ext>
            </a:extLst>
          </p:cNvPr>
          <p:cNvSpPr>
            <a:spLocks noGrp="1"/>
          </p:cNvSpPr>
          <p:nvPr>
            <p:ph type="sldNum" sz="quarter" idx="12"/>
          </p:nvPr>
        </p:nvSpPr>
        <p:spPr>
          <a:xfrm>
            <a:off x="11137585" y="6522444"/>
            <a:ext cx="322577" cy="216000"/>
          </a:xfrm>
        </p:spPr>
        <p:txBody>
          <a:bodyPr/>
          <a:lstStyle/>
          <a:p>
            <a:fld id="{E31375A4-56A4-47D6-9801-1991572033F7}" type="slidenum">
              <a:rPr lang="en-US" sz="1050" smtClean="0"/>
              <a:pPr/>
              <a:t>39</a:t>
            </a:fld>
            <a:endParaRPr lang="en-US" sz="1100" dirty="0"/>
          </a:p>
        </p:txBody>
      </p:sp>
    </p:spTree>
    <p:extLst>
      <p:ext uri="{BB962C8B-B14F-4D97-AF65-F5344CB8AC3E}">
        <p14:creationId xmlns:p14="http://schemas.microsoft.com/office/powerpoint/2010/main" val="2137001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4</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Distinguished Lectures</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3"/>
          <a:stretch/>
        </p:blipFill>
        <p:spPr bwMode="auto">
          <a:xfrm>
            <a:off x="10058400" y="307617"/>
            <a:ext cx="1780021" cy="686580"/>
          </a:xfrm>
          <a:prstGeom prst="rect">
            <a:avLst/>
          </a:prstGeom>
        </p:spPr>
      </p:pic>
      <p:sp>
        <p:nvSpPr>
          <p:cNvPr id="8" name="TextBox 7">
            <a:extLst>
              <a:ext uri="{FF2B5EF4-FFF2-40B4-BE49-F238E27FC236}">
                <a16:creationId xmlns:a16="http://schemas.microsoft.com/office/drawing/2014/main" id="{3250DF60-2DF9-2A76-FCC1-CE692D69BF05}"/>
              </a:ext>
            </a:extLst>
          </p:cNvPr>
          <p:cNvSpPr txBox="1"/>
          <p:nvPr/>
        </p:nvSpPr>
        <p:spPr>
          <a:xfrm>
            <a:off x="1932648" y="1652572"/>
            <a:ext cx="2302464" cy="315471"/>
          </a:xfrm>
          <a:prstGeom prst="rect">
            <a:avLst/>
          </a:prstGeom>
          <a:noFill/>
        </p:spPr>
        <p:txBody>
          <a:bodyPr wrap="square" rtlCol="0">
            <a:spAutoFit/>
          </a:bodyPr>
          <a:lstStyle/>
          <a:p>
            <a:r>
              <a:rPr lang="en-GB" sz="1450" dirty="0">
                <a:latin typeface="Arial" panose="020B0604020202020204" pitchFamily="34" charset="0"/>
                <a:cs typeface="Arial" panose="020B0604020202020204" pitchFamily="34" charset="0"/>
              </a:rPr>
              <a:t>2024: Paul Kocher</a:t>
            </a:r>
          </a:p>
        </p:txBody>
      </p:sp>
      <p:pic>
        <p:nvPicPr>
          <p:cNvPr id="23" name="Picture 22">
            <a:extLst>
              <a:ext uri="{FF2B5EF4-FFF2-40B4-BE49-F238E27FC236}">
                <a16:creationId xmlns:a16="http://schemas.microsoft.com/office/drawing/2014/main" id="{7C677AA3-BD05-5782-F449-60A7EBE58069}"/>
              </a:ext>
            </a:extLst>
          </p:cNvPr>
          <p:cNvPicPr>
            <a:picLocks noChangeAspect="1"/>
          </p:cNvPicPr>
          <p:nvPr/>
        </p:nvPicPr>
        <p:blipFill>
          <a:blip r:embed="rId4"/>
          <a:stretch>
            <a:fillRect/>
          </a:stretch>
        </p:blipFill>
        <p:spPr>
          <a:xfrm>
            <a:off x="1799796" y="1919318"/>
            <a:ext cx="3378200" cy="3924300"/>
          </a:xfrm>
          <a:prstGeom prst="rect">
            <a:avLst/>
          </a:prstGeom>
        </p:spPr>
      </p:pic>
      <p:pic>
        <p:nvPicPr>
          <p:cNvPr id="24" name="Picture 23">
            <a:extLst>
              <a:ext uri="{FF2B5EF4-FFF2-40B4-BE49-F238E27FC236}">
                <a16:creationId xmlns:a16="http://schemas.microsoft.com/office/drawing/2014/main" id="{4E148985-7139-6338-388D-8EBED680B938}"/>
              </a:ext>
            </a:extLst>
          </p:cNvPr>
          <p:cNvPicPr>
            <a:picLocks noChangeAspect="1"/>
          </p:cNvPicPr>
          <p:nvPr/>
        </p:nvPicPr>
        <p:blipFill>
          <a:blip r:embed="rId5"/>
          <a:stretch>
            <a:fillRect/>
          </a:stretch>
        </p:blipFill>
        <p:spPr>
          <a:xfrm>
            <a:off x="7014006" y="1756158"/>
            <a:ext cx="2565400" cy="4127500"/>
          </a:xfrm>
          <a:prstGeom prst="rect">
            <a:avLst/>
          </a:prstGeom>
        </p:spPr>
      </p:pic>
      <p:pic>
        <p:nvPicPr>
          <p:cNvPr id="25" name="Picture 24">
            <a:extLst>
              <a:ext uri="{FF2B5EF4-FFF2-40B4-BE49-F238E27FC236}">
                <a16:creationId xmlns:a16="http://schemas.microsoft.com/office/drawing/2014/main" id="{AC800CBF-7B9E-C397-4B2D-99078FEF0746}"/>
              </a:ext>
            </a:extLst>
          </p:cNvPr>
          <p:cNvPicPr>
            <a:picLocks noChangeAspect="1"/>
          </p:cNvPicPr>
          <p:nvPr/>
        </p:nvPicPr>
        <p:blipFill>
          <a:blip r:embed="rId6"/>
          <a:stretch>
            <a:fillRect/>
          </a:stretch>
        </p:blipFill>
        <p:spPr>
          <a:xfrm>
            <a:off x="1807910" y="1739881"/>
            <a:ext cx="132852" cy="144929"/>
          </a:xfrm>
          <a:prstGeom prst="rect">
            <a:avLst/>
          </a:prstGeom>
        </p:spPr>
      </p:pic>
      <p:sp>
        <p:nvSpPr>
          <p:cNvPr id="9" name="TextBox 8">
            <a:extLst>
              <a:ext uri="{FF2B5EF4-FFF2-40B4-BE49-F238E27FC236}">
                <a16:creationId xmlns:a16="http://schemas.microsoft.com/office/drawing/2014/main" id="{36CD23ED-BDE7-3D13-5C6C-FEF902A59738}"/>
              </a:ext>
            </a:extLst>
          </p:cNvPr>
          <p:cNvSpPr txBox="1"/>
          <p:nvPr/>
        </p:nvSpPr>
        <p:spPr>
          <a:xfrm>
            <a:off x="2887854" y="6165618"/>
            <a:ext cx="6098240" cy="338554"/>
          </a:xfrm>
          <a:prstGeom prst="rect">
            <a:avLst/>
          </a:prstGeom>
          <a:noFill/>
        </p:spPr>
        <p:txBody>
          <a:bodyPr wrap="square">
            <a:spAutoFit/>
          </a:bodyPr>
          <a:lstStyle/>
          <a:p>
            <a:pPr algn="ctr"/>
            <a:r>
              <a:rPr lang="en-GB" sz="1600" dirty="0"/>
              <a:t>https://</a:t>
            </a:r>
            <a:r>
              <a:rPr lang="en-GB" sz="1600" dirty="0" err="1"/>
              <a:t>www.iacr.org</a:t>
            </a:r>
            <a:r>
              <a:rPr lang="en-GB" sz="1600" dirty="0"/>
              <a:t>/publications/dl/</a:t>
            </a:r>
          </a:p>
        </p:txBody>
      </p:sp>
    </p:spTree>
    <p:extLst>
      <p:ext uri="{BB962C8B-B14F-4D97-AF65-F5344CB8AC3E}">
        <p14:creationId xmlns:p14="http://schemas.microsoft.com/office/powerpoint/2010/main" val="14266357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52F322A-A2C4-4819-B0E3-D1573FEE3C29}"/>
              </a:ext>
            </a:extLst>
          </p:cNvPr>
          <p:cNvSpPr>
            <a:spLocks noGrp="1"/>
          </p:cNvSpPr>
          <p:nvPr>
            <p:ph type="sldNum" sz="quarter" idx="12"/>
          </p:nvPr>
        </p:nvSpPr>
        <p:spPr/>
        <p:txBody>
          <a:bodyPr/>
          <a:lstStyle/>
          <a:p>
            <a:fld id="{E31375A4-56A4-47D6-9801-1991572033F7}" type="slidenum">
              <a:rPr lang="en-US" smtClean="0"/>
              <a:pPr/>
              <a:t>40</a:t>
            </a:fld>
            <a:endParaRPr lang="en-US" dirty="0"/>
          </a:p>
        </p:txBody>
      </p:sp>
      <p:sp>
        <p:nvSpPr>
          <p:cNvPr id="16" name="Title 1">
            <a:extLst>
              <a:ext uri="{FF2B5EF4-FFF2-40B4-BE49-F238E27FC236}">
                <a16:creationId xmlns:a16="http://schemas.microsoft.com/office/drawing/2014/main" id="{A739A12F-C7B8-8345-6FBC-66573B35B911}"/>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Serendipity: SSL/TLS prior to TLS 1.3</a:t>
            </a:r>
          </a:p>
          <a:p>
            <a:pPr marL="52388" lvl="1"/>
            <a:endParaRPr lang="en-US" sz="3200" dirty="0"/>
          </a:p>
        </p:txBody>
      </p:sp>
      <p:sp>
        <p:nvSpPr>
          <p:cNvPr id="3" name="Inhaltsplatzhalter 2">
            <a:extLst>
              <a:ext uri="{FF2B5EF4-FFF2-40B4-BE49-F238E27FC236}">
                <a16:creationId xmlns:a16="http://schemas.microsoft.com/office/drawing/2014/main" id="{8E53C63D-4A21-FE41-D54B-B452CDAD0048}"/>
              </a:ext>
            </a:extLst>
          </p:cNvPr>
          <p:cNvSpPr txBox="1">
            <a:spLocks/>
          </p:cNvSpPr>
          <p:nvPr/>
        </p:nvSpPr>
        <p:spPr>
          <a:xfrm>
            <a:off x="436222" y="1327265"/>
            <a:ext cx="11023940" cy="3917088"/>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2400" dirty="0">
              <a:latin typeface="Arial" panose="020B0604020202020204" pitchFamily="34" charset="0"/>
              <a:cs typeface="Arial" panose="020B0604020202020204" pitchFamily="34" charset="0"/>
            </a:endParaRPr>
          </a:p>
        </p:txBody>
      </p:sp>
      <p:sp>
        <p:nvSpPr>
          <p:cNvPr id="35" name="Line 5">
            <a:extLst>
              <a:ext uri="{FF2B5EF4-FFF2-40B4-BE49-F238E27FC236}">
                <a16:creationId xmlns:a16="http://schemas.microsoft.com/office/drawing/2014/main" id="{4B210248-0892-EA52-C95D-524169B96368}"/>
              </a:ext>
            </a:extLst>
          </p:cNvPr>
          <p:cNvSpPr>
            <a:spLocks noChangeShapeType="1"/>
          </p:cNvSpPr>
          <p:nvPr/>
        </p:nvSpPr>
        <p:spPr bwMode="auto">
          <a:xfrm>
            <a:off x="2688472" y="2038350"/>
            <a:ext cx="0" cy="215900"/>
          </a:xfrm>
          <a:prstGeom prst="line">
            <a:avLst/>
          </a:prstGeom>
          <a:noFill/>
          <a:ln w="9525">
            <a:solidFill>
              <a:schemeClr val="tx1"/>
            </a:solidFill>
            <a:round/>
            <a:headEnd/>
            <a:tailEnd/>
          </a:ln>
        </p:spPr>
        <p:txBody>
          <a:bodyPr/>
          <a:lstStyle/>
          <a:p>
            <a:pPr>
              <a:defRPr/>
            </a:pPr>
            <a:endParaRPr lang="en-US" b="0">
              <a:latin typeface="+mn-lt"/>
              <a:ea typeface="+mn-ea"/>
            </a:endParaRPr>
          </a:p>
        </p:txBody>
      </p:sp>
      <p:sp>
        <p:nvSpPr>
          <p:cNvPr id="36" name="Line 6">
            <a:extLst>
              <a:ext uri="{FF2B5EF4-FFF2-40B4-BE49-F238E27FC236}">
                <a16:creationId xmlns:a16="http://schemas.microsoft.com/office/drawing/2014/main" id="{47C16A52-AA93-FA07-E3CC-40C7BDA2B439}"/>
              </a:ext>
            </a:extLst>
          </p:cNvPr>
          <p:cNvSpPr>
            <a:spLocks noChangeShapeType="1"/>
          </p:cNvSpPr>
          <p:nvPr/>
        </p:nvSpPr>
        <p:spPr bwMode="auto">
          <a:xfrm>
            <a:off x="6865185" y="2038350"/>
            <a:ext cx="0" cy="215900"/>
          </a:xfrm>
          <a:prstGeom prst="line">
            <a:avLst/>
          </a:prstGeom>
          <a:noFill/>
          <a:ln w="9525">
            <a:solidFill>
              <a:schemeClr val="tx1"/>
            </a:solidFill>
            <a:round/>
            <a:headEnd/>
            <a:tailEnd/>
          </a:ln>
        </p:spPr>
        <p:txBody>
          <a:bodyPr/>
          <a:lstStyle/>
          <a:p>
            <a:pPr>
              <a:defRPr/>
            </a:pPr>
            <a:endParaRPr lang="en-US" b="0">
              <a:latin typeface="+mn-lt"/>
              <a:ea typeface="+mn-ea"/>
            </a:endParaRPr>
          </a:p>
        </p:txBody>
      </p:sp>
      <p:sp>
        <p:nvSpPr>
          <p:cNvPr id="37" name="Line 7">
            <a:extLst>
              <a:ext uri="{FF2B5EF4-FFF2-40B4-BE49-F238E27FC236}">
                <a16:creationId xmlns:a16="http://schemas.microsoft.com/office/drawing/2014/main" id="{90DE1692-922C-34A7-9965-3A6AE697A409}"/>
              </a:ext>
            </a:extLst>
          </p:cNvPr>
          <p:cNvSpPr>
            <a:spLocks noChangeShapeType="1"/>
          </p:cNvSpPr>
          <p:nvPr/>
        </p:nvSpPr>
        <p:spPr bwMode="auto">
          <a:xfrm>
            <a:off x="2688472" y="2254250"/>
            <a:ext cx="4176713" cy="0"/>
          </a:xfrm>
          <a:prstGeom prst="line">
            <a:avLst/>
          </a:prstGeom>
          <a:noFill/>
          <a:ln w="9525">
            <a:solidFill>
              <a:schemeClr val="tx1"/>
            </a:solidFill>
            <a:round/>
            <a:headEnd/>
            <a:tailEnd/>
          </a:ln>
        </p:spPr>
        <p:txBody>
          <a:bodyPr/>
          <a:lstStyle/>
          <a:p>
            <a:pPr>
              <a:defRPr/>
            </a:pPr>
            <a:endParaRPr lang="en-US" b="0">
              <a:latin typeface="+mn-lt"/>
              <a:ea typeface="+mn-ea"/>
            </a:endParaRPr>
          </a:p>
        </p:txBody>
      </p:sp>
      <p:sp>
        <p:nvSpPr>
          <p:cNvPr id="38" name="Text Box 8">
            <a:extLst>
              <a:ext uri="{FF2B5EF4-FFF2-40B4-BE49-F238E27FC236}">
                <a16:creationId xmlns:a16="http://schemas.microsoft.com/office/drawing/2014/main" id="{72D6A85B-5306-8FCB-EA37-B09FB43ACBCD}"/>
              </a:ext>
            </a:extLst>
          </p:cNvPr>
          <p:cNvSpPr txBox="1">
            <a:spLocks noChangeArrowheads="1"/>
          </p:cNvSpPr>
          <p:nvPr/>
        </p:nvSpPr>
        <p:spPr bwMode="auto">
          <a:xfrm>
            <a:off x="4417260" y="2103438"/>
            <a:ext cx="1079500" cy="307975"/>
          </a:xfrm>
          <a:prstGeom prst="rect">
            <a:avLst/>
          </a:prstGeom>
          <a:solidFill>
            <a:srgbClr val="0081C6"/>
          </a:solidFill>
          <a:ln w="9525">
            <a:solidFill>
              <a:srgbClr val="000000"/>
            </a:solidFill>
            <a:miter lim="800000"/>
            <a:headEnd/>
            <a:tailEnd/>
          </a:ln>
        </p:spPr>
        <p:txBody>
          <a:bodyPr>
            <a:spAutoFit/>
          </a:bodyPr>
          <a:lstStyle/>
          <a:p>
            <a:pPr algn="ctr">
              <a:defRPr/>
            </a:pPr>
            <a:r>
              <a:rPr lang="en-GB" b="0">
                <a:latin typeface="+mn-lt"/>
                <a:ea typeface="+mn-ea"/>
              </a:rPr>
              <a:t>MAC</a:t>
            </a:r>
          </a:p>
        </p:txBody>
      </p:sp>
      <p:grpSp>
        <p:nvGrpSpPr>
          <p:cNvPr id="39" name="Group 9">
            <a:extLst>
              <a:ext uri="{FF2B5EF4-FFF2-40B4-BE49-F238E27FC236}">
                <a16:creationId xmlns:a16="http://schemas.microsoft.com/office/drawing/2014/main" id="{1E896D88-BFE6-187E-A843-0789FB1F02DF}"/>
              </a:ext>
            </a:extLst>
          </p:cNvPr>
          <p:cNvGrpSpPr>
            <a:grpSpLocks/>
          </p:cNvGrpSpPr>
          <p:nvPr/>
        </p:nvGrpSpPr>
        <p:grpSpPr bwMode="auto">
          <a:xfrm>
            <a:off x="4993522" y="2439988"/>
            <a:ext cx="2519363" cy="431800"/>
            <a:chOff x="3515" y="1888"/>
            <a:chExt cx="1361" cy="272"/>
          </a:xfrm>
        </p:grpSpPr>
        <p:sp>
          <p:nvSpPr>
            <p:cNvPr id="40" name="Line 10">
              <a:extLst>
                <a:ext uri="{FF2B5EF4-FFF2-40B4-BE49-F238E27FC236}">
                  <a16:creationId xmlns:a16="http://schemas.microsoft.com/office/drawing/2014/main" id="{3020F49A-F736-2F0F-55E0-A8F1704FFF4F}"/>
                </a:ext>
              </a:extLst>
            </p:cNvPr>
            <p:cNvSpPr>
              <a:spLocks noChangeShapeType="1"/>
            </p:cNvSpPr>
            <p:nvPr/>
          </p:nvSpPr>
          <p:spPr bwMode="auto">
            <a:xfrm>
              <a:off x="3515" y="1888"/>
              <a:ext cx="0" cy="136"/>
            </a:xfrm>
            <a:prstGeom prst="line">
              <a:avLst/>
            </a:prstGeom>
            <a:noFill/>
            <a:ln w="9525">
              <a:solidFill>
                <a:schemeClr val="tx1"/>
              </a:solidFill>
              <a:round/>
              <a:headEnd/>
              <a:tailEnd/>
            </a:ln>
          </p:spPr>
          <p:txBody>
            <a:bodyPr/>
            <a:lstStyle/>
            <a:p>
              <a:pPr>
                <a:defRPr/>
              </a:pPr>
              <a:endParaRPr lang="en-US" b="0">
                <a:latin typeface="+mn-lt"/>
                <a:ea typeface="+mn-ea"/>
              </a:endParaRPr>
            </a:p>
          </p:txBody>
        </p:sp>
        <p:sp>
          <p:nvSpPr>
            <p:cNvPr id="41" name="Line 11">
              <a:extLst>
                <a:ext uri="{FF2B5EF4-FFF2-40B4-BE49-F238E27FC236}">
                  <a16:creationId xmlns:a16="http://schemas.microsoft.com/office/drawing/2014/main" id="{B36873F1-D7BA-AEDF-27FD-15B577A52F9E}"/>
                </a:ext>
              </a:extLst>
            </p:cNvPr>
            <p:cNvSpPr>
              <a:spLocks noChangeShapeType="1"/>
            </p:cNvSpPr>
            <p:nvPr/>
          </p:nvSpPr>
          <p:spPr bwMode="auto">
            <a:xfrm>
              <a:off x="3515" y="2024"/>
              <a:ext cx="1361" cy="0"/>
            </a:xfrm>
            <a:prstGeom prst="line">
              <a:avLst/>
            </a:prstGeom>
            <a:noFill/>
            <a:ln w="9525">
              <a:solidFill>
                <a:schemeClr val="tx1"/>
              </a:solidFill>
              <a:round/>
              <a:headEnd/>
              <a:tailEnd/>
            </a:ln>
          </p:spPr>
          <p:txBody>
            <a:bodyPr/>
            <a:lstStyle/>
            <a:p>
              <a:pPr>
                <a:defRPr/>
              </a:pPr>
              <a:endParaRPr lang="en-US" b="0">
                <a:latin typeface="+mn-lt"/>
                <a:ea typeface="+mn-ea"/>
              </a:endParaRPr>
            </a:p>
          </p:txBody>
        </p:sp>
        <p:sp>
          <p:nvSpPr>
            <p:cNvPr id="42" name="Line 12">
              <a:extLst>
                <a:ext uri="{FF2B5EF4-FFF2-40B4-BE49-F238E27FC236}">
                  <a16:creationId xmlns:a16="http://schemas.microsoft.com/office/drawing/2014/main" id="{8483AA7E-2542-D04E-7812-90A49D18893B}"/>
                </a:ext>
              </a:extLst>
            </p:cNvPr>
            <p:cNvSpPr>
              <a:spLocks noChangeShapeType="1"/>
            </p:cNvSpPr>
            <p:nvPr/>
          </p:nvSpPr>
          <p:spPr bwMode="auto">
            <a:xfrm>
              <a:off x="4876" y="2024"/>
              <a:ext cx="0" cy="136"/>
            </a:xfrm>
            <a:prstGeom prst="line">
              <a:avLst/>
            </a:prstGeom>
            <a:noFill/>
            <a:ln w="9525">
              <a:solidFill>
                <a:schemeClr val="tx1"/>
              </a:solidFill>
              <a:round/>
              <a:headEnd/>
              <a:tailEnd/>
            </a:ln>
          </p:spPr>
          <p:txBody>
            <a:bodyPr/>
            <a:lstStyle/>
            <a:p>
              <a:pPr>
                <a:defRPr/>
              </a:pPr>
              <a:endParaRPr lang="en-US" b="0">
                <a:latin typeface="+mn-lt"/>
                <a:ea typeface="+mn-ea"/>
              </a:endParaRPr>
            </a:p>
          </p:txBody>
        </p:sp>
      </p:grpSp>
      <p:sp>
        <p:nvSpPr>
          <p:cNvPr id="43" name="Rectangle 13">
            <a:extLst>
              <a:ext uri="{FF2B5EF4-FFF2-40B4-BE49-F238E27FC236}">
                <a16:creationId xmlns:a16="http://schemas.microsoft.com/office/drawing/2014/main" id="{14A8C075-32A5-EFA6-5575-0A4C752760EA}"/>
              </a:ext>
            </a:extLst>
          </p:cNvPr>
          <p:cNvSpPr>
            <a:spLocks noChangeArrowheads="1"/>
          </p:cNvSpPr>
          <p:nvPr/>
        </p:nvSpPr>
        <p:spPr bwMode="auto">
          <a:xfrm>
            <a:off x="3985460" y="1462088"/>
            <a:ext cx="2879725" cy="431800"/>
          </a:xfrm>
          <a:prstGeom prst="rect">
            <a:avLst/>
          </a:prstGeom>
          <a:solidFill>
            <a:srgbClr val="99CC00"/>
          </a:solidFill>
          <a:ln w="9525">
            <a:solidFill>
              <a:schemeClr val="tx1"/>
            </a:solidFill>
            <a:miter lim="800000"/>
            <a:headEnd/>
            <a:tailEnd/>
          </a:ln>
        </p:spPr>
        <p:txBody>
          <a:bodyPr wrap="none" anchor="ctr"/>
          <a:lstStyle/>
          <a:p>
            <a:pPr>
              <a:defRPr/>
            </a:pPr>
            <a:endParaRPr lang="en-US" sz="1600" b="0">
              <a:latin typeface="+mn-lt"/>
              <a:ea typeface="+mn-ea"/>
            </a:endParaRPr>
          </a:p>
        </p:txBody>
      </p:sp>
      <p:grpSp>
        <p:nvGrpSpPr>
          <p:cNvPr id="44" name="Group 1">
            <a:extLst>
              <a:ext uri="{FF2B5EF4-FFF2-40B4-BE49-F238E27FC236}">
                <a16:creationId xmlns:a16="http://schemas.microsoft.com/office/drawing/2014/main" id="{5C7226BC-49B2-F5DB-52DF-CE54D520D012}"/>
              </a:ext>
            </a:extLst>
          </p:cNvPr>
          <p:cNvGrpSpPr>
            <a:grpSpLocks/>
          </p:cNvGrpSpPr>
          <p:nvPr/>
        </p:nvGrpSpPr>
        <p:grpSpPr bwMode="auto">
          <a:xfrm>
            <a:off x="2702760" y="1462088"/>
            <a:ext cx="1295400" cy="431800"/>
            <a:chOff x="1344613" y="1462088"/>
            <a:chExt cx="1295400" cy="431800"/>
          </a:xfrm>
        </p:grpSpPr>
        <p:sp>
          <p:nvSpPr>
            <p:cNvPr id="45" name="Rectangle 15">
              <a:extLst>
                <a:ext uri="{FF2B5EF4-FFF2-40B4-BE49-F238E27FC236}">
                  <a16:creationId xmlns:a16="http://schemas.microsoft.com/office/drawing/2014/main" id="{6E07872E-EB36-93CB-3EEA-75BDC78A6B2E}"/>
                </a:ext>
              </a:extLst>
            </p:cNvPr>
            <p:cNvSpPr>
              <a:spLocks noChangeArrowheads="1"/>
            </p:cNvSpPr>
            <p:nvPr/>
          </p:nvSpPr>
          <p:spPr bwMode="auto">
            <a:xfrm>
              <a:off x="1344613" y="1462088"/>
              <a:ext cx="1295400" cy="431800"/>
            </a:xfrm>
            <a:prstGeom prst="rect">
              <a:avLst/>
            </a:prstGeom>
            <a:solidFill>
              <a:srgbClr val="3366FF"/>
            </a:solidFill>
            <a:ln w="9525">
              <a:solidFill>
                <a:schemeClr val="tx1"/>
              </a:solidFill>
              <a:miter lim="800000"/>
              <a:headEnd/>
              <a:tailEnd/>
            </a:ln>
          </p:spPr>
          <p:txBody>
            <a:bodyPr wrap="none" anchor="ctr"/>
            <a:lstStyle/>
            <a:p>
              <a:pPr>
                <a:defRPr/>
              </a:pPr>
              <a:endParaRPr lang="en-US" sz="1600" b="0">
                <a:latin typeface="+mn-lt"/>
                <a:ea typeface="+mn-ea"/>
              </a:endParaRPr>
            </a:p>
          </p:txBody>
        </p:sp>
        <p:sp>
          <p:nvSpPr>
            <p:cNvPr id="46" name="Text Box 16">
              <a:extLst>
                <a:ext uri="{FF2B5EF4-FFF2-40B4-BE49-F238E27FC236}">
                  <a16:creationId xmlns:a16="http://schemas.microsoft.com/office/drawing/2014/main" id="{B2CFD39D-4ED1-15B5-CDAA-23AC389679FB}"/>
                </a:ext>
              </a:extLst>
            </p:cNvPr>
            <p:cNvSpPr txBox="1">
              <a:spLocks noChangeArrowheads="1"/>
            </p:cNvSpPr>
            <p:nvPr/>
          </p:nvSpPr>
          <p:spPr bwMode="auto">
            <a:xfrm>
              <a:off x="1427163" y="1535113"/>
              <a:ext cx="1158875" cy="307975"/>
            </a:xfrm>
            <a:prstGeom prst="rect">
              <a:avLst/>
            </a:prstGeom>
            <a:solidFill>
              <a:srgbClr val="3366FF"/>
            </a:solidFill>
            <a:ln w="9525">
              <a:noFill/>
              <a:miter lim="800000"/>
              <a:headEnd/>
              <a:tailEnd/>
            </a:ln>
          </p:spPr>
          <p:txBody>
            <a:bodyPr wrap="none">
              <a:spAutoFit/>
            </a:bodyPr>
            <a:lstStyle/>
            <a:p>
              <a:pPr algn="ctr">
                <a:defRPr/>
              </a:pPr>
              <a:r>
                <a:rPr lang="en-GB" b="0" dirty="0">
                  <a:latin typeface="+mn-lt"/>
                  <a:ea typeface="+mn-ea"/>
                </a:rPr>
                <a:t>SQN || HDR</a:t>
              </a:r>
            </a:p>
          </p:txBody>
        </p:sp>
      </p:grpSp>
      <p:sp>
        <p:nvSpPr>
          <p:cNvPr id="47" name="Text Box 17">
            <a:extLst>
              <a:ext uri="{FF2B5EF4-FFF2-40B4-BE49-F238E27FC236}">
                <a16:creationId xmlns:a16="http://schemas.microsoft.com/office/drawing/2014/main" id="{4379F3D8-0DD6-6FC5-AEA3-B7FF07A689E1}"/>
              </a:ext>
            </a:extLst>
          </p:cNvPr>
          <p:cNvSpPr txBox="1">
            <a:spLocks noChangeArrowheads="1"/>
          </p:cNvSpPr>
          <p:nvPr/>
        </p:nvSpPr>
        <p:spPr bwMode="auto">
          <a:xfrm>
            <a:off x="4953835" y="1533525"/>
            <a:ext cx="831850" cy="307975"/>
          </a:xfrm>
          <a:prstGeom prst="rect">
            <a:avLst/>
          </a:prstGeom>
          <a:noFill/>
          <a:ln w="9525">
            <a:noFill/>
            <a:miter lim="800000"/>
            <a:headEnd/>
            <a:tailEnd/>
          </a:ln>
        </p:spPr>
        <p:txBody>
          <a:bodyPr wrap="none">
            <a:spAutoFit/>
          </a:bodyPr>
          <a:lstStyle/>
          <a:p>
            <a:pPr algn="r">
              <a:defRPr/>
            </a:pPr>
            <a:r>
              <a:rPr lang="en-GB" b="0" dirty="0">
                <a:latin typeface="+mn-lt"/>
                <a:ea typeface="+mn-ea"/>
              </a:rPr>
              <a:t>Payload</a:t>
            </a:r>
          </a:p>
        </p:txBody>
      </p:sp>
      <p:sp>
        <p:nvSpPr>
          <p:cNvPr id="48" name="Rectangle 19">
            <a:extLst>
              <a:ext uri="{FF2B5EF4-FFF2-40B4-BE49-F238E27FC236}">
                <a16:creationId xmlns:a16="http://schemas.microsoft.com/office/drawing/2014/main" id="{57097206-09FF-F19E-7F39-646D3A02728B}"/>
              </a:ext>
            </a:extLst>
          </p:cNvPr>
          <p:cNvSpPr>
            <a:spLocks noChangeArrowheads="1"/>
          </p:cNvSpPr>
          <p:nvPr/>
        </p:nvSpPr>
        <p:spPr bwMode="auto">
          <a:xfrm>
            <a:off x="8160585" y="2901950"/>
            <a:ext cx="1008062" cy="431800"/>
          </a:xfrm>
          <a:prstGeom prst="rect">
            <a:avLst/>
          </a:prstGeom>
          <a:solidFill>
            <a:srgbClr val="FFFF00"/>
          </a:solidFill>
          <a:ln w="9525">
            <a:solidFill>
              <a:schemeClr val="tx1"/>
            </a:solidFill>
            <a:miter lim="800000"/>
            <a:headEnd/>
            <a:tailEnd/>
          </a:ln>
        </p:spPr>
        <p:txBody>
          <a:bodyPr wrap="none" anchor="ctr"/>
          <a:lstStyle/>
          <a:p>
            <a:pPr>
              <a:defRPr/>
            </a:pPr>
            <a:endParaRPr lang="en-US" sz="1600" b="0">
              <a:solidFill>
                <a:srgbClr val="FFFF00"/>
              </a:solidFill>
              <a:latin typeface="+mn-lt"/>
              <a:ea typeface="+mn-ea"/>
            </a:endParaRPr>
          </a:p>
        </p:txBody>
      </p:sp>
      <p:sp>
        <p:nvSpPr>
          <p:cNvPr id="49" name="Text Box 20">
            <a:extLst>
              <a:ext uri="{FF2B5EF4-FFF2-40B4-BE49-F238E27FC236}">
                <a16:creationId xmlns:a16="http://schemas.microsoft.com/office/drawing/2014/main" id="{094AA02B-EBE5-8E96-E5CC-28F5F09CED15}"/>
              </a:ext>
            </a:extLst>
          </p:cNvPr>
          <p:cNvSpPr txBox="1">
            <a:spLocks noChangeArrowheads="1"/>
          </p:cNvSpPr>
          <p:nvPr/>
        </p:nvSpPr>
        <p:spPr bwMode="auto">
          <a:xfrm>
            <a:off x="8233610" y="2968625"/>
            <a:ext cx="835025" cy="307777"/>
          </a:xfrm>
          <a:prstGeom prst="rect">
            <a:avLst/>
          </a:prstGeom>
          <a:solidFill>
            <a:srgbClr val="FFFF00"/>
          </a:solidFill>
          <a:ln w="9525">
            <a:noFill/>
            <a:miter lim="800000"/>
            <a:headEnd/>
            <a:tailEnd/>
          </a:ln>
        </p:spPr>
        <p:txBody>
          <a:bodyPr>
            <a:spAutoFit/>
          </a:bodyPr>
          <a:lstStyle/>
          <a:p>
            <a:pPr algn="r">
              <a:defRPr/>
            </a:pPr>
            <a:r>
              <a:rPr lang="en-GB" sz="1400" b="0" dirty="0">
                <a:latin typeface="+mn-lt"/>
                <a:ea typeface="+mn-ea"/>
              </a:rPr>
              <a:t>Padding</a:t>
            </a:r>
          </a:p>
        </p:txBody>
      </p:sp>
      <p:sp>
        <p:nvSpPr>
          <p:cNvPr id="50" name="Line 21">
            <a:extLst>
              <a:ext uri="{FF2B5EF4-FFF2-40B4-BE49-F238E27FC236}">
                <a16:creationId xmlns:a16="http://schemas.microsoft.com/office/drawing/2014/main" id="{101D139D-9587-4126-FC1D-3492BF11A921}"/>
              </a:ext>
            </a:extLst>
          </p:cNvPr>
          <p:cNvSpPr>
            <a:spLocks noChangeShapeType="1"/>
          </p:cNvSpPr>
          <p:nvPr/>
        </p:nvSpPr>
        <p:spPr bwMode="auto">
          <a:xfrm>
            <a:off x="6669922" y="3838575"/>
            <a:ext cx="0" cy="287338"/>
          </a:xfrm>
          <a:prstGeom prst="line">
            <a:avLst/>
          </a:prstGeom>
          <a:noFill/>
          <a:ln w="9525">
            <a:solidFill>
              <a:schemeClr val="tx1"/>
            </a:solidFill>
            <a:round/>
            <a:headEnd/>
            <a:tailEnd/>
          </a:ln>
        </p:spPr>
        <p:txBody>
          <a:bodyPr/>
          <a:lstStyle/>
          <a:p>
            <a:pPr>
              <a:defRPr/>
            </a:pPr>
            <a:endParaRPr lang="en-US" b="0">
              <a:latin typeface="+mn-lt"/>
              <a:ea typeface="+mn-ea"/>
            </a:endParaRPr>
          </a:p>
        </p:txBody>
      </p:sp>
      <p:sp>
        <p:nvSpPr>
          <p:cNvPr id="51" name="Line 22">
            <a:extLst>
              <a:ext uri="{FF2B5EF4-FFF2-40B4-BE49-F238E27FC236}">
                <a16:creationId xmlns:a16="http://schemas.microsoft.com/office/drawing/2014/main" id="{49F2452A-74B5-616B-202C-54553B913912}"/>
              </a:ext>
            </a:extLst>
          </p:cNvPr>
          <p:cNvSpPr>
            <a:spLocks noChangeShapeType="1"/>
          </p:cNvSpPr>
          <p:nvPr/>
        </p:nvSpPr>
        <p:spPr bwMode="auto">
          <a:xfrm>
            <a:off x="3985460" y="3694113"/>
            <a:ext cx="5186362" cy="0"/>
          </a:xfrm>
          <a:prstGeom prst="line">
            <a:avLst/>
          </a:prstGeom>
          <a:noFill/>
          <a:ln w="9525">
            <a:solidFill>
              <a:schemeClr val="tx1"/>
            </a:solidFill>
            <a:round/>
            <a:headEnd/>
            <a:tailEnd/>
          </a:ln>
        </p:spPr>
        <p:txBody>
          <a:bodyPr/>
          <a:lstStyle/>
          <a:p>
            <a:pPr>
              <a:defRPr/>
            </a:pPr>
            <a:endParaRPr lang="en-US" b="0">
              <a:latin typeface="+mn-lt"/>
              <a:ea typeface="+mn-ea"/>
            </a:endParaRPr>
          </a:p>
        </p:txBody>
      </p:sp>
      <p:sp>
        <p:nvSpPr>
          <p:cNvPr id="52" name="Line 23">
            <a:extLst>
              <a:ext uri="{FF2B5EF4-FFF2-40B4-BE49-F238E27FC236}">
                <a16:creationId xmlns:a16="http://schemas.microsoft.com/office/drawing/2014/main" id="{799A7A8D-F3BD-D57C-02BB-AFA1EC10E1E0}"/>
              </a:ext>
            </a:extLst>
          </p:cNvPr>
          <p:cNvSpPr>
            <a:spLocks noChangeShapeType="1"/>
          </p:cNvSpPr>
          <p:nvPr/>
        </p:nvSpPr>
        <p:spPr bwMode="auto">
          <a:xfrm>
            <a:off x="9171822" y="3478213"/>
            <a:ext cx="0" cy="215900"/>
          </a:xfrm>
          <a:prstGeom prst="line">
            <a:avLst/>
          </a:prstGeom>
          <a:noFill/>
          <a:ln w="9525">
            <a:solidFill>
              <a:schemeClr val="tx1"/>
            </a:solidFill>
            <a:round/>
            <a:headEnd/>
            <a:tailEnd/>
          </a:ln>
        </p:spPr>
        <p:txBody>
          <a:bodyPr/>
          <a:lstStyle/>
          <a:p>
            <a:pPr>
              <a:defRPr/>
            </a:pPr>
            <a:endParaRPr lang="en-US" b="0">
              <a:latin typeface="+mn-lt"/>
              <a:ea typeface="+mn-ea"/>
            </a:endParaRPr>
          </a:p>
        </p:txBody>
      </p:sp>
      <p:sp>
        <p:nvSpPr>
          <p:cNvPr id="53" name="Line 24">
            <a:extLst>
              <a:ext uri="{FF2B5EF4-FFF2-40B4-BE49-F238E27FC236}">
                <a16:creationId xmlns:a16="http://schemas.microsoft.com/office/drawing/2014/main" id="{BCD5E1AB-7C62-9CA3-5ABB-95B258ECCFAD}"/>
              </a:ext>
            </a:extLst>
          </p:cNvPr>
          <p:cNvSpPr>
            <a:spLocks noChangeShapeType="1"/>
          </p:cNvSpPr>
          <p:nvPr/>
        </p:nvSpPr>
        <p:spPr bwMode="auto">
          <a:xfrm>
            <a:off x="3985460" y="3478213"/>
            <a:ext cx="0" cy="215900"/>
          </a:xfrm>
          <a:prstGeom prst="line">
            <a:avLst/>
          </a:prstGeom>
          <a:noFill/>
          <a:ln w="9525">
            <a:solidFill>
              <a:schemeClr val="tx1"/>
            </a:solidFill>
            <a:round/>
            <a:headEnd/>
            <a:tailEnd/>
          </a:ln>
        </p:spPr>
        <p:txBody>
          <a:bodyPr/>
          <a:lstStyle/>
          <a:p>
            <a:pPr>
              <a:defRPr/>
            </a:pPr>
            <a:endParaRPr lang="en-US" b="0">
              <a:latin typeface="+mn-lt"/>
              <a:ea typeface="+mn-ea"/>
            </a:endParaRPr>
          </a:p>
        </p:txBody>
      </p:sp>
      <p:sp>
        <p:nvSpPr>
          <p:cNvPr id="54" name="Text Box 25">
            <a:extLst>
              <a:ext uri="{FF2B5EF4-FFF2-40B4-BE49-F238E27FC236}">
                <a16:creationId xmlns:a16="http://schemas.microsoft.com/office/drawing/2014/main" id="{E4B8F7C6-0695-1B57-B888-8C3BF9FEEEA4}"/>
              </a:ext>
            </a:extLst>
          </p:cNvPr>
          <p:cNvSpPr txBox="1">
            <a:spLocks noChangeArrowheads="1"/>
          </p:cNvSpPr>
          <p:nvPr/>
        </p:nvSpPr>
        <p:spPr bwMode="auto">
          <a:xfrm>
            <a:off x="6174622" y="3511550"/>
            <a:ext cx="979488" cy="307975"/>
          </a:xfrm>
          <a:prstGeom prst="rect">
            <a:avLst/>
          </a:prstGeom>
          <a:solidFill>
            <a:srgbClr val="0081C6"/>
          </a:solidFill>
          <a:ln w="9525">
            <a:solidFill>
              <a:srgbClr val="000000"/>
            </a:solidFill>
            <a:miter lim="800000"/>
            <a:headEnd/>
            <a:tailEnd/>
          </a:ln>
        </p:spPr>
        <p:txBody>
          <a:bodyPr>
            <a:spAutoFit/>
          </a:bodyPr>
          <a:lstStyle/>
          <a:p>
            <a:pPr algn="ctr">
              <a:defRPr/>
            </a:pPr>
            <a:r>
              <a:rPr lang="en-GB" b="0" dirty="0">
                <a:latin typeface="+mn-lt"/>
                <a:ea typeface="+mn-ea"/>
              </a:rPr>
              <a:t>Encrypt</a:t>
            </a:r>
          </a:p>
        </p:txBody>
      </p:sp>
      <p:sp>
        <p:nvSpPr>
          <p:cNvPr id="55" name="Rectangle 26">
            <a:extLst>
              <a:ext uri="{FF2B5EF4-FFF2-40B4-BE49-F238E27FC236}">
                <a16:creationId xmlns:a16="http://schemas.microsoft.com/office/drawing/2014/main" id="{890AE82C-17D3-C04D-0663-C060870596EE}"/>
              </a:ext>
            </a:extLst>
          </p:cNvPr>
          <p:cNvSpPr>
            <a:spLocks noChangeArrowheads="1"/>
          </p:cNvSpPr>
          <p:nvPr/>
        </p:nvSpPr>
        <p:spPr bwMode="auto">
          <a:xfrm>
            <a:off x="3985460" y="4125913"/>
            <a:ext cx="5184775" cy="431800"/>
          </a:xfrm>
          <a:prstGeom prst="rect">
            <a:avLst/>
          </a:prstGeom>
          <a:noFill/>
          <a:ln w="9525">
            <a:solidFill>
              <a:schemeClr val="tx1"/>
            </a:solidFill>
            <a:miter lim="800000"/>
            <a:headEnd/>
            <a:tailEnd/>
          </a:ln>
        </p:spPr>
        <p:txBody>
          <a:bodyPr wrap="none" anchor="ctr"/>
          <a:lstStyle/>
          <a:p>
            <a:pPr>
              <a:defRPr/>
            </a:pPr>
            <a:endParaRPr lang="en-US" sz="1600" b="0">
              <a:latin typeface="+mn-lt"/>
              <a:ea typeface="+mn-ea"/>
            </a:endParaRPr>
          </a:p>
        </p:txBody>
      </p:sp>
      <p:sp>
        <p:nvSpPr>
          <p:cNvPr id="56" name="Text Box 27">
            <a:extLst>
              <a:ext uri="{FF2B5EF4-FFF2-40B4-BE49-F238E27FC236}">
                <a16:creationId xmlns:a16="http://schemas.microsoft.com/office/drawing/2014/main" id="{04DB7780-DA2F-0117-6315-6D3E42483503}"/>
              </a:ext>
            </a:extLst>
          </p:cNvPr>
          <p:cNvSpPr txBox="1">
            <a:spLocks noChangeArrowheads="1"/>
          </p:cNvSpPr>
          <p:nvPr/>
        </p:nvSpPr>
        <p:spPr bwMode="auto">
          <a:xfrm>
            <a:off x="6144460" y="4198938"/>
            <a:ext cx="1000125" cy="307975"/>
          </a:xfrm>
          <a:prstGeom prst="rect">
            <a:avLst/>
          </a:prstGeom>
          <a:noFill/>
          <a:ln w="9525">
            <a:noFill/>
            <a:miter lim="800000"/>
            <a:headEnd/>
            <a:tailEnd/>
          </a:ln>
        </p:spPr>
        <p:txBody>
          <a:bodyPr wrap="none">
            <a:spAutoFit/>
          </a:bodyPr>
          <a:lstStyle/>
          <a:p>
            <a:pPr algn="r">
              <a:defRPr/>
            </a:pPr>
            <a:r>
              <a:rPr lang="en-GB" b="0">
                <a:latin typeface="+mn-lt"/>
                <a:ea typeface="+mn-ea"/>
              </a:rPr>
              <a:t>Ciphertext</a:t>
            </a:r>
          </a:p>
        </p:txBody>
      </p:sp>
      <p:grpSp>
        <p:nvGrpSpPr>
          <p:cNvPr id="57" name="Group 28">
            <a:extLst>
              <a:ext uri="{FF2B5EF4-FFF2-40B4-BE49-F238E27FC236}">
                <a16:creationId xmlns:a16="http://schemas.microsoft.com/office/drawing/2014/main" id="{5AE46A8A-5E6D-7756-20DD-5EA1389EE07B}"/>
              </a:ext>
            </a:extLst>
          </p:cNvPr>
          <p:cNvGrpSpPr>
            <a:grpSpLocks/>
          </p:cNvGrpSpPr>
          <p:nvPr/>
        </p:nvGrpSpPr>
        <p:grpSpPr bwMode="auto">
          <a:xfrm>
            <a:off x="6865185" y="2901950"/>
            <a:ext cx="1295400" cy="431800"/>
            <a:chOff x="4468" y="2160"/>
            <a:chExt cx="816" cy="272"/>
          </a:xfrm>
          <a:solidFill>
            <a:schemeClr val="accent6"/>
          </a:solidFill>
        </p:grpSpPr>
        <p:sp>
          <p:nvSpPr>
            <p:cNvPr id="58" name="Rectangle 29">
              <a:extLst>
                <a:ext uri="{FF2B5EF4-FFF2-40B4-BE49-F238E27FC236}">
                  <a16:creationId xmlns:a16="http://schemas.microsoft.com/office/drawing/2014/main" id="{57ED65ED-BC6D-2AB6-90C1-85418DB4169A}"/>
                </a:ext>
              </a:extLst>
            </p:cNvPr>
            <p:cNvSpPr>
              <a:spLocks noChangeArrowheads="1"/>
            </p:cNvSpPr>
            <p:nvPr/>
          </p:nvSpPr>
          <p:spPr bwMode="auto">
            <a:xfrm>
              <a:off x="4468" y="2160"/>
              <a:ext cx="816" cy="272"/>
            </a:xfrm>
            <a:prstGeom prst="rect">
              <a:avLst/>
            </a:prstGeom>
            <a:solidFill>
              <a:srgbClr val="FFC000"/>
            </a:solidFill>
            <a:ln w="9525">
              <a:solidFill>
                <a:schemeClr val="tx1"/>
              </a:solidFill>
              <a:miter lim="800000"/>
              <a:headEnd/>
              <a:tailEnd/>
            </a:ln>
          </p:spPr>
          <p:txBody>
            <a:bodyPr wrap="none" anchor="ctr"/>
            <a:lstStyle/>
            <a:p>
              <a:pPr fontAlgn="auto">
                <a:spcBef>
                  <a:spcPts val="0"/>
                </a:spcBef>
                <a:spcAft>
                  <a:spcPts val="0"/>
                </a:spcAft>
                <a:defRPr/>
              </a:pPr>
              <a:endParaRPr lang="en-US" sz="1600" b="0">
                <a:latin typeface="+mn-lt"/>
                <a:ea typeface="+mn-ea"/>
              </a:endParaRPr>
            </a:p>
          </p:txBody>
        </p:sp>
        <p:sp>
          <p:nvSpPr>
            <p:cNvPr id="59" name="Text Box 30">
              <a:extLst>
                <a:ext uri="{FF2B5EF4-FFF2-40B4-BE49-F238E27FC236}">
                  <a16:creationId xmlns:a16="http://schemas.microsoft.com/office/drawing/2014/main" id="{6A364525-EC15-8F64-4FE9-B5AB368C78E0}"/>
                </a:ext>
              </a:extLst>
            </p:cNvPr>
            <p:cNvSpPr txBox="1">
              <a:spLocks noChangeArrowheads="1"/>
            </p:cNvSpPr>
            <p:nvPr/>
          </p:nvSpPr>
          <p:spPr bwMode="auto">
            <a:xfrm>
              <a:off x="4604" y="2195"/>
              <a:ext cx="551" cy="192"/>
            </a:xfrm>
            <a:prstGeom prst="rect">
              <a:avLst/>
            </a:prstGeom>
            <a:solidFill>
              <a:srgbClr val="FFC000"/>
            </a:solidFill>
            <a:ln>
              <a:noFill/>
            </a:ln>
          </p:spPr>
          <p:txBody>
            <a:bodyPr wrap="none">
              <a:spAutoFit/>
            </a:bodyPr>
            <a:lstStyle>
              <a:lvl1pPr>
                <a:defRPr sz="1400" b="1">
                  <a:solidFill>
                    <a:schemeClr val="tx1"/>
                  </a:solidFill>
                  <a:latin typeface="Times New Roman" charset="0"/>
                  <a:ea typeface="ＭＳ Ｐゴシック" charset="0"/>
                </a:defRPr>
              </a:lvl1pPr>
              <a:lvl2pPr marL="742950" indent="-285750">
                <a:defRPr sz="1400" b="1">
                  <a:solidFill>
                    <a:schemeClr val="tx1"/>
                  </a:solidFill>
                  <a:latin typeface="Times New Roman" charset="0"/>
                  <a:ea typeface="ＭＳ Ｐゴシック" charset="0"/>
                </a:defRPr>
              </a:lvl2pPr>
              <a:lvl3pPr marL="1143000" indent="-228600">
                <a:defRPr sz="1400" b="1">
                  <a:solidFill>
                    <a:schemeClr val="tx1"/>
                  </a:solidFill>
                  <a:latin typeface="Times New Roman" charset="0"/>
                  <a:ea typeface="ＭＳ Ｐゴシック" charset="0"/>
                </a:defRPr>
              </a:lvl3pPr>
              <a:lvl4pPr marL="1600200" indent="-228600">
                <a:defRPr sz="1400" b="1">
                  <a:solidFill>
                    <a:schemeClr val="tx1"/>
                  </a:solidFill>
                  <a:latin typeface="Times New Roman" charset="0"/>
                  <a:ea typeface="ＭＳ Ｐゴシック" charset="0"/>
                </a:defRPr>
              </a:lvl4pPr>
              <a:lvl5pPr marL="2057400" indent="-228600">
                <a:defRPr sz="1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400" b="1">
                  <a:solidFill>
                    <a:schemeClr val="tx1"/>
                  </a:solidFill>
                  <a:latin typeface="Times New Roman" charset="0"/>
                  <a:ea typeface="ＭＳ Ｐゴシック" charset="0"/>
                </a:defRPr>
              </a:lvl9pPr>
            </a:lstStyle>
            <a:p>
              <a:pPr algn="r" fontAlgn="auto">
                <a:spcBef>
                  <a:spcPts val="0"/>
                </a:spcBef>
                <a:spcAft>
                  <a:spcPts val="0"/>
                </a:spcAft>
                <a:defRPr/>
              </a:pPr>
              <a:r>
                <a:rPr lang="en-GB" b="0" dirty="0">
                  <a:latin typeface="+mn-lt"/>
                  <a:cs typeface="Arial" charset="0"/>
                </a:rPr>
                <a:t>MAC tag</a:t>
              </a:r>
            </a:p>
          </p:txBody>
        </p:sp>
      </p:grpSp>
      <p:sp>
        <p:nvSpPr>
          <p:cNvPr id="60" name="Rectangle 31">
            <a:extLst>
              <a:ext uri="{FF2B5EF4-FFF2-40B4-BE49-F238E27FC236}">
                <a16:creationId xmlns:a16="http://schemas.microsoft.com/office/drawing/2014/main" id="{23D65037-433E-50EF-053C-AD8482C74F27}"/>
              </a:ext>
            </a:extLst>
          </p:cNvPr>
          <p:cNvSpPr>
            <a:spLocks noChangeArrowheads="1"/>
          </p:cNvSpPr>
          <p:nvPr/>
        </p:nvSpPr>
        <p:spPr bwMode="auto">
          <a:xfrm>
            <a:off x="1891547" y="4251325"/>
            <a:ext cx="80010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spcBef>
                <a:spcPct val="20000"/>
              </a:spcBef>
              <a:buClr>
                <a:schemeClr val="tx1"/>
              </a:buClr>
              <a:buSzPct val="105000"/>
              <a:buFont typeface="Times New Roman" panose="02020603050405020304" pitchFamily="18" charset="0"/>
              <a:buChar char="•"/>
            </a:pPr>
            <a:endParaRPr lang="en-US" altLang="en-CH"/>
          </a:p>
        </p:txBody>
      </p:sp>
      <p:sp>
        <p:nvSpPr>
          <p:cNvPr id="61" name="Rectangle 32">
            <a:extLst>
              <a:ext uri="{FF2B5EF4-FFF2-40B4-BE49-F238E27FC236}">
                <a16:creationId xmlns:a16="http://schemas.microsoft.com/office/drawing/2014/main" id="{7AE0B7F7-9316-B5AB-A766-C6CC03E32E48}"/>
              </a:ext>
            </a:extLst>
          </p:cNvPr>
          <p:cNvSpPr>
            <a:spLocks noChangeArrowheads="1"/>
          </p:cNvSpPr>
          <p:nvPr/>
        </p:nvSpPr>
        <p:spPr bwMode="auto">
          <a:xfrm>
            <a:off x="3985460" y="2901950"/>
            <a:ext cx="2879725" cy="431800"/>
          </a:xfrm>
          <a:prstGeom prst="rect">
            <a:avLst/>
          </a:prstGeom>
          <a:solidFill>
            <a:srgbClr val="99CC00"/>
          </a:solidFill>
          <a:ln w="9525">
            <a:solidFill>
              <a:schemeClr val="tx1"/>
            </a:solidFill>
            <a:miter lim="800000"/>
            <a:headEnd/>
            <a:tailEnd/>
          </a:ln>
        </p:spPr>
        <p:txBody>
          <a:bodyPr wrap="none" anchor="ctr"/>
          <a:lstStyle/>
          <a:p>
            <a:pPr>
              <a:defRPr/>
            </a:pPr>
            <a:endParaRPr lang="en-US" sz="1600" b="0">
              <a:latin typeface="+mn-lt"/>
              <a:ea typeface="+mn-ea"/>
            </a:endParaRPr>
          </a:p>
        </p:txBody>
      </p:sp>
      <p:sp>
        <p:nvSpPr>
          <p:cNvPr id="62" name="Text Box 33">
            <a:extLst>
              <a:ext uri="{FF2B5EF4-FFF2-40B4-BE49-F238E27FC236}">
                <a16:creationId xmlns:a16="http://schemas.microsoft.com/office/drawing/2014/main" id="{4D2C4D7B-7297-3888-4192-8624176855F5}"/>
              </a:ext>
            </a:extLst>
          </p:cNvPr>
          <p:cNvSpPr txBox="1">
            <a:spLocks noChangeArrowheads="1"/>
          </p:cNvSpPr>
          <p:nvPr/>
        </p:nvSpPr>
        <p:spPr bwMode="auto">
          <a:xfrm>
            <a:off x="4953835" y="2974975"/>
            <a:ext cx="831850" cy="307975"/>
          </a:xfrm>
          <a:prstGeom prst="rect">
            <a:avLst/>
          </a:prstGeom>
          <a:noFill/>
          <a:ln w="9525">
            <a:noFill/>
            <a:miter lim="800000"/>
            <a:headEnd/>
            <a:tailEnd/>
          </a:ln>
        </p:spPr>
        <p:txBody>
          <a:bodyPr wrap="none">
            <a:spAutoFit/>
          </a:bodyPr>
          <a:lstStyle/>
          <a:p>
            <a:pPr algn="r">
              <a:defRPr/>
            </a:pPr>
            <a:r>
              <a:rPr lang="en-GB" b="0">
                <a:latin typeface="+mn-lt"/>
                <a:ea typeface="+mn-ea"/>
              </a:rPr>
              <a:t>Payload</a:t>
            </a:r>
          </a:p>
        </p:txBody>
      </p:sp>
      <p:sp>
        <p:nvSpPr>
          <p:cNvPr id="63" name="Rectangle 34">
            <a:extLst>
              <a:ext uri="{FF2B5EF4-FFF2-40B4-BE49-F238E27FC236}">
                <a16:creationId xmlns:a16="http://schemas.microsoft.com/office/drawing/2014/main" id="{7BED77BE-7AEB-BCE7-D10F-54AD5136C28C}"/>
              </a:ext>
            </a:extLst>
          </p:cNvPr>
          <p:cNvSpPr>
            <a:spLocks noChangeArrowheads="1"/>
          </p:cNvSpPr>
          <p:nvPr/>
        </p:nvSpPr>
        <p:spPr bwMode="auto">
          <a:xfrm>
            <a:off x="3186947" y="4127500"/>
            <a:ext cx="798513" cy="431800"/>
          </a:xfrm>
          <a:prstGeom prst="rect">
            <a:avLst/>
          </a:prstGeom>
          <a:noFill/>
          <a:ln w="9525">
            <a:solidFill>
              <a:schemeClr val="tx1"/>
            </a:solidFill>
            <a:miter lim="800000"/>
            <a:headEnd/>
            <a:tailEnd/>
          </a:ln>
        </p:spPr>
        <p:txBody>
          <a:bodyPr wrap="none" anchor="ctr"/>
          <a:lstStyle/>
          <a:p>
            <a:pPr>
              <a:defRPr/>
            </a:pPr>
            <a:endParaRPr lang="en-US" sz="1600" b="0">
              <a:latin typeface="+mn-lt"/>
              <a:ea typeface="+mn-ea"/>
            </a:endParaRPr>
          </a:p>
        </p:txBody>
      </p:sp>
      <p:sp>
        <p:nvSpPr>
          <p:cNvPr id="64" name="Text Box 35">
            <a:extLst>
              <a:ext uri="{FF2B5EF4-FFF2-40B4-BE49-F238E27FC236}">
                <a16:creationId xmlns:a16="http://schemas.microsoft.com/office/drawing/2014/main" id="{5BBE0799-38BA-527D-3CC2-E79D6D822428}"/>
              </a:ext>
            </a:extLst>
          </p:cNvPr>
          <p:cNvSpPr txBox="1">
            <a:spLocks noChangeArrowheads="1"/>
          </p:cNvSpPr>
          <p:nvPr/>
        </p:nvSpPr>
        <p:spPr bwMode="auto">
          <a:xfrm>
            <a:off x="3298072" y="4179888"/>
            <a:ext cx="574675" cy="307975"/>
          </a:xfrm>
          <a:prstGeom prst="rect">
            <a:avLst/>
          </a:prstGeom>
          <a:noFill/>
          <a:ln w="9525">
            <a:noFill/>
            <a:miter lim="800000"/>
            <a:headEnd/>
            <a:tailEnd/>
          </a:ln>
        </p:spPr>
        <p:txBody>
          <a:bodyPr wrap="none">
            <a:spAutoFit/>
          </a:bodyPr>
          <a:lstStyle/>
          <a:p>
            <a:pPr algn="ctr">
              <a:defRPr/>
            </a:pPr>
            <a:r>
              <a:rPr lang="en-GB" b="0" dirty="0">
                <a:latin typeface="+mn-lt"/>
                <a:ea typeface="+mn-ea"/>
              </a:rPr>
              <a:t>HDR</a:t>
            </a:r>
          </a:p>
        </p:txBody>
      </p:sp>
      <p:sp>
        <p:nvSpPr>
          <p:cNvPr id="65" name="Text Box 8">
            <a:extLst>
              <a:ext uri="{FF2B5EF4-FFF2-40B4-BE49-F238E27FC236}">
                <a16:creationId xmlns:a16="http://schemas.microsoft.com/office/drawing/2014/main" id="{4A3990AD-3FE8-2C44-9A65-C5E6F5CF088A}"/>
              </a:ext>
            </a:extLst>
          </p:cNvPr>
          <p:cNvSpPr txBox="1">
            <a:spLocks noChangeArrowheads="1"/>
          </p:cNvSpPr>
          <p:nvPr/>
        </p:nvSpPr>
        <p:spPr bwMode="auto">
          <a:xfrm>
            <a:off x="2039185" y="5021263"/>
            <a:ext cx="1079500" cy="307975"/>
          </a:xfrm>
          <a:prstGeom prst="rect">
            <a:avLst/>
          </a:prstGeom>
          <a:solidFill>
            <a:srgbClr val="0081C6"/>
          </a:solidFill>
          <a:ln w="9525">
            <a:solidFill>
              <a:srgbClr val="000000"/>
            </a:solidFill>
            <a:miter lim="800000"/>
            <a:headEnd/>
            <a:tailEnd/>
          </a:ln>
        </p:spPr>
        <p:txBody>
          <a:bodyPr>
            <a:spAutoFit/>
          </a:bodyPr>
          <a:lstStyle/>
          <a:p>
            <a:pPr algn="ctr">
              <a:defRPr/>
            </a:pPr>
            <a:r>
              <a:rPr lang="en-GB" b="0" dirty="0">
                <a:latin typeface="+mn-lt"/>
                <a:ea typeface="+mn-ea"/>
              </a:rPr>
              <a:t>MAC</a:t>
            </a:r>
          </a:p>
        </p:txBody>
      </p:sp>
      <p:sp>
        <p:nvSpPr>
          <p:cNvPr id="66" name="TextBox 5">
            <a:extLst>
              <a:ext uri="{FF2B5EF4-FFF2-40B4-BE49-F238E27FC236}">
                <a16:creationId xmlns:a16="http://schemas.microsoft.com/office/drawing/2014/main" id="{4A2939F2-732A-AA04-D354-3DC32D88B821}"/>
              </a:ext>
            </a:extLst>
          </p:cNvPr>
          <p:cNvSpPr txBox="1">
            <a:spLocks noChangeArrowheads="1"/>
          </p:cNvSpPr>
          <p:nvPr/>
        </p:nvSpPr>
        <p:spPr bwMode="auto">
          <a:xfrm>
            <a:off x="3567947" y="4953000"/>
            <a:ext cx="523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r>
              <a:rPr lang="en-US" altLang="en-CH" sz="2000" b="0">
                <a:latin typeface="Arial" panose="020B0604020202020204" pitchFamily="34" charset="0"/>
                <a:cs typeface="Arial" panose="020B0604020202020204" pitchFamily="34" charset="0"/>
              </a:rPr>
              <a:t>HMAC-MD5, HMAC-SHA1, HMAC-SHA256 </a:t>
            </a:r>
          </a:p>
        </p:txBody>
      </p:sp>
      <p:sp>
        <p:nvSpPr>
          <p:cNvPr id="67" name="Text Box 8">
            <a:extLst>
              <a:ext uri="{FF2B5EF4-FFF2-40B4-BE49-F238E27FC236}">
                <a16:creationId xmlns:a16="http://schemas.microsoft.com/office/drawing/2014/main" id="{29DE86A7-FB48-B24E-11BC-13E459A7C3D1}"/>
              </a:ext>
            </a:extLst>
          </p:cNvPr>
          <p:cNvSpPr txBox="1">
            <a:spLocks noChangeArrowheads="1"/>
          </p:cNvSpPr>
          <p:nvPr/>
        </p:nvSpPr>
        <p:spPr bwMode="auto">
          <a:xfrm>
            <a:off x="2043947" y="5481638"/>
            <a:ext cx="1079500" cy="307975"/>
          </a:xfrm>
          <a:prstGeom prst="rect">
            <a:avLst/>
          </a:prstGeom>
          <a:solidFill>
            <a:srgbClr val="0081C6"/>
          </a:solidFill>
          <a:ln w="9525">
            <a:solidFill>
              <a:srgbClr val="000000"/>
            </a:solidFill>
            <a:miter lim="800000"/>
            <a:headEnd/>
            <a:tailEnd/>
          </a:ln>
        </p:spPr>
        <p:txBody>
          <a:bodyPr>
            <a:spAutoFit/>
          </a:bodyPr>
          <a:lstStyle/>
          <a:p>
            <a:pPr algn="ctr">
              <a:defRPr/>
            </a:pPr>
            <a:r>
              <a:rPr lang="en-GB" b="0" dirty="0">
                <a:latin typeface="+mn-lt"/>
                <a:ea typeface="+mn-ea"/>
              </a:rPr>
              <a:t>Encrypt</a:t>
            </a:r>
          </a:p>
        </p:txBody>
      </p:sp>
      <p:sp>
        <p:nvSpPr>
          <p:cNvPr id="68" name="TextBox 42">
            <a:extLst>
              <a:ext uri="{FF2B5EF4-FFF2-40B4-BE49-F238E27FC236}">
                <a16:creationId xmlns:a16="http://schemas.microsoft.com/office/drawing/2014/main" id="{9D643685-55E3-D0AC-7FE7-D480C16E0881}"/>
              </a:ext>
            </a:extLst>
          </p:cNvPr>
          <p:cNvSpPr txBox="1">
            <a:spLocks noChangeArrowheads="1"/>
          </p:cNvSpPr>
          <p:nvPr/>
        </p:nvSpPr>
        <p:spPr bwMode="auto">
          <a:xfrm>
            <a:off x="3572710" y="5414963"/>
            <a:ext cx="76036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r>
              <a:rPr lang="en-US" altLang="en-CH" sz="2000" b="0" dirty="0">
                <a:latin typeface="Arial" panose="020B0604020202020204" pitchFamily="34" charset="0"/>
                <a:cs typeface="Arial" panose="020B0604020202020204" pitchFamily="34" charset="0"/>
              </a:rPr>
              <a:t>CBC-AES128, CBC-AES256, CBC-3DES, RC4-128 (plus AEAD)</a:t>
            </a:r>
          </a:p>
        </p:txBody>
      </p:sp>
      <p:grpSp>
        <p:nvGrpSpPr>
          <p:cNvPr id="69" name="Group 18">
            <a:extLst>
              <a:ext uri="{FF2B5EF4-FFF2-40B4-BE49-F238E27FC236}">
                <a16:creationId xmlns:a16="http://schemas.microsoft.com/office/drawing/2014/main" id="{5AC53E48-6988-C097-63C5-091988FD832A}"/>
              </a:ext>
            </a:extLst>
          </p:cNvPr>
          <p:cNvGrpSpPr>
            <a:grpSpLocks/>
          </p:cNvGrpSpPr>
          <p:nvPr/>
        </p:nvGrpSpPr>
        <p:grpSpPr bwMode="auto">
          <a:xfrm>
            <a:off x="2070935" y="5892800"/>
            <a:ext cx="1008062" cy="355600"/>
            <a:chOff x="4285" y="1797"/>
            <a:chExt cx="635" cy="272"/>
          </a:xfrm>
        </p:grpSpPr>
        <p:sp>
          <p:nvSpPr>
            <p:cNvPr id="70" name="Rectangle 19">
              <a:extLst>
                <a:ext uri="{FF2B5EF4-FFF2-40B4-BE49-F238E27FC236}">
                  <a16:creationId xmlns:a16="http://schemas.microsoft.com/office/drawing/2014/main" id="{8F411307-3FE7-7F1B-4D20-139EFB0A5EB6}"/>
                </a:ext>
              </a:extLst>
            </p:cNvPr>
            <p:cNvSpPr>
              <a:spLocks noChangeArrowheads="1"/>
            </p:cNvSpPr>
            <p:nvPr/>
          </p:nvSpPr>
          <p:spPr bwMode="auto">
            <a:xfrm>
              <a:off x="4285" y="1797"/>
              <a:ext cx="635" cy="272"/>
            </a:xfrm>
            <a:prstGeom prst="rect">
              <a:avLst/>
            </a:prstGeom>
            <a:solidFill>
              <a:srgbClr val="FFFF00"/>
            </a:solidFill>
            <a:ln w="9525">
              <a:solidFill>
                <a:schemeClr val="tx1"/>
              </a:solidFill>
              <a:miter lim="800000"/>
              <a:headEnd/>
              <a:tailEnd/>
            </a:ln>
          </p:spPr>
          <p:txBody>
            <a:bodyPr wrap="none" anchor="ctr"/>
            <a:lstStyle/>
            <a:p>
              <a:pPr>
                <a:defRPr/>
              </a:pPr>
              <a:endParaRPr lang="en-US" sz="1600" b="0">
                <a:latin typeface="+mn-lt"/>
                <a:ea typeface="+mn-ea"/>
              </a:endParaRPr>
            </a:p>
          </p:txBody>
        </p:sp>
        <p:sp>
          <p:nvSpPr>
            <p:cNvPr id="71" name="Text Box 20">
              <a:extLst>
                <a:ext uri="{FF2B5EF4-FFF2-40B4-BE49-F238E27FC236}">
                  <a16:creationId xmlns:a16="http://schemas.microsoft.com/office/drawing/2014/main" id="{6676627A-A61A-270B-8160-B2FC0705EA87}"/>
                </a:ext>
              </a:extLst>
            </p:cNvPr>
            <p:cNvSpPr txBox="1">
              <a:spLocks noChangeArrowheads="1"/>
            </p:cNvSpPr>
            <p:nvPr/>
          </p:nvSpPr>
          <p:spPr bwMode="auto">
            <a:xfrm>
              <a:off x="4331" y="1816"/>
              <a:ext cx="526" cy="235"/>
            </a:xfrm>
            <a:prstGeom prst="rect">
              <a:avLst/>
            </a:prstGeom>
            <a:noFill/>
            <a:ln w="9525">
              <a:noFill/>
              <a:miter lim="800000"/>
              <a:headEnd/>
              <a:tailEnd/>
            </a:ln>
          </p:spPr>
          <p:txBody>
            <a:bodyPr>
              <a:spAutoFit/>
            </a:bodyPr>
            <a:lstStyle/>
            <a:p>
              <a:pPr algn="r">
                <a:defRPr/>
              </a:pPr>
              <a:r>
                <a:rPr lang="en-GB" sz="1400" b="0" dirty="0">
                  <a:latin typeface="+mn-lt"/>
                  <a:ea typeface="+mn-ea"/>
                </a:rPr>
                <a:t>Padding</a:t>
              </a:r>
            </a:p>
          </p:txBody>
        </p:sp>
      </p:grpSp>
      <p:sp>
        <p:nvSpPr>
          <p:cNvPr id="72" name="TextBox 5">
            <a:extLst>
              <a:ext uri="{FF2B5EF4-FFF2-40B4-BE49-F238E27FC236}">
                <a16:creationId xmlns:a16="http://schemas.microsoft.com/office/drawing/2014/main" id="{C5119C36-17AB-7BC4-7891-4F6F250C9AB5}"/>
              </a:ext>
            </a:extLst>
          </p:cNvPr>
          <p:cNvSpPr txBox="1">
            <a:spLocks noChangeArrowheads="1"/>
          </p:cNvSpPr>
          <p:nvPr/>
        </p:nvSpPr>
        <p:spPr bwMode="auto">
          <a:xfrm>
            <a:off x="3567947" y="5867400"/>
            <a:ext cx="5942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r>
              <a:rPr lang="en-US" altLang="en-US" sz="2000" b="0">
                <a:latin typeface="Arial" panose="020B0604020202020204" pitchFamily="34" charset="0"/>
                <a:cs typeface="Arial" panose="020B0604020202020204" pitchFamily="34" charset="0"/>
              </a:rPr>
              <a:t>“</a:t>
            </a:r>
            <a:r>
              <a:rPr lang="en-US" altLang="en-CH" sz="2000" b="0">
                <a:latin typeface="Arial" panose="020B0604020202020204" pitchFamily="34" charset="0"/>
                <a:cs typeface="Arial" panose="020B0604020202020204" pitchFamily="34" charset="0"/>
              </a:rPr>
              <a:t>00</a:t>
            </a:r>
            <a:r>
              <a:rPr lang="en-US" altLang="en-US" sz="2000" b="0">
                <a:latin typeface="Arial" panose="020B0604020202020204" pitchFamily="34" charset="0"/>
                <a:cs typeface="Arial" panose="020B0604020202020204" pitchFamily="34" charset="0"/>
              </a:rPr>
              <a:t>”</a:t>
            </a:r>
            <a:r>
              <a:rPr lang="en-US" altLang="en-CH" sz="2000" b="0">
                <a:latin typeface="Arial" panose="020B0604020202020204" pitchFamily="34" charset="0"/>
                <a:cs typeface="Arial" panose="020B0604020202020204" pitchFamily="34" charset="0"/>
              </a:rPr>
              <a:t> or </a:t>
            </a:r>
            <a:r>
              <a:rPr lang="en-US" altLang="en-US" sz="2000" b="0">
                <a:latin typeface="Arial" panose="020B0604020202020204" pitchFamily="34" charset="0"/>
                <a:cs typeface="Arial" panose="020B0604020202020204" pitchFamily="34" charset="0"/>
              </a:rPr>
              <a:t>“</a:t>
            </a:r>
            <a:r>
              <a:rPr lang="en-US" altLang="en-CH" sz="2000" b="0">
                <a:latin typeface="Arial" panose="020B0604020202020204" pitchFamily="34" charset="0"/>
                <a:cs typeface="Arial" panose="020B0604020202020204" pitchFamily="34" charset="0"/>
              </a:rPr>
              <a:t>01 01</a:t>
            </a:r>
            <a:r>
              <a:rPr lang="en-US" altLang="en-US" sz="2000" b="0">
                <a:latin typeface="Arial" panose="020B0604020202020204" pitchFamily="34" charset="0"/>
                <a:cs typeface="Arial" panose="020B0604020202020204" pitchFamily="34" charset="0"/>
              </a:rPr>
              <a:t>”</a:t>
            </a:r>
            <a:r>
              <a:rPr lang="en-US" altLang="en-CH" sz="2000" b="0">
                <a:latin typeface="Arial" panose="020B0604020202020204" pitchFamily="34" charset="0"/>
                <a:cs typeface="Arial" panose="020B0604020202020204" pitchFamily="34" charset="0"/>
              </a:rPr>
              <a:t> or </a:t>
            </a:r>
            <a:r>
              <a:rPr lang="en-US" altLang="en-US" sz="2000" b="0">
                <a:latin typeface="Arial" panose="020B0604020202020204" pitchFamily="34" charset="0"/>
                <a:cs typeface="Arial" panose="020B0604020202020204" pitchFamily="34" charset="0"/>
              </a:rPr>
              <a:t>“</a:t>
            </a:r>
            <a:r>
              <a:rPr lang="en-US" altLang="en-CH" sz="2000" b="0">
                <a:latin typeface="Arial" panose="020B0604020202020204" pitchFamily="34" charset="0"/>
                <a:cs typeface="Arial" panose="020B0604020202020204" pitchFamily="34" charset="0"/>
              </a:rPr>
              <a:t>02 02 02</a:t>
            </a:r>
            <a:r>
              <a:rPr lang="en-US" altLang="en-US" sz="2000" b="0">
                <a:latin typeface="Arial" panose="020B0604020202020204" pitchFamily="34" charset="0"/>
                <a:cs typeface="Arial" panose="020B0604020202020204" pitchFamily="34" charset="0"/>
              </a:rPr>
              <a:t>”</a:t>
            </a:r>
            <a:r>
              <a:rPr lang="en-US" altLang="en-CH" sz="2000" b="0">
                <a:latin typeface="Arial" panose="020B0604020202020204" pitchFamily="34" charset="0"/>
                <a:cs typeface="Arial" panose="020B0604020202020204" pitchFamily="34" charset="0"/>
              </a:rPr>
              <a:t> or …. or </a:t>
            </a:r>
            <a:r>
              <a:rPr lang="en-US" altLang="en-US" sz="2000" b="0">
                <a:latin typeface="Arial" panose="020B0604020202020204" pitchFamily="34" charset="0"/>
                <a:cs typeface="Arial" panose="020B0604020202020204" pitchFamily="34" charset="0"/>
              </a:rPr>
              <a:t>“</a:t>
            </a:r>
            <a:r>
              <a:rPr lang="en-US" altLang="en-CH" sz="2000" b="0">
                <a:latin typeface="Arial" panose="020B0604020202020204" pitchFamily="34" charset="0"/>
                <a:cs typeface="Arial" panose="020B0604020202020204" pitchFamily="34" charset="0"/>
              </a:rPr>
              <a:t>FF FF….FF</a:t>
            </a:r>
            <a:r>
              <a:rPr lang="en-US" altLang="en-US" sz="2000" b="0">
                <a:latin typeface="Arial" panose="020B0604020202020204" pitchFamily="34" charset="0"/>
                <a:cs typeface="Arial" panose="020B0604020202020204" pitchFamily="34" charset="0"/>
              </a:rPr>
              <a:t>”</a:t>
            </a:r>
            <a:endParaRPr lang="en-US" altLang="en-CH" sz="2000" b="0">
              <a:latin typeface="Arial" panose="020B0604020202020204" pitchFamily="34" charset="0"/>
              <a:cs typeface="Arial" panose="020B0604020202020204" pitchFamily="34" charset="0"/>
            </a:endParaRPr>
          </a:p>
        </p:txBody>
      </p:sp>
      <p:pic>
        <p:nvPicPr>
          <p:cNvPr id="73" name="Graphic 3">
            <a:extLst>
              <a:ext uri="{FF2B5EF4-FFF2-40B4-BE49-F238E27FC236}">
                <a16:creationId xmlns:a16="http://schemas.microsoft.com/office/drawing/2014/main" id="{12BC19DD-A414-CEF7-E41A-62962098D82E}"/>
              </a:ext>
            </a:extLst>
          </p:cNvPr>
          <p:cNvPicPr>
            <a:picLocks noChangeAspect="1"/>
          </p:cNvPicPr>
          <p:nvPr/>
        </p:nvPicPr>
        <p:blipFill>
          <a:blip r:embed="rId3"/>
          <a:stretch/>
        </p:blipFill>
        <p:spPr bwMode="auto">
          <a:xfrm>
            <a:off x="10058400" y="307617"/>
            <a:ext cx="1780021" cy="686580"/>
          </a:xfrm>
          <a:prstGeom prst="rect">
            <a:avLst/>
          </a:prstGeom>
        </p:spPr>
      </p:pic>
      <p:sp>
        <p:nvSpPr>
          <p:cNvPr id="74" name="Rectangle 18">
            <a:extLst>
              <a:ext uri="{FF2B5EF4-FFF2-40B4-BE49-F238E27FC236}">
                <a16:creationId xmlns:a16="http://schemas.microsoft.com/office/drawing/2014/main" id="{66D2F8C2-DCF9-A45A-B058-80B6D4673786}"/>
              </a:ext>
            </a:extLst>
          </p:cNvPr>
          <p:cNvSpPr>
            <a:spLocks noChangeArrowheads="1"/>
          </p:cNvSpPr>
          <p:nvPr/>
        </p:nvSpPr>
        <p:spPr bwMode="auto">
          <a:xfrm>
            <a:off x="4011061" y="1460692"/>
            <a:ext cx="2854124" cy="429669"/>
          </a:xfrm>
          <a:prstGeom prst="rect">
            <a:avLst/>
          </a:prstGeom>
          <a:solidFill>
            <a:srgbClr val="009900"/>
          </a:solidFill>
          <a:ln w="19050">
            <a:solidFill>
              <a:srgbClr val="000000"/>
            </a:solidFill>
            <a:miter lim="800000"/>
            <a:headEnd/>
            <a:tailEnd/>
          </a:ln>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dirty="0">
                <a:solidFill>
                  <a:srgbClr val="000000"/>
                </a:solidFill>
                <a:latin typeface="Arial" panose="020B0604020202020204" pitchFamily="34" charset="0"/>
              </a:rPr>
              <a:t>Plaintext</a:t>
            </a:r>
          </a:p>
        </p:txBody>
      </p:sp>
      <p:sp>
        <p:nvSpPr>
          <p:cNvPr id="75" name="Rectangle 18">
            <a:extLst>
              <a:ext uri="{FF2B5EF4-FFF2-40B4-BE49-F238E27FC236}">
                <a16:creationId xmlns:a16="http://schemas.microsoft.com/office/drawing/2014/main" id="{A2B393D9-46DA-18B9-C2F3-712834EC70B1}"/>
              </a:ext>
            </a:extLst>
          </p:cNvPr>
          <p:cNvSpPr>
            <a:spLocks noChangeArrowheads="1"/>
          </p:cNvSpPr>
          <p:nvPr/>
        </p:nvSpPr>
        <p:spPr bwMode="auto">
          <a:xfrm>
            <a:off x="3990700" y="2901428"/>
            <a:ext cx="2885598" cy="429669"/>
          </a:xfrm>
          <a:prstGeom prst="rect">
            <a:avLst/>
          </a:prstGeom>
          <a:solidFill>
            <a:srgbClr val="009900"/>
          </a:solidFill>
          <a:ln w="19050">
            <a:solidFill>
              <a:srgbClr val="000000"/>
            </a:solidFill>
            <a:miter lim="800000"/>
            <a:headEnd/>
            <a:tailEnd/>
          </a:ln>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dirty="0">
                <a:solidFill>
                  <a:srgbClr val="000000"/>
                </a:solidFill>
                <a:latin typeface="Arial" panose="020B0604020202020204" pitchFamily="34" charset="0"/>
              </a:rPr>
              <a:t>Plaintext</a:t>
            </a:r>
          </a:p>
        </p:txBody>
      </p:sp>
      <p:sp>
        <p:nvSpPr>
          <p:cNvPr id="76" name="Down Arrow 75">
            <a:extLst>
              <a:ext uri="{FF2B5EF4-FFF2-40B4-BE49-F238E27FC236}">
                <a16:creationId xmlns:a16="http://schemas.microsoft.com/office/drawing/2014/main" id="{C2EE0444-DBA1-266D-BAB3-9B6160F6702C}"/>
              </a:ext>
            </a:extLst>
          </p:cNvPr>
          <p:cNvSpPr/>
          <p:nvPr/>
        </p:nvSpPr>
        <p:spPr>
          <a:xfrm flipV="1">
            <a:off x="9801726" y="1687298"/>
            <a:ext cx="513347" cy="2669543"/>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60266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52F322A-A2C4-4819-B0E3-D1573FEE3C29}"/>
              </a:ext>
            </a:extLst>
          </p:cNvPr>
          <p:cNvSpPr>
            <a:spLocks noGrp="1"/>
          </p:cNvSpPr>
          <p:nvPr>
            <p:ph type="sldNum" sz="quarter" idx="12"/>
          </p:nvPr>
        </p:nvSpPr>
        <p:spPr/>
        <p:txBody>
          <a:bodyPr/>
          <a:lstStyle/>
          <a:p>
            <a:fld id="{E31375A4-56A4-47D6-9801-1991572033F7}" type="slidenum">
              <a:rPr lang="en-US" smtClean="0"/>
              <a:pPr/>
              <a:t>41</a:t>
            </a:fld>
            <a:endParaRPr lang="en-US"/>
          </a:p>
        </p:txBody>
      </p:sp>
      <p:sp>
        <p:nvSpPr>
          <p:cNvPr id="16" name="Title 1">
            <a:extLst>
              <a:ext uri="{FF2B5EF4-FFF2-40B4-BE49-F238E27FC236}">
                <a16:creationId xmlns:a16="http://schemas.microsoft.com/office/drawing/2014/main" id="{A739A12F-C7B8-8345-6FBC-66573B35B911}"/>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Serendipity: SSL/TLS prior to TLS 1.3</a:t>
            </a:r>
          </a:p>
          <a:p>
            <a:pPr marL="52388" lvl="1"/>
            <a:endParaRPr lang="en-US" sz="3200" dirty="0"/>
          </a:p>
        </p:txBody>
      </p:sp>
      <p:sp>
        <p:nvSpPr>
          <p:cNvPr id="3" name="Inhaltsplatzhalter 2">
            <a:extLst>
              <a:ext uri="{FF2B5EF4-FFF2-40B4-BE49-F238E27FC236}">
                <a16:creationId xmlns:a16="http://schemas.microsoft.com/office/drawing/2014/main" id="{8E53C63D-4A21-FE41-D54B-B452CDAD0048}"/>
              </a:ext>
            </a:extLst>
          </p:cNvPr>
          <p:cNvSpPr txBox="1">
            <a:spLocks/>
          </p:cNvSpPr>
          <p:nvPr/>
        </p:nvSpPr>
        <p:spPr>
          <a:xfrm>
            <a:off x="436222" y="1327265"/>
            <a:ext cx="11023940" cy="5051346"/>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CH" sz="2000" dirty="0">
                <a:latin typeface="Arial" panose="020B0604020202020204" pitchFamily="34" charset="0"/>
              </a:rPr>
              <a:t>From the TLS 1.1 and 1.2 specifications, in response to [CHHV03]:</a:t>
            </a:r>
          </a:p>
          <a:p>
            <a:pPr>
              <a:spcBef>
                <a:spcPct val="20000"/>
              </a:spcBef>
              <a:buClr>
                <a:schemeClr val="tx1"/>
              </a:buClr>
              <a:buSzPct val="105000"/>
            </a:pPr>
            <a:endParaRPr lang="en-US" altLang="en-CH" sz="2400" dirty="0">
              <a:latin typeface="Arial" panose="020B0604020202020204" pitchFamily="34" charset="0"/>
            </a:endParaRPr>
          </a:p>
          <a:p>
            <a:pPr marL="587375" indent="0">
              <a:spcBef>
                <a:spcPct val="20000"/>
              </a:spcBef>
              <a:buClr>
                <a:schemeClr val="tx1"/>
              </a:buClr>
              <a:buSzPct val="105000"/>
              <a:buNone/>
            </a:pPr>
            <a:r>
              <a:rPr lang="en-US" altLang="en-CH" sz="2000" i="1" dirty="0">
                <a:solidFill>
                  <a:srgbClr val="0000FF"/>
                </a:solidFill>
                <a:latin typeface="Arial" panose="020B0604020202020204" pitchFamily="34" charset="0"/>
              </a:rPr>
              <a:t>…implementations MUST ensure that record processing time is essentially the same whether or not the padding is correct. In general, the best way to do this is to compute the MAC even if the padding is incorrect, and only then reject the packet. </a:t>
            </a:r>
          </a:p>
          <a:p>
            <a:pPr marL="587375" indent="0">
              <a:spcBef>
                <a:spcPct val="20000"/>
              </a:spcBef>
              <a:buClr>
                <a:schemeClr val="tx1"/>
              </a:buClr>
              <a:buSzPct val="105000"/>
              <a:buNone/>
            </a:pPr>
            <a:endParaRPr lang="en-US" altLang="en-CH" sz="2000" i="1" dirty="0">
              <a:solidFill>
                <a:srgbClr val="0000FF"/>
              </a:solidFill>
              <a:latin typeface="Arial" panose="020B0604020202020204" pitchFamily="34" charset="0"/>
            </a:endParaRPr>
          </a:p>
          <a:p>
            <a:pPr marL="587375" indent="0">
              <a:spcBef>
                <a:spcPct val="20000"/>
              </a:spcBef>
              <a:buClr>
                <a:schemeClr val="tx1"/>
              </a:buClr>
              <a:buSzPct val="105000"/>
              <a:buNone/>
            </a:pPr>
            <a:r>
              <a:rPr lang="en-US" altLang="en-CH" sz="2000" i="1" dirty="0">
                <a:solidFill>
                  <a:srgbClr val="0000FF"/>
                </a:solidFill>
                <a:latin typeface="Arial" panose="020B0604020202020204" pitchFamily="34" charset="0"/>
              </a:rPr>
              <a:t>For instance, if the pad appears to be incorrect, the implementation might assume a zero-length pad and then compute the MAC.</a:t>
            </a:r>
          </a:p>
          <a:p>
            <a:pPr marL="587375" indent="0">
              <a:spcBef>
                <a:spcPct val="20000"/>
              </a:spcBef>
              <a:buClr>
                <a:schemeClr val="tx1"/>
              </a:buClr>
              <a:buSzPct val="105000"/>
              <a:buNone/>
            </a:pPr>
            <a:endParaRPr lang="en-US" altLang="en-CH" sz="2000" i="1" dirty="0">
              <a:solidFill>
                <a:srgbClr val="0000FF"/>
              </a:solidFill>
              <a:latin typeface="Arial" panose="020B0604020202020204" pitchFamily="34" charset="0"/>
            </a:endParaRPr>
          </a:p>
          <a:p>
            <a:pPr marL="587375" indent="0">
              <a:spcBef>
                <a:spcPct val="20000"/>
              </a:spcBef>
              <a:buClr>
                <a:schemeClr val="tx1"/>
              </a:buClr>
              <a:buSzPct val="105000"/>
              <a:buNone/>
            </a:pPr>
            <a:r>
              <a:rPr lang="en-US" altLang="en-CH" sz="2000" i="1" dirty="0">
                <a:solidFill>
                  <a:srgbClr val="0000FF"/>
                </a:solidFill>
                <a:latin typeface="Arial" panose="020B0604020202020204" pitchFamily="34" charset="0"/>
              </a:rPr>
              <a:t>This leaves a small timing channel, since MAC performance depends to some extent on the size of the data fragment,</a:t>
            </a:r>
            <a:r>
              <a:rPr lang="en-US" altLang="en-CH" sz="2000" i="1" dirty="0">
                <a:solidFill>
                  <a:srgbClr val="FF0000"/>
                </a:solidFill>
                <a:latin typeface="Arial" panose="020B0604020202020204" pitchFamily="34" charset="0"/>
              </a:rPr>
              <a:t> but it is not believed to be large enough to be exploitable</a:t>
            </a:r>
            <a:r>
              <a:rPr lang="en-US" altLang="en-CH" sz="2000" i="1" dirty="0">
                <a:solidFill>
                  <a:srgbClr val="0000FF"/>
                </a:solidFill>
                <a:latin typeface="Arial" panose="020B0604020202020204" pitchFamily="34" charset="0"/>
              </a:rPr>
              <a:t>, due to the large block size of existing MACs and the small size of the timing signal.</a:t>
            </a:r>
            <a:endParaRPr lang="en-GB" altLang="en-CH" sz="2000" i="1" dirty="0">
              <a:solidFill>
                <a:srgbClr val="0000FF"/>
              </a:solidFill>
              <a:latin typeface="Arial" panose="020B0604020202020204" pitchFamily="34" charset="0"/>
            </a:endParaRPr>
          </a:p>
          <a:p>
            <a:pPr marL="587375" indent="0">
              <a:spcBef>
                <a:spcPct val="20000"/>
              </a:spcBef>
              <a:buClr>
                <a:schemeClr val="tx1"/>
              </a:buClr>
              <a:buSzPct val="105000"/>
              <a:buNone/>
            </a:pPr>
            <a:endParaRPr lang="en-US" altLang="en-CH" sz="2000" i="1" dirty="0">
              <a:solidFill>
                <a:srgbClr val="0000FF"/>
              </a:solidFill>
              <a:latin typeface="Arial" panose="020B0604020202020204" pitchFamily="34" charset="0"/>
            </a:endParaRPr>
          </a:p>
          <a:p>
            <a:pPr marL="587375" indent="0">
              <a:spcBef>
                <a:spcPct val="20000"/>
              </a:spcBef>
              <a:buClr>
                <a:schemeClr val="tx1"/>
              </a:buClr>
              <a:buSzPct val="105000"/>
              <a:buNone/>
            </a:pPr>
            <a:endParaRPr lang="en-US" altLang="en-CH" sz="2000" i="1" dirty="0">
              <a:solidFill>
                <a:srgbClr val="0000FF"/>
              </a:solidFill>
              <a:latin typeface="Arial" panose="020B0604020202020204" pitchFamily="34" charset="0"/>
            </a:endParaRPr>
          </a:p>
          <a:p>
            <a:endParaRPr lang="de-DE" sz="2000" dirty="0">
              <a:latin typeface="Arial" panose="020B0604020202020204" pitchFamily="34" charset="0"/>
              <a:cs typeface="Arial" panose="020B0604020202020204" pitchFamily="34" charset="0"/>
            </a:endParaRPr>
          </a:p>
          <a:p>
            <a:endParaRPr lang="de-DE" sz="2000" dirty="0">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3197A019-A066-5D72-E215-731024BC868C}"/>
              </a:ext>
            </a:extLst>
          </p:cNvPr>
          <p:cNvPicPr>
            <a:picLocks noChangeAspect="1"/>
          </p:cNvPicPr>
          <p:nvPr/>
        </p:nvPicPr>
        <p:blipFill>
          <a:blip r:embed="rId3"/>
          <a:stretch/>
        </p:blipFill>
        <p:spPr bwMode="auto">
          <a:xfrm>
            <a:off x="10058400" y="307617"/>
            <a:ext cx="1780021" cy="686580"/>
          </a:xfrm>
          <a:prstGeom prst="rect">
            <a:avLst/>
          </a:prstGeom>
        </p:spPr>
      </p:pic>
    </p:spTree>
    <p:extLst>
      <p:ext uri="{BB962C8B-B14F-4D97-AF65-F5344CB8AC3E}">
        <p14:creationId xmlns:p14="http://schemas.microsoft.com/office/powerpoint/2010/main" val="11024999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52F322A-A2C4-4819-B0E3-D1573FEE3C29}"/>
              </a:ext>
            </a:extLst>
          </p:cNvPr>
          <p:cNvSpPr>
            <a:spLocks noGrp="1"/>
          </p:cNvSpPr>
          <p:nvPr>
            <p:ph type="sldNum" sz="quarter" idx="12"/>
          </p:nvPr>
        </p:nvSpPr>
        <p:spPr/>
        <p:txBody>
          <a:bodyPr/>
          <a:lstStyle/>
          <a:p>
            <a:fld id="{E31375A4-56A4-47D6-9801-1991572033F7}" type="slidenum">
              <a:rPr lang="en-US" smtClean="0"/>
              <a:pPr/>
              <a:t>42</a:t>
            </a:fld>
            <a:endParaRPr lang="en-US"/>
          </a:p>
        </p:txBody>
      </p:sp>
      <p:sp>
        <p:nvSpPr>
          <p:cNvPr id="16" name="Title 1">
            <a:extLst>
              <a:ext uri="{FF2B5EF4-FFF2-40B4-BE49-F238E27FC236}">
                <a16:creationId xmlns:a16="http://schemas.microsoft.com/office/drawing/2014/main" id="{A739A12F-C7B8-8345-6FBC-66573B35B911}"/>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Serendipity: SSL/TLS prior to TLS 1.3</a:t>
            </a:r>
          </a:p>
          <a:p>
            <a:pPr marL="52388" lvl="1"/>
            <a:endParaRPr lang="en-US" sz="3200" dirty="0"/>
          </a:p>
        </p:txBody>
      </p:sp>
      <p:sp>
        <p:nvSpPr>
          <p:cNvPr id="3" name="Inhaltsplatzhalter 2">
            <a:extLst>
              <a:ext uri="{FF2B5EF4-FFF2-40B4-BE49-F238E27FC236}">
                <a16:creationId xmlns:a16="http://schemas.microsoft.com/office/drawing/2014/main" id="{8E53C63D-4A21-FE41-D54B-B452CDAD0048}"/>
              </a:ext>
            </a:extLst>
          </p:cNvPr>
          <p:cNvSpPr txBox="1">
            <a:spLocks/>
          </p:cNvSpPr>
          <p:nvPr/>
        </p:nvSpPr>
        <p:spPr>
          <a:xfrm>
            <a:off x="436222" y="4183288"/>
            <a:ext cx="11023940" cy="2656843"/>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Arial" panose="020B0604020202020204" pitchFamily="34" charset="0"/>
                <a:cs typeface="Arial" panose="020B0604020202020204" pitchFamily="34" charset="0"/>
              </a:rPr>
              <a:t>Timing attack on CBC-mode in SSL/TLS‘s MAC-Encode-Encrypt (MEE) construction. </a:t>
            </a:r>
          </a:p>
          <a:p>
            <a:r>
              <a:rPr lang="en-GB" sz="2000" dirty="0">
                <a:latin typeface="Arial" panose="020B0604020202020204" pitchFamily="34" charset="0"/>
                <a:cs typeface="Arial" panose="020B0604020202020204" pitchFamily="34" charset="0"/>
              </a:rPr>
              <a:t>Exploits exactly those timing difference highlighted in the TLS 1.1 and 1.2 specifications. </a:t>
            </a:r>
          </a:p>
          <a:p>
            <a:r>
              <a:rPr lang="en-GB" sz="2000" dirty="0">
                <a:latin typeface="Arial" panose="020B0604020202020204" pitchFamily="34" charset="0"/>
                <a:cs typeface="Arial" panose="020B0604020202020204" pitchFamily="34" charset="0"/>
              </a:rPr>
              <a:t>We did not know about this text until after we found the attack! </a:t>
            </a:r>
          </a:p>
          <a:p>
            <a:r>
              <a:rPr lang="en-GB" sz="2000" dirty="0">
                <a:latin typeface="Arial" panose="020B0604020202020204" pitchFamily="34" charset="0"/>
                <a:cs typeface="Arial" panose="020B0604020202020204" pitchFamily="34" charset="0"/>
              </a:rPr>
              <a:t>(In fact, I gave talk in 2009 quoting some of this text, but apparently forgot all about it…)</a:t>
            </a:r>
          </a:p>
        </p:txBody>
      </p:sp>
      <p:pic>
        <p:nvPicPr>
          <p:cNvPr id="4" name="Graphic 3">
            <a:extLst>
              <a:ext uri="{FF2B5EF4-FFF2-40B4-BE49-F238E27FC236}">
                <a16:creationId xmlns:a16="http://schemas.microsoft.com/office/drawing/2014/main" id="{3197A019-A066-5D72-E215-731024BC868C}"/>
              </a:ext>
            </a:extLst>
          </p:cNvPr>
          <p:cNvPicPr>
            <a:picLocks noChangeAspect="1"/>
          </p:cNvPicPr>
          <p:nvPr/>
        </p:nvPicPr>
        <p:blipFill>
          <a:blip r:embed="rId3"/>
          <a:stretch/>
        </p:blipFill>
        <p:spPr bwMode="auto">
          <a:xfrm>
            <a:off x="10058400" y="307617"/>
            <a:ext cx="1780021" cy="686580"/>
          </a:xfrm>
          <a:prstGeom prst="rect">
            <a:avLst/>
          </a:prstGeom>
        </p:spPr>
      </p:pic>
      <p:pic>
        <p:nvPicPr>
          <p:cNvPr id="5" name="Picture 4">
            <a:extLst>
              <a:ext uri="{FF2B5EF4-FFF2-40B4-BE49-F238E27FC236}">
                <a16:creationId xmlns:a16="http://schemas.microsoft.com/office/drawing/2014/main" id="{BD3EBF0F-25FB-B513-8901-00FACAFEA97C}"/>
              </a:ext>
            </a:extLst>
          </p:cNvPr>
          <p:cNvPicPr>
            <a:picLocks noChangeAspect="1"/>
          </p:cNvPicPr>
          <p:nvPr/>
        </p:nvPicPr>
        <p:blipFill>
          <a:blip r:embed="rId4"/>
          <a:stretch>
            <a:fillRect/>
          </a:stretch>
        </p:blipFill>
        <p:spPr>
          <a:xfrm>
            <a:off x="2493792" y="1484897"/>
            <a:ext cx="6908800" cy="1943100"/>
          </a:xfrm>
          <a:prstGeom prst="rect">
            <a:avLst/>
          </a:prstGeom>
          <a:ln>
            <a:solidFill>
              <a:schemeClr val="tx1"/>
            </a:solidFill>
          </a:ln>
        </p:spPr>
      </p:pic>
      <p:sp>
        <p:nvSpPr>
          <p:cNvPr id="6" name="TextBox 5">
            <a:extLst>
              <a:ext uri="{FF2B5EF4-FFF2-40B4-BE49-F238E27FC236}">
                <a16:creationId xmlns:a16="http://schemas.microsoft.com/office/drawing/2014/main" id="{57DC338C-2322-1E68-05A8-0459459944D8}"/>
              </a:ext>
            </a:extLst>
          </p:cNvPr>
          <p:cNvSpPr txBox="1"/>
          <p:nvPr/>
        </p:nvSpPr>
        <p:spPr>
          <a:xfrm>
            <a:off x="7721778" y="3457073"/>
            <a:ext cx="1809150" cy="369332"/>
          </a:xfrm>
          <a:prstGeom prst="rect">
            <a:avLst/>
          </a:prstGeom>
          <a:noFill/>
        </p:spPr>
        <p:txBody>
          <a:bodyPr wrap="none" rtlCol="0">
            <a:spAutoFit/>
          </a:bodyPr>
          <a:lstStyle/>
          <a:p>
            <a:r>
              <a:rPr lang="en-GB" dirty="0"/>
              <a:t>IEEE S&amp;P 2013</a:t>
            </a:r>
          </a:p>
        </p:txBody>
      </p:sp>
    </p:spTree>
    <p:extLst>
      <p:ext uri="{BB962C8B-B14F-4D97-AF65-F5344CB8AC3E}">
        <p14:creationId xmlns:p14="http://schemas.microsoft.com/office/powerpoint/2010/main" val="27015188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52F322A-A2C4-4819-B0E3-D1573FEE3C29}"/>
              </a:ext>
            </a:extLst>
          </p:cNvPr>
          <p:cNvSpPr>
            <a:spLocks noGrp="1"/>
          </p:cNvSpPr>
          <p:nvPr>
            <p:ph type="sldNum" sz="quarter" idx="12"/>
          </p:nvPr>
        </p:nvSpPr>
        <p:spPr/>
        <p:txBody>
          <a:bodyPr/>
          <a:lstStyle/>
          <a:p>
            <a:fld id="{E31375A4-56A4-47D6-9801-1991572033F7}" type="slidenum">
              <a:rPr lang="en-US" smtClean="0"/>
              <a:pPr/>
              <a:t>43</a:t>
            </a:fld>
            <a:endParaRPr lang="en-US"/>
          </a:p>
        </p:txBody>
      </p:sp>
      <p:pic>
        <p:nvPicPr>
          <p:cNvPr id="4" name="Graphic 3">
            <a:extLst>
              <a:ext uri="{FF2B5EF4-FFF2-40B4-BE49-F238E27FC236}">
                <a16:creationId xmlns:a16="http://schemas.microsoft.com/office/drawing/2014/main" id="{3197A019-A066-5D72-E215-731024BC868C}"/>
              </a:ext>
            </a:extLst>
          </p:cNvPr>
          <p:cNvPicPr>
            <a:picLocks noChangeAspect="1"/>
          </p:cNvPicPr>
          <p:nvPr/>
        </p:nvPicPr>
        <p:blipFill>
          <a:blip r:embed="rId3"/>
          <a:stretch/>
        </p:blipFill>
        <p:spPr bwMode="auto">
          <a:xfrm>
            <a:off x="10058400" y="307617"/>
            <a:ext cx="1780021" cy="686580"/>
          </a:xfrm>
          <a:prstGeom prst="rect">
            <a:avLst/>
          </a:prstGeom>
        </p:spPr>
      </p:pic>
      <p:pic>
        <p:nvPicPr>
          <p:cNvPr id="2" name="Picture 1">
            <a:extLst>
              <a:ext uri="{FF2B5EF4-FFF2-40B4-BE49-F238E27FC236}">
                <a16:creationId xmlns:a16="http://schemas.microsoft.com/office/drawing/2014/main" id="{48392E52-B5DD-7C26-EAED-2A597C95398B}"/>
              </a:ext>
            </a:extLst>
          </p:cNvPr>
          <p:cNvPicPr>
            <a:picLocks noChangeAspect="1"/>
          </p:cNvPicPr>
          <p:nvPr/>
        </p:nvPicPr>
        <p:blipFill>
          <a:blip r:embed="rId4"/>
          <a:stretch>
            <a:fillRect/>
          </a:stretch>
        </p:blipFill>
        <p:spPr>
          <a:xfrm>
            <a:off x="1953126" y="650907"/>
            <a:ext cx="7772400" cy="5791012"/>
          </a:xfrm>
          <a:prstGeom prst="rect">
            <a:avLst/>
          </a:prstGeom>
        </p:spPr>
      </p:pic>
    </p:spTree>
    <p:extLst>
      <p:ext uri="{BB962C8B-B14F-4D97-AF65-F5344CB8AC3E}">
        <p14:creationId xmlns:p14="http://schemas.microsoft.com/office/powerpoint/2010/main" val="17507799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C3703E6-2865-540D-9C0C-28118247FD9E}"/>
              </a:ext>
            </a:extLst>
          </p:cNvPr>
          <p:cNvSpPr txBox="1"/>
          <p:nvPr/>
        </p:nvSpPr>
        <p:spPr>
          <a:xfrm>
            <a:off x="1828800" y="457201"/>
            <a:ext cx="184150" cy="523875"/>
          </a:xfrm>
          <a:prstGeom prst="rect">
            <a:avLst/>
          </a:prstGeom>
          <a:noFill/>
        </p:spPr>
        <p:txBody>
          <a:bodyPr wrap="none">
            <a:spAutoFit/>
          </a:bodyPr>
          <a:lstStyle/>
          <a:p>
            <a:pPr>
              <a:defRPr/>
            </a:pPr>
            <a:endParaRPr lang="en-US" sz="2800" dirty="0">
              <a:solidFill>
                <a:srgbClr val="000000"/>
              </a:solidFill>
            </a:endParaRPr>
          </a:p>
        </p:txBody>
      </p:sp>
      <p:sp>
        <p:nvSpPr>
          <p:cNvPr id="122882" name="Slide Number Placeholder 5">
            <a:extLst>
              <a:ext uri="{FF2B5EF4-FFF2-40B4-BE49-F238E27FC236}">
                <a16:creationId xmlns:a16="http://schemas.microsoft.com/office/drawing/2014/main" id="{485640E2-96CC-3A4C-7B9F-E83FD14AB5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fld id="{BFDB004A-A4B1-0146-B113-7D2D232063E0}" type="slidenum">
              <a:rPr lang="en-US" altLang="en-CH" sz="1200" b="0">
                <a:latin typeface="Arial" panose="020B0604020202020204" pitchFamily="34" charset="0"/>
              </a:rPr>
              <a:pPr/>
              <a:t>44</a:t>
            </a:fld>
            <a:endParaRPr lang="en-US" altLang="en-CH" sz="1200" b="0">
              <a:latin typeface="Arial" panose="020B0604020202020204" pitchFamily="34" charset="0"/>
            </a:endParaRPr>
          </a:p>
        </p:txBody>
      </p:sp>
      <p:sp>
        <p:nvSpPr>
          <p:cNvPr id="122884" name="Rectangle 18">
            <a:extLst>
              <a:ext uri="{FF2B5EF4-FFF2-40B4-BE49-F238E27FC236}">
                <a16:creationId xmlns:a16="http://schemas.microsoft.com/office/drawing/2014/main" id="{5CBBC249-49F7-6904-0F00-239E4DDB2B77}"/>
              </a:ext>
            </a:extLst>
          </p:cNvPr>
          <p:cNvSpPr>
            <a:spLocks noChangeArrowheads="1"/>
          </p:cNvSpPr>
          <p:nvPr/>
        </p:nvSpPr>
        <p:spPr bwMode="auto">
          <a:xfrm>
            <a:off x="4367214" y="1676400"/>
            <a:ext cx="3862387" cy="533400"/>
          </a:xfrm>
          <a:prstGeom prst="rect">
            <a:avLst/>
          </a:prstGeom>
          <a:solidFill>
            <a:srgbClr val="009900"/>
          </a:solidFill>
          <a:ln w="9525">
            <a:solidFill>
              <a:srgbClr val="000000"/>
            </a:solidFill>
            <a:miter lim="800000"/>
            <a:headEnd/>
            <a:tailEnd/>
          </a:ln>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dirty="0">
                <a:solidFill>
                  <a:srgbClr val="000000"/>
                </a:solidFill>
                <a:latin typeface="Arial" panose="020B0604020202020204" pitchFamily="34" charset="0"/>
              </a:rPr>
              <a:t>R R …..……….………R 00 01</a:t>
            </a:r>
          </a:p>
        </p:txBody>
      </p:sp>
      <p:sp>
        <p:nvSpPr>
          <p:cNvPr id="122885" name="Rectangle 18">
            <a:extLst>
              <a:ext uri="{FF2B5EF4-FFF2-40B4-BE49-F238E27FC236}">
                <a16:creationId xmlns:a16="http://schemas.microsoft.com/office/drawing/2014/main" id="{FE09D04E-627B-1615-5260-0D59E8CD5456}"/>
              </a:ext>
            </a:extLst>
          </p:cNvPr>
          <p:cNvSpPr>
            <a:spLocks noChangeArrowheads="1"/>
          </p:cNvSpPr>
          <p:nvPr/>
        </p:nvSpPr>
        <p:spPr bwMode="auto">
          <a:xfrm>
            <a:off x="4360864" y="3962400"/>
            <a:ext cx="3862387" cy="533400"/>
          </a:xfrm>
          <a:prstGeom prst="rect">
            <a:avLst/>
          </a:prstGeom>
          <a:solidFill>
            <a:srgbClr val="009900"/>
          </a:solidFill>
          <a:ln w="9525">
            <a:solidFill>
              <a:srgbClr val="000000"/>
            </a:solidFill>
            <a:miter lim="800000"/>
            <a:headEnd/>
            <a:tailEnd/>
          </a:ln>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a:solidFill>
                  <a:srgbClr val="000000"/>
                </a:solidFill>
                <a:latin typeface="Arial" panose="020B0604020202020204" pitchFamily="34" charset="0"/>
              </a:rPr>
              <a:t>FF FF………………………….FF</a:t>
            </a:r>
          </a:p>
        </p:txBody>
      </p:sp>
      <p:sp>
        <p:nvSpPr>
          <p:cNvPr id="73" name="Rectangle 32">
            <a:extLst>
              <a:ext uri="{FF2B5EF4-FFF2-40B4-BE49-F238E27FC236}">
                <a16:creationId xmlns:a16="http://schemas.microsoft.com/office/drawing/2014/main" id="{9B7E9B4B-959B-49BF-8F99-D4003C9E4638}"/>
              </a:ext>
            </a:extLst>
          </p:cNvPr>
          <p:cNvSpPr>
            <a:spLocks noChangeArrowheads="1"/>
          </p:cNvSpPr>
          <p:nvPr/>
        </p:nvSpPr>
        <p:spPr bwMode="auto">
          <a:xfrm>
            <a:off x="8229600" y="1676400"/>
            <a:ext cx="609600" cy="533400"/>
          </a:xfrm>
          <a:prstGeom prst="rect">
            <a:avLst/>
          </a:prstGeom>
          <a:solidFill>
            <a:srgbClr val="F79646"/>
          </a:solidFill>
          <a:ln w="9525">
            <a:solidFill>
              <a:schemeClr val="tx1"/>
            </a:solidFill>
            <a:miter lim="800000"/>
            <a:headEnd/>
            <a:tailEnd/>
          </a:ln>
        </p:spPr>
        <p:txBody>
          <a:bodyPr wrap="none" anchor="ctr"/>
          <a:lstStyle/>
          <a:p>
            <a:pPr>
              <a:defRPr/>
            </a:pPr>
            <a:endParaRPr lang="en-US" sz="1600"/>
          </a:p>
        </p:txBody>
      </p:sp>
      <p:sp>
        <p:nvSpPr>
          <p:cNvPr id="74" name="Rectangle 32">
            <a:extLst>
              <a:ext uri="{FF2B5EF4-FFF2-40B4-BE49-F238E27FC236}">
                <a16:creationId xmlns:a16="http://schemas.microsoft.com/office/drawing/2014/main" id="{831D7B40-A8D5-CEE7-4C15-00DD573BD766}"/>
              </a:ext>
            </a:extLst>
          </p:cNvPr>
          <p:cNvSpPr>
            <a:spLocks noChangeArrowheads="1"/>
          </p:cNvSpPr>
          <p:nvPr/>
        </p:nvSpPr>
        <p:spPr bwMode="auto">
          <a:xfrm>
            <a:off x="8229600" y="3962400"/>
            <a:ext cx="609600" cy="533400"/>
          </a:xfrm>
          <a:prstGeom prst="rect">
            <a:avLst/>
          </a:prstGeom>
          <a:solidFill>
            <a:srgbClr val="F79646"/>
          </a:solidFill>
          <a:ln w="9525">
            <a:solidFill>
              <a:schemeClr val="tx1"/>
            </a:solidFill>
            <a:miter lim="800000"/>
            <a:headEnd/>
            <a:tailEnd/>
          </a:ln>
        </p:spPr>
        <p:txBody>
          <a:bodyPr wrap="none" anchor="ctr"/>
          <a:lstStyle/>
          <a:p>
            <a:pPr>
              <a:defRPr/>
            </a:pPr>
            <a:endParaRPr lang="en-US" sz="1600"/>
          </a:p>
        </p:txBody>
      </p:sp>
      <p:sp>
        <p:nvSpPr>
          <p:cNvPr id="75" name="Rectangle 32">
            <a:extLst>
              <a:ext uri="{FF2B5EF4-FFF2-40B4-BE49-F238E27FC236}">
                <a16:creationId xmlns:a16="http://schemas.microsoft.com/office/drawing/2014/main" id="{A1B3CB08-1B4F-5092-B238-6567A8FAF3E1}"/>
              </a:ext>
            </a:extLst>
          </p:cNvPr>
          <p:cNvSpPr>
            <a:spLocks noChangeArrowheads="1"/>
          </p:cNvSpPr>
          <p:nvPr/>
        </p:nvSpPr>
        <p:spPr bwMode="auto">
          <a:xfrm>
            <a:off x="8839200" y="1676400"/>
            <a:ext cx="914400" cy="533400"/>
          </a:xfrm>
          <a:prstGeom prst="rect">
            <a:avLst/>
          </a:prstGeom>
          <a:solidFill>
            <a:srgbClr val="FFFF00"/>
          </a:solidFill>
          <a:ln w="9525">
            <a:solidFill>
              <a:schemeClr val="tx1"/>
            </a:solidFill>
            <a:miter lim="800000"/>
            <a:headEnd/>
            <a:tailEnd/>
          </a:ln>
        </p:spPr>
        <p:txBody>
          <a:bodyPr wrap="none" anchor="ctr"/>
          <a:lstStyle/>
          <a:p>
            <a:pPr>
              <a:defRPr/>
            </a:pPr>
            <a:endParaRPr lang="en-US" sz="1600"/>
          </a:p>
        </p:txBody>
      </p:sp>
      <p:sp>
        <p:nvSpPr>
          <p:cNvPr id="76" name="Rectangle 32">
            <a:extLst>
              <a:ext uri="{FF2B5EF4-FFF2-40B4-BE49-F238E27FC236}">
                <a16:creationId xmlns:a16="http://schemas.microsoft.com/office/drawing/2014/main" id="{D29B42B6-0578-7302-5215-457C1B851E79}"/>
              </a:ext>
            </a:extLst>
          </p:cNvPr>
          <p:cNvSpPr>
            <a:spLocks noChangeArrowheads="1"/>
          </p:cNvSpPr>
          <p:nvPr/>
        </p:nvSpPr>
        <p:spPr bwMode="auto">
          <a:xfrm>
            <a:off x="8839200" y="3962400"/>
            <a:ext cx="914400" cy="533400"/>
          </a:xfrm>
          <a:prstGeom prst="rect">
            <a:avLst/>
          </a:prstGeom>
          <a:solidFill>
            <a:srgbClr val="FFFF00"/>
          </a:solidFill>
          <a:ln w="9525">
            <a:solidFill>
              <a:schemeClr val="tx1"/>
            </a:solidFill>
            <a:miter lim="800000"/>
            <a:headEnd/>
            <a:tailEnd/>
          </a:ln>
        </p:spPr>
        <p:txBody>
          <a:bodyPr wrap="none" anchor="ctr"/>
          <a:lstStyle/>
          <a:p>
            <a:pPr>
              <a:defRPr/>
            </a:pPr>
            <a:endParaRPr lang="en-US" sz="1600"/>
          </a:p>
        </p:txBody>
      </p:sp>
      <p:sp>
        <p:nvSpPr>
          <p:cNvPr id="77" name="Rectangle 32">
            <a:extLst>
              <a:ext uri="{FF2B5EF4-FFF2-40B4-BE49-F238E27FC236}">
                <a16:creationId xmlns:a16="http://schemas.microsoft.com/office/drawing/2014/main" id="{E1E1B587-D657-5B82-9A5C-025379927734}"/>
              </a:ext>
            </a:extLst>
          </p:cNvPr>
          <p:cNvSpPr>
            <a:spLocks noChangeArrowheads="1"/>
          </p:cNvSpPr>
          <p:nvPr/>
        </p:nvSpPr>
        <p:spPr bwMode="auto">
          <a:xfrm>
            <a:off x="3446463" y="1676400"/>
            <a:ext cx="914400" cy="533400"/>
          </a:xfrm>
          <a:prstGeom prst="rect">
            <a:avLst/>
          </a:prstGeom>
          <a:solidFill>
            <a:srgbClr val="009900"/>
          </a:solidFill>
          <a:ln w="9525">
            <a:solidFill>
              <a:schemeClr val="tx1"/>
            </a:solidFill>
            <a:miter lim="800000"/>
            <a:headEnd/>
            <a:tailEnd/>
          </a:ln>
        </p:spPr>
        <p:txBody>
          <a:bodyPr wrap="none" anchor="ctr"/>
          <a:lstStyle/>
          <a:p>
            <a:pPr algn="ctr">
              <a:defRPr/>
            </a:pPr>
            <a:r>
              <a:rPr lang="en-US" dirty="0"/>
              <a:t>R</a:t>
            </a:r>
            <a:endParaRPr lang="en-US" sz="1600" dirty="0"/>
          </a:p>
        </p:txBody>
      </p:sp>
      <p:sp>
        <p:nvSpPr>
          <p:cNvPr id="78" name="Rectangle 32">
            <a:extLst>
              <a:ext uri="{FF2B5EF4-FFF2-40B4-BE49-F238E27FC236}">
                <a16:creationId xmlns:a16="http://schemas.microsoft.com/office/drawing/2014/main" id="{D58BDEDD-9FC4-4B79-62BF-411D3ED3705A}"/>
              </a:ext>
            </a:extLst>
          </p:cNvPr>
          <p:cNvSpPr>
            <a:spLocks noChangeArrowheads="1"/>
          </p:cNvSpPr>
          <p:nvPr/>
        </p:nvSpPr>
        <p:spPr bwMode="auto">
          <a:xfrm>
            <a:off x="3446463" y="3962400"/>
            <a:ext cx="914400" cy="533400"/>
          </a:xfrm>
          <a:prstGeom prst="rect">
            <a:avLst/>
          </a:prstGeom>
          <a:solidFill>
            <a:srgbClr val="009900"/>
          </a:solidFill>
          <a:ln w="9525">
            <a:solidFill>
              <a:schemeClr val="tx1"/>
            </a:solidFill>
            <a:miter lim="800000"/>
            <a:headEnd/>
            <a:tailEnd/>
          </a:ln>
        </p:spPr>
        <p:txBody>
          <a:bodyPr wrap="none" anchor="ctr"/>
          <a:lstStyle/>
          <a:p>
            <a:pPr algn="ctr">
              <a:defRPr/>
            </a:pPr>
            <a:r>
              <a:rPr lang="en-US" dirty="0">
                <a:ea typeface="ＭＳ Ｐゴシック" charset="0"/>
                <a:cs typeface="ＭＳ Ｐゴシック" charset="0"/>
              </a:rPr>
              <a:t>R</a:t>
            </a:r>
            <a:endParaRPr lang="en-US" sz="1600" dirty="0"/>
          </a:p>
        </p:txBody>
      </p:sp>
      <p:pic>
        <p:nvPicPr>
          <p:cNvPr id="122892" name="Picture 5" descr="C:\Documents and Settings\rist\Local Settings\Temporary Internet Files\Content.IE5\RRKU6J6Q\MCj03491210000[1].wmf">
            <a:extLst>
              <a:ext uri="{FF2B5EF4-FFF2-40B4-BE49-F238E27FC236}">
                <a16:creationId xmlns:a16="http://schemas.microsoft.com/office/drawing/2014/main" id="{BFD59760-76C6-398C-6BFD-2521EEF5D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704" y="3086100"/>
            <a:ext cx="1108076"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le 18">
            <a:extLst>
              <a:ext uri="{FF2B5EF4-FFF2-40B4-BE49-F238E27FC236}">
                <a16:creationId xmlns:a16="http://schemas.microsoft.com/office/drawing/2014/main" id="{A2671B74-6DDB-57A5-5E3B-30E521F498D6}"/>
              </a:ext>
            </a:extLst>
          </p:cNvPr>
          <p:cNvSpPr>
            <a:spLocks noChangeArrowheads="1"/>
          </p:cNvSpPr>
          <p:nvPr/>
        </p:nvSpPr>
        <p:spPr bwMode="auto">
          <a:xfrm>
            <a:off x="3429000" y="2819400"/>
            <a:ext cx="6324600" cy="53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i="1">
                <a:solidFill>
                  <a:srgbClr val="000000"/>
                </a:solidFill>
                <a:latin typeface="Arial" panose="020B0604020202020204" pitchFamily="34" charset="0"/>
              </a:rPr>
              <a:t>C</a:t>
            </a:r>
            <a:endParaRPr lang="en-US" altLang="en-CH" sz="2000" b="0">
              <a:solidFill>
                <a:srgbClr val="000000"/>
              </a:solidFill>
              <a:latin typeface="Arial" panose="020B0604020202020204" pitchFamily="34" charset="0"/>
            </a:endParaRPr>
          </a:p>
        </p:txBody>
      </p:sp>
      <p:sp>
        <p:nvSpPr>
          <p:cNvPr id="84" name="Rectangle 18">
            <a:extLst>
              <a:ext uri="{FF2B5EF4-FFF2-40B4-BE49-F238E27FC236}">
                <a16:creationId xmlns:a16="http://schemas.microsoft.com/office/drawing/2014/main" id="{D36C155E-5D70-8056-5DC8-0CEF97DA335C}"/>
              </a:ext>
            </a:extLst>
          </p:cNvPr>
          <p:cNvSpPr>
            <a:spLocks noChangeArrowheads="1"/>
          </p:cNvSpPr>
          <p:nvPr/>
        </p:nvSpPr>
        <p:spPr bwMode="auto">
          <a:xfrm>
            <a:off x="3429000" y="5105400"/>
            <a:ext cx="6324600" cy="53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i="1">
                <a:solidFill>
                  <a:srgbClr val="000000"/>
                </a:solidFill>
                <a:latin typeface="Arial" panose="020B0604020202020204" pitchFamily="34" charset="0"/>
              </a:rPr>
              <a:t>C</a:t>
            </a:r>
            <a:endParaRPr lang="en-US" altLang="en-CH" sz="2000" b="0">
              <a:solidFill>
                <a:srgbClr val="000000"/>
              </a:solidFill>
              <a:latin typeface="Arial" panose="020B0604020202020204" pitchFamily="34" charset="0"/>
            </a:endParaRPr>
          </a:p>
        </p:txBody>
      </p:sp>
      <p:sp>
        <p:nvSpPr>
          <p:cNvPr id="85" name="Rectangle 32">
            <a:extLst>
              <a:ext uri="{FF2B5EF4-FFF2-40B4-BE49-F238E27FC236}">
                <a16:creationId xmlns:a16="http://schemas.microsoft.com/office/drawing/2014/main" id="{A1C9410D-2F67-7858-C5D2-481AF8DEE9C9}"/>
              </a:ext>
            </a:extLst>
          </p:cNvPr>
          <p:cNvSpPr>
            <a:spLocks noChangeArrowheads="1"/>
          </p:cNvSpPr>
          <p:nvPr/>
        </p:nvSpPr>
        <p:spPr bwMode="auto">
          <a:xfrm>
            <a:off x="2514600" y="5105400"/>
            <a:ext cx="914400" cy="533400"/>
          </a:xfrm>
          <a:prstGeom prst="rect">
            <a:avLst/>
          </a:prstGeom>
          <a:noFill/>
          <a:ln w="9525">
            <a:solidFill>
              <a:schemeClr val="tx1"/>
            </a:solidFill>
            <a:miter lim="800000"/>
            <a:headEnd/>
            <a:tailEnd/>
          </a:ln>
        </p:spPr>
        <p:txBody>
          <a:bodyPr wrap="none" anchor="ctr"/>
          <a:lstStyle/>
          <a:p>
            <a:pPr algn="ctr">
              <a:defRPr/>
            </a:pPr>
            <a:r>
              <a:rPr lang="en-US" dirty="0"/>
              <a:t>IV</a:t>
            </a:r>
            <a:endParaRPr lang="en-US" sz="1600" dirty="0"/>
          </a:p>
        </p:txBody>
      </p:sp>
      <p:sp>
        <p:nvSpPr>
          <p:cNvPr id="92" name="Rectangle 32">
            <a:extLst>
              <a:ext uri="{FF2B5EF4-FFF2-40B4-BE49-F238E27FC236}">
                <a16:creationId xmlns:a16="http://schemas.microsoft.com/office/drawing/2014/main" id="{B5265E94-2D77-AF2A-75DC-E23A069AFEC1}"/>
              </a:ext>
            </a:extLst>
          </p:cNvPr>
          <p:cNvSpPr>
            <a:spLocks noChangeArrowheads="1"/>
          </p:cNvSpPr>
          <p:nvPr/>
        </p:nvSpPr>
        <p:spPr bwMode="auto">
          <a:xfrm>
            <a:off x="2514600" y="2819400"/>
            <a:ext cx="914400" cy="533400"/>
          </a:xfrm>
          <a:prstGeom prst="rect">
            <a:avLst/>
          </a:prstGeom>
          <a:noFill/>
          <a:ln w="9525">
            <a:solidFill>
              <a:schemeClr val="tx1"/>
            </a:solidFill>
            <a:miter lim="800000"/>
            <a:headEnd/>
            <a:tailEnd/>
          </a:ln>
        </p:spPr>
        <p:txBody>
          <a:bodyPr wrap="none" anchor="ctr"/>
          <a:lstStyle/>
          <a:p>
            <a:pPr algn="ctr">
              <a:defRPr/>
            </a:pPr>
            <a:r>
              <a:rPr lang="en-US" dirty="0"/>
              <a:t>IV</a:t>
            </a:r>
            <a:endParaRPr lang="en-US" sz="1600" dirty="0"/>
          </a:p>
        </p:txBody>
      </p:sp>
      <p:sp>
        <p:nvSpPr>
          <p:cNvPr id="14" name="Down Arrow 13">
            <a:extLst>
              <a:ext uri="{FF2B5EF4-FFF2-40B4-BE49-F238E27FC236}">
                <a16:creationId xmlns:a16="http://schemas.microsoft.com/office/drawing/2014/main" id="{660C5A38-D16F-DCBA-4191-FF77D7E74339}"/>
              </a:ext>
            </a:extLst>
          </p:cNvPr>
          <p:cNvSpPr>
            <a:spLocks noChangeArrowheads="1"/>
          </p:cNvSpPr>
          <p:nvPr/>
        </p:nvSpPr>
        <p:spPr bwMode="auto">
          <a:xfrm>
            <a:off x="6400800" y="2209800"/>
            <a:ext cx="228600" cy="609600"/>
          </a:xfrm>
          <a:prstGeom prst="downArrow">
            <a:avLst>
              <a:gd name="adj1" fmla="val 50000"/>
              <a:gd name="adj2" fmla="val 50000"/>
            </a:avLst>
          </a:prstGeom>
          <a:solidFill>
            <a:schemeClr val="accent1"/>
          </a:solidFill>
          <a:ln w="12700">
            <a:solidFill>
              <a:schemeClr val="tx1"/>
            </a:solidFill>
            <a:round/>
            <a:headEnd/>
            <a:tailEnd/>
          </a:ln>
        </p:spPr>
        <p:txBody>
          <a:bodyPr wrap="none"/>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endParaRPr lang="en-US" altLang="en-CH" sz="1600"/>
          </a:p>
        </p:txBody>
      </p:sp>
      <p:sp>
        <p:nvSpPr>
          <p:cNvPr id="94" name="Down Arrow 93">
            <a:extLst>
              <a:ext uri="{FF2B5EF4-FFF2-40B4-BE49-F238E27FC236}">
                <a16:creationId xmlns:a16="http://schemas.microsoft.com/office/drawing/2014/main" id="{6D14B25E-12A9-8579-69D4-5645A36935E2}"/>
              </a:ext>
            </a:extLst>
          </p:cNvPr>
          <p:cNvSpPr>
            <a:spLocks noChangeArrowheads="1"/>
          </p:cNvSpPr>
          <p:nvPr/>
        </p:nvSpPr>
        <p:spPr bwMode="auto">
          <a:xfrm>
            <a:off x="6400800" y="4495800"/>
            <a:ext cx="228600" cy="609600"/>
          </a:xfrm>
          <a:prstGeom prst="downArrow">
            <a:avLst>
              <a:gd name="adj1" fmla="val 50000"/>
              <a:gd name="adj2" fmla="val 50000"/>
            </a:avLst>
          </a:prstGeom>
          <a:solidFill>
            <a:schemeClr val="accent1"/>
          </a:solidFill>
          <a:ln w="12700">
            <a:solidFill>
              <a:schemeClr val="tx1"/>
            </a:solidFill>
            <a:round/>
            <a:headEnd/>
            <a:tailEnd/>
          </a:ln>
        </p:spPr>
        <p:txBody>
          <a:bodyPr wrap="none"/>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endParaRPr lang="en-US" altLang="en-CH" sz="1600"/>
          </a:p>
        </p:txBody>
      </p:sp>
      <p:pic>
        <p:nvPicPr>
          <p:cNvPr id="2" name="Graphic 3">
            <a:extLst>
              <a:ext uri="{FF2B5EF4-FFF2-40B4-BE49-F238E27FC236}">
                <a16:creationId xmlns:a16="http://schemas.microsoft.com/office/drawing/2014/main" id="{BF2364DB-F2B1-F589-72AB-B91C8FFBBBB7}"/>
              </a:ext>
            </a:extLst>
          </p:cNvPr>
          <p:cNvPicPr>
            <a:picLocks noChangeAspect="1"/>
          </p:cNvPicPr>
          <p:nvPr/>
        </p:nvPicPr>
        <p:blipFill>
          <a:blip r:embed="rId4"/>
          <a:stretch/>
        </p:blipFill>
        <p:spPr bwMode="auto">
          <a:xfrm>
            <a:off x="10058400" y="307617"/>
            <a:ext cx="1780021" cy="686580"/>
          </a:xfrm>
          <a:prstGeom prst="rect">
            <a:avLst/>
          </a:prstGeom>
        </p:spPr>
      </p:pic>
      <p:sp>
        <p:nvSpPr>
          <p:cNvPr id="3" name="Title 1">
            <a:extLst>
              <a:ext uri="{FF2B5EF4-FFF2-40B4-BE49-F238E27FC236}">
                <a16:creationId xmlns:a16="http://schemas.microsoft.com/office/drawing/2014/main" id="{592B691E-311D-0823-6BBA-2A54B42D523D}"/>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GB" altLang="en-CH" sz="3200" dirty="0">
                <a:solidFill>
                  <a:schemeClr val="tx1"/>
                </a:solidFill>
                <a:ea typeface="ＭＳ Ｐゴシック" panose="020B0600070205080204" pitchFamily="34" charset="-128"/>
              </a:rPr>
              <a:t>Lucky 13 Distinguishing Attack – Choose Plaintexts</a:t>
            </a:r>
            <a:endParaRPr lang="en-US" sz="3200" dirty="0"/>
          </a:p>
        </p:txBody>
      </p:sp>
      <p:sp>
        <p:nvSpPr>
          <p:cNvPr id="4" name="Right Brace 3">
            <a:extLst>
              <a:ext uri="{FF2B5EF4-FFF2-40B4-BE49-F238E27FC236}">
                <a16:creationId xmlns:a16="http://schemas.microsoft.com/office/drawing/2014/main" id="{7A168D19-A32A-18CA-A9BB-A276710D195D}"/>
              </a:ext>
            </a:extLst>
          </p:cNvPr>
          <p:cNvSpPr>
            <a:spLocks/>
          </p:cNvSpPr>
          <p:nvPr/>
        </p:nvSpPr>
        <p:spPr bwMode="auto">
          <a:xfrm rot="5400000" flipH="1">
            <a:off x="5715094" y="-854479"/>
            <a:ext cx="245873" cy="4783138"/>
          </a:xfrm>
          <a:prstGeom prst="rightBrace">
            <a:avLst>
              <a:gd name="adj1" fmla="val 75015"/>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endParaRPr lang="en-US" altLang="en-CH" sz="1600">
              <a:solidFill>
                <a:srgbClr val="FFFFFF"/>
              </a:solidFill>
            </a:endParaRPr>
          </a:p>
        </p:txBody>
      </p:sp>
      <p:sp>
        <p:nvSpPr>
          <p:cNvPr id="5" name="TextBox 4">
            <a:extLst>
              <a:ext uri="{FF2B5EF4-FFF2-40B4-BE49-F238E27FC236}">
                <a16:creationId xmlns:a16="http://schemas.microsoft.com/office/drawing/2014/main" id="{C3EB67DB-6BDA-826D-23F3-068F9EF503A5}"/>
              </a:ext>
            </a:extLst>
          </p:cNvPr>
          <p:cNvSpPr txBox="1"/>
          <p:nvPr/>
        </p:nvSpPr>
        <p:spPr>
          <a:xfrm>
            <a:off x="4783895" y="1101862"/>
            <a:ext cx="1992853" cy="369332"/>
          </a:xfrm>
          <a:prstGeom prst="rect">
            <a:avLst/>
          </a:prstGeom>
          <a:noFill/>
        </p:spPr>
        <p:txBody>
          <a:bodyPr wrap="none" rtlCol="0">
            <a:spAutoFit/>
          </a:bodyPr>
          <a:lstStyle/>
          <a:p>
            <a:r>
              <a:rPr lang="en-GB" dirty="0"/>
              <a:t>288 byte plaintext</a:t>
            </a:r>
          </a:p>
        </p:txBody>
      </p:sp>
      <p:sp>
        <p:nvSpPr>
          <p:cNvPr id="6" name="Right Brace 5">
            <a:extLst>
              <a:ext uri="{FF2B5EF4-FFF2-40B4-BE49-F238E27FC236}">
                <a16:creationId xmlns:a16="http://schemas.microsoft.com/office/drawing/2014/main" id="{12DC5E69-E2CD-CBAA-88CC-50609E5A1272}"/>
              </a:ext>
            </a:extLst>
          </p:cNvPr>
          <p:cNvSpPr>
            <a:spLocks/>
          </p:cNvSpPr>
          <p:nvPr/>
        </p:nvSpPr>
        <p:spPr bwMode="auto">
          <a:xfrm rot="5400000" flipH="1">
            <a:off x="5708744" y="1430171"/>
            <a:ext cx="245873" cy="4783138"/>
          </a:xfrm>
          <a:prstGeom prst="rightBrace">
            <a:avLst>
              <a:gd name="adj1" fmla="val 75015"/>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endParaRPr lang="en-US" altLang="en-CH" sz="1600">
              <a:solidFill>
                <a:srgbClr val="FFFFFF"/>
              </a:solidFill>
            </a:endParaRPr>
          </a:p>
        </p:txBody>
      </p:sp>
      <p:sp>
        <p:nvSpPr>
          <p:cNvPr id="7" name="TextBox 6">
            <a:extLst>
              <a:ext uri="{FF2B5EF4-FFF2-40B4-BE49-F238E27FC236}">
                <a16:creationId xmlns:a16="http://schemas.microsoft.com/office/drawing/2014/main" id="{DD7119B7-8E40-16A6-0B22-209BAEF1D3A8}"/>
              </a:ext>
            </a:extLst>
          </p:cNvPr>
          <p:cNvSpPr txBox="1"/>
          <p:nvPr/>
        </p:nvSpPr>
        <p:spPr>
          <a:xfrm>
            <a:off x="4777545" y="3386512"/>
            <a:ext cx="1992853" cy="369332"/>
          </a:xfrm>
          <a:prstGeom prst="rect">
            <a:avLst/>
          </a:prstGeom>
          <a:noFill/>
        </p:spPr>
        <p:txBody>
          <a:bodyPr wrap="none" rtlCol="0">
            <a:spAutoFit/>
          </a:bodyPr>
          <a:lstStyle/>
          <a:p>
            <a:r>
              <a:rPr lang="en-GB" dirty="0"/>
              <a:t>288 byte plaintext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3" presetClass="entr" presetSubtype="1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80" grpId="0" animBg="1"/>
      <p:bldP spid="84" grpId="0" animBg="1"/>
      <p:bldP spid="85" grpId="0" animBg="1"/>
      <p:bldP spid="92" grpId="0" animBg="1"/>
      <p:bldP spid="14" grpId="0" animBg="1"/>
      <p:bldP spid="94" grpId="0" animBg="1"/>
      <p:bldP spid="4" grpId="0" animBg="1"/>
      <p:bldP spid="5" grpId="0"/>
      <p:bldP spid="6"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B8BFC3B-8979-0020-5BE2-1E7FDEB8D42F}"/>
              </a:ext>
            </a:extLst>
          </p:cNvPr>
          <p:cNvCxnSpPr>
            <a:cxnSpLocks noChangeShapeType="1"/>
          </p:cNvCxnSpPr>
          <p:nvPr/>
        </p:nvCxnSpPr>
        <p:spPr bwMode="auto">
          <a:xfrm>
            <a:off x="8229600" y="2209800"/>
            <a:ext cx="0" cy="2895600"/>
          </a:xfrm>
          <a:prstGeom prst="line">
            <a:avLst/>
          </a:prstGeom>
          <a:noFill/>
          <a:ln w="12700">
            <a:solidFill>
              <a:schemeClr val="tx1"/>
            </a:solidFill>
            <a:prstDash val="sysDash"/>
            <a:round/>
            <a:headEnd/>
            <a:tailEnd/>
          </a:ln>
          <a:extLst>
            <a:ext uri="{909E8E84-426E-40DD-AFC4-6F175D3DCCD1}">
              <a14:hiddenFill xmlns:a14="http://schemas.microsoft.com/office/drawing/2010/main">
                <a:noFill/>
              </a14:hiddenFill>
            </a:ext>
          </a:extLst>
        </p:spPr>
      </p:cxnSp>
      <p:sp>
        <p:nvSpPr>
          <p:cNvPr id="22" name="TextBox 21">
            <a:extLst>
              <a:ext uri="{FF2B5EF4-FFF2-40B4-BE49-F238E27FC236}">
                <a16:creationId xmlns:a16="http://schemas.microsoft.com/office/drawing/2014/main" id="{474C4E06-667F-0B8B-15DC-409E36565C43}"/>
              </a:ext>
            </a:extLst>
          </p:cNvPr>
          <p:cNvSpPr txBox="1"/>
          <p:nvPr/>
        </p:nvSpPr>
        <p:spPr>
          <a:xfrm>
            <a:off x="1828800" y="457201"/>
            <a:ext cx="184150" cy="523875"/>
          </a:xfrm>
          <a:prstGeom prst="rect">
            <a:avLst/>
          </a:prstGeom>
          <a:noFill/>
        </p:spPr>
        <p:txBody>
          <a:bodyPr wrap="none">
            <a:spAutoFit/>
          </a:bodyPr>
          <a:lstStyle/>
          <a:p>
            <a:pPr>
              <a:defRPr/>
            </a:pPr>
            <a:endParaRPr lang="en-US" sz="2800" dirty="0">
              <a:solidFill>
                <a:srgbClr val="000000"/>
              </a:solidFill>
            </a:endParaRPr>
          </a:p>
        </p:txBody>
      </p:sp>
      <p:sp>
        <p:nvSpPr>
          <p:cNvPr id="124931" name="Slide Number Placeholder 5">
            <a:extLst>
              <a:ext uri="{FF2B5EF4-FFF2-40B4-BE49-F238E27FC236}">
                <a16:creationId xmlns:a16="http://schemas.microsoft.com/office/drawing/2014/main" id="{33D137D8-F0DB-7BC4-21BB-15863DC2314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fld id="{D53E16A4-C32B-BF4B-B490-639037E9BA23}" type="slidenum">
              <a:rPr lang="en-US" altLang="en-CH" sz="1200" b="0">
                <a:latin typeface="Arial" panose="020B0604020202020204" pitchFamily="34" charset="0"/>
              </a:rPr>
              <a:pPr/>
              <a:t>45</a:t>
            </a:fld>
            <a:endParaRPr lang="en-US" altLang="en-CH" sz="1200" b="0">
              <a:latin typeface="Arial" panose="020B0604020202020204" pitchFamily="34" charset="0"/>
            </a:endParaRPr>
          </a:p>
        </p:txBody>
      </p:sp>
      <p:sp>
        <p:nvSpPr>
          <p:cNvPr id="124934" name="Rectangle 18">
            <a:extLst>
              <a:ext uri="{FF2B5EF4-FFF2-40B4-BE49-F238E27FC236}">
                <a16:creationId xmlns:a16="http://schemas.microsoft.com/office/drawing/2014/main" id="{6FCA6381-2AF2-AAF2-D27F-126133833505}"/>
              </a:ext>
            </a:extLst>
          </p:cNvPr>
          <p:cNvSpPr>
            <a:spLocks noChangeArrowheads="1"/>
          </p:cNvSpPr>
          <p:nvPr/>
        </p:nvSpPr>
        <p:spPr bwMode="auto">
          <a:xfrm>
            <a:off x="4360864" y="3962400"/>
            <a:ext cx="3862387" cy="533400"/>
          </a:xfrm>
          <a:prstGeom prst="rect">
            <a:avLst/>
          </a:prstGeom>
          <a:solidFill>
            <a:srgbClr val="009900"/>
          </a:solidFill>
          <a:ln w="9525">
            <a:solidFill>
              <a:srgbClr val="000000"/>
            </a:solidFill>
            <a:miter lim="800000"/>
            <a:headEnd/>
            <a:tailEnd/>
          </a:ln>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a:solidFill>
                  <a:srgbClr val="000000"/>
                </a:solidFill>
                <a:latin typeface="Arial" panose="020B0604020202020204" pitchFamily="34" charset="0"/>
              </a:rPr>
              <a:t>FF FF………………………….FF</a:t>
            </a:r>
          </a:p>
        </p:txBody>
      </p:sp>
      <p:sp>
        <p:nvSpPr>
          <p:cNvPr id="73" name="Rectangle 32">
            <a:extLst>
              <a:ext uri="{FF2B5EF4-FFF2-40B4-BE49-F238E27FC236}">
                <a16:creationId xmlns:a16="http://schemas.microsoft.com/office/drawing/2014/main" id="{F6A8BC87-7627-E183-67ED-6ED0D11767A6}"/>
              </a:ext>
            </a:extLst>
          </p:cNvPr>
          <p:cNvSpPr>
            <a:spLocks noChangeArrowheads="1"/>
          </p:cNvSpPr>
          <p:nvPr/>
        </p:nvSpPr>
        <p:spPr bwMode="auto">
          <a:xfrm>
            <a:off x="8229600" y="1676400"/>
            <a:ext cx="609600" cy="533400"/>
          </a:xfrm>
          <a:prstGeom prst="rect">
            <a:avLst/>
          </a:prstGeom>
          <a:solidFill>
            <a:srgbClr val="F79646"/>
          </a:solidFill>
          <a:ln w="9525">
            <a:solidFill>
              <a:schemeClr val="tx1"/>
            </a:solidFill>
            <a:miter lim="800000"/>
            <a:headEnd/>
            <a:tailEnd/>
          </a:ln>
        </p:spPr>
        <p:txBody>
          <a:bodyPr wrap="none" anchor="ctr"/>
          <a:lstStyle/>
          <a:p>
            <a:pPr>
              <a:defRPr/>
            </a:pPr>
            <a:endParaRPr lang="en-US" sz="1600"/>
          </a:p>
        </p:txBody>
      </p:sp>
      <p:sp>
        <p:nvSpPr>
          <p:cNvPr id="74" name="Rectangle 32">
            <a:extLst>
              <a:ext uri="{FF2B5EF4-FFF2-40B4-BE49-F238E27FC236}">
                <a16:creationId xmlns:a16="http://schemas.microsoft.com/office/drawing/2014/main" id="{6B26B353-9EF7-8E0A-59FA-AD42C6008598}"/>
              </a:ext>
            </a:extLst>
          </p:cNvPr>
          <p:cNvSpPr>
            <a:spLocks noChangeArrowheads="1"/>
          </p:cNvSpPr>
          <p:nvPr/>
        </p:nvSpPr>
        <p:spPr bwMode="auto">
          <a:xfrm>
            <a:off x="8229600" y="3962400"/>
            <a:ext cx="609600" cy="533400"/>
          </a:xfrm>
          <a:prstGeom prst="rect">
            <a:avLst/>
          </a:prstGeom>
          <a:solidFill>
            <a:srgbClr val="F79646"/>
          </a:solidFill>
          <a:ln w="9525">
            <a:solidFill>
              <a:schemeClr val="tx1"/>
            </a:solidFill>
            <a:miter lim="800000"/>
            <a:headEnd/>
            <a:tailEnd/>
          </a:ln>
        </p:spPr>
        <p:txBody>
          <a:bodyPr wrap="none" anchor="ctr"/>
          <a:lstStyle/>
          <a:p>
            <a:pPr>
              <a:defRPr/>
            </a:pPr>
            <a:endParaRPr lang="en-US" sz="1600"/>
          </a:p>
        </p:txBody>
      </p:sp>
      <p:sp>
        <p:nvSpPr>
          <p:cNvPr id="75" name="Rectangle 32">
            <a:extLst>
              <a:ext uri="{FF2B5EF4-FFF2-40B4-BE49-F238E27FC236}">
                <a16:creationId xmlns:a16="http://schemas.microsoft.com/office/drawing/2014/main" id="{16FD25C5-4CC4-DFC3-1504-1254DFD719A6}"/>
              </a:ext>
            </a:extLst>
          </p:cNvPr>
          <p:cNvSpPr>
            <a:spLocks noChangeArrowheads="1"/>
          </p:cNvSpPr>
          <p:nvPr/>
        </p:nvSpPr>
        <p:spPr bwMode="auto">
          <a:xfrm>
            <a:off x="8839200" y="1676400"/>
            <a:ext cx="914400" cy="533400"/>
          </a:xfrm>
          <a:prstGeom prst="rect">
            <a:avLst/>
          </a:prstGeom>
          <a:solidFill>
            <a:srgbClr val="FFFF00"/>
          </a:solidFill>
          <a:ln w="9525">
            <a:solidFill>
              <a:schemeClr val="tx1"/>
            </a:solidFill>
            <a:miter lim="800000"/>
            <a:headEnd/>
            <a:tailEnd/>
          </a:ln>
        </p:spPr>
        <p:txBody>
          <a:bodyPr wrap="none" anchor="ctr"/>
          <a:lstStyle/>
          <a:p>
            <a:pPr>
              <a:defRPr/>
            </a:pPr>
            <a:endParaRPr lang="en-US" sz="1600"/>
          </a:p>
        </p:txBody>
      </p:sp>
      <p:sp>
        <p:nvSpPr>
          <p:cNvPr id="76" name="Rectangle 32">
            <a:extLst>
              <a:ext uri="{FF2B5EF4-FFF2-40B4-BE49-F238E27FC236}">
                <a16:creationId xmlns:a16="http://schemas.microsoft.com/office/drawing/2014/main" id="{E450A140-5055-AA15-63E8-F228F6DF7516}"/>
              </a:ext>
            </a:extLst>
          </p:cNvPr>
          <p:cNvSpPr>
            <a:spLocks noChangeArrowheads="1"/>
          </p:cNvSpPr>
          <p:nvPr/>
        </p:nvSpPr>
        <p:spPr bwMode="auto">
          <a:xfrm>
            <a:off x="8839200" y="3962400"/>
            <a:ext cx="914400" cy="533400"/>
          </a:xfrm>
          <a:prstGeom prst="rect">
            <a:avLst/>
          </a:prstGeom>
          <a:solidFill>
            <a:srgbClr val="FFFF00"/>
          </a:solidFill>
          <a:ln w="9525">
            <a:solidFill>
              <a:schemeClr val="tx1"/>
            </a:solidFill>
            <a:miter lim="800000"/>
            <a:headEnd/>
            <a:tailEnd/>
          </a:ln>
        </p:spPr>
        <p:txBody>
          <a:bodyPr wrap="none" anchor="ctr"/>
          <a:lstStyle/>
          <a:p>
            <a:pPr>
              <a:defRPr/>
            </a:pPr>
            <a:endParaRPr lang="en-US" sz="1600"/>
          </a:p>
        </p:txBody>
      </p:sp>
      <p:sp>
        <p:nvSpPr>
          <p:cNvPr id="77" name="Rectangle 32">
            <a:extLst>
              <a:ext uri="{FF2B5EF4-FFF2-40B4-BE49-F238E27FC236}">
                <a16:creationId xmlns:a16="http://schemas.microsoft.com/office/drawing/2014/main" id="{52EDF866-0A8D-02E1-C5CE-156F8069F04E}"/>
              </a:ext>
            </a:extLst>
          </p:cNvPr>
          <p:cNvSpPr>
            <a:spLocks noChangeArrowheads="1"/>
          </p:cNvSpPr>
          <p:nvPr/>
        </p:nvSpPr>
        <p:spPr bwMode="auto">
          <a:xfrm>
            <a:off x="3446463" y="1676400"/>
            <a:ext cx="914400" cy="533400"/>
          </a:xfrm>
          <a:prstGeom prst="rect">
            <a:avLst/>
          </a:prstGeom>
          <a:solidFill>
            <a:srgbClr val="009900"/>
          </a:solidFill>
          <a:ln w="9525">
            <a:solidFill>
              <a:schemeClr val="tx1"/>
            </a:solidFill>
            <a:miter lim="800000"/>
            <a:headEnd/>
            <a:tailEnd/>
          </a:ln>
        </p:spPr>
        <p:txBody>
          <a:bodyPr wrap="none" anchor="ctr"/>
          <a:lstStyle/>
          <a:p>
            <a:pPr algn="ctr">
              <a:defRPr/>
            </a:pPr>
            <a:r>
              <a:rPr lang="en-US" dirty="0"/>
              <a:t>R</a:t>
            </a:r>
            <a:endParaRPr lang="en-US" sz="1600" dirty="0"/>
          </a:p>
        </p:txBody>
      </p:sp>
      <p:sp>
        <p:nvSpPr>
          <p:cNvPr id="78" name="Rectangle 32">
            <a:extLst>
              <a:ext uri="{FF2B5EF4-FFF2-40B4-BE49-F238E27FC236}">
                <a16:creationId xmlns:a16="http://schemas.microsoft.com/office/drawing/2014/main" id="{DC27E8B6-DA29-9E04-F5A1-7D40B2674E0A}"/>
              </a:ext>
            </a:extLst>
          </p:cNvPr>
          <p:cNvSpPr>
            <a:spLocks noChangeArrowheads="1"/>
          </p:cNvSpPr>
          <p:nvPr/>
        </p:nvSpPr>
        <p:spPr bwMode="auto">
          <a:xfrm>
            <a:off x="3446463" y="3962400"/>
            <a:ext cx="914400" cy="533400"/>
          </a:xfrm>
          <a:prstGeom prst="rect">
            <a:avLst/>
          </a:prstGeom>
          <a:solidFill>
            <a:srgbClr val="009900"/>
          </a:solidFill>
          <a:ln w="9525">
            <a:solidFill>
              <a:schemeClr val="tx1"/>
            </a:solidFill>
            <a:miter lim="800000"/>
            <a:headEnd/>
            <a:tailEnd/>
          </a:ln>
        </p:spPr>
        <p:txBody>
          <a:bodyPr wrap="none" anchor="ctr"/>
          <a:lstStyle/>
          <a:p>
            <a:pPr algn="ctr">
              <a:defRPr/>
            </a:pPr>
            <a:r>
              <a:rPr lang="en-US" dirty="0">
                <a:ea typeface="ＭＳ Ｐゴシック" charset="0"/>
                <a:cs typeface="ＭＳ Ｐゴシック" charset="0"/>
              </a:rPr>
              <a:t>R</a:t>
            </a:r>
            <a:endParaRPr lang="en-US" sz="1600" dirty="0"/>
          </a:p>
        </p:txBody>
      </p:sp>
      <p:sp>
        <p:nvSpPr>
          <p:cNvPr id="124942" name="Rectangle 18">
            <a:extLst>
              <a:ext uri="{FF2B5EF4-FFF2-40B4-BE49-F238E27FC236}">
                <a16:creationId xmlns:a16="http://schemas.microsoft.com/office/drawing/2014/main" id="{35B645DF-D2A3-9E61-1649-DC6B2576E959}"/>
              </a:ext>
            </a:extLst>
          </p:cNvPr>
          <p:cNvSpPr>
            <a:spLocks noChangeArrowheads="1"/>
          </p:cNvSpPr>
          <p:nvPr/>
        </p:nvSpPr>
        <p:spPr bwMode="auto">
          <a:xfrm>
            <a:off x="3429000" y="2819400"/>
            <a:ext cx="6324600" cy="53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i="1">
                <a:solidFill>
                  <a:srgbClr val="000000"/>
                </a:solidFill>
                <a:latin typeface="Arial" panose="020B0604020202020204" pitchFamily="34" charset="0"/>
              </a:rPr>
              <a:t>C</a:t>
            </a:r>
            <a:endParaRPr lang="en-US" altLang="en-CH" sz="2000" b="0">
              <a:solidFill>
                <a:srgbClr val="000000"/>
              </a:solidFill>
              <a:latin typeface="Arial" panose="020B0604020202020204" pitchFamily="34" charset="0"/>
            </a:endParaRPr>
          </a:p>
        </p:txBody>
      </p:sp>
      <p:sp>
        <p:nvSpPr>
          <p:cNvPr id="82" name="Rectangle 32">
            <a:extLst>
              <a:ext uri="{FF2B5EF4-FFF2-40B4-BE49-F238E27FC236}">
                <a16:creationId xmlns:a16="http://schemas.microsoft.com/office/drawing/2014/main" id="{0FCAF9B1-5ABE-33CC-2968-308AA4F2CB45}"/>
              </a:ext>
            </a:extLst>
          </p:cNvPr>
          <p:cNvSpPr>
            <a:spLocks noChangeArrowheads="1"/>
          </p:cNvSpPr>
          <p:nvPr/>
        </p:nvSpPr>
        <p:spPr bwMode="auto">
          <a:xfrm>
            <a:off x="2514600" y="2819400"/>
            <a:ext cx="914400" cy="533400"/>
          </a:xfrm>
          <a:prstGeom prst="rect">
            <a:avLst/>
          </a:prstGeom>
          <a:noFill/>
          <a:ln w="9525">
            <a:solidFill>
              <a:schemeClr val="tx1"/>
            </a:solidFill>
            <a:miter lim="800000"/>
            <a:headEnd/>
            <a:tailEnd/>
          </a:ln>
        </p:spPr>
        <p:txBody>
          <a:bodyPr wrap="none" anchor="ctr"/>
          <a:lstStyle/>
          <a:p>
            <a:pPr algn="ctr">
              <a:defRPr/>
            </a:pPr>
            <a:r>
              <a:rPr lang="en-US" dirty="0"/>
              <a:t>IV</a:t>
            </a:r>
            <a:endParaRPr lang="en-US" sz="1600" dirty="0"/>
          </a:p>
        </p:txBody>
      </p:sp>
      <p:sp>
        <p:nvSpPr>
          <p:cNvPr id="124944" name="Rectangle 18">
            <a:extLst>
              <a:ext uri="{FF2B5EF4-FFF2-40B4-BE49-F238E27FC236}">
                <a16:creationId xmlns:a16="http://schemas.microsoft.com/office/drawing/2014/main" id="{151DF34C-17C1-1E11-4E7C-D1802085724D}"/>
              </a:ext>
            </a:extLst>
          </p:cNvPr>
          <p:cNvSpPr>
            <a:spLocks noChangeArrowheads="1"/>
          </p:cNvSpPr>
          <p:nvPr/>
        </p:nvSpPr>
        <p:spPr bwMode="auto">
          <a:xfrm>
            <a:off x="3429000" y="5105400"/>
            <a:ext cx="6324600" cy="53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i="1">
                <a:solidFill>
                  <a:srgbClr val="000000"/>
                </a:solidFill>
                <a:latin typeface="Arial" panose="020B0604020202020204" pitchFamily="34" charset="0"/>
              </a:rPr>
              <a:t>C</a:t>
            </a:r>
            <a:endParaRPr lang="en-US" altLang="en-CH" sz="2000" b="0">
              <a:solidFill>
                <a:srgbClr val="000000"/>
              </a:solidFill>
              <a:latin typeface="Arial" panose="020B0604020202020204" pitchFamily="34" charset="0"/>
            </a:endParaRPr>
          </a:p>
        </p:txBody>
      </p:sp>
      <p:sp>
        <p:nvSpPr>
          <p:cNvPr id="85" name="Rectangle 32">
            <a:extLst>
              <a:ext uri="{FF2B5EF4-FFF2-40B4-BE49-F238E27FC236}">
                <a16:creationId xmlns:a16="http://schemas.microsoft.com/office/drawing/2014/main" id="{88A455F9-3EC4-28BD-6C16-763BC1CAB13C}"/>
              </a:ext>
            </a:extLst>
          </p:cNvPr>
          <p:cNvSpPr>
            <a:spLocks noChangeArrowheads="1"/>
          </p:cNvSpPr>
          <p:nvPr/>
        </p:nvSpPr>
        <p:spPr bwMode="auto">
          <a:xfrm>
            <a:off x="2514600" y="5105400"/>
            <a:ext cx="914400" cy="533400"/>
          </a:xfrm>
          <a:prstGeom prst="rect">
            <a:avLst/>
          </a:prstGeom>
          <a:noFill/>
          <a:ln w="9525">
            <a:solidFill>
              <a:schemeClr val="tx1"/>
            </a:solidFill>
            <a:miter lim="800000"/>
            <a:headEnd/>
            <a:tailEnd/>
          </a:ln>
        </p:spPr>
        <p:txBody>
          <a:bodyPr wrap="none" anchor="ctr"/>
          <a:lstStyle/>
          <a:p>
            <a:pPr algn="ctr">
              <a:defRPr/>
            </a:pPr>
            <a:r>
              <a:rPr lang="en-US" dirty="0"/>
              <a:t>IV</a:t>
            </a:r>
            <a:endParaRPr lang="en-US" sz="1600" dirty="0"/>
          </a:p>
        </p:txBody>
      </p:sp>
      <p:cxnSp>
        <p:nvCxnSpPr>
          <p:cNvPr id="7" name="Straight Connector 6">
            <a:extLst>
              <a:ext uri="{FF2B5EF4-FFF2-40B4-BE49-F238E27FC236}">
                <a16:creationId xmlns:a16="http://schemas.microsoft.com/office/drawing/2014/main" id="{DF5584AF-AB26-186A-ED77-65B17D95310C}"/>
              </a:ext>
            </a:extLst>
          </p:cNvPr>
          <p:cNvCxnSpPr>
            <a:cxnSpLocks noChangeShapeType="1"/>
          </p:cNvCxnSpPr>
          <p:nvPr/>
        </p:nvCxnSpPr>
        <p:spPr bwMode="auto">
          <a:xfrm>
            <a:off x="8991600" y="2819400"/>
            <a:ext cx="0" cy="533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6" name="Straight Connector 85">
            <a:extLst>
              <a:ext uri="{FF2B5EF4-FFF2-40B4-BE49-F238E27FC236}">
                <a16:creationId xmlns:a16="http://schemas.microsoft.com/office/drawing/2014/main" id="{859FC5FF-215F-B570-AA54-12B333F4279D}"/>
              </a:ext>
            </a:extLst>
          </p:cNvPr>
          <p:cNvCxnSpPr>
            <a:cxnSpLocks noChangeShapeType="1"/>
          </p:cNvCxnSpPr>
          <p:nvPr/>
        </p:nvCxnSpPr>
        <p:spPr bwMode="auto">
          <a:xfrm>
            <a:off x="8229600" y="2819400"/>
            <a:ext cx="0" cy="533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7" name="Straight Connector 86">
            <a:extLst>
              <a:ext uri="{FF2B5EF4-FFF2-40B4-BE49-F238E27FC236}">
                <a16:creationId xmlns:a16="http://schemas.microsoft.com/office/drawing/2014/main" id="{6F0B08D3-D073-0F5D-85E8-DEB61DEB3F57}"/>
              </a:ext>
            </a:extLst>
          </p:cNvPr>
          <p:cNvCxnSpPr>
            <a:cxnSpLocks noChangeShapeType="1"/>
          </p:cNvCxnSpPr>
          <p:nvPr/>
        </p:nvCxnSpPr>
        <p:spPr bwMode="auto">
          <a:xfrm>
            <a:off x="8229600" y="5105400"/>
            <a:ext cx="0" cy="533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8" name="Straight Connector 87">
            <a:extLst>
              <a:ext uri="{FF2B5EF4-FFF2-40B4-BE49-F238E27FC236}">
                <a16:creationId xmlns:a16="http://schemas.microsoft.com/office/drawing/2014/main" id="{AF698F68-5366-A5EE-F937-038D2501027A}"/>
              </a:ext>
            </a:extLst>
          </p:cNvPr>
          <p:cNvCxnSpPr>
            <a:cxnSpLocks noChangeShapeType="1"/>
          </p:cNvCxnSpPr>
          <p:nvPr/>
        </p:nvCxnSpPr>
        <p:spPr bwMode="auto">
          <a:xfrm>
            <a:off x="8991600" y="5105400"/>
            <a:ext cx="0" cy="533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27" name="Straight Connector 26">
            <a:extLst>
              <a:ext uri="{FF2B5EF4-FFF2-40B4-BE49-F238E27FC236}">
                <a16:creationId xmlns:a16="http://schemas.microsoft.com/office/drawing/2014/main" id="{D4BD031F-A7A6-0570-2613-34A4A5DA3CA8}"/>
              </a:ext>
            </a:extLst>
          </p:cNvPr>
          <p:cNvCxnSpPr>
            <a:cxnSpLocks noChangeShapeType="1"/>
          </p:cNvCxnSpPr>
          <p:nvPr/>
        </p:nvCxnSpPr>
        <p:spPr bwMode="auto">
          <a:xfrm>
            <a:off x="8229600" y="2514600"/>
            <a:ext cx="1600200" cy="1219200"/>
          </a:xfrm>
          <a:prstGeom prst="line">
            <a:avLst/>
          </a:prstGeom>
          <a:noFill/>
          <a:ln w="38100">
            <a:solidFill>
              <a:schemeClr val="accent2"/>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noFill/>
              </a14:hiddenFill>
            </a:ext>
          </a:extLst>
        </p:spPr>
      </p:cxnSp>
      <p:cxnSp>
        <p:nvCxnSpPr>
          <p:cNvPr id="28" name="Straight Connector 27">
            <a:extLst>
              <a:ext uri="{FF2B5EF4-FFF2-40B4-BE49-F238E27FC236}">
                <a16:creationId xmlns:a16="http://schemas.microsoft.com/office/drawing/2014/main" id="{EB29BA28-3B0C-20AF-7172-60766CCAAFE7}"/>
              </a:ext>
            </a:extLst>
          </p:cNvPr>
          <p:cNvCxnSpPr>
            <a:cxnSpLocks noChangeShapeType="1"/>
          </p:cNvCxnSpPr>
          <p:nvPr/>
        </p:nvCxnSpPr>
        <p:spPr bwMode="auto">
          <a:xfrm flipV="1">
            <a:off x="8229600" y="2438400"/>
            <a:ext cx="1600200" cy="1295400"/>
          </a:xfrm>
          <a:prstGeom prst="line">
            <a:avLst/>
          </a:prstGeom>
          <a:noFill/>
          <a:ln w="38100">
            <a:solidFill>
              <a:schemeClr val="accent2"/>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noFill/>
              </a14:hiddenFill>
            </a:ext>
          </a:extLst>
        </p:spPr>
      </p:cxnSp>
      <p:cxnSp>
        <p:nvCxnSpPr>
          <p:cNvPr id="37" name="Straight Connector 36">
            <a:extLst>
              <a:ext uri="{FF2B5EF4-FFF2-40B4-BE49-F238E27FC236}">
                <a16:creationId xmlns:a16="http://schemas.microsoft.com/office/drawing/2014/main" id="{B9B57768-F1C3-1516-FCF4-DE3D0EEAAB33}"/>
              </a:ext>
            </a:extLst>
          </p:cNvPr>
          <p:cNvCxnSpPr>
            <a:cxnSpLocks noChangeShapeType="1"/>
          </p:cNvCxnSpPr>
          <p:nvPr/>
        </p:nvCxnSpPr>
        <p:spPr bwMode="auto">
          <a:xfrm>
            <a:off x="8229600" y="4800600"/>
            <a:ext cx="1600200" cy="1219200"/>
          </a:xfrm>
          <a:prstGeom prst="line">
            <a:avLst/>
          </a:prstGeom>
          <a:noFill/>
          <a:ln w="38100">
            <a:solidFill>
              <a:schemeClr val="accent2"/>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noFill/>
              </a14:hiddenFill>
            </a:ext>
          </a:extLst>
        </p:spPr>
      </p:cxnSp>
      <p:cxnSp>
        <p:nvCxnSpPr>
          <p:cNvPr id="38" name="Straight Connector 37">
            <a:extLst>
              <a:ext uri="{FF2B5EF4-FFF2-40B4-BE49-F238E27FC236}">
                <a16:creationId xmlns:a16="http://schemas.microsoft.com/office/drawing/2014/main" id="{8A741AA3-AF8E-5ACB-ED0E-A4E2199FB15B}"/>
              </a:ext>
            </a:extLst>
          </p:cNvPr>
          <p:cNvCxnSpPr>
            <a:cxnSpLocks noChangeShapeType="1"/>
          </p:cNvCxnSpPr>
          <p:nvPr/>
        </p:nvCxnSpPr>
        <p:spPr bwMode="auto">
          <a:xfrm flipV="1">
            <a:off x="8229600" y="4724400"/>
            <a:ext cx="1600200" cy="1295400"/>
          </a:xfrm>
          <a:prstGeom prst="line">
            <a:avLst/>
          </a:prstGeom>
          <a:noFill/>
          <a:ln w="38100">
            <a:solidFill>
              <a:schemeClr val="accent2"/>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noFill/>
              </a14:hiddenFill>
            </a:ext>
          </a:extLst>
        </p:spPr>
      </p:cxnSp>
      <p:sp>
        <p:nvSpPr>
          <p:cNvPr id="124954" name="Down Arrow 38">
            <a:extLst>
              <a:ext uri="{FF2B5EF4-FFF2-40B4-BE49-F238E27FC236}">
                <a16:creationId xmlns:a16="http://schemas.microsoft.com/office/drawing/2014/main" id="{11409932-67C4-FBF5-807C-A0BE1E107FD2}"/>
              </a:ext>
            </a:extLst>
          </p:cNvPr>
          <p:cNvSpPr>
            <a:spLocks noChangeArrowheads="1"/>
          </p:cNvSpPr>
          <p:nvPr/>
        </p:nvSpPr>
        <p:spPr bwMode="auto">
          <a:xfrm>
            <a:off x="6400800" y="2209800"/>
            <a:ext cx="228600" cy="609600"/>
          </a:xfrm>
          <a:prstGeom prst="downArrow">
            <a:avLst>
              <a:gd name="adj1" fmla="val 50000"/>
              <a:gd name="adj2" fmla="val 50000"/>
            </a:avLst>
          </a:prstGeom>
          <a:solidFill>
            <a:schemeClr val="accent1"/>
          </a:solidFill>
          <a:ln w="12700">
            <a:solidFill>
              <a:schemeClr val="tx1"/>
            </a:solidFill>
            <a:round/>
            <a:headEnd/>
            <a:tailEnd/>
          </a:ln>
        </p:spPr>
        <p:txBody>
          <a:bodyPr wrap="none"/>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endParaRPr lang="en-US" altLang="en-CH" sz="1600"/>
          </a:p>
        </p:txBody>
      </p:sp>
      <p:sp>
        <p:nvSpPr>
          <p:cNvPr id="124955" name="Down Arrow 39">
            <a:extLst>
              <a:ext uri="{FF2B5EF4-FFF2-40B4-BE49-F238E27FC236}">
                <a16:creationId xmlns:a16="http://schemas.microsoft.com/office/drawing/2014/main" id="{7438F821-3E4C-5684-7D87-F11FBB8A686B}"/>
              </a:ext>
            </a:extLst>
          </p:cNvPr>
          <p:cNvSpPr>
            <a:spLocks noChangeArrowheads="1"/>
          </p:cNvSpPr>
          <p:nvPr/>
        </p:nvSpPr>
        <p:spPr bwMode="auto">
          <a:xfrm>
            <a:off x="6400800" y="4495800"/>
            <a:ext cx="228600" cy="609600"/>
          </a:xfrm>
          <a:prstGeom prst="downArrow">
            <a:avLst>
              <a:gd name="adj1" fmla="val 50000"/>
              <a:gd name="adj2" fmla="val 50000"/>
            </a:avLst>
          </a:prstGeom>
          <a:solidFill>
            <a:schemeClr val="accent1"/>
          </a:solidFill>
          <a:ln w="12700">
            <a:solidFill>
              <a:schemeClr val="tx1"/>
            </a:solidFill>
            <a:round/>
            <a:headEnd/>
            <a:tailEnd/>
          </a:ln>
        </p:spPr>
        <p:txBody>
          <a:bodyPr wrap="none"/>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endParaRPr lang="en-US" altLang="en-CH" sz="1600"/>
          </a:p>
        </p:txBody>
      </p:sp>
      <p:pic>
        <p:nvPicPr>
          <p:cNvPr id="2" name="Graphic 3">
            <a:extLst>
              <a:ext uri="{FF2B5EF4-FFF2-40B4-BE49-F238E27FC236}">
                <a16:creationId xmlns:a16="http://schemas.microsoft.com/office/drawing/2014/main" id="{A5D2602B-54B2-C0F9-C45B-2A564684392E}"/>
              </a:ext>
            </a:extLst>
          </p:cNvPr>
          <p:cNvPicPr>
            <a:picLocks noChangeAspect="1"/>
          </p:cNvPicPr>
          <p:nvPr/>
        </p:nvPicPr>
        <p:blipFill>
          <a:blip r:embed="rId3"/>
          <a:stretch/>
        </p:blipFill>
        <p:spPr bwMode="auto">
          <a:xfrm>
            <a:off x="10058400" y="307617"/>
            <a:ext cx="1780021" cy="686580"/>
          </a:xfrm>
          <a:prstGeom prst="rect">
            <a:avLst/>
          </a:prstGeom>
        </p:spPr>
      </p:pic>
      <p:pic>
        <p:nvPicPr>
          <p:cNvPr id="4" name="Picture 5" descr="C:\Documents and Settings\rist\Local Settings\Temporary Internet Files\Content.IE5\RRKU6J6Q\MCj03491210000[1].wmf">
            <a:extLst>
              <a:ext uri="{FF2B5EF4-FFF2-40B4-BE49-F238E27FC236}">
                <a16:creationId xmlns:a16="http://schemas.microsoft.com/office/drawing/2014/main" id="{D3575A4D-DA64-0623-997F-5BDF70C33F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704" y="3086100"/>
            <a:ext cx="1108076"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D01AC11E-B85E-AC18-2DDB-A0EE614BE918}"/>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GB" altLang="en-CH" sz="3200" dirty="0">
                <a:solidFill>
                  <a:schemeClr val="tx1"/>
                </a:solidFill>
                <a:ea typeface="ＭＳ Ｐゴシック" panose="020B0600070205080204" pitchFamily="34" charset="-128"/>
              </a:rPr>
              <a:t>Lucky 13 Distinguishing Attack – Maul</a:t>
            </a:r>
            <a:endParaRPr lang="en-US" sz="3200" dirty="0"/>
          </a:p>
        </p:txBody>
      </p:sp>
      <p:sp>
        <p:nvSpPr>
          <p:cNvPr id="6" name="Rectangle 18">
            <a:extLst>
              <a:ext uri="{FF2B5EF4-FFF2-40B4-BE49-F238E27FC236}">
                <a16:creationId xmlns:a16="http://schemas.microsoft.com/office/drawing/2014/main" id="{6BA1978F-017F-99EA-EDF6-1E50C700EF0C}"/>
              </a:ext>
            </a:extLst>
          </p:cNvPr>
          <p:cNvSpPr>
            <a:spLocks noChangeArrowheads="1"/>
          </p:cNvSpPr>
          <p:nvPr/>
        </p:nvSpPr>
        <p:spPr bwMode="auto">
          <a:xfrm>
            <a:off x="4367214" y="1676400"/>
            <a:ext cx="3862387" cy="533400"/>
          </a:xfrm>
          <a:prstGeom prst="rect">
            <a:avLst/>
          </a:prstGeom>
          <a:solidFill>
            <a:srgbClr val="009900"/>
          </a:solidFill>
          <a:ln w="9525">
            <a:solidFill>
              <a:srgbClr val="000000"/>
            </a:solidFill>
            <a:miter lim="800000"/>
            <a:headEnd/>
            <a:tailEnd/>
          </a:ln>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dirty="0">
                <a:solidFill>
                  <a:srgbClr val="000000"/>
                </a:solidFill>
                <a:latin typeface="Arial" panose="020B0604020202020204" pitchFamily="34" charset="0"/>
              </a:rPr>
              <a:t>R R …..……….………R 00 01</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linds(horizontal)">
                                      <p:cBhvr>
                                        <p:cTn id="19" dur="500"/>
                                        <p:tgtEl>
                                          <p:spTgt spid="27"/>
                                        </p:tgtEl>
                                      </p:cBhvr>
                                    </p:animEffect>
                                  </p:childTnLst>
                                </p:cTn>
                              </p:par>
                              <p:par>
                                <p:cTn id="20" presetID="3" presetClass="entr" presetSubtype="1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linds(horizontal)">
                                      <p:cBhvr>
                                        <p:cTn id="22" dur="500"/>
                                        <p:tgtEl>
                                          <p:spTgt spid="28"/>
                                        </p:tgtEl>
                                      </p:cBhvr>
                                    </p:animEffect>
                                  </p:childTnLst>
                                </p:cTn>
                              </p:par>
                              <p:par>
                                <p:cTn id="23" presetID="3" presetClass="entr" presetSubtype="1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linds(horizontal)">
                                      <p:cBhvr>
                                        <p:cTn id="25" dur="500"/>
                                        <p:tgtEl>
                                          <p:spTgt spid="37"/>
                                        </p:tgtEl>
                                      </p:cBhvr>
                                    </p:animEffect>
                                  </p:childTnLst>
                                </p:cTn>
                              </p:par>
                              <p:par>
                                <p:cTn id="26" presetID="3" presetClass="entr" presetSubtype="1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linds(horizont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52D78FE0-1BED-6542-20BB-CDE655458EA8}"/>
              </a:ext>
            </a:extLst>
          </p:cNvPr>
          <p:cNvSpPr txBox="1"/>
          <p:nvPr/>
        </p:nvSpPr>
        <p:spPr>
          <a:xfrm>
            <a:off x="1828800" y="457201"/>
            <a:ext cx="184150" cy="523875"/>
          </a:xfrm>
          <a:prstGeom prst="rect">
            <a:avLst/>
          </a:prstGeom>
          <a:noFill/>
        </p:spPr>
        <p:txBody>
          <a:bodyPr wrap="none">
            <a:spAutoFit/>
          </a:bodyPr>
          <a:lstStyle/>
          <a:p>
            <a:pPr>
              <a:defRPr/>
            </a:pPr>
            <a:endParaRPr lang="en-US" sz="2800" dirty="0">
              <a:solidFill>
                <a:srgbClr val="000000"/>
              </a:solidFill>
            </a:endParaRPr>
          </a:p>
        </p:txBody>
      </p:sp>
      <p:sp>
        <p:nvSpPr>
          <p:cNvPr id="126978" name="Slide Number Placeholder 5">
            <a:extLst>
              <a:ext uri="{FF2B5EF4-FFF2-40B4-BE49-F238E27FC236}">
                <a16:creationId xmlns:a16="http://schemas.microsoft.com/office/drawing/2014/main" id="{7384F7E1-D6C0-F21D-A61A-5600165D0A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fld id="{06F4CD25-76DF-914C-B54A-5FEFB932D116}" type="slidenum">
              <a:rPr lang="en-US" altLang="en-CH" sz="1200" b="0">
                <a:latin typeface="Arial" panose="020B0604020202020204" pitchFamily="34" charset="0"/>
              </a:rPr>
              <a:pPr/>
              <a:t>46</a:t>
            </a:fld>
            <a:endParaRPr lang="en-US" altLang="en-CH" sz="1200" b="0">
              <a:latin typeface="Arial" panose="020B0604020202020204" pitchFamily="34" charset="0"/>
            </a:endParaRPr>
          </a:p>
        </p:txBody>
      </p:sp>
      <p:sp>
        <p:nvSpPr>
          <p:cNvPr id="72" name="Rectangle 18">
            <a:extLst>
              <a:ext uri="{FF2B5EF4-FFF2-40B4-BE49-F238E27FC236}">
                <a16:creationId xmlns:a16="http://schemas.microsoft.com/office/drawing/2014/main" id="{8724F80E-9248-F30E-144F-B1FBA7EA5DF3}"/>
              </a:ext>
            </a:extLst>
          </p:cNvPr>
          <p:cNvSpPr>
            <a:spLocks noChangeArrowheads="1"/>
          </p:cNvSpPr>
          <p:nvPr/>
        </p:nvSpPr>
        <p:spPr bwMode="auto">
          <a:xfrm>
            <a:off x="4360864" y="3962400"/>
            <a:ext cx="3862387" cy="533400"/>
          </a:xfrm>
          <a:prstGeom prst="rect">
            <a:avLst/>
          </a:prstGeom>
          <a:solidFill>
            <a:srgbClr val="009900"/>
          </a:solidFill>
          <a:ln w="9525">
            <a:solidFill>
              <a:srgbClr val="000000"/>
            </a:solidFill>
            <a:miter lim="800000"/>
            <a:headEnd/>
            <a:tailEnd/>
          </a:ln>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a:solidFill>
                  <a:srgbClr val="000000"/>
                </a:solidFill>
                <a:latin typeface="Arial" panose="020B0604020202020204" pitchFamily="34" charset="0"/>
              </a:rPr>
              <a:t>FF FF………………………….FF</a:t>
            </a:r>
          </a:p>
        </p:txBody>
      </p:sp>
      <p:sp>
        <p:nvSpPr>
          <p:cNvPr id="77" name="Rectangle 32">
            <a:extLst>
              <a:ext uri="{FF2B5EF4-FFF2-40B4-BE49-F238E27FC236}">
                <a16:creationId xmlns:a16="http://schemas.microsoft.com/office/drawing/2014/main" id="{3C66531B-15BC-48BB-38EB-F24A3D6D9458}"/>
              </a:ext>
            </a:extLst>
          </p:cNvPr>
          <p:cNvSpPr>
            <a:spLocks noChangeArrowheads="1"/>
          </p:cNvSpPr>
          <p:nvPr/>
        </p:nvSpPr>
        <p:spPr bwMode="auto">
          <a:xfrm>
            <a:off x="3446463" y="1676400"/>
            <a:ext cx="914400" cy="533400"/>
          </a:xfrm>
          <a:prstGeom prst="rect">
            <a:avLst/>
          </a:prstGeom>
          <a:solidFill>
            <a:srgbClr val="009900"/>
          </a:solidFill>
          <a:ln w="9525">
            <a:solidFill>
              <a:schemeClr val="tx1"/>
            </a:solidFill>
            <a:miter lim="800000"/>
            <a:headEnd/>
            <a:tailEnd/>
          </a:ln>
        </p:spPr>
        <p:txBody>
          <a:bodyPr wrap="none" anchor="ctr"/>
          <a:lstStyle/>
          <a:p>
            <a:pPr algn="ctr">
              <a:defRPr/>
            </a:pPr>
            <a:r>
              <a:rPr lang="en-US" dirty="0"/>
              <a:t>R</a:t>
            </a:r>
            <a:endParaRPr lang="en-US" sz="1600" dirty="0"/>
          </a:p>
        </p:txBody>
      </p:sp>
      <p:sp>
        <p:nvSpPr>
          <p:cNvPr id="78" name="Rectangle 32">
            <a:extLst>
              <a:ext uri="{FF2B5EF4-FFF2-40B4-BE49-F238E27FC236}">
                <a16:creationId xmlns:a16="http://schemas.microsoft.com/office/drawing/2014/main" id="{60B65623-4B8E-1C92-52E4-934F058C9416}"/>
              </a:ext>
            </a:extLst>
          </p:cNvPr>
          <p:cNvSpPr>
            <a:spLocks noChangeArrowheads="1"/>
          </p:cNvSpPr>
          <p:nvPr/>
        </p:nvSpPr>
        <p:spPr bwMode="auto">
          <a:xfrm>
            <a:off x="3446463" y="3962400"/>
            <a:ext cx="914400" cy="533400"/>
          </a:xfrm>
          <a:prstGeom prst="rect">
            <a:avLst/>
          </a:prstGeom>
          <a:solidFill>
            <a:srgbClr val="009900"/>
          </a:solidFill>
          <a:ln w="9525">
            <a:solidFill>
              <a:schemeClr val="tx1"/>
            </a:solidFill>
            <a:miter lim="800000"/>
            <a:headEnd/>
            <a:tailEnd/>
          </a:ln>
        </p:spPr>
        <p:txBody>
          <a:bodyPr wrap="none" anchor="ctr"/>
          <a:lstStyle/>
          <a:p>
            <a:pPr algn="ctr">
              <a:defRPr/>
            </a:pPr>
            <a:r>
              <a:rPr lang="en-US" dirty="0">
                <a:ea typeface="ＭＳ Ｐゴシック" charset="0"/>
                <a:cs typeface="ＭＳ Ｐゴシック" charset="0"/>
              </a:rPr>
              <a:t>R</a:t>
            </a:r>
            <a:endParaRPr lang="en-US" sz="1600" dirty="0"/>
          </a:p>
        </p:txBody>
      </p:sp>
      <p:sp>
        <p:nvSpPr>
          <p:cNvPr id="126985" name="Rectangle 18">
            <a:extLst>
              <a:ext uri="{FF2B5EF4-FFF2-40B4-BE49-F238E27FC236}">
                <a16:creationId xmlns:a16="http://schemas.microsoft.com/office/drawing/2014/main" id="{E62BC89B-1FA2-AC66-D208-883F657BEB54}"/>
              </a:ext>
            </a:extLst>
          </p:cNvPr>
          <p:cNvSpPr>
            <a:spLocks noChangeArrowheads="1"/>
          </p:cNvSpPr>
          <p:nvPr/>
        </p:nvSpPr>
        <p:spPr bwMode="auto">
          <a:xfrm>
            <a:off x="3429000" y="2819400"/>
            <a:ext cx="4800600" cy="53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i="1" dirty="0">
                <a:solidFill>
                  <a:srgbClr val="000000"/>
                </a:solidFill>
                <a:latin typeface="Arial" panose="020B0604020202020204" pitchFamily="34" charset="0"/>
              </a:rPr>
              <a:t>C’</a:t>
            </a:r>
            <a:endParaRPr lang="en-US" altLang="en-CH" sz="2000" b="0" dirty="0">
              <a:solidFill>
                <a:srgbClr val="000000"/>
              </a:solidFill>
              <a:latin typeface="Arial" panose="020B0604020202020204" pitchFamily="34" charset="0"/>
            </a:endParaRPr>
          </a:p>
        </p:txBody>
      </p:sp>
      <p:sp>
        <p:nvSpPr>
          <p:cNvPr id="82" name="Rectangle 32">
            <a:extLst>
              <a:ext uri="{FF2B5EF4-FFF2-40B4-BE49-F238E27FC236}">
                <a16:creationId xmlns:a16="http://schemas.microsoft.com/office/drawing/2014/main" id="{20F80810-4A14-47F8-60F0-CB8A5CA22CA3}"/>
              </a:ext>
            </a:extLst>
          </p:cNvPr>
          <p:cNvSpPr>
            <a:spLocks noChangeArrowheads="1"/>
          </p:cNvSpPr>
          <p:nvPr/>
        </p:nvSpPr>
        <p:spPr bwMode="auto">
          <a:xfrm>
            <a:off x="2514600" y="2819400"/>
            <a:ext cx="914400" cy="533400"/>
          </a:xfrm>
          <a:prstGeom prst="rect">
            <a:avLst/>
          </a:prstGeom>
          <a:noFill/>
          <a:ln w="9525">
            <a:solidFill>
              <a:schemeClr val="tx1"/>
            </a:solidFill>
            <a:miter lim="800000"/>
            <a:headEnd/>
            <a:tailEnd/>
          </a:ln>
        </p:spPr>
        <p:txBody>
          <a:bodyPr wrap="none" anchor="ctr"/>
          <a:lstStyle/>
          <a:p>
            <a:pPr algn="ctr">
              <a:defRPr/>
            </a:pPr>
            <a:r>
              <a:rPr lang="en-US" dirty="0"/>
              <a:t>IV</a:t>
            </a:r>
            <a:endParaRPr lang="en-US" sz="1600" dirty="0"/>
          </a:p>
        </p:txBody>
      </p:sp>
      <p:sp>
        <p:nvSpPr>
          <p:cNvPr id="126987" name="Rectangle 18">
            <a:extLst>
              <a:ext uri="{FF2B5EF4-FFF2-40B4-BE49-F238E27FC236}">
                <a16:creationId xmlns:a16="http://schemas.microsoft.com/office/drawing/2014/main" id="{D43A6D5B-74D6-7D75-2E99-EF18E20B36F4}"/>
              </a:ext>
            </a:extLst>
          </p:cNvPr>
          <p:cNvSpPr>
            <a:spLocks noChangeArrowheads="1"/>
          </p:cNvSpPr>
          <p:nvPr/>
        </p:nvSpPr>
        <p:spPr bwMode="auto">
          <a:xfrm>
            <a:off x="3429000" y="5105400"/>
            <a:ext cx="4800600" cy="53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i="1" dirty="0">
                <a:solidFill>
                  <a:srgbClr val="000000"/>
                </a:solidFill>
                <a:latin typeface="Arial" panose="020B0604020202020204" pitchFamily="34" charset="0"/>
              </a:rPr>
              <a:t>C’</a:t>
            </a:r>
            <a:endParaRPr lang="en-US" altLang="en-CH" sz="2000" b="0" dirty="0">
              <a:solidFill>
                <a:srgbClr val="000000"/>
              </a:solidFill>
              <a:latin typeface="Arial" panose="020B0604020202020204" pitchFamily="34" charset="0"/>
            </a:endParaRPr>
          </a:p>
        </p:txBody>
      </p:sp>
      <p:sp>
        <p:nvSpPr>
          <p:cNvPr id="85" name="Rectangle 32">
            <a:extLst>
              <a:ext uri="{FF2B5EF4-FFF2-40B4-BE49-F238E27FC236}">
                <a16:creationId xmlns:a16="http://schemas.microsoft.com/office/drawing/2014/main" id="{5A97F523-D0D0-E89F-9443-3F46AD6A8D47}"/>
              </a:ext>
            </a:extLst>
          </p:cNvPr>
          <p:cNvSpPr>
            <a:spLocks noChangeArrowheads="1"/>
          </p:cNvSpPr>
          <p:nvPr/>
        </p:nvSpPr>
        <p:spPr bwMode="auto">
          <a:xfrm>
            <a:off x="2514600" y="5105400"/>
            <a:ext cx="914400" cy="533400"/>
          </a:xfrm>
          <a:prstGeom prst="rect">
            <a:avLst/>
          </a:prstGeom>
          <a:noFill/>
          <a:ln w="9525">
            <a:solidFill>
              <a:schemeClr val="tx1"/>
            </a:solidFill>
            <a:miter lim="800000"/>
            <a:headEnd/>
            <a:tailEnd/>
          </a:ln>
        </p:spPr>
        <p:txBody>
          <a:bodyPr wrap="none" anchor="ctr"/>
          <a:lstStyle/>
          <a:p>
            <a:pPr algn="ctr">
              <a:defRPr/>
            </a:pPr>
            <a:r>
              <a:rPr lang="en-US" dirty="0"/>
              <a:t>IV</a:t>
            </a:r>
            <a:endParaRPr lang="en-US" sz="1600" dirty="0"/>
          </a:p>
        </p:txBody>
      </p:sp>
      <p:sp>
        <p:nvSpPr>
          <p:cNvPr id="15" name="TextBox 14">
            <a:extLst>
              <a:ext uri="{FF2B5EF4-FFF2-40B4-BE49-F238E27FC236}">
                <a16:creationId xmlns:a16="http://schemas.microsoft.com/office/drawing/2014/main" id="{701ECEBF-97CF-3D3F-8A60-B519510FF122}"/>
              </a:ext>
            </a:extLst>
          </p:cNvPr>
          <p:cNvSpPr txBox="1"/>
          <p:nvPr/>
        </p:nvSpPr>
        <p:spPr>
          <a:xfrm>
            <a:off x="8305800" y="1769540"/>
            <a:ext cx="1548822" cy="338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defRPr/>
            </a:pPr>
            <a:r>
              <a:rPr lang="en-US" sz="1600" dirty="0"/>
              <a:t>invalid padding</a:t>
            </a:r>
          </a:p>
        </p:txBody>
      </p:sp>
      <p:sp>
        <p:nvSpPr>
          <p:cNvPr id="42" name="TextBox 41">
            <a:extLst>
              <a:ext uri="{FF2B5EF4-FFF2-40B4-BE49-F238E27FC236}">
                <a16:creationId xmlns:a16="http://schemas.microsoft.com/office/drawing/2014/main" id="{1B05D862-EBFA-456E-41F5-8D02A5E07443}"/>
              </a:ext>
            </a:extLst>
          </p:cNvPr>
          <p:cNvSpPr txBox="1"/>
          <p:nvPr/>
        </p:nvSpPr>
        <p:spPr>
          <a:xfrm>
            <a:off x="8305800" y="4191001"/>
            <a:ext cx="2249488" cy="8302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defRPr/>
            </a:pPr>
            <a:r>
              <a:rPr lang="en-US" sz="1600" dirty="0"/>
              <a:t>256-byte valid padding</a:t>
            </a:r>
          </a:p>
          <a:p>
            <a:pPr>
              <a:defRPr/>
            </a:pPr>
            <a:r>
              <a:rPr lang="en-US" sz="1600" dirty="0"/>
              <a:t>20-byte MAC</a:t>
            </a:r>
          </a:p>
          <a:p>
            <a:pPr>
              <a:defRPr/>
            </a:pPr>
            <a:r>
              <a:rPr lang="en-US" sz="1600" dirty="0"/>
              <a:t>12-byte message</a:t>
            </a:r>
          </a:p>
        </p:txBody>
      </p:sp>
      <p:sp>
        <p:nvSpPr>
          <p:cNvPr id="19" name="Down Arrow 18">
            <a:extLst>
              <a:ext uri="{FF2B5EF4-FFF2-40B4-BE49-F238E27FC236}">
                <a16:creationId xmlns:a16="http://schemas.microsoft.com/office/drawing/2014/main" id="{CC834B20-3F87-E9E6-4623-51B1DB9A7AE4}"/>
              </a:ext>
            </a:extLst>
          </p:cNvPr>
          <p:cNvSpPr>
            <a:spLocks noChangeArrowheads="1"/>
          </p:cNvSpPr>
          <p:nvPr/>
        </p:nvSpPr>
        <p:spPr bwMode="auto">
          <a:xfrm flipV="1">
            <a:off x="6400800" y="2209800"/>
            <a:ext cx="228600" cy="609600"/>
          </a:xfrm>
          <a:prstGeom prst="downArrow">
            <a:avLst>
              <a:gd name="adj1" fmla="val 50000"/>
              <a:gd name="adj2" fmla="val 50000"/>
            </a:avLst>
          </a:prstGeom>
          <a:solidFill>
            <a:schemeClr val="accent1"/>
          </a:solidFill>
          <a:ln w="12700">
            <a:solidFill>
              <a:schemeClr val="tx1"/>
            </a:solidFill>
            <a:round/>
            <a:headEnd/>
            <a:tailEnd/>
          </a:ln>
        </p:spPr>
        <p:txBody>
          <a:bodyPr wrap="none"/>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endParaRPr lang="en-US" altLang="en-CH" sz="1600"/>
          </a:p>
        </p:txBody>
      </p:sp>
      <p:sp>
        <p:nvSpPr>
          <p:cNvPr id="20" name="Down Arrow 19">
            <a:extLst>
              <a:ext uri="{FF2B5EF4-FFF2-40B4-BE49-F238E27FC236}">
                <a16:creationId xmlns:a16="http://schemas.microsoft.com/office/drawing/2014/main" id="{7C353CD6-3D6D-9680-F1DE-8E2B06385880}"/>
              </a:ext>
            </a:extLst>
          </p:cNvPr>
          <p:cNvSpPr>
            <a:spLocks noChangeArrowheads="1"/>
          </p:cNvSpPr>
          <p:nvPr/>
        </p:nvSpPr>
        <p:spPr bwMode="auto">
          <a:xfrm flipV="1">
            <a:off x="6400800" y="4495800"/>
            <a:ext cx="228600" cy="609600"/>
          </a:xfrm>
          <a:prstGeom prst="downArrow">
            <a:avLst>
              <a:gd name="adj1" fmla="val 50000"/>
              <a:gd name="adj2" fmla="val 50000"/>
            </a:avLst>
          </a:prstGeom>
          <a:solidFill>
            <a:schemeClr val="accent1"/>
          </a:solidFill>
          <a:ln w="12700">
            <a:solidFill>
              <a:schemeClr val="tx1"/>
            </a:solidFill>
            <a:round/>
            <a:headEnd/>
            <a:tailEnd/>
          </a:ln>
        </p:spPr>
        <p:txBody>
          <a:bodyPr wrap="none"/>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endParaRPr lang="en-US" altLang="en-CH" sz="1600"/>
          </a:p>
        </p:txBody>
      </p:sp>
      <p:pic>
        <p:nvPicPr>
          <p:cNvPr id="2" name="Graphic 3">
            <a:extLst>
              <a:ext uri="{FF2B5EF4-FFF2-40B4-BE49-F238E27FC236}">
                <a16:creationId xmlns:a16="http://schemas.microsoft.com/office/drawing/2014/main" id="{1693444C-A7C2-B831-944A-8BDEFC258D4B}"/>
              </a:ext>
            </a:extLst>
          </p:cNvPr>
          <p:cNvPicPr>
            <a:picLocks noChangeAspect="1"/>
          </p:cNvPicPr>
          <p:nvPr/>
        </p:nvPicPr>
        <p:blipFill>
          <a:blip r:embed="rId3"/>
          <a:stretch/>
        </p:blipFill>
        <p:spPr bwMode="auto">
          <a:xfrm>
            <a:off x="10058400" y="307617"/>
            <a:ext cx="1780021" cy="686580"/>
          </a:xfrm>
          <a:prstGeom prst="rect">
            <a:avLst/>
          </a:prstGeom>
        </p:spPr>
      </p:pic>
      <p:pic>
        <p:nvPicPr>
          <p:cNvPr id="3" name="Picture 5" descr="C:\Documents and Settings\rist\Local Settings\Temporary Internet Files\Content.IE5\RRKU6J6Q\MCj03491210000[1].wmf">
            <a:extLst>
              <a:ext uri="{FF2B5EF4-FFF2-40B4-BE49-F238E27FC236}">
                <a16:creationId xmlns:a16="http://schemas.microsoft.com/office/drawing/2014/main" id="{CBD5AE54-7E0C-8F6D-E3A7-4B7489EF10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704" y="3086100"/>
            <a:ext cx="1108076"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68B1EC03-7C5C-82E4-5198-96E4C3497488}"/>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GB" altLang="en-CH" sz="3200" dirty="0">
                <a:solidFill>
                  <a:schemeClr val="tx1"/>
                </a:solidFill>
                <a:ea typeface="ＭＳ Ｐゴシック" panose="020B0600070205080204" pitchFamily="34" charset="-128"/>
              </a:rPr>
              <a:t>Lucky 13 Distinguishing Attack – Decryption I</a:t>
            </a:r>
            <a:endParaRPr lang="en-US" sz="3200" dirty="0"/>
          </a:p>
        </p:txBody>
      </p:sp>
      <p:sp>
        <p:nvSpPr>
          <p:cNvPr id="6" name="Rectangle 18">
            <a:extLst>
              <a:ext uri="{FF2B5EF4-FFF2-40B4-BE49-F238E27FC236}">
                <a16:creationId xmlns:a16="http://schemas.microsoft.com/office/drawing/2014/main" id="{EC47236A-D7C7-CA90-81B6-33B918FBADD6}"/>
              </a:ext>
            </a:extLst>
          </p:cNvPr>
          <p:cNvSpPr>
            <a:spLocks noChangeArrowheads="1"/>
          </p:cNvSpPr>
          <p:nvPr/>
        </p:nvSpPr>
        <p:spPr bwMode="auto">
          <a:xfrm>
            <a:off x="4367214" y="1676400"/>
            <a:ext cx="3862387" cy="533400"/>
          </a:xfrm>
          <a:prstGeom prst="rect">
            <a:avLst/>
          </a:prstGeom>
          <a:solidFill>
            <a:srgbClr val="009900"/>
          </a:solidFill>
          <a:ln w="9525">
            <a:solidFill>
              <a:srgbClr val="000000"/>
            </a:solidFill>
            <a:miter lim="800000"/>
            <a:headEnd/>
            <a:tailEnd/>
          </a:ln>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dirty="0">
                <a:solidFill>
                  <a:srgbClr val="000000"/>
                </a:solidFill>
                <a:latin typeface="Arial" panose="020B0604020202020204" pitchFamily="34" charset="0"/>
              </a:rPr>
              <a:t>R R …..……….………R 00 01</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7" grpId="0" animBg="1"/>
      <p:bldP spid="78" grpId="0" animBg="1"/>
      <p:bldP spid="15" grpId="0" animBg="1"/>
      <p:bldP spid="42" grpId="0" animBg="1"/>
      <p:bldP spid="19" grpId="0" animBg="1"/>
      <p:bldP spid="20"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23F2DDD-0097-9E19-4411-EEA15E69EFAB}"/>
              </a:ext>
            </a:extLst>
          </p:cNvPr>
          <p:cNvSpPr txBox="1"/>
          <p:nvPr/>
        </p:nvSpPr>
        <p:spPr>
          <a:xfrm>
            <a:off x="1828800" y="457201"/>
            <a:ext cx="184150" cy="523875"/>
          </a:xfrm>
          <a:prstGeom prst="rect">
            <a:avLst/>
          </a:prstGeom>
          <a:noFill/>
        </p:spPr>
        <p:txBody>
          <a:bodyPr wrap="none">
            <a:spAutoFit/>
          </a:bodyPr>
          <a:lstStyle/>
          <a:p>
            <a:pPr>
              <a:defRPr/>
            </a:pPr>
            <a:endParaRPr lang="en-US" sz="2800" dirty="0">
              <a:solidFill>
                <a:srgbClr val="000000"/>
              </a:solidFill>
            </a:endParaRPr>
          </a:p>
        </p:txBody>
      </p:sp>
      <p:sp>
        <p:nvSpPr>
          <p:cNvPr id="129026" name="Slide Number Placeholder 5">
            <a:extLst>
              <a:ext uri="{FF2B5EF4-FFF2-40B4-BE49-F238E27FC236}">
                <a16:creationId xmlns:a16="http://schemas.microsoft.com/office/drawing/2014/main" id="{03CE4E7E-BD2B-E355-2C6A-2523F6C8F1E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fld id="{0DFB64B9-BB20-4347-9F19-9FFA1CD63E1D}" type="slidenum">
              <a:rPr lang="en-US" altLang="en-CH" sz="1200" b="0">
                <a:latin typeface="Arial" panose="020B0604020202020204" pitchFamily="34" charset="0"/>
              </a:rPr>
              <a:pPr/>
              <a:t>47</a:t>
            </a:fld>
            <a:endParaRPr lang="en-US" altLang="en-CH" sz="1200" b="0">
              <a:latin typeface="Arial" panose="020B0604020202020204" pitchFamily="34" charset="0"/>
            </a:endParaRPr>
          </a:p>
        </p:txBody>
      </p:sp>
      <p:sp>
        <p:nvSpPr>
          <p:cNvPr id="129028" name="Rectangle 18">
            <a:extLst>
              <a:ext uri="{FF2B5EF4-FFF2-40B4-BE49-F238E27FC236}">
                <a16:creationId xmlns:a16="http://schemas.microsoft.com/office/drawing/2014/main" id="{F6030DE6-8C90-29C9-4A4D-DF06F0059D60}"/>
              </a:ext>
            </a:extLst>
          </p:cNvPr>
          <p:cNvSpPr>
            <a:spLocks noChangeArrowheads="1"/>
          </p:cNvSpPr>
          <p:nvPr/>
        </p:nvSpPr>
        <p:spPr bwMode="auto">
          <a:xfrm>
            <a:off x="4367214" y="1676400"/>
            <a:ext cx="2871787" cy="533400"/>
          </a:xfrm>
          <a:prstGeom prst="rect">
            <a:avLst/>
          </a:prstGeom>
          <a:solidFill>
            <a:srgbClr val="009900"/>
          </a:solidFill>
          <a:ln w="9525">
            <a:solidFill>
              <a:srgbClr val="000000"/>
            </a:solidFill>
            <a:miter lim="800000"/>
            <a:headEnd/>
            <a:tailEnd/>
          </a:ln>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dirty="0">
                <a:solidFill>
                  <a:srgbClr val="000000"/>
                </a:solidFill>
                <a:latin typeface="Arial" panose="020B0604020202020204" pitchFamily="34" charset="0"/>
              </a:rPr>
              <a:t>R R …..……….……..R</a:t>
            </a:r>
          </a:p>
        </p:txBody>
      </p:sp>
      <p:sp>
        <p:nvSpPr>
          <p:cNvPr id="77" name="Rectangle 32">
            <a:extLst>
              <a:ext uri="{FF2B5EF4-FFF2-40B4-BE49-F238E27FC236}">
                <a16:creationId xmlns:a16="http://schemas.microsoft.com/office/drawing/2014/main" id="{3AC3D818-2A38-1D70-4F34-D118A6636FAD}"/>
              </a:ext>
            </a:extLst>
          </p:cNvPr>
          <p:cNvSpPr>
            <a:spLocks noChangeArrowheads="1"/>
          </p:cNvSpPr>
          <p:nvPr/>
        </p:nvSpPr>
        <p:spPr bwMode="auto">
          <a:xfrm>
            <a:off x="3446463" y="1676400"/>
            <a:ext cx="914400" cy="533400"/>
          </a:xfrm>
          <a:prstGeom prst="rect">
            <a:avLst/>
          </a:prstGeom>
          <a:solidFill>
            <a:srgbClr val="009900"/>
          </a:solidFill>
          <a:ln w="9525">
            <a:solidFill>
              <a:schemeClr val="tx1"/>
            </a:solidFill>
            <a:miter lim="800000"/>
            <a:headEnd/>
            <a:tailEnd/>
          </a:ln>
        </p:spPr>
        <p:txBody>
          <a:bodyPr wrap="none" anchor="ctr"/>
          <a:lstStyle/>
          <a:p>
            <a:pPr algn="ctr">
              <a:defRPr/>
            </a:pPr>
            <a:r>
              <a:rPr lang="en-US" dirty="0"/>
              <a:t>R</a:t>
            </a:r>
            <a:endParaRPr lang="en-US" sz="1600" dirty="0"/>
          </a:p>
        </p:txBody>
      </p:sp>
      <p:sp>
        <p:nvSpPr>
          <p:cNvPr id="78" name="Rectangle 32">
            <a:extLst>
              <a:ext uri="{FF2B5EF4-FFF2-40B4-BE49-F238E27FC236}">
                <a16:creationId xmlns:a16="http://schemas.microsoft.com/office/drawing/2014/main" id="{43F1C6AC-5F68-DC3D-0FAE-668252E79A6A}"/>
              </a:ext>
            </a:extLst>
          </p:cNvPr>
          <p:cNvSpPr>
            <a:spLocks noChangeArrowheads="1"/>
          </p:cNvSpPr>
          <p:nvPr/>
        </p:nvSpPr>
        <p:spPr bwMode="auto">
          <a:xfrm>
            <a:off x="3446464" y="3962400"/>
            <a:ext cx="439737" cy="533400"/>
          </a:xfrm>
          <a:prstGeom prst="rect">
            <a:avLst/>
          </a:prstGeom>
          <a:solidFill>
            <a:srgbClr val="009900"/>
          </a:solidFill>
          <a:ln w="9525">
            <a:solidFill>
              <a:schemeClr val="tx1"/>
            </a:solidFill>
            <a:miter lim="800000"/>
            <a:headEnd/>
            <a:tailEnd/>
          </a:ln>
        </p:spPr>
        <p:txBody>
          <a:bodyPr wrap="none" anchor="ctr"/>
          <a:lstStyle/>
          <a:p>
            <a:pPr algn="ctr">
              <a:defRPr/>
            </a:pPr>
            <a:r>
              <a:rPr lang="en-US" dirty="0">
                <a:ea typeface="ＭＳ Ｐゴシック" charset="0"/>
                <a:cs typeface="ＭＳ Ｐゴシック" charset="0"/>
              </a:rPr>
              <a:t>R</a:t>
            </a:r>
            <a:endParaRPr lang="en-US" sz="1600" dirty="0"/>
          </a:p>
        </p:txBody>
      </p:sp>
      <p:sp>
        <p:nvSpPr>
          <p:cNvPr id="80" name="Rectangle 18">
            <a:extLst>
              <a:ext uri="{FF2B5EF4-FFF2-40B4-BE49-F238E27FC236}">
                <a16:creationId xmlns:a16="http://schemas.microsoft.com/office/drawing/2014/main" id="{543D4F40-2111-DC91-2F19-498B0F23E4BA}"/>
              </a:ext>
            </a:extLst>
          </p:cNvPr>
          <p:cNvSpPr>
            <a:spLocks noChangeArrowheads="1"/>
          </p:cNvSpPr>
          <p:nvPr/>
        </p:nvSpPr>
        <p:spPr bwMode="auto">
          <a:xfrm>
            <a:off x="3429000" y="2819400"/>
            <a:ext cx="4800600" cy="53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i="1" dirty="0">
                <a:solidFill>
                  <a:srgbClr val="000000"/>
                </a:solidFill>
                <a:latin typeface="Arial" panose="020B0604020202020204" pitchFamily="34" charset="0"/>
              </a:rPr>
              <a:t>C’</a:t>
            </a:r>
            <a:endParaRPr lang="en-US" altLang="en-CH" sz="2000" b="0" dirty="0">
              <a:solidFill>
                <a:srgbClr val="000000"/>
              </a:solidFill>
              <a:latin typeface="Arial" panose="020B0604020202020204" pitchFamily="34" charset="0"/>
            </a:endParaRPr>
          </a:p>
        </p:txBody>
      </p:sp>
      <p:sp>
        <p:nvSpPr>
          <p:cNvPr id="82" name="Rectangle 32">
            <a:extLst>
              <a:ext uri="{FF2B5EF4-FFF2-40B4-BE49-F238E27FC236}">
                <a16:creationId xmlns:a16="http://schemas.microsoft.com/office/drawing/2014/main" id="{FB7EC448-EDBE-8398-C386-7C0551D7986B}"/>
              </a:ext>
            </a:extLst>
          </p:cNvPr>
          <p:cNvSpPr>
            <a:spLocks noChangeArrowheads="1"/>
          </p:cNvSpPr>
          <p:nvPr/>
        </p:nvSpPr>
        <p:spPr bwMode="auto">
          <a:xfrm>
            <a:off x="2514600" y="2819400"/>
            <a:ext cx="914400" cy="533400"/>
          </a:xfrm>
          <a:prstGeom prst="rect">
            <a:avLst/>
          </a:prstGeom>
          <a:noFill/>
          <a:ln w="9525">
            <a:solidFill>
              <a:schemeClr val="tx1"/>
            </a:solidFill>
            <a:miter lim="800000"/>
            <a:headEnd/>
            <a:tailEnd/>
          </a:ln>
        </p:spPr>
        <p:txBody>
          <a:bodyPr wrap="none" anchor="ctr"/>
          <a:lstStyle/>
          <a:p>
            <a:pPr algn="ctr">
              <a:defRPr/>
            </a:pPr>
            <a:r>
              <a:rPr lang="en-US" dirty="0"/>
              <a:t>IV</a:t>
            </a:r>
            <a:endParaRPr lang="en-US" sz="1600" dirty="0"/>
          </a:p>
        </p:txBody>
      </p:sp>
      <p:sp>
        <p:nvSpPr>
          <p:cNvPr id="84" name="Rectangle 18">
            <a:extLst>
              <a:ext uri="{FF2B5EF4-FFF2-40B4-BE49-F238E27FC236}">
                <a16:creationId xmlns:a16="http://schemas.microsoft.com/office/drawing/2014/main" id="{1A6EFE8A-BBFD-B889-1232-958038F199BB}"/>
              </a:ext>
            </a:extLst>
          </p:cNvPr>
          <p:cNvSpPr>
            <a:spLocks noChangeArrowheads="1"/>
          </p:cNvSpPr>
          <p:nvPr/>
        </p:nvSpPr>
        <p:spPr bwMode="auto">
          <a:xfrm>
            <a:off x="3429000" y="5105400"/>
            <a:ext cx="4800600" cy="53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i="1" dirty="0">
                <a:solidFill>
                  <a:srgbClr val="000000"/>
                </a:solidFill>
                <a:latin typeface="Arial" panose="020B0604020202020204" pitchFamily="34" charset="0"/>
              </a:rPr>
              <a:t>C’</a:t>
            </a:r>
            <a:endParaRPr lang="en-US" altLang="en-CH" sz="2000" b="0" dirty="0">
              <a:solidFill>
                <a:srgbClr val="000000"/>
              </a:solidFill>
              <a:latin typeface="Arial" panose="020B0604020202020204" pitchFamily="34" charset="0"/>
            </a:endParaRPr>
          </a:p>
        </p:txBody>
      </p:sp>
      <p:sp>
        <p:nvSpPr>
          <p:cNvPr id="85" name="Rectangle 32">
            <a:extLst>
              <a:ext uri="{FF2B5EF4-FFF2-40B4-BE49-F238E27FC236}">
                <a16:creationId xmlns:a16="http://schemas.microsoft.com/office/drawing/2014/main" id="{0FB4150E-16B4-0600-F344-43522700C2BA}"/>
              </a:ext>
            </a:extLst>
          </p:cNvPr>
          <p:cNvSpPr>
            <a:spLocks noChangeArrowheads="1"/>
          </p:cNvSpPr>
          <p:nvPr/>
        </p:nvSpPr>
        <p:spPr bwMode="auto">
          <a:xfrm>
            <a:off x="2514600" y="5105400"/>
            <a:ext cx="914400" cy="533400"/>
          </a:xfrm>
          <a:prstGeom prst="rect">
            <a:avLst/>
          </a:prstGeom>
          <a:noFill/>
          <a:ln w="9525">
            <a:solidFill>
              <a:schemeClr val="tx1"/>
            </a:solidFill>
            <a:miter lim="800000"/>
            <a:headEnd/>
            <a:tailEnd/>
          </a:ln>
        </p:spPr>
        <p:txBody>
          <a:bodyPr wrap="none" anchor="ctr"/>
          <a:lstStyle/>
          <a:p>
            <a:pPr algn="ctr">
              <a:defRPr/>
            </a:pPr>
            <a:r>
              <a:rPr lang="en-US" dirty="0"/>
              <a:t>IV</a:t>
            </a:r>
            <a:endParaRPr lang="en-US" sz="1600" dirty="0"/>
          </a:p>
        </p:txBody>
      </p:sp>
      <p:sp>
        <p:nvSpPr>
          <p:cNvPr id="45" name="Rectangle 32">
            <a:extLst>
              <a:ext uri="{FF2B5EF4-FFF2-40B4-BE49-F238E27FC236}">
                <a16:creationId xmlns:a16="http://schemas.microsoft.com/office/drawing/2014/main" id="{890021E6-6902-193F-89B0-A9AAD1D57C14}"/>
              </a:ext>
            </a:extLst>
          </p:cNvPr>
          <p:cNvSpPr>
            <a:spLocks noChangeArrowheads="1"/>
          </p:cNvSpPr>
          <p:nvPr/>
        </p:nvSpPr>
        <p:spPr bwMode="auto">
          <a:xfrm>
            <a:off x="7609707" y="1676400"/>
            <a:ext cx="609600" cy="533400"/>
          </a:xfrm>
          <a:prstGeom prst="rect">
            <a:avLst/>
          </a:prstGeom>
          <a:solidFill>
            <a:srgbClr val="F79646"/>
          </a:solidFill>
          <a:ln w="9525">
            <a:solidFill>
              <a:schemeClr val="tx1"/>
            </a:solidFill>
            <a:miter lim="800000"/>
            <a:headEnd/>
            <a:tailEnd/>
          </a:ln>
        </p:spPr>
        <p:txBody>
          <a:bodyPr wrap="none" anchor="ctr"/>
          <a:lstStyle/>
          <a:p>
            <a:pPr>
              <a:defRPr/>
            </a:pPr>
            <a:endParaRPr lang="en-US" sz="1600"/>
          </a:p>
        </p:txBody>
      </p:sp>
      <p:sp>
        <p:nvSpPr>
          <p:cNvPr id="46" name="Rectangle 32">
            <a:extLst>
              <a:ext uri="{FF2B5EF4-FFF2-40B4-BE49-F238E27FC236}">
                <a16:creationId xmlns:a16="http://schemas.microsoft.com/office/drawing/2014/main" id="{4688C424-6863-7C2E-8B7D-770932A4F879}"/>
              </a:ext>
            </a:extLst>
          </p:cNvPr>
          <p:cNvSpPr>
            <a:spLocks noChangeArrowheads="1"/>
          </p:cNvSpPr>
          <p:nvPr/>
        </p:nvSpPr>
        <p:spPr bwMode="auto">
          <a:xfrm>
            <a:off x="3886200" y="3962400"/>
            <a:ext cx="609600" cy="533400"/>
          </a:xfrm>
          <a:prstGeom prst="rect">
            <a:avLst/>
          </a:prstGeom>
          <a:solidFill>
            <a:srgbClr val="F79646"/>
          </a:solidFill>
          <a:ln w="9525">
            <a:solidFill>
              <a:schemeClr val="tx1"/>
            </a:solidFill>
            <a:miter lim="800000"/>
            <a:headEnd/>
            <a:tailEnd/>
          </a:ln>
        </p:spPr>
        <p:txBody>
          <a:bodyPr wrap="none" anchor="ctr"/>
          <a:lstStyle/>
          <a:p>
            <a:pPr>
              <a:defRPr/>
            </a:pPr>
            <a:endParaRPr lang="en-US" sz="1600"/>
          </a:p>
        </p:txBody>
      </p:sp>
      <p:sp>
        <p:nvSpPr>
          <p:cNvPr id="48" name="Rectangle 32">
            <a:extLst>
              <a:ext uri="{FF2B5EF4-FFF2-40B4-BE49-F238E27FC236}">
                <a16:creationId xmlns:a16="http://schemas.microsoft.com/office/drawing/2014/main" id="{A29E1884-CECC-05F8-88AF-1E91C70B1E59}"/>
              </a:ext>
            </a:extLst>
          </p:cNvPr>
          <p:cNvSpPr>
            <a:spLocks noChangeArrowheads="1"/>
          </p:cNvSpPr>
          <p:nvPr/>
        </p:nvSpPr>
        <p:spPr bwMode="auto">
          <a:xfrm>
            <a:off x="4495800" y="3962400"/>
            <a:ext cx="3733800" cy="533400"/>
          </a:xfrm>
          <a:prstGeom prst="rect">
            <a:avLst/>
          </a:prstGeom>
          <a:solidFill>
            <a:srgbClr val="FFFF00"/>
          </a:solidFill>
          <a:ln w="9525">
            <a:solidFill>
              <a:schemeClr val="tx1"/>
            </a:solidFill>
            <a:miter lim="800000"/>
            <a:headEnd/>
            <a:tailEnd/>
          </a:ln>
        </p:spPr>
        <p:txBody>
          <a:bodyPr wrap="none" anchor="ctr"/>
          <a:lstStyle/>
          <a:p>
            <a:pPr>
              <a:defRPr/>
            </a:pPr>
            <a:endParaRPr lang="en-US" sz="1600"/>
          </a:p>
        </p:txBody>
      </p:sp>
      <p:sp>
        <p:nvSpPr>
          <p:cNvPr id="53" name="Down Arrow 52">
            <a:extLst>
              <a:ext uri="{FF2B5EF4-FFF2-40B4-BE49-F238E27FC236}">
                <a16:creationId xmlns:a16="http://schemas.microsoft.com/office/drawing/2014/main" id="{7F2ACD4F-AC75-671C-E1BB-13628A08A960}"/>
              </a:ext>
            </a:extLst>
          </p:cNvPr>
          <p:cNvSpPr>
            <a:spLocks noChangeArrowheads="1"/>
          </p:cNvSpPr>
          <p:nvPr/>
        </p:nvSpPr>
        <p:spPr bwMode="auto">
          <a:xfrm flipV="1">
            <a:off x="6400800" y="2209800"/>
            <a:ext cx="228600" cy="609600"/>
          </a:xfrm>
          <a:prstGeom prst="downArrow">
            <a:avLst>
              <a:gd name="adj1" fmla="val 50000"/>
              <a:gd name="adj2" fmla="val 50000"/>
            </a:avLst>
          </a:prstGeom>
          <a:solidFill>
            <a:schemeClr val="accent1"/>
          </a:solidFill>
          <a:ln w="12700">
            <a:solidFill>
              <a:schemeClr val="tx1"/>
            </a:solidFill>
            <a:round/>
            <a:headEnd/>
            <a:tailEnd/>
          </a:ln>
        </p:spPr>
        <p:txBody>
          <a:bodyPr wrap="none"/>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endParaRPr lang="en-US" altLang="en-CH" sz="1600"/>
          </a:p>
        </p:txBody>
      </p:sp>
      <p:sp>
        <p:nvSpPr>
          <p:cNvPr id="54" name="Down Arrow 53">
            <a:extLst>
              <a:ext uri="{FF2B5EF4-FFF2-40B4-BE49-F238E27FC236}">
                <a16:creationId xmlns:a16="http://schemas.microsoft.com/office/drawing/2014/main" id="{2B5F3C5F-4843-D85B-4B2B-5C98932B04EA}"/>
              </a:ext>
            </a:extLst>
          </p:cNvPr>
          <p:cNvSpPr>
            <a:spLocks noChangeArrowheads="1"/>
          </p:cNvSpPr>
          <p:nvPr/>
        </p:nvSpPr>
        <p:spPr bwMode="auto">
          <a:xfrm flipV="1">
            <a:off x="6400800" y="4495800"/>
            <a:ext cx="228600" cy="609600"/>
          </a:xfrm>
          <a:prstGeom prst="downArrow">
            <a:avLst>
              <a:gd name="adj1" fmla="val 50000"/>
              <a:gd name="adj2" fmla="val 50000"/>
            </a:avLst>
          </a:prstGeom>
          <a:solidFill>
            <a:schemeClr val="accent1"/>
          </a:solidFill>
          <a:ln w="12700">
            <a:solidFill>
              <a:schemeClr val="tx1"/>
            </a:solidFill>
            <a:round/>
            <a:headEnd/>
            <a:tailEnd/>
          </a:ln>
        </p:spPr>
        <p:txBody>
          <a:bodyPr wrap="none"/>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endParaRPr lang="en-US" altLang="en-CH" sz="1600"/>
          </a:p>
        </p:txBody>
      </p:sp>
      <p:pic>
        <p:nvPicPr>
          <p:cNvPr id="2" name="Graphic 3">
            <a:extLst>
              <a:ext uri="{FF2B5EF4-FFF2-40B4-BE49-F238E27FC236}">
                <a16:creationId xmlns:a16="http://schemas.microsoft.com/office/drawing/2014/main" id="{DB3A0DAB-63DF-4C69-8344-869CC86C43BD}"/>
              </a:ext>
            </a:extLst>
          </p:cNvPr>
          <p:cNvPicPr>
            <a:picLocks noChangeAspect="1"/>
          </p:cNvPicPr>
          <p:nvPr/>
        </p:nvPicPr>
        <p:blipFill>
          <a:blip r:embed="rId3"/>
          <a:stretch/>
        </p:blipFill>
        <p:spPr bwMode="auto">
          <a:xfrm>
            <a:off x="10058400" y="307617"/>
            <a:ext cx="1780021" cy="686580"/>
          </a:xfrm>
          <a:prstGeom prst="rect">
            <a:avLst/>
          </a:prstGeom>
        </p:spPr>
      </p:pic>
      <p:pic>
        <p:nvPicPr>
          <p:cNvPr id="3" name="Picture 5" descr="C:\Documents and Settings\rist\Local Settings\Temporary Internet Files\Content.IE5\RRKU6J6Q\MCj03491210000[1].wmf">
            <a:extLst>
              <a:ext uri="{FF2B5EF4-FFF2-40B4-BE49-F238E27FC236}">
                <a16:creationId xmlns:a16="http://schemas.microsoft.com/office/drawing/2014/main" id="{1390CBFE-3B28-E268-75E4-7F54BB90F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704" y="3086100"/>
            <a:ext cx="1108076"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6BC9928F-AF3C-FC67-D057-34C7D5D78B18}"/>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GB" altLang="en-CH" sz="3200" dirty="0">
                <a:solidFill>
                  <a:schemeClr val="tx1"/>
                </a:solidFill>
                <a:ea typeface="ＭＳ Ｐゴシック" panose="020B0600070205080204" pitchFamily="34" charset="-128"/>
              </a:rPr>
              <a:t>Lucky 13 Distinguishing Attack – Decryption II</a:t>
            </a:r>
            <a:endParaRPr lang="en-US" sz="3200" dirty="0"/>
          </a:p>
        </p:txBody>
      </p:sp>
      <p:sp>
        <p:nvSpPr>
          <p:cNvPr id="5" name="Rectangle 18">
            <a:extLst>
              <a:ext uri="{FF2B5EF4-FFF2-40B4-BE49-F238E27FC236}">
                <a16:creationId xmlns:a16="http://schemas.microsoft.com/office/drawing/2014/main" id="{80FE2E5E-E309-CC8A-9FC8-F4F1864ED713}"/>
              </a:ext>
            </a:extLst>
          </p:cNvPr>
          <p:cNvSpPr>
            <a:spLocks noChangeArrowheads="1"/>
          </p:cNvSpPr>
          <p:nvPr/>
        </p:nvSpPr>
        <p:spPr bwMode="auto">
          <a:xfrm>
            <a:off x="4367214" y="1676400"/>
            <a:ext cx="3862387" cy="533400"/>
          </a:xfrm>
          <a:prstGeom prst="rect">
            <a:avLst/>
          </a:prstGeom>
          <a:solidFill>
            <a:srgbClr val="009900"/>
          </a:solidFill>
          <a:ln w="9525">
            <a:solidFill>
              <a:srgbClr val="000000"/>
            </a:solidFill>
            <a:miter lim="800000"/>
            <a:headEnd/>
            <a:tailEnd/>
          </a:ln>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dirty="0">
                <a:solidFill>
                  <a:srgbClr val="000000"/>
                </a:solidFill>
                <a:latin typeface="Arial" panose="020B0604020202020204" pitchFamily="34" charset="0"/>
              </a:rPr>
              <a:t>R R …..……….………R 00 01</a:t>
            </a:r>
          </a:p>
        </p:txBody>
      </p:sp>
      <p:sp>
        <p:nvSpPr>
          <p:cNvPr id="6" name="TextBox 5">
            <a:extLst>
              <a:ext uri="{FF2B5EF4-FFF2-40B4-BE49-F238E27FC236}">
                <a16:creationId xmlns:a16="http://schemas.microsoft.com/office/drawing/2014/main" id="{D9399CE8-9FDE-96A8-F9AD-F285B98E7DC2}"/>
              </a:ext>
            </a:extLst>
          </p:cNvPr>
          <p:cNvSpPr txBox="1"/>
          <p:nvPr/>
        </p:nvSpPr>
        <p:spPr>
          <a:xfrm>
            <a:off x="8305800" y="1769540"/>
            <a:ext cx="1548822" cy="338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defRPr/>
            </a:pPr>
            <a:r>
              <a:rPr lang="en-US" sz="1600" dirty="0"/>
              <a:t>invalid padding</a:t>
            </a:r>
          </a:p>
        </p:txBody>
      </p:sp>
      <p:sp>
        <p:nvSpPr>
          <p:cNvPr id="7" name="TextBox 6">
            <a:extLst>
              <a:ext uri="{FF2B5EF4-FFF2-40B4-BE49-F238E27FC236}">
                <a16:creationId xmlns:a16="http://schemas.microsoft.com/office/drawing/2014/main" id="{F09F34B3-4E2D-F4A3-8383-97891CCF3F14}"/>
              </a:ext>
            </a:extLst>
          </p:cNvPr>
          <p:cNvSpPr txBox="1"/>
          <p:nvPr/>
        </p:nvSpPr>
        <p:spPr>
          <a:xfrm>
            <a:off x="8305800" y="4191001"/>
            <a:ext cx="2249488" cy="8302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defRPr/>
            </a:pPr>
            <a:r>
              <a:rPr lang="en-US" sz="1600" dirty="0"/>
              <a:t>256-byte valid padding</a:t>
            </a:r>
          </a:p>
          <a:p>
            <a:pPr>
              <a:defRPr/>
            </a:pPr>
            <a:r>
              <a:rPr lang="en-US" sz="1600" dirty="0"/>
              <a:t>20-byte MAC</a:t>
            </a:r>
          </a:p>
          <a:p>
            <a:pPr>
              <a:defRPr/>
            </a:pPr>
            <a:r>
              <a:rPr lang="en-US" sz="1600" dirty="0"/>
              <a:t>12-byte message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82"/>
                                        </p:tgtEl>
                                      </p:cBhvr>
                                    </p:animEffect>
                                    <p:set>
                                      <p:cBhvr>
                                        <p:cTn id="7" dur="1" fill="hold">
                                          <p:stCondLst>
                                            <p:cond delay="499"/>
                                          </p:stCondLst>
                                        </p:cTn>
                                        <p:tgtEl>
                                          <p:spTgt spid="82"/>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80"/>
                                        </p:tgtEl>
                                      </p:cBhvr>
                                    </p:animEffect>
                                    <p:set>
                                      <p:cBhvr>
                                        <p:cTn id="10" dur="1" fill="hold">
                                          <p:stCondLst>
                                            <p:cond delay="499"/>
                                          </p:stCondLst>
                                        </p:cTn>
                                        <p:tgtEl>
                                          <p:spTgt spid="80"/>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85"/>
                                        </p:tgtEl>
                                      </p:cBhvr>
                                    </p:animEffect>
                                    <p:set>
                                      <p:cBhvr>
                                        <p:cTn id="13" dur="1" fill="hold">
                                          <p:stCondLst>
                                            <p:cond delay="499"/>
                                          </p:stCondLst>
                                        </p:cTn>
                                        <p:tgtEl>
                                          <p:spTgt spid="85"/>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84"/>
                                        </p:tgtEl>
                                      </p:cBhvr>
                                    </p:animEffect>
                                    <p:set>
                                      <p:cBhvr>
                                        <p:cTn id="16" dur="1" fill="hold">
                                          <p:stCondLst>
                                            <p:cond delay="499"/>
                                          </p:stCondLst>
                                        </p:cTn>
                                        <p:tgtEl>
                                          <p:spTgt spid="84"/>
                                        </p:tgtEl>
                                        <p:attrNameLst>
                                          <p:attrName>style.visibility</p:attrName>
                                        </p:attrNameLst>
                                      </p:cBhvr>
                                      <p:to>
                                        <p:strVal val="hidden"/>
                                      </p:to>
                                    </p:set>
                                  </p:childTnLst>
                                </p:cTn>
                              </p:par>
                              <p:par>
                                <p:cTn id="17" presetID="3" presetClass="exit" presetSubtype="10" fill="hold" nodeType="withEffect">
                                  <p:stCondLst>
                                    <p:cond delay="0"/>
                                  </p:stCondLst>
                                  <p:childTnLst>
                                    <p:animEffect transition="out" filter="blinds(horizontal)">
                                      <p:cBhvr>
                                        <p:cTn id="18" dur="500"/>
                                        <p:tgtEl>
                                          <p:spTgt spid="53"/>
                                        </p:tgtEl>
                                      </p:cBhvr>
                                    </p:animEffect>
                                    <p:set>
                                      <p:cBhvr>
                                        <p:cTn id="19" dur="1" fill="hold">
                                          <p:stCondLst>
                                            <p:cond delay="499"/>
                                          </p:stCondLst>
                                        </p:cTn>
                                        <p:tgtEl>
                                          <p:spTgt spid="53"/>
                                        </p:tgtEl>
                                        <p:attrNameLst>
                                          <p:attrName>style.visibility</p:attrName>
                                        </p:attrNameLst>
                                      </p:cBhvr>
                                      <p:to>
                                        <p:strVal val="hidden"/>
                                      </p:to>
                                    </p:set>
                                  </p:childTnLst>
                                </p:cTn>
                              </p:par>
                              <p:par>
                                <p:cTn id="20" presetID="3" presetClass="exit" presetSubtype="10" fill="hold" nodeType="withEffect">
                                  <p:stCondLst>
                                    <p:cond delay="0"/>
                                  </p:stCondLst>
                                  <p:childTnLst>
                                    <p:animEffect transition="out" filter="blinds(horizontal)">
                                      <p:cBhvr>
                                        <p:cTn id="21" dur="500"/>
                                        <p:tgtEl>
                                          <p:spTgt spid="54"/>
                                        </p:tgtEl>
                                      </p:cBhvr>
                                    </p:animEffect>
                                    <p:set>
                                      <p:cBhvr>
                                        <p:cTn id="22"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2" grpId="0" animBg="1"/>
      <p:bldP spid="84" grpId="0" animBg="1"/>
      <p:bldP spid="85" grpId="0" animBg="1"/>
      <p:bldP spid="53" grpId="0" animBg="1"/>
      <p:bldP spid="54" grpId="0" animBg="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76907DF-A82C-F7A8-A494-089C626B80E2}"/>
              </a:ext>
            </a:extLst>
          </p:cNvPr>
          <p:cNvSpPr txBox="1"/>
          <p:nvPr/>
        </p:nvSpPr>
        <p:spPr>
          <a:xfrm>
            <a:off x="1828800" y="457201"/>
            <a:ext cx="184150" cy="523875"/>
          </a:xfrm>
          <a:prstGeom prst="rect">
            <a:avLst/>
          </a:prstGeom>
          <a:noFill/>
        </p:spPr>
        <p:txBody>
          <a:bodyPr wrap="none">
            <a:spAutoFit/>
          </a:bodyPr>
          <a:lstStyle/>
          <a:p>
            <a:pPr>
              <a:defRPr/>
            </a:pPr>
            <a:endParaRPr lang="en-US" sz="2800" dirty="0">
              <a:solidFill>
                <a:srgbClr val="000000"/>
              </a:solidFill>
            </a:endParaRPr>
          </a:p>
        </p:txBody>
      </p:sp>
      <p:sp>
        <p:nvSpPr>
          <p:cNvPr id="131074" name="Slide Number Placeholder 5">
            <a:extLst>
              <a:ext uri="{FF2B5EF4-FFF2-40B4-BE49-F238E27FC236}">
                <a16:creationId xmlns:a16="http://schemas.microsoft.com/office/drawing/2014/main" id="{0CA35B11-CFAC-B01C-C9C2-729E5C0E26D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fld id="{402D0288-8B07-B542-831D-91163355B97D}" type="slidenum">
              <a:rPr lang="en-US" altLang="en-CH" sz="1200" b="0">
                <a:latin typeface="Arial" panose="020B0604020202020204" pitchFamily="34" charset="0"/>
              </a:rPr>
              <a:pPr/>
              <a:t>48</a:t>
            </a:fld>
            <a:endParaRPr lang="en-US" altLang="en-CH" sz="1200" b="0">
              <a:latin typeface="Arial" panose="020B0604020202020204" pitchFamily="34" charset="0"/>
            </a:endParaRPr>
          </a:p>
        </p:txBody>
      </p:sp>
      <p:sp>
        <p:nvSpPr>
          <p:cNvPr id="77" name="Rectangle 32">
            <a:extLst>
              <a:ext uri="{FF2B5EF4-FFF2-40B4-BE49-F238E27FC236}">
                <a16:creationId xmlns:a16="http://schemas.microsoft.com/office/drawing/2014/main" id="{DAB83CBF-3C49-8A17-B729-2D8116E310F1}"/>
              </a:ext>
            </a:extLst>
          </p:cNvPr>
          <p:cNvSpPr>
            <a:spLocks noChangeArrowheads="1"/>
          </p:cNvSpPr>
          <p:nvPr/>
        </p:nvSpPr>
        <p:spPr bwMode="auto">
          <a:xfrm>
            <a:off x="3446463" y="1676400"/>
            <a:ext cx="914400" cy="533400"/>
          </a:xfrm>
          <a:prstGeom prst="rect">
            <a:avLst/>
          </a:prstGeom>
          <a:solidFill>
            <a:srgbClr val="009900"/>
          </a:solidFill>
          <a:ln w="9525">
            <a:solidFill>
              <a:schemeClr val="tx1"/>
            </a:solidFill>
            <a:miter lim="800000"/>
            <a:headEnd/>
            <a:tailEnd/>
          </a:ln>
        </p:spPr>
        <p:txBody>
          <a:bodyPr wrap="none" anchor="ctr"/>
          <a:lstStyle/>
          <a:p>
            <a:pPr algn="ctr">
              <a:defRPr/>
            </a:pPr>
            <a:r>
              <a:rPr lang="en-US" dirty="0"/>
              <a:t>R</a:t>
            </a:r>
            <a:endParaRPr lang="en-US" sz="1600" dirty="0"/>
          </a:p>
        </p:txBody>
      </p:sp>
      <p:sp>
        <p:nvSpPr>
          <p:cNvPr id="78" name="Rectangle 32">
            <a:extLst>
              <a:ext uri="{FF2B5EF4-FFF2-40B4-BE49-F238E27FC236}">
                <a16:creationId xmlns:a16="http://schemas.microsoft.com/office/drawing/2014/main" id="{5D6AC612-2BC9-ADC1-FBAE-75A71717D101}"/>
              </a:ext>
            </a:extLst>
          </p:cNvPr>
          <p:cNvSpPr>
            <a:spLocks noChangeArrowheads="1"/>
          </p:cNvSpPr>
          <p:nvPr/>
        </p:nvSpPr>
        <p:spPr bwMode="auto">
          <a:xfrm>
            <a:off x="3446464" y="3962400"/>
            <a:ext cx="439737" cy="533400"/>
          </a:xfrm>
          <a:prstGeom prst="rect">
            <a:avLst/>
          </a:prstGeom>
          <a:solidFill>
            <a:srgbClr val="009900"/>
          </a:solidFill>
          <a:ln w="9525">
            <a:solidFill>
              <a:schemeClr val="tx1"/>
            </a:solidFill>
            <a:miter lim="800000"/>
            <a:headEnd/>
            <a:tailEnd/>
          </a:ln>
        </p:spPr>
        <p:txBody>
          <a:bodyPr wrap="none" anchor="ctr"/>
          <a:lstStyle/>
          <a:p>
            <a:pPr algn="ctr">
              <a:defRPr/>
            </a:pPr>
            <a:r>
              <a:rPr lang="en-US" dirty="0">
                <a:ea typeface="ＭＳ Ｐゴシック" charset="0"/>
                <a:cs typeface="ＭＳ Ｐゴシック" charset="0"/>
              </a:rPr>
              <a:t>R</a:t>
            </a:r>
            <a:endParaRPr lang="en-US" sz="1600" dirty="0"/>
          </a:p>
        </p:txBody>
      </p:sp>
      <p:sp>
        <p:nvSpPr>
          <p:cNvPr id="15" name="TextBox 14">
            <a:extLst>
              <a:ext uri="{FF2B5EF4-FFF2-40B4-BE49-F238E27FC236}">
                <a16:creationId xmlns:a16="http://schemas.microsoft.com/office/drawing/2014/main" id="{A5451398-9EB4-C4F8-C028-DB505BB055A3}"/>
              </a:ext>
            </a:extLst>
          </p:cNvPr>
          <p:cNvSpPr txBox="1"/>
          <p:nvPr/>
        </p:nvSpPr>
        <p:spPr>
          <a:xfrm>
            <a:off x="8458200" y="1905001"/>
            <a:ext cx="1197764"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defRPr/>
            </a:pPr>
            <a:r>
              <a:rPr lang="en-US" sz="1600" dirty="0"/>
              <a:t>Slow MAC </a:t>
            </a:r>
          </a:p>
          <a:p>
            <a:pPr>
              <a:defRPr/>
            </a:pPr>
            <a:r>
              <a:rPr lang="en-US" sz="1600" dirty="0"/>
              <a:t>verification</a:t>
            </a:r>
          </a:p>
        </p:txBody>
      </p:sp>
      <p:sp>
        <p:nvSpPr>
          <p:cNvPr id="46" name="Rectangle 32">
            <a:extLst>
              <a:ext uri="{FF2B5EF4-FFF2-40B4-BE49-F238E27FC236}">
                <a16:creationId xmlns:a16="http://schemas.microsoft.com/office/drawing/2014/main" id="{DFA283E3-608B-099B-0E0D-CFB0FBAAA071}"/>
              </a:ext>
            </a:extLst>
          </p:cNvPr>
          <p:cNvSpPr>
            <a:spLocks noChangeArrowheads="1"/>
          </p:cNvSpPr>
          <p:nvPr/>
        </p:nvSpPr>
        <p:spPr bwMode="auto">
          <a:xfrm>
            <a:off x="3886200" y="3962400"/>
            <a:ext cx="609600" cy="533400"/>
          </a:xfrm>
          <a:prstGeom prst="rect">
            <a:avLst/>
          </a:prstGeom>
          <a:solidFill>
            <a:srgbClr val="F79646"/>
          </a:solidFill>
          <a:ln w="9525">
            <a:solidFill>
              <a:schemeClr val="tx1"/>
            </a:solidFill>
            <a:miter lim="800000"/>
            <a:headEnd/>
            <a:tailEnd/>
          </a:ln>
        </p:spPr>
        <p:txBody>
          <a:bodyPr wrap="none" anchor="ctr"/>
          <a:lstStyle/>
          <a:p>
            <a:pPr>
              <a:defRPr/>
            </a:pPr>
            <a:endParaRPr lang="en-US" sz="1600"/>
          </a:p>
        </p:txBody>
      </p:sp>
      <p:sp>
        <p:nvSpPr>
          <p:cNvPr id="51" name="TextBox 50">
            <a:extLst>
              <a:ext uri="{FF2B5EF4-FFF2-40B4-BE49-F238E27FC236}">
                <a16:creationId xmlns:a16="http://schemas.microsoft.com/office/drawing/2014/main" id="{64AD5FB1-EA2C-4CB3-CBAF-FAB9DD7A83E3}"/>
              </a:ext>
            </a:extLst>
          </p:cNvPr>
          <p:cNvSpPr txBox="1"/>
          <p:nvPr/>
        </p:nvSpPr>
        <p:spPr>
          <a:xfrm>
            <a:off x="8458201" y="4216400"/>
            <a:ext cx="1177925" cy="584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defRPr/>
            </a:pPr>
            <a:r>
              <a:rPr lang="en-US" sz="1600" dirty="0"/>
              <a:t>Fast MAC </a:t>
            </a:r>
          </a:p>
          <a:p>
            <a:pPr>
              <a:defRPr/>
            </a:pPr>
            <a:r>
              <a:rPr lang="en-US" sz="1600" dirty="0"/>
              <a:t>verification</a:t>
            </a:r>
          </a:p>
        </p:txBody>
      </p:sp>
      <p:sp>
        <p:nvSpPr>
          <p:cNvPr id="52" name="TextBox 51">
            <a:extLst>
              <a:ext uri="{FF2B5EF4-FFF2-40B4-BE49-F238E27FC236}">
                <a16:creationId xmlns:a16="http://schemas.microsoft.com/office/drawing/2014/main" id="{40F1EF3E-9177-4601-C907-333CD38B690F}"/>
              </a:ext>
            </a:extLst>
          </p:cNvPr>
          <p:cNvSpPr txBox="1"/>
          <p:nvPr/>
        </p:nvSpPr>
        <p:spPr>
          <a:xfrm>
            <a:off x="2514600" y="5619750"/>
            <a:ext cx="7086600" cy="400050"/>
          </a:xfrm>
          <a:prstGeom prst="rect">
            <a:avLst/>
          </a:prstGeom>
          <a:noFill/>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a:defRPr/>
            </a:pPr>
            <a:r>
              <a:rPr lang="en-US" sz="2000" dirty="0">
                <a:solidFill>
                  <a:schemeClr val="tx1"/>
                </a:solidFill>
              </a:rPr>
              <a:t>Timing difference: 4 SHA-1 compression function evaluations</a:t>
            </a:r>
          </a:p>
        </p:txBody>
      </p:sp>
      <p:sp>
        <p:nvSpPr>
          <p:cNvPr id="24" name="Rectangle 32">
            <a:extLst>
              <a:ext uri="{FF2B5EF4-FFF2-40B4-BE49-F238E27FC236}">
                <a16:creationId xmlns:a16="http://schemas.microsoft.com/office/drawing/2014/main" id="{67F61730-FBA4-76EF-4F7F-7CF7F7C8A5AD}"/>
              </a:ext>
            </a:extLst>
          </p:cNvPr>
          <p:cNvSpPr>
            <a:spLocks noChangeArrowheads="1"/>
          </p:cNvSpPr>
          <p:nvPr/>
        </p:nvSpPr>
        <p:spPr bwMode="auto">
          <a:xfrm>
            <a:off x="2532063" y="3962400"/>
            <a:ext cx="914400" cy="533400"/>
          </a:xfrm>
          <a:prstGeom prst="rect">
            <a:avLst/>
          </a:prstGeom>
          <a:solidFill>
            <a:srgbClr val="3366FF"/>
          </a:solidFill>
          <a:ln w="9525">
            <a:solidFill>
              <a:schemeClr val="tx1"/>
            </a:solidFill>
            <a:miter lim="800000"/>
            <a:headEnd/>
            <a:tailEnd/>
          </a:ln>
        </p:spPr>
        <p:txBody>
          <a:bodyPr wrap="none" anchor="ctr"/>
          <a:lstStyle/>
          <a:p>
            <a:pPr algn="ctr">
              <a:defRPr/>
            </a:pPr>
            <a:r>
              <a:rPr lang="en-US" sz="1400" dirty="0"/>
              <a:t>SQN||HDR</a:t>
            </a:r>
            <a:endParaRPr lang="en-US" sz="1050" dirty="0"/>
          </a:p>
        </p:txBody>
      </p:sp>
      <p:sp>
        <p:nvSpPr>
          <p:cNvPr id="25" name="Rectangle 32">
            <a:extLst>
              <a:ext uri="{FF2B5EF4-FFF2-40B4-BE49-F238E27FC236}">
                <a16:creationId xmlns:a16="http://schemas.microsoft.com/office/drawing/2014/main" id="{F8182BCD-E3DF-86A3-9192-47B34A75220B}"/>
              </a:ext>
            </a:extLst>
          </p:cNvPr>
          <p:cNvSpPr>
            <a:spLocks noChangeArrowheads="1"/>
          </p:cNvSpPr>
          <p:nvPr/>
        </p:nvSpPr>
        <p:spPr bwMode="auto">
          <a:xfrm>
            <a:off x="2532063" y="1676400"/>
            <a:ext cx="914400" cy="533400"/>
          </a:xfrm>
          <a:prstGeom prst="rect">
            <a:avLst/>
          </a:prstGeom>
          <a:solidFill>
            <a:srgbClr val="3366FF"/>
          </a:solidFill>
          <a:ln w="9525">
            <a:solidFill>
              <a:schemeClr val="tx1"/>
            </a:solidFill>
            <a:miter lim="800000"/>
            <a:headEnd/>
            <a:tailEnd/>
          </a:ln>
        </p:spPr>
        <p:txBody>
          <a:bodyPr wrap="none" anchor="ctr"/>
          <a:lstStyle/>
          <a:p>
            <a:pPr algn="ctr">
              <a:defRPr/>
            </a:pPr>
            <a:r>
              <a:rPr lang="en-US" sz="1400" dirty="0"/>
              <a:t>SQN||HDR</a:t>
            </a:r>
            <a:endParaRPr lang="en-US" sz="1050" dirty="0"/>
          </a:p>
        </p:txBody>
      </p:sp>
      <p:sp>
        <p:nvSpPr>
          <p:cNvPr id="131087" name="TextBox 16">
            <a:extLst>
              <a:ext uri="{FF2B5EF4-FFF2-40B4-BE49-F238E27FC236}">
                <a16:creationId xmlns:a16="http://schemas.microsoft.com/office/drawing/2014/main" id="{D885AD1F-62AA-5885-3F0B-6F9935802B24}"/>
              </a:ext>
            </a:extLst>
          </p:cNvPr>
          <p:cNvSpPr txBox="1">
            <a:spLocks noChangeArrowheads="1"/>
          </p:cNvSpPr>
          <p:nvPr/>
        </p:nvSpPr>
        <p:spPr bwMode="auto">
          <a:xfrm>
            <a:off x="3167063" y="2082801"/>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endParaRPr lang="en-US" altLang="en-CH"/>
          </a:p>
        </p:txBody>
      </p:sp>
      <p:sp>
        <p:nvSpPr>
          <p:cNvPr id="20" name="TextBox 19">
            <a:extLst>
              <a:ext uri="{FF2B5EF4-FFF2-40B4-BE49-F238E27FC236}">
                <a16:creationId xmlns:a16="http://schemas.microsoft.com/office/drawing/2014/main" id="{A070E15A-A1F6-A2FA-36FC-E4ECC1256B2F}"/>
              </a:ext>
            </a:extLst>
          </p:cNvPr>
          <p:cNvSpPr txBox="1"/>
          <p:nvPr/>
        </p:nvSpPr>
        <p:spPr>
          <a:xfrm>
            <a:off x="4786872" y="2650119"/>
            <a:ext cx="1184940" cy="369332"/>
          </a:xfrm>
          <a:prstGeom prst="rect">
            <a:avLst/>
          </a:prstGeom>
          <a:noFill/>
        </p:spPr>
        <p:txBody>
          <a:bodyPr wrap="none">
            <a:spAutoFit/>
          </a:bodyPr>
          <a:lstStyle/>
          <a:p>
            <a:pPr>
              <a:defRPr/>
            </a:pPr>
            <a:r>
              <a:rPr lang="en-US" dirty="0">
                <a:ea typeface="ＭＳ Ｐゴシック" charset="0"/>
                <a:cs typeface="ＭＳ Ｐゴシック" charset="0"/>
              </a:rPr>
              <a:t>301 bytes</a:t>
            </a:r>
          </a:p>
        </p:txBody>
      </p:sp>
      <p:sp>
        <p:nvSpPr>
          <p:cNvPr id="49" name="TextBox 48">
            <a:extLst>
              <a:ext uri="{FF2B5EF4-FFF2-40B4-BE49-F238E27FC236}">
                <a16:creationId xmlns:a16="http://schemas.microsoft.com/office/drawing/2014/main" id="{DC96958B-A310-B64F-D66C-F823AA066332}"/>
              </a:ext>
            </a:extLst>
          </p:cNvPr>
          <p:cNvSpPr txBox="1"/>
          <p:nvPr/>
        </p:nvSpPr>
        <p:spPr>
          <a:xfrm>
            <a:off x="2684464" y="4964114"/>
            <a:ext cx="1057275" cy="369887"/>
          </a:xfrm>
          <a:prstGeom prst="rect">
            <a:avLst/>
          </a:prstGeom>
          <a:noFill/>
        </p:spPr>
        <p:txBody>
          <a:bodyPr wrap="none">
            <a:spAutoFit/>
          </a:bodyPr>
          <a:lstStyle/>
          <a:p>
            <a:pPr>
              <a:defRPr/>
            </a:pPr>
            <a:r>
              <a:rPr lang="en-US" dirty="0">
                <a:ea typeface="ＭＳ Ｐゴシック" charset="0"/>
                <a:cs typeface="ＭＳ Ｐゴシック" charset="0"/>
              </a:rPr>
              <a:t>25 bytes</a:t>
            </a:r>
          </a:p>
        </p:txBody>
      </p:sp>
      <p:sp>
        <p:nvSpPr>
          <p:cNvPr id="27" name="Right Brace 26">
            <a:extLst>
              <a:ext uri="{FF2B5EF4-FFF2-40B4-BE49-F238E27FC236}">
                <a16:creationId xmlns:a16="http://schemas.microsoft.com/office/drawing/2014/main" id="{7F6B44ED-CE0D-72F6-0DCF-9270C6110290}"/>
              </a:ext>
            </a:extLst>
          </p:cNvPr>
          <p:cNvSpPr>
            <a:spLocks/>
          </p:cNvSpPr>
          <p:nvPr/>
        </p:nvSpPr>
        <p:spPr bwMode="auto">
          <a:xfrm rot="5400000">
            <a:off x="5281776" y="-387511"/>
            <a:ext cx="196056" cy="5695482"/>
          </a:xfrm>
          <a:prstGeom prst="rightBrace">
            <a:avLst>
              <a:gd name="adj1" fmla="val 75015"/>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endParaRPr lang="en-US" altLang="en-CH" sz="1600">
              <a:solidFill>
                <a:srgbClr val="FFFFFF"/>
              </a:solidFill>
            </a:endParaRPr>
          </a:p>
        </p:txBody>
      </p:sp>
      <p:sp>
        <p:nvSpPr>
          <p:cNvPr id="28" name="Right Brace 27">
            <a:extLst>
              <a:ext uri="{FF2B5EF4-FFF2-40B4-BE49-F238E27FC236}">
                <a16:creationId xmlns:a16="http://schemas.microsoft.com/office/drawing/2014/main" id="{E2AFD1E2-8260-2D36-6F51-F6943DAA5D63}"/>
              </a:ext>
            </a:extLst>
          </p:cNvPr>
          <p:cNvSpPr>
            <a:spLocks/>
          </p:cNvSpPr>
          <p:nvPr/>
        </p:nvSpPr>
        <p:spPr bwMode="auto">
          <a:xfrm rot="5400000">
            <a:off x="3098007" y="4088607"/>
            <a:ext cx="228600" cy="1347787"/>
          </a:xfrm>
          <a:prstGeom prst="rightBrace">
            <a:avLst>
              <a:gd name="adj1" fmla="val 75035"/>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endParaRPr lang="en-US" altLang="en-CH" sz="1600">
              <a:solidFill>
                <a:srgbClr val="FFFFFF"/>
              </a:solidFill>
            </a:endParaRPr>
          </a:p>
        </p:txBody>
      </p:sp>
      <p:pic>
        <p:nvPicPr>
          <p:cNvPr id="2" name="Graphic 3">
            <a:extLst>
              <a:ext uri="{FF2B5EF4-FFF2-40B4-BE49-F238E27FC236}">
                <a16:creationId xmlns:a16="http://schemas.microsoft.com/office/drawing/2014/main" id="{D2FFF7B8-59E4-7B68-D547-3A3452E9B2C6}"/>
              </a:ext>
            </a:extLst>
          </p:cNvPr>
          <p:cNvPicPr>
            <a:picLocks noChangeAspect="1"/>
          </p:cNvPicPr>
          <p:nvPr/>
        </p:nvPicPr>
        <p:blipFill>
          <a:blip r:embed="rId3"/>
          <a:stretch/>
        </p:blipFill>
        <p:spPr bwMode="auto">
          <a:xfrm>
            <a:off x="10058400" y="307617"/>
            <a:ext cx="1780021" cy="686580"/>
          </a:xfrm>
          <a:prstGeom prst="rect">
            <a:avLst/>
          </a:prstGeom>
        </p:spPr>
      </p:pic>
      <p:pic>
        <p:nvPicPr>
          <p:cNvPr id="3" name="Picture 5" descr="C:\Documents and Settings\rist\Local Settings\Temporary Internet Files\Content.IE5\RRKU6J6Q\MCj03491210000[1].wmf">
            <a:extLst>
              <a:ext uri="{FF2B5EF4-FFF2-40B4-BE49-F238E27FC236}">
                <a16:creationId xmlns:a16="http://schemas.microsoft.com/office/drawing/2014/main" id="{947D94EA-96BA-BC63-97E0-A33F8AD902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704" y="3086100"/>
            <a:ext cx="1108076"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1F5A4710-4411-864A-9EF0-4F8613C431F5}"/>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GB" altLang="en-CH" sz="3200" dirty="0">
                <a:solidFill>
                  <a:schemeClr val="tx1"/>
                </a:solidFill>
                <a:ea typeface="ＭＳ Ｐゴシック" panose="020B0600070205080204" pitchFamily="34" charset="-128"/>
              </a:rPr>
              <a:t>Lucky 13 Distinguishing Attack – MAC Verification</a:t>
            </a:r>
            <a:endParaRPr lang="en-US" sz="3200" dirty="0"/>
          </a:p>
        </p:txBody>
      </p:sp>
      <p:sp>
        <p:nvSpPr>
          <p:cNvPr id="5" name="Rectangle 18">
            <a:extLst>
              <a:ext uri="{FF2B5EF4-FFF2-40B4-BE49-F238E27FC236}">
                <a16:creationId xmlns:a16="http://schemas.microsoft.com/office/drawing/2014/main" id="{7C136050-45AC-A4C0-1BF5-19A41C4A9269}"/>
              </a:ext>
            </a:extLst>
          </p:cNvPr>
          <p:cNvSpPr>
            <a:spLocks noChangeArrowheads="1"/>
          </p:cNvSpPr>
          <p:nvPr/>
        </p:nvSpPr>
        <p:spPr bwMode="auto">
          <a:xfrm>
            <a:off x="4367214" y="1676400"/>
            <a:ext cx="3862387" cy="533400"/>
          </a:xfrm>
          <a:prstGeom prst="rect">
            <a:avLst/>
          </a:prstGeom>
          <a:solidFill>
            <a:srgbClr val="009900"/>
          </a:solidFill>
          <a:ln w="9525">
            <a:solidFill>
              <a:srgbClr val="000000"/>
            </a:solidFill>
            <a:miter lim="800000"/>
            <a:headEnd/>
            <a:tailEnd/>
          </a:ln>
        </p:spPr>
        <p:txBody>
          <a:bodyPr wrap="none" anchor="ctr"/>
          <a:lstStyle>
            <a:lvl1pPr>
              <a:defRPr sz="1400" b="1">
                <a:solidFill>
                  <a:schemeClr val="tx1"/>
                </a:solidFill>
                <a:latin typeface="Times New Roman" panose="02020603050405020304" pitchFamily="18" charset="0"/>
                <a:ea typeface="ＭＳ Ｐゴシック" panose="020B0600070205080204" pitchFamily="34" charset="-128"/>
              </a:defRPr>
            </a:lvl1pPr>
            <a:lvl2pPr marL="742950" indent="-285750">
              <a:defRPr sz="1400" b="1">
                <a:solidFill>
                  <a:schemeClr val="tx1"/>
                </a:solidFill>
                <a:latin typeface="Times New Roman" panose="02020603050405020304" pitchFamily="18" charset="0"/>
                <a:ea typeface="ＭＳ Ｐゴシック" panose="020B0600070205080204" pitchFamily="34" charset="-128"/>
              </a:defRPr>
            </a:lvl2pPr>
            <a:lvl3pPr marL="1143000" indent="-228600">
              <a:defRPr sz="1400" b="1">
                <a:solidFill>
                  <a:schemeClr val="tx1"/>
                </a:solidFill>
                <a:latin typeface="Times New Roman" panose="02020603050405020304" pitchFamily="18" charset="0"/>
                <a:ea typeface="ＭＳ Ｐゴシック" panose="020B0600070205080204" pitchFamily="34" charset="-128"/>
              </a:defRPr>
            </a:lvl3pPr>
            <a:lvl4pPr marL="1600200" indent="-228600">
              <a:defRPr sz="1400" b="1">
                <a:solidFill>
                  <a:schemeClr val="tx1"/>
                </a:solidFill>
                <a:latin typeface="Times New Roman" panose="02020603050405020304" pitchFamily="18" charset="0"/>
                <a:ea typeface="ＭＳ Ｐゴシック" panose="020B0600070205080204" pitchFamily="34" charset="-128"/>
              </a:defRPr>
            </a:lvl4pPr>
            <a:lvl5pPr marL="2057400" indent="-228600">
              <a:defRPr sz="14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CH" sz="2000" b="0" dirty="0">
                <a:solidFill>
                  <a:srgbClr val="000000"/>
                </a:solidFill>
                <a:latin typeface="Arial" panose="020B0604020202020204" pitchFamily="34" charset="0"/>
              </a:rPr>
              <a:t>R R …..……….………R 00 01</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linds(horizontal)">
                                      <p:cBhvr>
                                        <p:cTn id="20" dur="500"/>
                                        <p:tgtEl>
                                          <p:spTgt spid="28"/>
                                        </p:tgtEl>
                                      </p:cBhvr>
                                    </p:animEffec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1" grpId="0" animBg="1"/>
      <p:bldP spid="52" grpId="0" animBg="1"/>
      <p:bldP spid="24" grpId="0" animBg="1"/>
      <p:bldP spid="25" grpId="0" animBg="1"/>
      <p:bldP spid="20" grpId="0"/>
      <p:bldP spid="49" grpId="0"/>
      <p:bldP spid="27" grpId="0" animBg="1"/>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52F322A-A2C4-4819-B0E3-D1573FEE3C29}"/>
              </a:ext>
            </a:extLst>
          </p:cNvPr>
          <p:cNvSpPr>
            <a:spLocks noGrp="1"/>
          </p:cNvSpPr>
          <p:nvPr>
            <p:ph type="sldNum" sz="quarter" idx="12"/>
          </p:nvPr>
        </p:nvSpPr>
        <p:spPr/>
        <p:txBody>
          <a:bodyPr/>
          <a:lstStyle/>
          <a:p>
            <a:fld id="{E31375A4-56A4-47D6-9801-1991572033F7}" type="slidenum">
              <a:rPr lang="en-US" smtClean="0"/>
              <a:pPr/>
              <a:t>49</a:t>
            </a:fld>
            <a:endParaRPr lang="en-US"/>
          </a:p>
        </p:txBody>
      </p:sp>
      <p:sp>
        <p:nvSpPr>
          <p:cNvPr id="16" name="Title 1">
            <a:extLst>
              <a:ext uri="{FF2B5EF4-FFF2-40B4-BE49-F238E27FC236}">
                <a16:creationId xmlns:a16="http://schemas.microsoft.com/office/drawing/2014/main" id="{A739A12F-C7B8-8345-6FBC-66573B35B911}"/>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Serendipity: SSL/TLS prior to TLS 1.3</a:t>
            </a:r>
          </a:p>
          <a:p>
            <a:pPr marL="52388" lvl="1"/>
            <a:endParaRPr lang="en-US" sz="3200" dirty="0"/>
          </a:p>
        </p:txBody>
      </p:sp>
      <p:sp>
        <p:nvSpPr>
          <p:cNvPr id="3" name="Inhaltsplatzhalter 2">
            <a:extLst>
              <a:ext uri="{FF2B5EF4-FFF2-40B4-BE49-F238E27FC236}">
                <a16:creationId xmlns:a16="http://schemas.microsoft.com/office/drawing/2014/main" id="{8E53C63D-4A21-FE41-D54B-B452CDAD0048}"/>
              </a:ext>
            </a:extLst>
          </p:cNvPr>
          <p:cNvSpPr txBox="1">
            <a:spLocks/>
          </p:cNvSpPr>
          <p:nvPr/>
        </p:nvSpPr>
        <p:spPr>
          <a:xfrm>
            <a:off x="420180" y="1327265"/>
            <a:ext cx="11039982" cy="5051346"/>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Sometimes it helps to forget things and then rediscover them only later…</a:t>
            </a:r>
          </a:p>
          <a:p>
            <a:r>
              <a:rPr lang="en-GB" sz="2400" dirty="0">
                <a:latin typeface="Arial" panose="020B0604020202020204" pitchFamily="34" charset="0"/>
                <a:cs typeface="Arial" panose="020B0604020202020204" pitchFamily="34" charset="0"/>
              </a:rPr>
              <a:t>The Lucky13 paper was actually one in a line of papers: </a:t>
            </a:r>
          </a:p>
          <a:p>
            <a:pPr lvl="1"/>
            <a:r>
              <a:rPr lang="en-GB" sz="2400" dirty="0">
                <a:latin typeface="Arial" panose="020B0604020202020204" pitchFamily="34" charset="0"/>
                <a:cs typeface="Arial" panose="020B0604020202020204" pitchFamily="34" charset="0"/>
              </a:rPr>
              <a:t>DTLS</a:t>
            </a:r>
          </a:p>
          <a:p>
            <a:pPr lvl="1"/>
            <a:r>
              <a:rPr lang="en-GB" sz="2400" dirty="0">
                <a:latin typeface="Arial" panose="020B0604020202020204" pitchFamily="34" charset="0"/>
                <a:cs typeface="Arial" panose="020B0604020202020204" pitchFamily="34" charset="0"/>
              </a:rPr>
              <a:t>padding oracles</a:t>
            </a:r>
          </a:p>
          <a:p>
            <a:pPr lvl="1"/>
            <a:r>
              <a:rPr lang="en-GB" sz="2400" dirty="0">
                <a:latin typeface="Arial" panose="020B0604020202020204" pitchFamily="34" charset="0"/>
                <a:cs typeface="Arial" panose="020B0604020202020204" pitchFamily="34" charset="0"/>
              </a:rPr>
              <a:t>IPsec</a:t>
            </a:r>
          </a:p>
          <a:p>
            <a:pPr lvl="1"/>
            <a:r>
              <a:rPr lang="en-GB" sz="2400" dirty="0">
                <a:latin typeface="Arial" panose="020B0604020202020204" pitchFamily="34" charset="0"/>
                <a:cs typeface="Arial" panose="020B0604020202020204" pitchFamily="34" charset="0"/>
              </a:rPr>
              <a:t>SSH</a:t>
            </a:r>
          </a:p>
          <a:p>
            <a:pPr lvl="1"/>
            <a:r>
              <a:rPr lang="en-GB" sz="2400" dirty="0">
                <a:latin typeface="Arial" panose="020B0604020202020204" pitchFamily="34" charset="0"/>
                <a:cs typeface="Arial" panose="020B0604020202020204" pitchFamily="34" charset="0"/>
              </a:rPr>
              <a:t>…</a:t>
            </a:r>
          </a:p>
          <a:p>
            <a:r>
              <a:rPr lang="en-GB" sz="2400" dirty="0">
                <a:latin typeface="Arial" panose="020B0604020202020204" pitchFamily="34" charset="0"/>
                <a:cs typeface="Arial" panose="020B0604020202020204" pitchFamily="34" charset="0"/>
              </a:rPr>
              <a:t>I had been teaching SSL/TLS for several years.</a:t>
            </a:r>
          </a:p>
          <a:p>
            <a:r>
              <a:rPr lang="en-GB" sz="2400" dirty="0">
                <a:latin typeface="Arial" panose="020B0604020202020204" pitchFamily="34" charset="0"/>
                <a:cs typeface="Arial" panose="020B0604020202020204" pitchFamily="34" charset="0"/>
              </a:rPr>
              <a:t>I had studied the BEAST and CRIME attacks (but still didn‘t understand “</a:t>
            </a:r>
            <a:r>
              <a:rPr lang="en-GB" sz="2400" dirty="0" err="1">
                <a:latin typeface="Arial" panose="020B0604020202020204" pitchFamily="34" charset="0"/>
                <a:cs typeface="Arial" panose="020B0604020202020204" pitchFamily="34" charset="0"/>
              </a:rPr>
              <a:t>Javascript</a:t>
            </a:r>
            <a:r>
              <a:rPr lang="en-GB" sz="2400" dirty="0">
                <a:latin typeface="Arial" panose="020B0604020202020204" pitchFamily="34" charset="0"/>
                <a:cs typeface="Arial" panose="020B0604020202020204" pitchFamily="34" charset="0"/>
              </a:rPr>
              <a:t> in the browser” as an attack model).</a:t>
            </a:r>
          </a:p>
          <a:p>
            <a:endParaRPr lang="en-GB" sz="2400" dirty="0">
              <a:latin typeface="Arial" panose="020B0604020202020204" pitchFamily="34" charset="0"/>
              <a:cs typeface="Arial" panose="020B0604020202020204" pitchFamily="34" charset="0"/>
            </a:endParaRPr>
          </a:p>
          <a:p>
            <a:endParaRPr lang="en-GB" sz="2400" i="1" dirty="0">
              <a:latin typeface="Arial" panose="020B0604020202020204" pitchFamily="34" charset="0"/>
              <a:cs typeface="Arial" panose="020B0604020202020204" pitchFamily="34" charset="0"/>
            </a:endParaRPr>
          </a:p>
          <a:p>
            <a:endParaRPr lang="en-GB" sz="2400" i="1" dirty="0">
              <a:solidFill>
                <a:srgbClr val="1269B0"/>
              </a:solidFill>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3197A019-A066-5D72-E215-731024BC868C}"/>
              </a:ext>
            </a:extLst>
          </p:cNvPr>
          <p:cNvPicPr>
            <a:picLocks noChangeAspect="1"/>
          </p:cNvPicPr>
          <p:nvPr/>
        </p:nvPicPr>
        <p:blipFill>
          <a:blip r:embed="rId3"/>
          <a:stretch/>
        </p:blipFill>
        <p:spPr bwMode="auto">
          <a:xfrm>
            <a:off x="10058400" y="307617"/>
            <a:ext cx="1780021" cy="686580"/>
          </a:xfrm>
          <a:prstGeom prst="rect">
            <a:avLst/>
          </a:prstGeom>
        </p:spPr>
      </p:pic>
    </p:spTree>
    <p:extLst>
      <p:ext uri="{BB962C8B-B14F-4D97-AF65-F5344CB8AC3E}">
        <p14:creationId xmlns:p14="http://schemas.microsoft.com/office/powerpoint/2010/main" val="17504179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616477" y="1393028"/>
            <a:ext cx="7329319" cy="5464972"/>
          </a:xfrm>
        </p:spPr>
        <p:txBody>
          <a:bodyPr/>
          <a:lstStyle/>
          <a:p>
            <a:pPr marL="0" indent="0">
              <a:buNone/>
            </a:pPr>
            <a:r>
              <a:rPr lang="en-GB" sz="2000" dirty="0">
                <a:latin typeface="Arial" panose="020B0604020202020204" pitchFamily="34" charset="0"/>
                <a:cs typeface="Arial" panose="020B0604020202020204" pitchFamily="34" charset="0"/>
              </a:rPr>
              <a:t>The feeling that you do not really deserve whatever success you have had, and that you will soon be found out.</a:t>
            </a: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Possible sources:</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Everything you do looks trivial to you in retrospect.</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Things that other people do look complicated and ingenious.</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(Other factors best left to the realm of psychoanalysis.)</a:t>
            </a: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Can be managed through:</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Faking it till you make it</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Passage of time leading to acceptance: “I'm still here”.</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Talking to people about it.</a:t>
            </a: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5</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Imposter Syndrome</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pic>
        <p:nvPicPr>
          <p:cNvPr id="4" name="Picture 3">
            <a:extLst>
              <a:ext uri="{FF2B5EF4-FFF2-40B4-BE49-F238E27FC236}">
                <a16:creationId xmlns:a16="http://schemas.microsoft.com/office/drawing/2014/main" id="{5536F406-3651-05BA-C11A-14258FE2D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5097" y="1393028"/>
            <a:ext cx="3426605" cy="3305190"/>
          </a:xfrm>
          <a:prstGeom prst="rect">
            <a:avLst/>
          </a:prstGeom>
          <a:ln w="12700">
            <a:solidFill>
              <a:schemeClr val="tx1"/>
            </a:solidFill>
          </a:ln>
        </p:spPr>
      </p:pic>
    </p:spTree>
    <p:extLst>
      <p:ext uri="{BB962C8B-B14F-4D97-AF65-F5344CB8AC3E}">
        <p14:creationId xmlns:p14="http://schemas.microsoft.com/office/powerpoint/2010/main" val="348677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52F322A-A2C4-4819-B0E3-D1573FEE3C29}"/>
              </a:ext>
            </a:extLst>
          </p:cNvPr>
          <p:cNvSpPr>
            <a:spLocks noGrp="1"/>
          </p:cNvSpPr>
          <p:nvPr>
            <p:ph type="sldNum" sz="quarter" idx="12"/>
          </p:nvPr>
        </p:nvSpPr>
        <p:spPr/>
        <p:txBody>
          <a:bodyPr/>
          <a:lstStyle/>
          <a:p>
            <a:fld id="{E31375A4-56A4-47D6-9801-1991572033F7}" type="slidenum">
              <a:rPr lang="en-US" smtClean="0"/>
              <a:pPr/>
              <a:t>50</a:t>
            </a:fld>
            <a:endParaRPr lang="en-US"/>
          </a:p>
        </p:txBody>
      </p:sp>
      <p:sp>
        <p:nvSpPr>
          <p:cNvPr id="16" name="Title 1">
            <a:extLst>
              <a:ext uri="{FF2B5EF4-FFF2-40B4-BE49-F238E27FC236}">
                <a16:creationId xmlns:a16="http://schemas.microsoft.com/office/drawing/2014/main" id="{A739A12F-C7B8-8345-6FBC-66573B35B911}"/>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Serendipity: SSL/TLS prior to TLS 1.3</a:t>
            </a:r>
          </a:p>
          <a:p>
            <a:pPr marL="52388" lvl="1"/>
            <a:endParaRPr lang="en-US" sz="3200" dirty="0"/>
          </a:p>
        </p:txBody>
      </p:sp>
      <p:sp>
        <p:nvSpPr>
          <p:cNvPr id="3" name="Inhaltsplatzhalter 2">
            <a:extLst>
              <a:ext uri="{FF2B5EF4-FFF2-40B4-BE49-F238E27FC236}">
                <a16:creationId xmlns:a16="http://schemas.microsoft.com/office/drawing/2014/main" id="{8E53C63D-4A21-FE41-D54B-B452CDAD0048}"/>
              </a:ext>
            </a:extLst>
          </p:cNvPr>
          <p:cNvSpPr txBox="1">
            <a:spLocks/>
          </p:cNvSpPr>
          <p:nvPr/>
        </p:nvSpPr>
        <p:spPr>
          <a:xfrm>
            <a:off x="420180" y="1327265"/>
            <a:ext cx="8082136" cy="5051346"/>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400" dirty="0" err="1">
                <a:latin typeface="Arial" panose="020B0604020202020204" pitchFamily="34" charset="0"/>
                <a:cs typeface="Arial" panose="020B0604020202020204" pitchFamily="34" charset="0"/>
              </a:rPr>
              <a:t>To</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misquote</a:t>
            </a:r>
            <a:r>
              <a:rPr lang="de-DE" sz="2400" dirty="0">
                <a:latin typeface="Arial" panose="020B0604020202020204" pitchFamily="34" charset="0"/>
                <a:cs typeface="Arial" panose="020B0604020202020204" pitchFamily="34" charset="0"/>
              </a:rPr>
              <a:t> Louis Pasteur:</a:t>
            </a:r>
            <a:endParaRPr lang="de-DE" sz="2400" i="1" dirty="0">
              <a:latin typeface="Arial" panose="020B0604020202020204" pitchFamily="34" charset="0"/>
              <a:cs typeface="Arial" panose="020B0604020202020204" pitchFamily="34" charset="0"/>
            </a:endParaRPr>
          </a:p>
          <a:p>
            <a:pPr marL="0" indent="0">
              <a:buNone/>
            </a:pPr>
            <a:r>
              <a:rPr lang="de-DE" sz="2400" i="1" dirty="0">
                <a:solidFill>
                  <a:srgbClr val="1269B0"/>
                </a:solidFill>
                <a:latin typeface="Arial" panose="020B0604020202020204" pitchFamily="34" charset="0"/>
                <a:cs typeface="Arial" panose="020B0604020202020204" pitchFamily="34" charset="0"/>
              </a:rPr>
              <a:t>		Fortune </a:t>
            </a:r>
            <a:r>
              <a:rPr lang="de-DE" sz="2400" i="1" dirty="0" err="1">
                <a:solidFill>
                  <a:srgbClr val="1269B0"/>
                </a:solidFill>
                <a:latin typeface="Arial" panose="020B0604020202020204" pitchFamily="34" charset="0"/>
                <a:cs typeface="Arial" panose="020B0604020202020204" pitchFamily="34" charset="0"/>
              </a:rPr>
              <a:t>favours</a:t>
            </a:r>
            <a:r>
              <a:rPr lang="de-DE" sz="2400" i="1" dirty="0">
                <a:solidFill>
                  <a:srgbClr val="1269B0"/>
                </a:solidFill>
                <a:latin typeface="Arial" panose="020B0604020202020204" pitchFamily="34" charset="0"/>
                <a:cs typeface="Arial" panose="020B0604020202020204" pitchFamily="34" charset="0"/>
              </a:rPr>
              <a:t> </a:t>
            </a:r>
            <a:r>
              <a:rPr lang="de-DE" sz="2400" i="1" dirty="0" err="1">
                <a:solidFill>
                  <a:srgbClr val="1269B0"/>
                </a:solidFill>
                <a:latin typeface="Arial" panose="020B0604020202020204" pitchFamily="34" charset="0"/>
                <a:cs typeface="Arial" panose="020B0604020202020204" pitchFamily="34" charset="0"/>
              </a:rPr>
              <a:t>the</a:t>
            </a:r>
            <a:r>
              <a:rPr lang="de-DE" sz="2400" i="1" dirty="0">
                <a:solidFill>
                  <a:srgbClr val="1269B0"/>
                </a:solidFill>
                <a:latin typeface="Arial" panose="020B0604020202020204" pitchFamily="34" charset="0"/>
                <a:cs typeface="Arial" panose="020B0604020202020204" pitchFamily="34" charset="0"/>
              </a:rPr>
              <a:t> </a:t>
            </a:r>
            <a:r>
              <a:rPr lang="de-DE" sz="2400" i="1" dirty="0" err="1">
                <a:solidFill>
                  <a:srgbClr val="1269B0"/>
                </a:solidFill>
                <a:latin typeface="Arial" panose="020B0604020202020204" pitchFamily="34" charset="0"/>
                <a:cs typeface="Arial" panose="020B0604020202020204" pitchFamily="34" charset="0"/>
              </a:rPr>
              <a:t>prepared</a:t>
            </a:r>
            <a:r>
              <a:rPr lang="de-DE" sz="2400" i="1" dirty="0">
                <a:solidFill>
                  <a:srgbClr val="1269B0"/>
                </a:solidFill>
                <a:latin typeface="Arial" panose="020B0604020202020204" pitchFamily="34" charset="0"/>
                <a:cs typeface="Arial" panose="020B0604020202020204" pitchFamily="34" charset="0"/>
              </a:rPr>
              <a:t> mind.</a:t>
            </a:r>
          </a:p>
          <a:p>
            <a:endParaRPr lang="de-DE" sz="2400" dirty="0">
              <a:latin typeface="Arial" panose="020B0604020202020204" pitchFamily="34" charset="0"/>
              <a:cs typeface="Arial" panose="020B0604020202020204" pitchFamily="34" charset="0"/>
            </a:endParaRPr>
          </a:p>
          <a:p>
            <a:endParaRPr lang="de-DE" sz="2400" dirty="0">
              <a:latin typeface="Arial" panose="020B0604020202020204" pitchFamily="34" charset="0"/>
              <a:cs typeface="Arial" panose="020B0604020202020204" pitchFamily="34" charset="0"/>
            </a:endParaRPr>
          </a:p>
          <a:p>
            <a:r>
              <a:rPr lang="de-DE" sz="2400" dirty="0" err="1">
                <a:latin typeface="Arial" panose="020B0604020202020204" pitchFamily="34" charset="0"/>
                <a:cs typeface="Arial" panose="020B0604020202020204" pitchFamily="34" charset="0"/>
              </a:rPr>
              <a:t>To</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quote</a:t>
            </a:r>
            <a:r>
              <a:rPr lang="de-DE" sz="2400" dirty="0">
                <a:latin typeface="Arial" panose="020B0604020202020204" pitchFamily="34" charset="0"/>
                <a:cs typeface="Arial" panose="020B0604020202020204" pitchFamily="34" charset="0"/>
              </a:rPr>
              <a:t> Gary Player:</a:t>
            </a:r>
          </a:p>
          <a:p>
            <a:pPr marL="0" indent="0">
              <a:buNone/>
            </a:pPr>
            <a:r>
              <a:rPr lang="de-DE" sz="2400" i="1" dirty="0">
                <a:solidFill>
                  <a:srgbClr val="1269B0"/>
                </a:solidFill>
                <a:latin typeface="Arial" panose="020B0604020202020204" pitchFamily="34" charset="0"/>
                <a:cs typeface="Arial" panose="020B0604020202020204" pitchFamily="34" charset="0"/>
              </a:rPr>
              <a:t>	        The </a:t>
            </a:r>
            <a:r>
              <a:rPr lang="de-DE" sz="2400" i="1" dirty="0" err="1">
                <a:solidFill>
                  <a:srgbClr val="1269B0"/>
                </a:solidFill>
                <a:latin typeface="Arial" panose="020B0604020202020204" pitchFamily="34" charset="0"/>
                <a:cs typeface="Arial" panose="020B0604020202020204" pitchFamily="34" charset="0"/>
              </a:rPr>
              <a:t>harder</a:t>
            </a:r>
            <a:r>
              <a:rPr lang="de-DE" sz="2400" i="1" dirty="0">
                <a:solidFill>
                  <a:srgbClr val="1269B0"/>
                </a:solidFill>
                <a:latin typeface="Arial" panose="020B0604020202020204" pitchFamily="34" charset="0"/>
                <a:cs typeface="Arial" panose="020B0604020202020204" pitchFamily="34" charset="0"/>
              </a:rPr>
              <a:t> I </a:t>
            </a:r>
            <a:r>
              <a:rPr lang="de-DE" sz="2400" i="1" dirty="0" err="1">
                <a:solidFill>
                  <a:srgbClr val="1269B0"/>
                </a:solidFill>
                <a:latin typeface="Arial" panose="020B0604020202020204" pitchFamily="34" charset="0"/>
                <a:cs typeface="Arial" panose="020B0604020202020204" pitchFamily="34" charset="0"/>
              </a:rPr>
              <a:t>practice</a:t>
            </a:r>
            <a:r>
              <a:rPr lang="de-DE" sz="2400" i="1" dirty="0">
                <a:solidFill>
                  <a:srgbClr val="1269B0"/>
                </a:solidFill>
                <a:latin typeface="Arial" panose="020B0604020202020204" pitchFamily="34" charset="0"/>
                <a:cs typeface="Arial" panose="020B0604020202020204" pitchFamily="34" charset="0"/>
              </a:rPr>
              <a:t>, </a:t>
            </a:r>
            <a:r>
              <a:rPr lang="de-DE" sz="2400" i="1" dirty="0" err="1">
                <a:solidFill>
                  <a:srgbClr val="1269B0"/>
                </a:solidFill>
                <a:latin typeface="Arial" panose="020B0604020202020204" pitchFamily="34" charset="0"/>
                <a:cs typeface="Arial" panose="020B0604020202020204" pitchFamily="34" charset="0"/>
              </a:rPr>
              <a:t>the</a:t>
            </a:r>
            <a:r>
              <a:rPr lang="de-DE" sz="2400" i="1" dirty="0">
                <a:solidFill>
                  <a:srgbClr val="1269B0"/>
                </a:solidFill>
                <a:latin typeface="Arial" panose="020B0604020202020204" pitchFamily="34" charset="0"/>
                <a:cs typeface="Arial" panose="020B0604020202020204" pitchFamily="34" charset="0"/>
              </a:rPr>
              <a:t> </a:t>
            </a:r>
            <a:r>
              <a:rPr lang="de-DE" sz="2400" i="1" dirty="0" err="1">
                <a:solidFill>
                  <a:srgbClr val="1269B0"/>
                </a:solidFill>
                <a:latin typeface="Arial" panose="020B0604020202020204" pitchFamily="34" charset="0"/>
                <a:cs typeface="Arial" panose="020B0604020202020204" pitchFamily="34" charset="0"/>
              </a:rPr>
              <a:t>luckier</a:t>
            </a:r>
            <a:r>
              <a:rPr lang="de-DE" sz="2400" i="1" dirty="0">
                <a:solidFill>
                  <a:srgbClr val="1269B0"/>
                </a:solidFill>
                <a:latin typeface="Arial" panose="020B0604020202020204" pitchFamily="34" charset="0"/>
                <a:cs typeface="Arial" panose="020B0604020202020204" pitchFamily="34" charset="0"/>
              </a:rPr>
              <a:t> I </a:t>
            </a:r>
            <a:r>
              <a:rPr lang="de-DE" sz="2400" i="1" dirty="0" err="1">
                <a:solidFill>
                  <a:srgbClr val="1269B0"/>
                </a:solidFill>
                <a:latin typeface="Arial" panose="020B0604020202020204" pitchFamily="34" charset="0"/>
                <a:cs typeface="Arial" panose="020B0604020202020204" pitchFamily="34" charset="0"/>
              </a:rPr>
              <a:t>get</a:t>
            </a:r>
            <a:r>
              <a:rPr lang="de-DE" sz="2400" i="1" dirty="0">
                <a:solidFill>
                  <a:srgbClr val="1269B0"/>
                </a:solidFill>
                <a:latin typeface="Arial" panose="020B0604020202020204" pitchFamily="34" charset="0"/>
                <a:cs typeface="Arial" panose="020B0604020202020204" pitchFamily="34" charset="0"/>
              </a:rPr>
              <a:t>.</a:t>
            </a:r>
          </a:p>
          <a:p>
            <a:pPr marL="0" indent="0">
              <a:buNone/>
            </a:pP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Luck is important but it’s probably not enough to sustain a whole career….</a:t>
            </a:r>
          </a:p>
          <a:p>
            <a:r>
              <a:rPr lang="en-GB" sz="2400" dirty="0">
                <a:latin typeface="Arial" panose="020B0604020202020204" pitchFamily="34" charset="0"/>
                <a:cs typeface="Arial" panose="020B0604020202020204" pitchFamily="34" charset="0"/>
              </a:rPr>
              <a:t>Preparation is at least as important.</a:t>
            </a:r>
          </a:p>
        </p:txBody>
      </p:sp>
      <p:pic>
        <p:nvPicPr>
          <p:cNvPr id="4" name="Graphic 3">
            <a:extLst>
              <a:ext uri="{FF2B5EF4-FFF2-40B4-BE49-F238E27FC236}">
                <a16:creationId xmlns:a16="http://schemas.microsoft.com/office/drawing/2014/main" id="{3197A019-A066-5D72-E215-731024BC868C}"/>
              </a:ext>
            </a:extLst>
          </p:cNvPr>
          <p:cNvPicPr>
            <a:picLocks noChangeAspect="1"/>
          </p:cNvPicPr>
          <p:nvPr/>
        </p:nvPicPr>
        <p:blipFill>
          <a:blip r:embed="rId3"/>
          <a:stretch/>
        </p:blipFill>
        <p:spPr bwMode="auto">
          <a:xfrm>
            <a:off x="10058400" y="307617"/>
            <a:ext cx="1780021" cy="686580"/>
          </a:xfrm>
          <a:prstGeom prst="rect">
            <a:avLst/>
          </a:prstGeom>
        </p:spPr>
      </p:pic>
      <p:pic>
        <p:nvPicPr>
          <p:cNvPr id="6148" name="Picture 4" descr="Louis Pasteur - Inventions, Achievements &amp; Facts">
            <a:extLst>
              <a:ext uri="{FF2B5EF4-FFF2-40B4-BE49-F238E27FC236}">
                <a16:creationId xmlns:a16="http://schemas.microsoft.com/office/drawing/2014/main" id="{8CCE2A2E-FC0B-5242-2B45-327FEFCE1A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8127" y="1070639"/>
            <a:ext cx="1569458" cy="15694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6DB49F0-8034-F21D-480B-0DE20971E371}"/>
              </a:ext>
            </a:extLst>
          </p:cNvPr>
          <p:cNvPicPr>
            <a:picLocks noChangeAspect="1"/>
          </p:cNvPicPr>
          <p:nvPr/>
        </p:nvPicPr>
        <p:blipFill rotWithShape="1">
          <a:blip r:embed="rId5">
            <a:extLst>
              <a:ext uri="{28A0092B-C50C-407E-A947-70E740481C1C}">
                <a14:useLocalDpi xmlns:a14="http://schemas.microsoft.com/office/drawing/2010/main" val="0"/>
              </a:ext>
            </a:extLst>
          </a:blip>
          <a:srcRect t="13165" b="22759"/>
          <a:stretch/>
        </p:blipFill>
        <p:spPr>
          <a:xfrm>
            <a:off x="9568127" y="3119858"/>
            <a:ext cx="1569458" cy="1545975"/>
          </a:xfrm>
          <a:prstGeom prst="rect">
            <a:avLst/>
          </a:prstGeom>
        </p:spPr>
      </p:pic>
      <p:pic>
        <p:nvPicPr>
          <p:cNvPr id="8" name="Picture 7">
            <a:extLst>
              <a:ext uri="{FF2B5EF4-FFF2-40B4-BE49-F238E27FC236}">
                <a16:creationId xmlns:a16="http://schemas.microsoft.com/office/drawing/2014/main" id="{FE799C5E-0922-3146-6151-48F9A519F2C1}"/>
              </a:ext>
            </a:extLst>
          </p:cNvPr>
          <p:cNvPicPr>
            <a:picLocks noChangeAspect="1"/>
          </p:cNvPicPr>
          <p:nvPr/>
        </p:nvPicPr>
        <p:blipFill rotWithShape="1">
          <a:blip r:embed="rId6"/>
          <a:srcRect l="2877"/>
          <a:stretch/>
        </p:blipFill>
        <p:spPr>
          <a:xfrm>
            <a:off x="9609894" y="4826138"/>
            <a:ext cx="1485924" cy="1746776"/>
          </a:xfrm>
          <a:prstGeom prst="rect">
            <a:avLst/>
          </a:prstGeom>
        </p:spPr>
      </p:pic>
    </p:spTree>
    <p:extLst>
      <p:ext uri="{BB962C8B-B14F-4D97-AF65-F5344CB8AC3E}">
        <p14:creationId xmlns:p14="http://schemas.microsoft.com/office/powerpoint/2010/main" val="41037776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51</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a:t>Overview</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9A492B0B-E1D7-A217-EE68-4D62959496A3}"/>
              </a:ext>
            </a:extLst>
          </p:cNvPr>
          <p:cNvSpPr txBox="1">
            <a:spLocks/>
          </p:cNvSpPr>
          <p:nvPr/>
        </p:nvSpPr>
        <p:spPr bwMode="auto">
          <a:xfrm>
            <a:off x="547355" y="1393028"/>
            <a:ext cx="10590230"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On distinguished lectures</a:t>
            </a:r>
          </a:p>
          <a:p>
            <a:r>
              <a:rPr lang="en-GB" sz="2400" dirty="0">
                <a:latin typeface="Arial" panose="020B0604020202020204" pitchFamily="34" charset="0"/>
                <a:cs typeface="Arial" panose="020B0604020202020204" pitchFamily="34" charset="0"/>
              </a:rPr>
              <a:t>Origin story</a:t>
            </a:r>
          </a:p>
          <a:p>
            <a:r>
              <a:rPr lang="en-GB" sz="2400" dirty="0">
                <a:latin typeface="Arial" panose="020B0604020202020204" pitchFamily="34" charset="0"/>
                <a:cs typeface="Arial" panose="020B0604020202020204" pitchFamily="34" charset="0"/>
              </a:rPr>
              <a:t>A different kind of toolbox </a:t>
            </a:r>
          </a:p>
          <a:p>
            <a:r>
              <a:rPr lang="en-GB" sz="2400" dirty="0">
                <a:latin typeface="Arial" panose="020B0604020202020204" pitchFamily="34" charset="0"/>
                <a:cs typeface="Arial" panose="020B0604020202020204" pitchFamily="34" charset="0"/>
              </a:rPr>
              <a:t>On serendipity</a:t>
            </a:r>
          </a:p>
          <a:p>
            <a:r>
              <a:rPr lang="en-GB" sz="2400" b="1" dirty="0">
                <a:latin typeface="Arial" panose="020B0604020202020204" pitchFamily="34" charset="0"/>
                <a:cs typeface="Arial" panose="020B0604020202020204" pitchFamily="34" charset="0"/>
              </a:rPr>
              <a:t>On creativity</a:t>
            </a:r>
          </a:p>
          <a:p>
            <a:r>
              <a:rPr lang="en-GB" sz="2400" dirty="0">
                <a:latin typeface="Arial" panose="020B0604020202020204" pitchFamily="34" charset="0"/>
                <a:cs typeface="Arial" panose="020B0604020202020204" pitchFamily="34" charset="0"/>
              </a:rPr>
              <a:t>On pivoting</a:t>
            </a:r>
          </a:p>
          <a:p>
            <a:r>
              <a:rPr lang="en-GB" sz="2400" dirty="0">
                <a:latin typeface="Arial" panose="020B0604020202020204" pitchFamily="34" charset="0"/>
                <a:cs typeface="Arial" panose="020B0604020202020204" pitchFamily="34" charset="0"/>
              </a:rPr>
              <a:t>Back to the future</a:t>
            </a:r>
          </a:p>
          <a:p>
            <a:r>
              <a:rPr lang="en-GB" sz="2400" dirty="0">
                <a:latin typeface="Arial" panose="020B0604020202020204" pitchFamily="34" charset="0"/>
                <a:cs typeface="Arial" panose="020B0604020202020204" pitchFamily="34" charset="0"/>
              </a:rPr>
              <a:t>Closing remarks</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8487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466068" y="1318108"/>
            <a:ext cx="6988028" cy="4963650"/>
          </a:xfrm>
        </p:spPr>
        <p:txBody>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Immerse yourself deeply in the problem and then walk away.</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Possibly for several years!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Find the creative circumstances that work for you, and deliberately replicate them.</a:t>
            </a:r>
          </a:p>
          <a:p>
            <a:pPr marL="8826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Hiking</a:t>
            </a:r>
          </a:p>
          <a:p>
            <a:pPr marL="8826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Walking the dog</a:t>
            </a:r>
          </a:p>
          <a:p>
            <a:pPr marL="8826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Washing up</a:t>
            </a:r>
          </a:p>
          <a:p>
            <a:pPr marL="8826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Showering</a:t>
            </a:r>
          </a:p>
          <a:p>
            <a:pPr marL="8826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Driving</a:t>
            </a:r>
          </a:p>
          <a:p>
            <a:pPr marL="8826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Day-dreaming at the whiteboard</a:t>
            </a:r>
          </a:p>
          <a:p>
            <a:pPr marL="8826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t>
            </a: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52</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Creativity (Or: How to Prepare The Mind)</a:t>
            </a:r>
          </a:p>
          <a:p>
            <a:pPr marL="52388" lvl="1"/>
            <a:endParaRPr lang="en-US" sz="3200" dirty="0"/>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pic>
        <p:nvPicPr>
          <p:cNvPr id="4" name="Picture 3" descr="A picture containing building, window, tower, dome&#10;&#10;Description automatically generated">
            <a:extLst>
              <a:ext uri="{FF2B5EF4-FFF2-40B4-BE49-F238E27FC236}">
                <a16:creationId xmlns:a16="http://schemas.microsoft.com/office/drawing/2014/main" id="{838A87CD-7262-52C2-5E2B-898918794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4954" y="1326276"/>
            <a:ext cx="3565208" cy="4753610"/>
          </a:xfrm>
          <a:prstGeom prst="rect">
            <a:avLst/>
          </a:prstGeom>
          <a:effectLst>
            <a:softEdge rad="0"/>
          </a:effectLst>
        </p:spPr>
      </p:pic>
    </p:spTree>
    <p:extLst>
      <p:ext uri="{BB962C8B-B14F-4D97-AF65-F5344CB8AC3E}">
        <p14:creationId xmlns:p14="http://schemas.microsoft.com/office/powerpoint/2010/main" val="367909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53</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a:t>Overview</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9A492B0B-E1D7-A217-EE68-4D62959496A3}"/>
              </a:ext>
            </a:extLst>
          </p:cNvPr>
          <p:cNvSpPr txBox="1">
            <a:spLocks/>
          </p:cNvSpPr>
          <p:nvPr/>
        </p:nvSpPr>
        <p:spPr bwMode="auto">
          <a:xfrm>
            <a:off x="547355" y="1393028"/>
            <a:ext cx="10590230"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On distinguished lectures</a:t>
            </a:r>
          </a:p>
          <a:p>
            <a:r>
              <a:rPr lang="en-GB" sz="2400" dirty="0">
                <a:latin typeface="Arial" panose="020B0604020202020204" pitchFamily="34" charset="0"/>
                <a:cs typeface="Arial" panose="020B0604020202020204" pitchFamily="34" charset="0"/>
              </a:rPr>
              <a:t>Origin story</a:t>
            </a:r>
          </a:p>
          <a:p>
            <a:r>
              <a:rPr lang="en-GB" sz="2400" dirty="0">
                <a:latin typeface="Arial" panose="020B0604020202020204" pitchFamily="34" charset="0"/>
                <a:cs typeface="Arial" panose="020B0604020202020204" pitchFamily="34" charset="0"/>
              </a:rPr>
              <a:t>A different kind of toolbox </a:t>
            </a:r>
          </a:p>
          <a:p>
            <a:r>
              <a:rPr lang="en-GB" sz="2400" dirty="0">
                <a:latin typeface="Arial" panose="020B0604020202020204" pitchFamily="34" charset="0"/>
                <a:cs typeface="Arial" panose="020B0604020202020204" pitchFamily="34" charset="0"/>
              </a:rPr>
              <a:t>On serendipity</a:t>
            </a:r>
          </a:p>
          <a:p>
            <a:r>
              <a:rPr lang="en-GB" sz="2400" dirty="0">
                <a:latin typeface="Arial" panose="020B0604020202020204" pitchFamily="34" charset="0"/>
                <a:cs typeface="Arial" panose="020B0604020202020204" pitchFamily="34" charset="0"/>
              </a:rPr>
              <a:t>On creativity</a:t>
            </a:r>
          </a:p>
          <a:p>
            <a:r>
              <a:rPr lang="en-GB" sz="2400" b="1" dirty="0">
                <a:latin typeface="Arial" panose="020B0604020202020204" pitchFamily="34" charset="0"/>
                <a:cs typeface="Arial" panose="020B0604020202020204" pitchFamily="34" charset="0"/>
              </a:rPr>
              <a:t>On pivoting</a:t>
            </a:r>
          </a:p>
          <a:p>
            <a:r>
              <a:rPr lang="en-GB" sz="2400" dirty="0">
                <a:latin typeface="Arial" panose="020B0604020202020204" pitchFamily="34" charset="0"/>
                <a:cs typeface="Arial" panose="020B0604020202020204" pitchFamily="34" charset="0"/>
              </a:rPr>
              <a:t>Back to the future</a:t>
            </a:r>
          </a:p>
          <a:p>
            <a:r>
              <a:rPr lang="en-GB" sz="2400" dirty="0">
                <a:latin typeface="Arial" panose="020B0604020202020204" pitchFamily="34" charset="0"/>
                <a:cs typeface="Arial" panose="020B0604020202020204" pitchFamily="34" charset="0"/>
              </a:rPr>
              <a:t>Closing remarks</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55981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447253" y="1221256"/>
            <a:ext cx="11012909" cy="4963650"/>
          </a:xfrm>
        </p:spPr>
        <p:txBody>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Learning to pivot is a skill.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Pivot too late: you over-invest time in one idea or topic without results.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Pivot too early: you’ll never find anything interesting.</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And if you never get stuck– congratulations! </a:t>
            </a:r>
          </a:p>
          <a:p>
            <a:pPr marL="8826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But then maybe think about pivoting to harder problems?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Pivoting is not cost-free.</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Pivoting also applies more widely in life, e.g. research areas, career-planning.</a:t>
            </a: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54</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Pivoting (Or: How to get Unstuck)</a:t>
            </a:r>
          </a:p>
          <a:p>
            <a:pPr marL="52388" lvl="1"/>
            <a:endParaRPr lang="en-US" sz="3200" dirty="0"/>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3"/>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863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55</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Pivoting: Telegram to Primality-testing</a:t>
            </a:r>
          </a:p>
          <a:p>
            <a:pPr marL="52388" lvl="1"/>
            <a:endParaRPr lang="en-US" sz="3200" dirty="0"/>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0AC0FCC-47A8-9C64-7905-85BFBC252119}"/>
              </a:ext>
            </a:extLst>
          </p:cNvPr>
          <p:cNvPicPr>
            <a:picLocks noChangeAspect="1"/>
          </p:cNvPicPr>
          <p:nvPr/>
        </p:nvPicPr>
        <p:blipFill>
          <a:blip r:embed="rId3"/>
          <a:stretch>
            <a:fillRect/>
          </a:stretch>
        </p:blipFill>
        <p:spPr>
          <a:xfrm>
            <a:off x="6585995" y="1971736"/>
            <a:ext cx="5121118" cy="1255442"/>
          </a:xfrm>
          <a:prstGeom prst="rect">
            <a:avLst/>
          </a:prstGeom>
          <a:ln>
            <a:solidFill>
              <a:srgbClr val="000000"/>
            </a:solidFill>
          </a:ln>
        </p:spPr>
      </p:pic>
      <p:sp>
        <p:nvSpPr>
          <p:cNvPr id="8" name="TextBox 7">
            <a:extLst>
              <a:ext uri="{FF2B5EF4-FFF2-40B4-BE49-F238E27FC236}">
                <a16:creationId xmlns:a16="http://schemas.microsoft.com/office/drawing/2014/main" id="{BC6E10C7-2473-2465-FE61-B6B1B4580538}"/>
              </a:ext>
            </a:extLst>
          </p:cNvPr>
          <p:cNvSpPr txBox="1"/>
          <p:nvPr/>
        </p:nvSpPr>
        <p:spPr>
          <a:xfrm>
            <a:off x="8296539" y="3369133"/>
            <a:ext cx="3523722" cy="338554"/>
          </a:xfrm>
          <a:prstGeom prst="rect">
            <a:avLst/>
          </a:prstGeom>
          <a:noFill/>
        </p:spPr>
        <p:txBody>
          <a:bodyPr wrap="none" rtlCol="0">
            <a:spAutoFit/>
          </a:bodyPr>
          <a:lstStyle/>
          <a:p>
            <a:r>
              <a:rPr lang="en-GB" sz="1600" dirty="0"/>
              <a:t>ACM CCS 2018 and </a:t>
            </a:r>
            <a:r>
              <a:rPr lang="en-GB" sz="1600" dirty="0" err="1"/>
              <a:t>eprint</a:t>
            </a:r>
            <a:r>
              <a:rPr lang="en-GB" sz="1600" dirty="0"/>
              <a:t> 2018/749</a:t>
            </a:r>
          </a:p>
        </p:txBody>
      </p:sp>
      <p:sp>
        <p:nvSpPr>
          <p:cNvPr id="11" name="Inhaltsplatzhalter 2">
            <a:extLst>
              <a:ext uri="{FF2B5EF4-FFF2-40B4-BE49-F238E27FC236}">
                <a16:creationId xmlns:a16="http://schemas.microsoft.com/office/drawing/2014/main" id="{D1413158-01B1-E0FB-9355-370C548A6B04}"/>
              </a:ext>
            </a:extLst>
          </p:cNvPr>
          <p:cNvSpPr>
            <a:spLocks noGrp="1"/>
          </p:cNvSpPr>
          <p:nvPr>
            <p:ph idx="1"/>
          </p:nvPr>
        </p:nvSpPr>
        <p:spPr>
          <a:xfrm>
            <a:off x="6261905" y="4107715"/>
            <a:ext cx="5445208" cy="1360495"/>
          </a:xfrm>
        </p:spPr>
        <p:txBody>
          <a:bodyPr/>
          <a:lstStyle/>
          <a:p>
            <a:pPr marL="0" indent="0">
              <a:buNone/>
            </a:pPr>
            <a:r>
              <a:rPr lang="en-GB" sz="2000" dirty="0">
                <a:latin typeface="Arial" panose="020B0604020202020204" pitchFamily="34" charset="0"/>
                <a:cs typeface="Arial" panose="020B0604020202020204" pitchFamily="34" charset="0"/>
              </a:rPr>
              <a:t>2018:</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Widely-deployed crypto libraries have primality tests that give wrong answers when presented with </a:t>
            </a:r>
            <a:r>
              <a:rPr lang="en-GB" sz="2000" dirty="0" err="1">
                <a:latin typeface="Arial" panose="020B0604020202020204" pitchFamily="34" charset="0"/>
                <a:cs typeface="Arial" panose="020B0604020202020204" pitchFamily="34" charset="0"/>
              </a:rPr>
              <a:t>adversarially</a:t>
            </a:r>
            <a:r>
              <a:rPr lang="en-GB" sz="2000" dirty="0">
                <a:latin typeface="Arial" panose="020B0604020202020204" pitchFamily="34" charset="0"/>
                <a:cs typeface="Arial" panose="020B0604020202020204" pitchFamily="34" charset="0"/>
              </a:rPr>
              <a:t>-generated inputs! </a:t>
            </a:r>
          </a:p>
        </p:txBody>
      </p:sp>
      <p:sp>
        <p:nvSpPr>
          <p:cNvPr id="12" name="Inhaltsplatzhalter 2">
            <a:extLst>
              <a:ext uri="{FF2B5EF4-FFF2-40B4-BE49-F238E27FC236}">
                <a16:creationId xmlns:a16="http://schemas.microsoft.com/office/drawing/2014/main" id="{B62AC938-3915-66C6-93DC-E148806A080A}"/>
              </a:ext>
            </a:extLst>
          </p:cNvPr>
          <p:cNvSpPr txBox="1">
            <a:spLocks/>
          </p:cNvSpPr>
          <p:nvPr/>
        </p:nvSpPr>
        <p:spPr>
          <a:xfrm>
            <a:off x="436221" y="4107715"/>
            <a:ext cx="5121119" cy="2362064"/>
          </a:xfrm>
          <a:prstGeom prst="rect">
            <a:avLst/>
          </a:prstGeom>
        </p:spPr>
        <p:txBody>
          <a:bodyPr vert="horz" lIns="0" tIns="0" rIns="0" bIns="0" rtlCol="0">
            <a:noAutofit/>
          </a:bodyPr>
          <a:lstStyle>
            <a:lvl1pPr marL="539750" indent="-539750" algn="l" defTabSz="914400" rtl="0" eaLnBrk="1" latinLnBrk="0" hangingPunct="1">
              <a:lnSpc>
                <a:spcPct val="100000"/>
              </a:lnSpc>
              <a:spcBef>
                <a:spcPts val="1000"/>
              </a:spcBef>
              <a:buFont typeface="+mj-lt"/>
              <a:buAutoNum type="arabicPeriod"/>
              <a:defRPr sz="1800" kern="1200">
                <a:solidFill>
                  <a:schemeClr val="tx1"/>
                </a:solidFill>
                <a:latin typeface="+mn-lt"/>
                <a:ea typeface="+mn-ea"/>
                <a:cs typeface="+mn-cs"/>
              </a:defRPr>
            </a:lvl1pPr>
            <a:lvl2pPr marL="1079500" indent="-539750" algn="l" defTabSz="914400" rtl="0" eaLnBrk="1" latinLnBrk="0" hangingPunct="1">
              <a:lnSpc>
                <a:spcPct val="100000"/>
              </a:lnSpc>
              <a:spcBef>
                <a:spcPts val="500"/>
              </a:spcBef>
              <a:buFont typeface="+mj-lt"/>
              <a:buAutoNum type="arabicPeriod"/>
              <a:defRPr sz="1800" kern="1200">
                <a:solidFill>
                  <a:schemeClr val="tx1"/>
                </a:solidFill>
                <a:latin typeface="+mn-lt"/>
                <a:ea typeface="+mn-ea"/>
                <a:cs typeface="+mn-cs"/>
              </a:defRPr>
            </a:lvl2pPr>
            <a:lvl3pPr marL="1612900" indent="-533400" algn="l" defTabSz="914400" rtl="0" eaLnBrk="1" latinLnBrk="0" hangingPunct="1">
              <a:lnSpc>
                <a:spcPct val="100000"/>
              </a:lnSpc>
              <a:spcBef>
                <a:spcPts val="500"/>
              </a:spcBef>
              <a:buFont typeface="+mj-lt"/>
              <a:buAutoNum type="arabicPeriod"/>
              <a:defRPr sz="1800" kern="1200">
                <a:solidFill>
                  <a:schemeClr val="tx1"/>
                </a:solidFill>
                <a:latin typeface="+mn-lt"/>
                <a:ea typeface="+mn-ea"/>
                <a:cs typeface="+mn-cs"/>
              </a:defRPr>
            </a:lvl3pPr>
            <a:lvl4pPr marL="2152650" indent="-539750" algn="l" defTabSz="914400" rtl="0" eaLnBrk="1" latinLnBrk="0" hangingPunct="1">
              <a:lnSpc>
                <a:spcPct val="100000"/>
              </a:lnSpc>
              <a:spcBef>
                <a:spcPts val="500"/>
              </a:spcBef>
              <a:buFont typeface="+mj-lt"/>
              <a:buAutoNum type="arabicPeriod"/>
              <a:defRPr sz="1800" kern="1200">
                <a:solidFill>
                  <a:schemeClr val="tx1"/>
                </a:solidFill>
                <a:latin typeface="+mn-lt"/>
                <a:ea typeface="+mn-ea"/>
                <a:cs typeface="+mn-cs"/>
              </a:defRPr>
            </a:lvl4pPr>
            <a:lvl5pPr marL="2692400" indent="-539750" algn="l" defTabSz="914400" rtl="0" eaLnBrk="1" latinLnBrk="0" hangingPunct="1">
              <a:lnSpc>
                <a:spcPct val="10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latin typeface="Arial" panose="020B0604020202020204" pitchFamily="34" charset="0"/>
                <a:cs typeface="Arial" panose="020B0604020202020204" pitchFamily="34" charset="0"/>
              </a:rPr>
              <a:t>2017:</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Client gets its DH parameters from server.</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Can we abuse this to create weak parameters for the E2EE key exchange?</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No! Telegram official clients do careful DH parameter validation.</a:t>
            </a:r>
          </a:p>
        </p:txBody>
      </p:sp>
      <p:sp>
        <p:nvSpPr>
          <p:cNvPr id="13" name="TextBox 12">
            <a:extLst>
              <a:ext uri="{FF2B5EF4-FFF2-40B4-BE49-F238E27FC236}">
                <a16:creationId xmlns:a16="http://schemas.microsoft.com/office/drawing/2014/main" id="{B4287F75-9611-E63F-10D4-1EE0584B958B}"/>
              </a:ext>
            </a:extLst>
          </p:cNvPr>
          <p:cNvSpPr txBox="1"/>
          <p:nvPr/>
        </p:nvSpPr>
        <p:spPr>
          <a:xfrm>
            <a:off x="3692324" y="6771190"/>
            <a:ext cx="184731" cy="369332"/>
          </a:xfrm>
          <a:prstGeom prst="rect">
            <a:avLst/>
          </a:prstGeom>
          <a:noFill/>
        </p:spPr>
        <p:txBody>
          <a:bodyPr wrap="none" rtlCol="0">
            <a:spAutoFit/>
          </a:bodyPr>
          <a:lstStyle/>
          <a:p>
            <a:endParaRPr lang="en-GB" dirty="0"/>
          </a:p>
        </p:txBody>
      </p:sp>
      <p:pic>
        <p:nvPicPr>
          <p:cNvPr id="14" name="Picture 13">
            <a:extLst>
              <a:ext uri="{FF2B5EF4-FFF2-40B4-BE49-F238E27FC236}">
                <a16:creationId xmlns:a16="http://schemas.microsoft.com/office/drawing/2014/main" id="{82832390-7BD7-F4D1-BB57-FD1B7A8BA884}"/>
              </a:ext>
            </a:extLst>
          </p:cNvPr>
          <p:cNvPicPr>
            <a:picLocks noChangeAspect="1"/>
          </p:cNvPicPr>
          <p:nvPr/>
        </p:nvPicPr>
        <p:blipFill>
          <a:blip r:embed="rId4"/>
          <a:stretch>
            <a:fillRect/>
          </a:stretch>
        </p:blipFill>
        <p:spPr>
          <a:xfrm>
            <a:off x="1596465" y="1514897"/>
            <a:ext cx="2494389" cy="2200239"/>
          </a:xfrm>
          <a:prstGeom prst="rect">
            <a:avLst/>
          </a:prstGeom>
        </p:spPr>
      </p:pic>
      <p:sp>
        <p:nvSpPr>
          <p:cNvPr id="15" name="U-turn Arrow 14">
            <a:extLst>
              <a:ext uri="{FF2B5EF4-FFF2-40B4-BE49-F238E27FC236}">
                <a16:creationId xmlns:a16="http://schemas.microsoft.com/office/drawing/2014/main" id="{52D28CFD-0980-6EBE-73D7-BB5DCF9A7A73}"/>
              </a:ext>
            </a:extLst>
          </p:cNvPr>
          <p:cNvSpPr/>
          <p:nvPr/>
        </p:nvSpPr>
        <p:spPr>
          <a:xfrm>
            <a:off x="4003528" y="1235779"/>
            <a:ext cx="2494389" cy="929879"/>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42561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uiExpand="1" build="p"/>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56</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On Pivoting: Telegram to Primality-testing</a:t>
            </a:r>
          </a:p>
          <a:p>
            <a:pPr marL="52388" lvl="1"/>
            <a:endParaRPr lang="en-US" sz="3200" dirty="0"/>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C6E10C7-2473-2465-FE61-B6B1B4580538}"/>
              </a:ext>
            </a:extLst>
          </p:cNvPr>
          <p:cNvSpPr txBox="1"/>
          <p:nvPr/>
        </p:nvSpPr>
        <p:spPr>
          <a:xfrm>
            <a:off x="3069672" y="5519703"/>
            <a:ext cx="3523722" cy="338554"/>
          </a:xfrm>
          <a:prstGeom prst="rect">
            <a:avLst/>
          </a:prstGeom>
          <a:noFill/>
        </p:spPr>
        <p:txBody>
          <a:bodyPr wrap="none" rtlCol="0">
            <a:spAutoFit/>
          </a:bodyPr>
          <a:lstStyle/>
          <a:p>
            <a:r>
              <a:rPr lang="en-GB" sz="1600" dirty="0"/>
              <a:t>ACM CCS 2018 and </a:t>
            </a:r>
            <a:r>
              <a:rPr lang="en-GB" sz="1600" dirty="0" err="1"/>
              <a:t>eprint</a:t>
            </a:r>
            <a:r>
              <a:rPr lang="en-GB" sz="1600" dirty="0"/>
              <a:t> 2018/749</a:t>
            </a:r>
          </a:p>
        </p:txBody>
      </p:sp>
      <p:pic>
        <p:nvPicPr>
          <p:cNvPr id="9" name="Picture 8">
            <a:extLst>
              <a:ext uri="{FF2B5EF4-FFF2-40B4-BE49-F238E27FC236}">
                <a16:creationId xmlns:a16="http://schemas.microsoft.com/office/drawing/2014/main" id="{F73217A4-634F-7B43-B451-A66797EBB267}"/>
              </a:ext>
            </a:extLst>
          </p:cNvPr>
          <p:cNvPicPr>
            <a:picLocks noChangeAspect="1"/>
          </p:cNvPicPr>
          <p:nvPr/>
        </p:nvPicPr>
        <p:blipFill>
          <a:blip r:embed="rId3"/>
          <a:stretch>
            <a:fillRect/>
          </a:stretch>
        </p:blipFill>
        <p:spPr>
          <a:xfrm>
            <a:off x="436221" y="1221256"/>
            <a:ext cx="6286349" cy="4298447"/>
          </a:xfrm>
          <a:prstGeom prst="rect">
            <a:avLst/>
          </a:prstGeom>
        </p:spPr>
      </p:pic>
      <p:pic>
        <p:nvPicPr>
          <p:cNvPr id="20482" name="Picture 2" descr="Spanish Tire-Dump Blaze Sparks Health ...">
            <a:extLst>
              <a:ext uri="{FF2B5EF4-FFF2-40B4-BE49-F238E27FC236}">
                <a16:creationId xmlns:a16="http://schemas.microsoft.com/office/drawing/2014/main" id="{61E5538E-F87E-7FDE-ED5C-8797E22DB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4919" y="1880280"/>
            <a:ext cx="4654621" cy="3097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69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57</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A Diversion on Primality Testing</a:t>
            </a:r>
          </a:p>
          <a:p>
            <a:pPr marL="52388" lvl="1"/>
            <a:endParaRPr lang="en-US" sz="3200" dirty="0"/>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sp>
        <p:nvSpPr>
          <p:cNvPr id="4" name="Inhaltsplatzhalter 2">
            <a:extLst>
              <a:ext uri="{FF2B5EF4-FFF2-40B4-BE49-F238E27FC236}">
                <a16:creationId xmlns:a16="http://schemas.microsoft.com/office/drawing/2014/main" id="{048F9040-71E8-FF00-6B77-F9BDCD2033E8}"/>
              </a:ext>
            </a:extLst>
          </p:cNvPr>
          <p:cNvSpPr>
            <a:spLocks noGrp="1"/>
          </p:cNvSpPr>
          <p:nvPr>
            <p:ph idx="1"/>
          </p:nvPr>
        </p:nvSpPr>
        <p:spPr>
          <a:xfrm>
            <a:off x="447253" y="1221256"/>
            <a:ext cx="11012909" cy="4963650"/>
          </a:xfrm>
        </p:spPr>
        <p:txBody>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Jake Masimo gave a rump-session talk about the work at Crypto in 2018.</a:t>
            </a:r>
          </a:p>
          <a:p>
            <a:pPr marL="88265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hlinkClick r:id="rId3"/>
              </a:rPr>
              <a:t>https://www.youtube.com/watch?v=qwd_SRwLulw&amp;list=PLeeS-3Ml-rpox3Bf0mumVUzAaUMlIhFNy&amp;index=17</a:t>
            </a: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After the talk, a very animated, very senior member of the community grabbed me:</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0" indent="0">
              <a:buNone/>
            </a:pPr>
            <a:r>
              <a:rPr lang="en-GB" sz="2400" i="1" dirty="0">
                <a:solidFill>
                  <a:srgbClr val="0070C0"/>
                </a:solidFill>
                <a:latin typeface="Arial" panose="020B0604020202020204" pitchFamily="34" charset="0"/>
                <a:cs typeface="Arial" panose="020B0604020202020204" pitchFamily="34" charset="0"/>
              </a:rPr>
              <a:t>	“Kenny, why are you working on this stuff? Everybody knows this already!”</a:t>
            </a:r>
          </a:p>
          <a:p>
            <a:pPr marL="0" indent="0">
              <a:buNone/>
            </a:pPr>
            <a:endParaRPr lang="en-GB" sz="2400" i="1" dirty="0">
              <a:solidFill>
                <a:srgbClr val="0070C0"/>
              </a:solidFill>
              <a:latin typeface="Arial" panose="020B0604020202020204" pitchFamily="34" charset="0"/>
              <a:cs typeface="Arial" panose="020B0604020202020204" pitchFamily="34" charset="0"/>
            </a:endParaRPr>
          </a:p>
          <a:p>
            <a:pPr marL="0" indent="0">
              <a:buNone/>
            </a:pPr>
            <a:r>
              <a:rPr lang="en-GB" sz="2400" i="1" dirty="0">
                <a:solidFill>
                  <a:srgbClr val="0070C0"/>
                </a:solidFill>
                <a:latin typeface="Arial" panose="020B0604020202020204" pitchFamily="34" charset="0"/>
                <a:cs typeface="Arial" panose="020B0604020202020204" pitchFamily="34" charset="0"/>
              </a:rPr>
              <a:t>	“Well, there’s a trillion dollar company who got it wrong. So not </a:t>
            </a:r>
            <a:r>
              <a:rPr lang="en-GB" sz="2400" b="1" i="1" dirty="0">
                <a:solidFill>
                  <a:srgbClr val="0070C0"/>
                </a:solidFill>
                <a:latin typeface="Arial" panose="020B0604020202020204" pitchFamily="34" charset="0"/>
                <a:cs typeface="Arial" panose="020B0604020202020204" pitchFamily="34" charset="0"/>
              </a:rPr>
              <a:t>everybody</a:t>
            </a:r>
            <a:r>
              <a:rPr lang="en-GB" sz="2400" i="1" dirty="0">
                <a:solidFill>
                  <a:srgbClr val="0070C0"/>
                </a:solidFill>
                <a:latin typeface="Arial" panose="020B0604020202020204" pitchFamily="34" charset="0"/>
                <a:cs typeface="Arial" panose="020B0604020202020204" pitchFamily="34" charset="0"/>
              </a:rPr>
              <a:t> 	knows this”</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03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58</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A Diversion on Primality Testing</a:t>
            </a:r>
          </a:p>
          <a:p>
            <a:pPr marL="52388" lvl="1"/>
            <a:endParaRPr lang="en-US" sz="3200" dirty="0"/>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C6E10C7-2473-2465-FE61-B6B1B4580538}"/>
              </a:ext>
            </a:extLst>
          </p:cNvPr>
          <p:cNvSpPr txBox="1"/>
          <p:nvPr/>
        </p:nvSpPr>
        <p:spPr>
          <a:xfrm>
            <a:off x="5463247" y="5530986"/>
            <a:ext cx="3523722" cy="338554"/>
          </a:xfrm>
          <a:prstGeom prst="rect">
            <a:avLst/>
          </a:prstGeom>
          <a:noFill/>
        </p:spPr>
        <p:txBody>
          <a:bodyPr wrap="none" rtlCol="0">
            <a:spAutoFit/>
          </a:bodyPr>
          <a:lstStyle/>
          <a:p>
            <a:r>
              <a:rPr lang="en-GB" sz="1600" dirty="0"/>
              <a:t>ACM CCS 2018 and </a:t>
            </a:r>
            <a:r>
              <a:rPr lang="en-GB" sz="1600" dirty="0" err="1"/>
              <a:t>eprint</a:t>
            </a:r>
            <a:r>
              <a:rPr lang="en-GB" sz="1600" dirty="0"/>
              <a:t> 2018/749</a:t>
            </a:r>
          </a:p>
        </p:txBody>
      </p:sp>
      <p:pic>
        <p:nvPicPr>
          <p:cNvPr id="9" name="Picture 8">
            <a:extLst>
              <a:ext uri="{FF2B5EF4-FFF2-40B4-BE49-F238E27FC236}">
                <a16:creationId xmlns:a16="http://schemas.microsoft.com/office/drawing/2014/main" id="{F73217A4-634F-7B43-B451-A66797EBB267}"/>
              </a:ext>
            </a:extLst>
          </p:cNvPr>
          <p:cNvPicPr>
            <a:picLocks noChangeAspect="1"/>
          </p:cNvPicPr>
          <p:nvPr/>
        </p:nvPicPr>
        <p:blipFill>
          <a:blip r:embed="rId3"/>
          <a:stretch>
            <a:fillRect/>
          </a:stretch>
        </p:blipFill>
        <p:spPr>
          <a:xfrm>
            <a:off x="2805016" y="1279776"/>
            <a:ext cx="6286349" cy="4298447"/>
          </a:xfrm>
          <a:prstGeom prst="rect">
            <a:avLst/>
          </a:prstGeom>
        </p:spPr>
      </p:pic>
      <p:sp>
        <p:nvSpPr>
          <p:cNvPr id="3" name="Rounded Rectangle 2">
            <a:extLst>
              <a:ext uri="{FF2B5EF4-FFF2-40B4-BE49-F238E27FC236}">
                <a16:creationId xmlns:a16="http://schemas.microsoft.com/office/drawing/2014/main" id="{4CE21C86-C27F-C3E8-84F8-7D6FEDA41F8F}"/>
              </a:ext>
            </a:extLst>
          </p:cNvPr>
          <p:cNvSpPr/>
          <p:nvPr/>
        </p:nvSpPr>
        <p:spPr>
          <a:xfrm>
            <a:off x="2828820" y="3597119"/>
            <a:ext cx="6122990" cy="336177"/>
          </a:xfrm>
          <a:prstGeom prst="roundRect">
            <a:avLst/>
          </a:prstGeom>
          <a:solidFill>
            <a:srgbClr val="FF0000">
              <a:alpha val="1525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18359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59</a:t>
            </a:fld>
            <a:endParaRPr lang="de-CH" noProof="0" dirty="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628726"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A Diversion on Primality Testing</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4" name="TextBox 3">
            <a:extLst>
              <a:ext uri="{FF2B5EF4-FFF2-40B4-BE49-F238E27FC236}">
                <a16:creationId xmlns:a16="http://schemas.microsoft.com/office/drawing/2014/main" id="{987DA1A9-D3CA-57EA-0120-C85E18B17868}"/>
              </a:ext>
            </a:extLst>
          </p:cNvPr>
          <p:cNvSpPr txBox="1"/>
          <p:nvPr/>
        </p:nvSpPr>
        <p:spPr>
          <a:xfrm>
            <a:off x="1238090" y="6092113"/>
            <a:ext cx="9646947" cy="523220"/>
          </a:xfrm>
          <a:prstGeom prst="rect">
            <a:avLst/>
          </a:prstGeom>
          <a:noFill/>
        </p:spPr>
        <p:txBody>
          <a:bodyPr wrap="square">
            <a:spAutoFit/>
          </a:bodyPr>
          <a:lstStyle/>
          <a:p>
            <a:r>
              <a:rPr lang="en-GB" sz="1400" dirty="0"/>
              <a:t>Source: The Challenges of Bringing Cryptography from Research Papers to Products: Results from an Interview Study with Experts, Fischer </a:t>
            </a:r>
            <a:r>
              <a:rPr lang="en-GB" sz="1400" i="1" dirty="0"/>
              <a:t>et al., </a:t>
            </a:r>
            <a:r>
              <a:rPr lang="en-GB" sz="1400" dirty="0"/>
              <a:t>USENIX Security 2024</a:t>
            </a:r>
            <a:endParaRPr lang="en-CH" sz="1400" dirty="0"/>
          </a:p>
        </p:txBody>
      </p:sp>
      <p:pic>
        <p:nvPicPr>
          <p:cNvPr id="7" name="Picture 6">
            <a:extLst>
              <a:ext uri="{FF2B5EF4-FFF2-40B4-BE49-F238E27FC236}">
                <a16:creationId xmlns:a16="http://schemas.microsoft.com/office/drawing/2014/main" id="{73EE71EA-E7CE-1096-9215-F820C1D29876}"/>
              </a:ext>
            </a:extLst>
          </p:cNvPr>
          <p:cNvPicPr>
            <a:picLocks noChangeAspect="1"/>
          </p:cNvPicPr>
          <p:nvPr/>
        </p:nvPicPr>
        <p:blipFill>
          <a:blip r:embed="rId3"/>
          <a:stretch>
            <a:fillRect/>
          </a:stretch>
        </p:blipFill>
        <p:spPr>
          <a:xfrm>
            <a:off x="1023959" y="1435356"/>
            <a:ext cx="10144082" cy="4282732"/>
          </a:xfrm>
          <a:prstGeom prst="rect">
            <a:avLst/>
          </a:prstGeom>
        </p:spPr>
      </p:pic>
      <p:sp>
        <p:nvSpPr>
          <p:cNvPr id="3" name="Rounded Rectangle 2">
            <a:extLst>
              <a:ext uri="{FF2B5EF4-FFF2-40B4-BE49-F238E27FC236}">
                <a16:creationId xmlns:a16="http://schemas.microsoft.com/office/drawing/2014/main" id="{34CB8864-E82D-4213-5AE1-DDB6BD8AB0CF}"/>
              </a:ext>
            </a:extLst>
          </p:cNvPr>
          <p:cNvSpPr/>
          <p:nvPr/>
        </p:nvSpPr>
        <p:spPr bwMode="auto">
          <a:xfrm>
            <a:off x="8650749" y="2731928"/>
            <a:ext cx="1229194" cy="584618"/>
          </a:xfrm>
          <a:prstGeom prst="roundRect">
            <a:avLst/>
          </a:prstGeom>
          <a:solidFill>
            <a:schemeClr val="accent1">
              <a:alpha val="373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8" name="Rounded Rectangle 7">
            <a:extLst>
              <a:ext uri="{FF2B5EF4-FFF2-40B4-BE49-F238E27FC236}">
                <a16:creationId xmlns:a16="http://schemas.microsoft.com/office/drawing/2014/main" id="{5DF80B0E-1BF5-E7F6-452F-71CC33F9A965}"/>
              </a:ext>
            </a:extLst>
          </p:cNvPr>
          <p:cNvSpPr/>
          <p:nvPr/>
        </p:nvSpPr>
        <p:spPr bwMode="auto">
          <a:xfrm>
            <a:off x="5467396" y="3025063"/>
            <a:ext cx="1526961" cy="584618"/>
          </a:xfrm>
          <a:prstGeom prst="roundRect">
            <a:avLst/>
          </a:prstGeom>
          <a:solidFill>
            <a:schemeClr val="accent1">
              <a:alpha val="373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2" name="Rounded Rectangle 11">
            <a:extLst>
              <a:ext uri="{FF2B5EF4-FFF2-40B4-BE49-F238E27FC236}">
                <a16:creationId xmlns:a16="http://schemas.microsoft.com/office/drawing/2014/main" id="{26E580EF-6EFE-B58F-31E7-7151670FE6FF}"/>
              </a:ext>
            </a:extLst>
          </p:cNvPr>
          <p:cNvSpPr/>
          <p:nvPr/>
        </p:nvSpPr>
        <p:spPr bwMode="auto">
          <a:xfrm>
            <a:off x="828676" y="1435356"/>
            <a:ext cx="3534980" cy="4282732"/>
          </a:xfrm>
          <a:prstGeom prst="roundRect">
            <a:avLst/>
          </a:prstGeom>
          <a:solidFill>
            <a:schemeClr val="accent2">
              <a:lumMod val="40000"/>
              <a:lumOff val="60000"/>
              <a:alpha val="373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3" name="TextBox 12">
            <a:extLst>
              <a:ext uri="{FF2B5EF4-FFF2-40B4-BE49-F238E27FC236}">
                <a16:creationId xmlns:a16="http://schemas.microsoft.com/office/drawing/2014/main" id="{2AEFF8F1-5388-DB75-3071-67C91DAA2E8C}"/>
              </a:ext>
            </a:extLst>
          </p:cNvPr>
          <p:cNvSpPr txBox="1"/>
          <p:nvPr/>
        </p:nvSpPr>
        <p:spPr>
          <a:xfrm>
            <a:off x="1070950" y="1107369"/>
            <a:ext cx="3057247" cy="369332"/>
          </a:xfrm>
          <a:prstGeom prst="rect">
            <a:avLst/>
          </a:prstGeom>
          <a:noFill/>
        </p:spPr>
        <p:txBody>
          <a:bodyPr wrap="none" rtlCol="0">
            <a:spAutoFit/>
          </a:bodyPr>
          <a:lstStyle/>
          <a:p>
            <a:r>
              <a:rPr lang="en-GB" dirty="0"/>
              <a:t>“Everybody who knows this”</a:t>
            </a:r>
          </a:p>
        </p:txBody>
      </p:sp>
      <p:sp>
        <p:nvSpPr>
          <p:cNvPr id="14" name="Rounded Rectangle 13">
            <a:extLst>
              <a:ext uri="{FF2B5EF4-FFF2-40B4-BE49-F238E27FC236}">
                <a16:creationId xmlns:a16="http://schemas.microsoft.com/office/drawing/2014/main" id="{C068F30A-E41B-EE02-5DD9-783C910A7783}"/>
              </a:ext>
            </a:extLst>
          </p:cNvPr>
          <p:cNvSpPr/>
          <p:nvPr/>
        </p:nvSpPr>
        <p:spPr bwMode="auto">
          <a:xfrm>
            <a:off x="4463385" y="1476267"/>
            <a:ext cx="6674199" cy="4282732"/>
          </a:xfrm>
          <a:prstGeom prst="roundRect">
            <a:avLst/>
          </a:prstGeom>
          <a:solidFill>
            <a:srgbClr val="FFFF00">
              <a:alpha val="3730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5" name="TextBox 14">
            <a:extLst>
              <a:ext uri="{FF2B5EF4-FFF2-40B4-BE49-F238E27FC236}">
                <a16:creationId xmlns:a16="http://schemas.microsoft.com/office/drawing/2014/main" id="{9CA7EA10-15B2-5E3E-4134-2EF6B8547673}"/>
              </a:ext>
            </a:extLst>
          </p:cNvPr>
          <p:cNvSpPr txBox="1"/>
          <p:nvPr/>
        </p:nvSpPr>
        <p:spPr>
          <a:xfrm>
            <a:off x="6850256" y="1133079"/>
            <a:ext cx="1915909" cy="369332"/>
          </a:xfrm>
          <a:prstGeom prst="rect">
            <a:avLst/>
          </a:prstGeom>
          <a:noFill/>
        </p:spPr>
        <p:txBody>
          <a:bodyPr wrap="none" rtlCol="0">
            <a:spAutoFit/>
          </a:bodyPr>
          <a:lstStyle/>
          <a:p>
            <a:r>
              <a:rPr lang="en-GB" dirty="0"/>
              <a:t>“Everybody else”</a:t>
            </a:r>
          </a:p>
        </p:txBody>
      </p:sp>
    </p:spTree>
    <p:extLst>
      <p:ext uri="{BB962C8B-B14F-4D97-AF65-F5344CB8AC3E}">
        <p14:creationId xmlns:p14="http://schemas.microsoft.com/office/powerpoint/2010/main" val="124264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4"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6</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9850778"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a:t>The Three Types of Distinguished Lecture</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1F5C741B-8126-392D-9A37-FA024B77A9D8}"/>
              </a:ext>
            </a:extLst>
          </p:cNvPr>
          <p:cNvSpPr txBox="1">
            <a:spLocks/>
          </p:cNvSpPr>
          <p:nvPr/>
        </p:nvSpPr>
        <p:spPr bwMode="auto">
          <a:xfrm>
            <a:off x="436221" y="1700645"/>
            <a:ext cx="9070849"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GB" sz="2400" dirty="0">
                <a:latin typeface="Arial" panose="020B0604020202020204" pitchFamily="34" charset="0"/>
                <a:cs typeface="Arial" panose="020B0604020202020204" pitchFamily="34" charset="0"/>
              </a:rPr>
              <a:t>Here’s where I think cryptography is going.</a:t>
            </a:r>
          </a:p>
          <a:p>
            <a:pPr marL="457200" indent="-457200">
              <a:buFont typeface="+mj-lt"/>
              <a:buAutoNum type="arabicPeriod"/>
            </a:pPr>
            <a:r>
              <a:rPr lang="en-GB" sz="2400" dirty="0">
                <a:latin typeface="Arial" panose="020B0604020202020204" pitchFamily="34" charset="0"/>
                <a:cs typeface="Arial" panose="020B0604020202020204" pitchFamily="34" charset="0"/>
              </a:rPr>
              <a:t>Here’s an issue we should grapple with as a community.</a:t>
            </a:r>
          </a:p>
          <a:p>
            <a:pPr marL="457200" indent="-457200">
              <a:buFont typeface="+mj-lt"/>
              <a:buAutoNum type="arabicPeriod"/>
            </a:pPr>
            <a:r>
              <a:rPr lang="en-GB" sz="2400" dirty="0">
                <a:latin typeface="Arial" panose="020B0604020202020204" pitchFamily="34" charset="0"/>
                <a:cs typeface="Arial" panose="020B0604020202020204" pitchFamily="34" charset="0"/>
              </a:rPr>
              <a:t>Here’s some great research I did.</a:t>
            </a:r>
          </a:p>
          <a:p>
            <a:pPr marL="457200" indent="-457200">
              <a:buFont typeface="+mj-lt"/>
              <a:buAutoNum type="arabicPeriod"/>
            </a:pPr>
            <a:endParaRPr lang="en-GB" sz="2400" dirty="0">
              <a:latin typeface="Arial" panose="020B0604020202020204" pitchFamily="34" charset="0"/>
              <a:cs typeface="Arial" panose="020B0604020202020204" pitchFamily="34" charset="0"/>
            </a:endParaRPr>
          </a:p>
          <a:p>
            <a:pPr marL="457200" indent="-457200">
              <a:buFont typeface="+mj-lt"/>
              <a:buAutoNum type="arabicPeriod"/>
            </a:pP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7686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60</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A Diversion on Primality Testing</a:t>
            </a:r>
          </a:p>
          <a:p>
            <a:pPr marL="52388" lvl="1"/>
            <a:endParaRPr lang="en-US" sz="3200" dirty="0"/>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sp>
        <p:nvSpPr>
          <p:cNvPr id="4" name="Inhaltsplatzhalter 2">
            <a:extLst>
              <a:ext uri="{FF2B5EF4-FFF2-40B4-BE49-F238E27FC236}">
                <a16:creationId xmlns:a16="http://schemas.microsoft.com/office/drawing/2014/main" id="{048F9040-71E8-FF00-6B77-F9BDCD2033E8}"/>
              </a:ext>
            </a:extLst>
          </p:cNvPr>
          <p:cNvSpPr>
            <a:spLocks noGrp="1"/>
          </p:cNvSpPr>
          <p:nvPr>
            <p:ph idx="1"/>
          </p:nvPr>
        </p:nvSpPr>
        <p:spPr>
          <a:xfrm>
            <a:off x="436222" y="1758442"/>
            <a:ext cx="5422213" cy="2258365"/>
          </a:xfrm>
        </p:spPr>
        <p:txBody>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There is a </a:t>
            </a:r>
            <a:r>
              <a:rPr lang="en-GB" sz="2400" b="1" dirty="0">
                <a:latin typeface="Arial" panose="020B0604020202020204" pitchFamily="34" charset="0"/>
                <a:cs typeface="Arial" panose="020B0604020202020204" pitchFamily="34" charset="0"/>
              </a:rPr>
              <a:t>gulf</a:t>
            </a:r>
            <a:r>
              <a:rPr lang="en-GB" sz="2400" dirty="0">
                <a:latin typeface="Arial" panose="020B0604020202020204" pitchFamily="34" charset="0"/>
                <a:cs typeface="Arial" panose="020B0604020202020204" pitchFamily="34" charset="0"/>
              </a:rPr>
              <a:t> in understanding between what we write in papers and how the rest of the world sees cryptography.</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This is a </a:t>
            </a:r>
            <a:r>
              <a:rPr lang="en-GB" sz="2400" b="1" dirty="0">
                <a:latin typeface="Arial" panose="020B0604020202020204" pitchFamily="34" charset="0"/>
                <a:cs typeface="Arial" panose="020B0604020202020204" pitchFamily="34" charset="0"/>
              </a:rPr>
              <a:t>challenge</a:t>
            </a:r>
            <a:r>
              <a:rPr lang="en-GB" sz="2400" dirty="0">
                <a:latin typeface="Arial" panose="020B0604020202020204" pitchFamily="34" charset="0"/>
                <a:cs typeface="Arial" panose="020B0604020202020204" pitchFamily="34" charset="0"/>
              </a:rPr>
              <a:t> that we should try to address as a community.</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Mostly, we are not as relevant as we like to think we are. </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9F45A8C-3529-9448-C00E-238F88CFED55}"/>
              </a:ext>
            </a:extLst>
          </p:cNvPr>
          <p:cNvPicPr>
            <a:picLocks noChangeAspect="1"/>
          </p:cNvPicPr>
          <p:nvPr/>
        </p:nvPicPr>
        <p:blipFill>
          <a:blip r:embed="rId3"/>
          <a:stretch>
            <a:fillRect/>
          </a:stretch>
        </p:blipFill>
        <p:spPr>
          <a:xfrm>
            <a:off x="6333566" y="1691207"/>
            <a:ext cx="5386788" cy="3475585"/>
          </a:xfrm>
          <a:prstGeom prst="rect">
            <a:avLst/>
          </a:prstGeom>
        </p:spPr>
      </p:pic>
    </p:spTree>
    <p:extLst>
      <p:ext uri="{BB962C8B-B14F-4D97-AF65-F5344CB8AC3E}">
        <p14:creationId xmlns:p14="http://schemas.microsoft.com/office/powerpoint/2010/main" val="128188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61</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Pivoting Back to Telegram </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sp>
        <p:nvSpPr>
          <p:cNvPr id="7" name="Content Placeholder 3">
            <a:extLst>
              <a:ext uri="{FF2B5EF4-FFF2-40B4-BE49-F238E27FC236}">
                <a16:creationId xmlns:a16="http://schemas.microsoft.com/office/drawing/2014/main" id="{13A35FB9-A298-BB42-EBF7-ECD404D33FFE}"/>
              </a:ext>
            </a:extLst>
          </p:cNvPr>
          <p:cNvSpPr txBox="1">
            <a:spLocks/>
          </p:cNvSpPr>
          <p:nvPr/>
        </p:nvSpPr>
        <p:spPr>
          <a:xfrm>
            <a:off x="4437079" y="4353513"/>
            <a:ext cx="6464969" cy="604778"/>
          </a:xfrm>
          <a:prstGeom prst="rect">
            <a:avLst/>
          </a:prstGeom>
        </p:spPr>
        <p:txBody>
          <a:bodyPr vert="horz" lIns="0" tIns="0" rIns="0" bIns="0" rtlCol="0">
            <a:normAutofit/>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75" indent="0" algn="r">
              <a:spcBef>
                <a:spcPts val="0"/>
              </a:spcBef>
              <a:buFont typeface="Arial" panose="020B0604020202020204" pitchFamily="34" charset="0"/>
              <a:buNone/>
            </a:pPr>
            <a:r>
              <a:rPr lang="en-GB" i="1" dirty="0" err="1"/>
              <a:t>Eurocrypt</a:t>
            </a:r>
            <a:r>
              <a:rPr lang="en-GB" i="1" dirty="0"/>
              <a:t> 2025</a:t>
            </a:r>
          </a:p>
          <a:p>
            <a:pPr marL="15875" indent="0" algn="r">
              <a:spcBef>
                <a:spcPts val="0"/>
              </a:spcBef>
              <a:buFont typeface="Arial" panose="020B0604020202020204" pitchFamily="34" charset="0"/>
              <a:buNone/>
            </a:pPr>
            <a:r>
              <a:rPr lang="en-GB" dirty="0"/>
              <a:t>https://</a:t>
            </a:r>
            <a:r>
              <a:rPr lang="en-GB" dirty="0" err="1"/>
              <a:t>eprint.iacr.org</a:t>
            </a:r>
            <a:r>
              <a:rPr lang="en-GB" dirty="0"/>
              <a:t>/2025/451</a:t>
            </a:r>
          </a:p>
        </p:txBody>
      </p:sp>
      <p:pic>
        <p:nvPicPr>
          <p:cNvPr id="8" name="Picture 7">
            <a:extLst>
              <a:ext uri="{FF2B5EF4-FFF2-40B4-BE49-F238E27FC236}">
                <a16:creationId xmlns:a16="http://schemas.microsoft.com/office/drawing/2014/main" id="{9C1A80BF-54C5-E3C2-3717-8242D59B0221}"/>
              </a:ext>
            </a:extLst>
          </p:cNvPr>
          <p:cNvPicPr>
            <a:picLocks noChangeAspect="1"/>
          </p:cNvPicPr>
          <p:nvPr/>
        </p:nvPicPr>
        <p:blipFill>
          <a:blip r:embed="rId3"/>
          <a:stretch>
            <a:fillRect/>
          </a:stretch>
        </p:blipFill>
        <p:spPr>
          <a:xfrm>
            <a:off x="974361" y="2266017"/>
            <a:ext cx="9927686" cy="1926499"/>
          </a:xfrm>
          <a:prstGeom prst="rect">
            <a:avLst/>
          </a:prstGeom>
          <a:ln w="25400">
            <a:solidFill>
              <a:schemeClr val="tx1"/>
            </a:solidFill>
          </a:ln>
        </p:spPr>
      </p:pic>
      <p:sp>
        <p:nvSpPr>
          <p:cNvPr id="9" name="TextBox 8">
            <a:extLst>
              <a:ext uri="{FF2B5EF4-FFF2-40B4-BE49-F238E27FC236}">
                <a16:creationId xmlns:a16="http://schemas.microsoft.com/office/drawing/2014/main" id="{42A49296-57F4-975C-778D-403BA0CD5D0A}"/>
              </a:ext>
            </a:extLst>
          </p:cNvPr>
          <p:cNvSpPr txBox="1"/>
          <p:nvPr/>
        </p:nvSpPr>
        <p:spPr>
          <a:xfrm>
            <a:off x="781102" y="5489613"/>
            <a:ext cx="10334176" cy="830997"/>
          </a:xfrm>
          <a:prstGeom prst="rect">
            <a:avLst/>
          </a:prstGeom>
          <a:noFill/>
        </p:spPr>
        <p:txBody>
          <a:bodyPr wrap="none" rtlCol="0">
            <a:spAutoFit/>
          </a:bodyPr>
          <a:lstStyle/>
          <a:p>
            <a:pPr algn="ctr"/>
            <a:r>
              <a:rPr lang="en-GB" sz="2400" dirty="0">
                <a:solidFill>
                  <a:srgbClr val="FF0000"/>
                </a:solidFill>
              </a:rPr>
              <a:t>Curious to learn more? </a:t>
            </a:r>
          </a:p>
          <a:p>
            <a:pPr algn="ctr"/>
            <a:r>
              <a:rPr lang="en-GB" sz="2400" dirty="0">
                <a:solidFill>
                  <a:srgbClr val="FF0000"/>
                </a:solidFill>
              </a:rPr>
              <a:t>Then come to </a:t>
            </a:r>
            <a:r>
              <a:rPr lang="en-GB" sz="2400" dirty="0" err="1">
                <a:solidFill>
                  <a:srgbClr val="FF0000"/>
                </a:solidFill>
              </a:rPr>
              <a:t>Lenka’s</a:t>
            </a:r>
            <a:r>
              <a:rPr lang="en-GB" sz="2400" dirty="0">
                <a:solidFill>
                  <a:srgbClr val="FF0000"/>
                </a:solidFill>
              </a:rPr>
              <a:t> talk in the “Real World Crypto” session on Thursday</a:t>
            </a:r>
          </a:p>
        </p:txBody>
      </p:sp>
    </p:spTree>
    <p:extLst>
      <p:ext uri="{BB962C8B-B14F-4D97-AF65-F5344CB8AC3E}">
        <p14:creationId xmlns:p14="http://schemas.microsoft.com/office/powerpoint/2010/main" val="262008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62</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a:t>Overview</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9A492B0B-E1D7-A217-EE68-4D62959496A3}"/>
              </a:ext>
            </a:extLst>
          </p:cNvPr>
          <p:cNvSpPr txBox="1">
            <a:spLocks/>
          </p:cNvSpPr>
          <p:nvPr/>
        </p:nvSpPr>
        <p:spPr bwMode="auto">
          <a:xfrm>
            <a:off x="547355" y="1393028"/>
            <a:ext cx="10590230"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On distinguished lectures</a:t>
            </a:r>
          </a:p>
          <a:p>
            <a:r>
              <a:rPr lang="en-GB" sz="2400" dirty="0">
                <a:latin typeface="Arial" panose="020B0604020202020204" pitchFamily="34" charset="0"/>
                <a:cs typeface="Arial" panose="020B0604020202020204" pitchFamily="34" charset="0"/>
              </a:rPr>
              <a:t>Origin story</a:t>
            </a:r>
          </a:p>
          <a:p>
            <a:r>
              <a:rPr lang="en-GB" sz="2400" dirty="0">
                <a:latin typeface="Arial" panose="020B0604020202020204" pitchFamily="34" charset="0"/>
                <a:cs typeface="Arial" panose="020B0604020202020204" pitchFamily="34" charset="0"/>
              </a:rPr>
              <a:t>A different kind of toolbox </a:t>
            </a:r>
          </a:p>
          <a:p>
            <a:r>
              <a:rPr lang="en-GB" sz="2400" dirty="0">
                <a:latin typeface="Arial" panose="020B0604020202020204" pitchFamily="34" charset="0"/>
                <a:cs typeface="Arial" panose="020B0604020202020204" pitchFamily="34" charset="0"/>
              </a:rPr>
              <a:t>On serendipity</a:t>
            </a:r>
          </a:p>
          <a:p>
            <a:r>
              <a:rPr lang="en-GB" sz="2400" dirty="0">
                <a:latin typeface="Arial" panose="020B0604020202020204" pitchFamily="34" charset="0"/>
                <a:cs typeface="Arial" panose="020B0604020202020204" pitchFamily="34" charset="0"/>
              </a:rPr>
              <a:t>On creativity</a:t>
            </a:r>
          </a:p>
          <a:p>
            <a:r>
              <a:rPr lang="en-GB" sz="2400" dirty="0">
                <a:latin typeface="Arial" panose="020B0604020202020204" pitchFamily="34" charset="0"/>
                <a:cs typeface="Arial" panose="020B0604020202020204" pitchFamily="34" charset="0"/>
              </a:rPr>
              <a:t>On pivoting</a:t>
            </a:r>
          </a:p>
          <a:p>
            <a:r>
              <a:rPr lang="en-GB" sz="2400" b="1" dirty="0">
                <a:latin typeface="Arial" panose="020B0604020202020204" pitchFamily="34" charset="0"/>
                <a:cs typeface="Arial" panose="020B0604020202020204" pitchFamily="34" charset="0"/>
              </a:rPr>
              <a:t>Back to the future</a:t>
            </a:r>
          </a:p>
          <a:p>
            <a:r>
              <a:rPr lang="en-GB" sz="2400" dirty="0">
                <a:latin typeface="Arial" panose="020B0604020202020204" pitchFamily="34" charset="0"/>
                <a:cs typeface="Arial" panose="020B0604020202020204" pitchFamily="34" charset="0"/>
              </a:rPr>
              <a:t>Closing remarks</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43833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447254" y="1221256"/>
            <a:ext cx="10690332" cy="5157354"/>
          </a:xfrm>
        </p:spPr>
        <p:txBody>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I was head of the CS department at ETH Zurich in 2023 and 2024.</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Some of my doctoral students and postdocs learned to nerd-snipe me.</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err="1">
                <a:latin typeface="Arial" panose="020B0604020202020204" pitchFamily="34" charset="0"/>
                <a:cs typeface="Arial" panose="020B0604020202020204" pitchFamily="34" charset="0"/>
              </a:rPr>
              <a:t>Kien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Tuong</a:t>
            </a:r>
            <a:r>
              <a:rPr lang="en-GB" sz="2400" dirty="0">
                <a:latin typeface="Arial" panose="020B0604020202020204" pitchFamily="34" charset="0"/>
                <a:cs typeface="Arial" panose="020B0604020202020204" pitchFamily="34" charset="0"/>
              </a:rPr>
              <a:t> Truong and Simon-Philipp Merz: </a:t>
            </a:r>
          </a:p>
          <a:p>
            <a:pPr marL="0" indent="0">
              <a:buNone/>
            </a:pPr>
            <a:r>
              <a:rPr lang="en-GB" sz="2400" i="1" dirty="0">
                <a:latin typeface="Arial" panose="020B0604020202020204" pitchFamily="34" charset="0"/>
                <a:cs typeface="Arial" panose="020B0604020202020204" pitchFamily="34" charset="0"/>
              </a:rPr>
              <a:t>	</a:t>
            </a:r>
          </a:p>
          <a:p>
            <a:pPr marL="854075" indent="0">
              <a:buNone/>
            </a:pPr>
            <a:r>
              <a:rPr lang="en-GB" sz="2400" i="1" dirty="0">
                <a:latin typeface="Arial" panose="020B0604020202020204" pitchFamily="34" charset="0"/>
                <a:cs typeface="Arial" panose="020B0604020202020204" pitchFamily="34" charset="0"/>
              </a:rPr>
              <a:t>We have this cool idea for an attack on </a:t>
            </a:r>
            <a:r>
              <a:rPr lang="en-GB" sz="2400" i="1" dirty="0" err="1">
                <a:latin typeface="Arial" panose="020B0604020202020204" pitchFamily="34" charset="0"/>
                <a:cs typeface="Arial" panose="020B0604020202020204" pitchFamily="34" charset="0"/>
              </a:rPr>
              <a:t>Tarsnap’s</a:t>
            </a:r>
            <a:r>
              <a:rPr lang="en-GB" sz="2400" i="1" dirty="0">
                <a:latin typeface="Arial" panose="020B0604020202020204" pitchFamily="34" charset="0"/>
                <a:cs typeface="Arial" panose="020B0604020202020204" pitchFamily="34" charset="0"/>
              </a:rPr>
              <a:t> encrypted back-up. </a:t>
            </a:r>
          </a:p>
          <a:p>
            <a:pPr marL="854075" indent="0">
              <a:buNone/>
            </a:pPr>
            <a:r>
              <a:rPr lang="en-GB" sz="2400" i="1" dirty="0">
                <a:latin typeface="Arial" panose="020B0604020202020204" pitchFamily="34" charset="0"/>
                <a:cs typeface="Arial" panose="020B0604020202020204" pitchFamily="34" charset="0"/>
              </a:rPr>
              <a:t>All we need is a binary sequence </a:t>
            </a:r>
            <a:r>
              <a:rPr lang="en-GB" sz="2400" dirty="0">
                <a:latin typeface="Arial" panose="020B0604020202020204" pitchFamily="34" charset="0"/>
                <a:cs typeface="Arial" panose="020B0604020202020204" pitchFamily="34" charset="0"/>
              </a:rPr>
              <a:t>s</a:t>
            </a:r>
            <a:r>
              <a:rPr lang="en-GB" sz="2400" i="1" dirty="0">
                <a:latin typeface="Arial" panose="020B0604020202020204" pitchFamily="34" charset="0"/>
                <a:cs typeface="Arial" panose="020B0604020202020204" pitchFamily="34" charset="0"/>
              </a:rPr>
              <a:t> containing as windows about 2</a:t>
            </a:r>
            <a:r>
              <a:rPr lang="en-GB" sz="2400" i="1" baseline="30000" dirty="0">
                <a:latin typeface="Arial" panose="020B0604020202020204" pitchFamily="34" charset="0"/>
                <a:cs typeface="Arial" panose="020B0604020202020204" pitchFamily="34" charset="0"/>
              </a:rPr>
              <a:t>26</a:t>
            </a:r>
            <a:r>
              <a:rPr lang="en-GB" sz="2400" i="1" dirty="0">
                <a:latin typeface="Arial" panose="020B0604020202020204" pitchFamily="34" charset="0"/>
                <a:cs typeface="Arial" panose="020B0604020202020204" pitchFamily="34" charset="0"/>
              </a:rPr>
              <a:t> distinct pairs of the form </a:t>
            </a:r>
            <a:r>
              <a:rPr lang="en-GB" sz="2400" dirty="0">
                <a:latin typeface="Arial" panose="020B0604020202020204" pitchFamily="34" charset="0"/>
                <a:cs typeface="Arial" panose="020B0604020202020204" pitchFamily="34" charset="0"/>
              </a:rPr>
              <a:t>{0w, 1w} </a:t>
            </a:r>
            <a:r>
              <a:rPr lang="en-GB" sz="2400" i="1" dirty="0">
                <a:latin typeface="Arial" panose="020B0604020202020204" pitchFamily="34" charset="0"/>
                <a:cs typeface="Arial" panose="020B0604020202020204" pitchFamily="34" charset="0"/>
              </a:rPr>
              <a:t>where w is of length 33.</a:t>
            </a:r>
          </a:p>
          <a:p>
            <a:pPr marL="854075" indent="0">
              <a:buNone/>
            </a:pPr>
            <a:r>
              <a:rPr lang="en-GB" sz="2400" i="1" dirty="0">
                <a:latin typeface="Arial" panose="020B0604020202020204" pitchFamily="34" charset="0"/>
                <a:cs typeface="Arial" panose="020B0604020202020204" pitchFamily="34" charset="0"/>
              </a:rPr>
              <a:t>Oh, and </a:t>
            </a:r>
            <a:r>
              <a:rPr lang="en-GB" sz="2400" dirty="0">
                <a:latin typeface="Arial" panose="020B0604020202020204" pitchFamily="34" charset="0"/>
                <a:cs typeface="Arial" panose="020B0604020202020204" pitchFamily="34" charset="0"/>
              </a:rPr>
              <a:t>s </a:t>
            </a:r>
            <a:r>
              <a:rPr lang="en-GB" sz="2400" i="1" dirty="0">
                <a:latin typeface="Arial" panose="020B0604020202020204" pitchFamily="34" charset="0"/>
                <a:cs typeface="Arial" panose="020B0604020202020204" pitchFamily="34" charset="0"/>
              </a:rPr>
              <a:t>should be as short as possible! </a:t>
            </a:r>
          </a:p>
          <a:p>
            <a:pPr marL="854075" indent="0">
              <a:buNone/>
            </a:pPr>
            <a:r>
              <a:rPr lang="en-GB" sz="2400" i="1" dirty="0">
                <a:latin typeface="Arial" panose="020B0604020202020204" pitchFamily="34" charset="0"/>
                <a:cs typeface="Arial" panose="020B0604020202020204" pitchFamily="34" charset="0"/>
              </a:rPr>
              <a:t>Oh, and the elements of the pairs should be far apart in the sequence.</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63</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Back to the Future: Using the Toolbox</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66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30105" y="1221257"/>
            <a:ext cx="7548703" cy="5157354"/>
          </a:xfrm>
        </p:spPr>
        <p:txBody>
          <a:bodyPr/>
          <a:lstStyle/>
          <a:p>
            <a:pPr marL="0" indent="0">
              <a:buNone/>
            </a:pPr>
            <a:r>
              <a:rPr lang="en-GB" sz="2400" dirty="0">
                <a:latin typeface="Arial" panose="020B0604020202020204" pitchFamily="34" charset="0"/>
                <a:cs typeface="Arial" panose="020B0604020202020204" pitchFamily="34" charset="0"/>
              </a:rPr>
              <a:t>Recursive construction: </a:t>
            </a:r>
          </a:p>
          <a:p>
            <a:pPr marL="720725" lvl="1" indent="-360363">
              <a:buFont typeface="Arial" panose="020B0604020202020204" pitchFamily="34" charset="0"/>
              <a:buChar char="•"/>
            </a:pPr>
            <a:r>
              <a:rPr lang="en-GB" sz="2400" dirty="0">
                <a:latin typeface="Arial" panose="020B0604020202020204" pitchFamily="34" charset="0"/>
                <a:cs typeface="Arial" panose="020B0604020202020204" pitchFamily="34" charset="0"/>
              </a:rPr>
              <a:t>Start with cycle 0</a:t>
            </a:r>
            <a:r>
              <a:rPr lang="en-GB" sz="2400" baseline="30000" dirty="0">
                <a:latin typeface="Arial" panose="020B0604020202020204" pitchFamily="34" charset="0"/>
                <a:cs typeface="Arial" panose="020B0604020202020204" pitchFamily="34" charset="0"/>
              </a:rPr>
              <a:t>9</a:t>
            </a:r>
            <a:r>
              <a:rPr lang="en-GB" sz="2400" dirty="0">
                <a:latin typeface="Arial" panose="020B0604020202020204" pitchFamily="34" charset="0"/>
                <a:cs typeface="Arial" panose="020B0604020202020204" pitchFamily="34" charset="0"/>
              </a:rPr>
              <a:t>1</a:t>
            </a:r>
            <a:r>
              <a:rPr lang="en-GB" sz="2400" baseline="30000" dirty="0">
                <a:latin typeface="Arial" panose="020B0604020202020204" pitchFamily="34" charset="0"/>
                <a:cs typeface="Arial" panose="020B0604020202020204" pitchFamily="34" charset="0"/>
              </a:rPr>
              <a:t>9</a:t>
            </a:r>
            <a:r>
              <a:rPr lang="en-GB" sz="2400" dirty="0">
                <a:latin typeface="Arial" panose="020B0604020202020204" pitchFamily="34" charset="0"/>
                <a:cs typeface="Arial" panose="020B0604020202020204" pitchFamily="34" charset="0"/>
              </a:rPr>
              <a:t> in DB(2,9).</a:t>
            </a:r>
          </a:p>
          <a:p>
            <a:pPr marL="720725" lvl="1" indent="-360363">
              <a:buFont typeface="Arial" panose="020B0604020202020204" pitchFamily="34" charset="0"/>
              <a:buChar char="•"/>
            </a:pPr>
            <a:r>
              <a:rPr lang="en-GB" sz="2400" dirty="0">
                <a:latin typeface="Arial" panose="020B0604020202020204" pitchFamily="34" charset="0"/>
                <a:cs typeface="Arial" panose="020B0604020202020204" pitchFamily="34" charset="0"/>
              </a:rPr>
              <a:t>Apply the </a:t>
            </a:r>
            <a:r>
              <a:rPr lang="en-GB" sz="2400" i="1" dirty="0">
                <a:latin typeface="Arial" panose="020B0604020202020204" pitchFamily="34" charset="0"/>
                <a:cs typeface="Arial" panose="020B0604020202020204" pitchFamily="34" charset="0"/>
              </a:rPr>
              <a:t>inverse</a:t>
            </a:r>
            <a:r>
              <a:rPr lang="en-GB" sz="2400" dirty="0">
                <a:latin typeface="Arial" panose="020B0604020202020204" pitchFamily="34" charset="0"/>
                <a:cs typeface="Arial" panose="020B0604020202020204" pitchFamily="34" charset="0"/>
              </a:rPr>
              <a:t> Lempel homomorphism and cycle joining 25 times to build a cycle in DB(2,34).</a:t>
            </a:r>
          </a:p>
          <a:p>
            <a:pPr marL="1254125" lvl="2" indent="-360363">
              <a:buFont typeface="Arial" panose="020B0604020202020204" pitchFamily="34" charset="0"/>
              <a:buChar char="•"/>
            </a:pPr>
            <a:r>
              <a:rPr lang="en-GB" sz="2400" dirty="0">
                <a:latin typeface="Arial" panose="020B0604020202020204" pitchFamily="34" charset="0"/>
                <a:cs typeface="Arial" panose="020B0604020202020204" pitchFamily="34" charset="0"/>
              </a:rPr>
              <a:t>i.e. do “discrete integration” over, and merging of, cycles in de Bruijn graphs.</a:t>
            </a:r>
          </a:p>
          <a:p>
            <a:pPr marL="1254125" lvl="2" indent="-360363">
              <a:buFont typeface="Arial" panose="020B0604020202020204" pitchFamily="34" charset="0"/>
              <a:buChar char="•"/>
            </a:pPr>
            <a:r>
              <a:rPr lang="en-GB" sz="2400" dirty="0">
                <a:latin typeface="Arial" panose="020B0604020202020204" pitchFamily="34" charset="0"/>
                <a:cs typeface="Arial" panose="020B0604020202020204" pitchFamily="34" charset="0"/>
              </a:rPr>
              <a:t>Each step doubles the cycle length.</a:t>
            </a:r>
          </a:p>
          <a:p>
            <a:pPr marL="720725" lvl="1" indent="-360363">
              <a:buFont typeface="Arial" panose="020B0604020202020204" pitchFamily="34" charset="0"/>
              <a:buChar char="•"/>
            </a:pPr>
            <a:r>
              <a:rPr lang="en-GB" sz="2400" dirty="0">
                <a:latin typeface="Arial" panose="020B0604020202020204" pitchFamily="34" charset="0"/>
                <a:cs typeface="Arial" panose="020B0604020202020204" pitchFamily="34" charset="0"/>
              </a:rPr>
              <a:t>We obtain a sequence </a:t>
            </a:r>
            <a:r>
              <a:rPr lang="en-GB" sz="2400" i="1" dirty="0">
                <a:latin typeface="Arial" panose="020B0604020202020204" pitchFamily="34" charset="0"/>
                <a:cs typeface="Arial" panose="020B0604020202020204" pitchFamily="34" charset="0"/>
              </a:rPr>
              <a:t>s </a:t>
            </a:r>
            <a:r>
              <a:rPr lang="en-GB" sz="2400" dirty="0">
                <a:latin typeface="Arial" panose="020B0604020202020204" pitchFamily="34" charset="0"/>
                <a:cs typeface="Arial" panose="020B0604020202020204" pitchFamily="34" charset="0"/>
              </a:rPr>
              <a:t>of period 9⋅2</a:t>
            </a:r>
            <a:r>
              <a:rPr lang="en-GB" sz="2400" baseline="30000" dirty="0">
                <a:latin typeface="Arial" panose="020B0604020202020204" pitchFamily="34" charset="0"/>
                <a:cs typeface="Arial" panose="020B0604020202020204" pitchFamily="34" charset="0"/>
              </a:rPr>
              <a:t>26  </a:t>
            </a:r>
            <a:r>
              <a:rPr lang="en-GB" sz="2400" dirty="0">
                <a:latin typeface="Arial" panose="020B0604020202020204" pitchFamily="34" charset="0"/>
                <a:cs typeface="Arial" panose="020B0604020202020204" pitchFamily="34" charset="0"/>
              </a:rPr>
              <a:t>= 576 Mbit with the required properties.</a:t>
            </a:r>
          </a:p>
          <a:p>
            <a:pPr marL="720725" lvl="2" indent="-360363">
              <a:buFont typeface="Arial" panose="020B0604020202020204" pitchFamily="34" charset="0"/>
              <a:buChar char="•"/>
            </a:pPr>
            <a:r>
              <a:rPr lang="en-GB" sz="2400" dirty="0">
                <a:latin typeface="Arial" panose="020B0604020202020204" pitchFamily="34" charset="0"/>
                <a:cs typeface="Arial" panose="020B0604020202020204" pitchFamily="34" charset="0"/>
              </a:rPr>
              <a:t>“Efficiency” 2/9, i.e. 2/9 of all “windows” in </a:t>
            </a:r>
            <a:r>
              <a:rPr lang="en-GB" sz="2400" i="1" dirty="0">
                <a:latin typeface="Arial" panose="020B0604020202020204" pitchFamily="34" charset="0"/>
                <a:cs typeface="Arial" panose="020B0604020202020204" pitchFamily="34" charset="0"/>
              </a:rPr>
              <a:t>s </a:t>
            </a:r>
            <a:r>
              <a:rPr lang="en-GB" sz="2400" dirty="0">
                <a:latin typeface="Arial" panose="020B0604020202020204" pitchFamily="34" charset="0"/>
                <a:cs typeface="Arial" panose="020B0604020202020204" pitchFamily="34" charset="0"/>
              </a:rPr>
              <a:t>are located in one of the pairs.</a:t>
            </a:r>
          </a:p>
          <a:p>
            <a:pPr marL="720725" lvl="1" indent="-360363">
              <a:buFont typeface="Arial" panose="020B0604020202020204" pitchFamily="34" charset="0"/>
              <a:buChar char="•"/>
            </a:pPr>
            <a:r>
              <a:rPr lang="en-GB" sz="2400" dirty="0">
                <a:latin typeface="Arial" panose="020B0604020202020204" pitchFamily="34" charset="0"/>
                <a:cs typeface="Arial" panose="020B0604020202020204" pitchFamily="34" charset="0"/>
              </a:rPr>
              <a:t>Some of the tools I learned to use 30+ years ago are still relevant today </a:t>
            </a:r>
            <a:r>
              <a:rPr lang="en-GB" sz="2400" dirty="0">
                <a:latin typeface="Arial" panose="020B0604020202020204" pitchFamily="34" charset="0"/>
                <a:cs typeface="Arial" panose="020B0604020202020204" pitchFamily="34" charset="0"/>
                <a:sym typeface="Wingdings" pitchFamily="2" charset="2"/>
              </a:rPr>
              <a:t></a:t>
            </a:r>
          </a:p>
          <a:p>
            <a:pPr marL="0" indent="0">
              <a:buNone/>
            </a:pPr>
            <a:endParaRPr lang="en-GB" sz="24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64</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Back to the Future: Using the Toolbox</a:t>
            </a:r>
          </a:p>
          <a:p>
            <a:pPr marL="52388" lvl="1"/>
            <a:endParaRPr lang="en-US" sz="3200" dirty="0"/>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750B78C9-6B98-2563-37E0-AF42ABBE6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5162" y="1699687"/>
            <a:ext cx="3175000" cy="4445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7899A2-4138-A854-6882-CCCB051AE7EC}"/>
              </a:ext>
            </a:extLst>
          </p:cNvPr>
          <p:cNvSpPr txBox="1"/>
          <p:nvPr/>
        </p:nvSpPr>
        <p:spPr>
          <a:xfrm>
            <a:off x="8491514" y="1216826"/>
            <a:ext cx="2762295" cy="369332"/>
          </a:xfrm>
          <a:prstGeom prst="rect">
            <a:avLst/>
          </a:prstGeom>
          <a:noFill/>
        </p:spPr>
        <p:txBody>
          <a:bodyPr wrap="none" rtlCol="0">
            <a:spAutoFit/>
          </a:bodyPr>
          <a:lstStyle/>
          <a:p>
            <a:r>
              <a:rPr lang="en-GB" b="1" dirty="0"/>
              <a:t>de Bruijn graph DB(2,3)</a:t>
            </a:r>
          </a:p>
        </p:txBody>
      </p:sp>
    </p:spTree>
    <p:extLst>
      <p:ext uri="{BB962C8B-B14F-4D97-AF65-F5344CB8AC3E}">
        <p14:creationId xmlns:p14="http://schemas.microsoft.com/office/powerpoint/2010/main" val="238254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65</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Back to the Future: Using the Toolbox</a:t>
            </a:r>
          </a:p>
          <a:p>
            <a:pPr marL="52388" lvl="1"/>
            <a:endParaRPr lang="en-US" sz="3200" dirty="0"/>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E2AE1A2-539A-12AD-DD60-03912F94AE77}"/>
              </a:ext>
            </a:extLst>
          </p:cNvPr>
          <p:cNvPicPr>
            <a:picLocks noChangeAspect="1"/>
          </p:cNvPicPr>
          <p:nvPr/>
        </p:nvPicPr>
        <p:blipFill>
          <a:blip r:embed="rId3"/>
          <a:stretch>
            <a:fillRect/>
          </a:stretch>
        </p:blipFill>
        <p:spPr>
          <a:xfrm>
            <a:off x="1660980" y="1357147"/>
            <a:ext cx="8870040" cy="2947411"/>
          </a:xfrm>
          <a:prstGeom prst="rect">
            <a:avLst/>
          </a:prstGeom>
          <a:ln>
            <a:solidFill>
              <a:schemeClr val="accent1">
                <a:shade val="15000"/>
              </a:schemeClr>
            </a:solidFill>
          </a:ln>
        </p:spPr>
      </p:pic>
      <p:sp>
        <p:nvSpPr>
          <p:cNvPr id="11" name="TextBox 10">
            <a:extLst>
              <a:ext uri="{FF2B5EF4-FFF2-40B4-BE49-F238E27FC236}">
                <a16:creationId xmlns:a16="http://schemas.microsoft.com/office/drawing/2014/main" id="{528D114F-FA99-21B5-9803-347859F78718}"/>
              </a:ext>
            </a:extLst>
          </p:cNvPr>
          <p:cNvSpPr txBox="1"/>
          <p:nvPr/>
        </p:nvSpPr>
        <p:spPr>
          <a:xfrm>
            <a:off x="1527131" y="4847578"/>
            <a:ext cx="9610454" cy="1631216"/>
          </a:xfrm>
          <a:prstGeom prst="rect">
            <a:avLst/>
          </a:prstGeom>
          <a:noFill/>
        </p:spPr>
        <p:txBody>
          <a:bodyPr wrap="square" rtlCol="0">
            <a:spAutoFit/>
          </a:bodyPr>
          <a:lstStyle/>
          <a:p>
            <a:pPr marL="285750" indent="-285750">
              <a:buFont typeface="Arial" panose="020B0604020202020204" pitchFamily="34" charset="0"/>
              <a:buChar char="•"/>
            </a:pPr>
            <a:r>
              <a:rPr lang="en-GB" sz="2000" dirty="0"/>
              <a:t>Analysis of Borg, </a:t>
            </a:r>
            <a:r>
              <a:rPr lang="en-GB" sz="2000" dirty="0" err="1"/>
              <a:t>Bupstash</a:t>
            </a:r>
            <a:r>
              <a:rPr lang="en-GB" sz="2000" dirty="0"/>
              <a:t>, </a:t>
            </a:r>
            <a:r>
              <a:rPr lang="en-GB" sz="2000" dirty="0" err="1"/>
              <a:t>Duplicacy</a:t>
            </a:r>
            <a:r>
              <a:rPr lang="en-GB" sz="2000" dirty="0"/>
              <a:t>, </a:t>
            </a:r>
            <a:r>
              <a:rPr lang="en-GB" sz="2000" dirty="0" err="1"/>
              <a:t>Restic</a:t>
            </a:r>
            <a:r>
              <a:rPr lang="en-GB" sz="2000" dirty="0"/>
              <a:t>, and </a:t>
            </a:r>
            <a:r>
              <a:rPr lang="en-GB" sz="2000" dirty="0" err="1"/>
              <a:t>Tarsnap</a:t>
            </a:r>
            <a:r>
              <a:rPr lang="en-GB" sz="2000" dirty="0"/>
              <a:t> using:</a:t>
            </a:r>
          </a:p>
          <a:p>
            <a:pPr marL="668338" lvl="1" indent="-211138">
              <a:buFont typeface="System Font Regular"/>
              <a:buChar char="-"/>
            </a:pPr>
            <a:r>
              <a:rPr lang="en-GB" sz="2000" dirty="0"/>
              <a:t>linear algebra</a:t>
            </a:r>
          </a:p>
          <a:p>
            <a:pPr marL="668338" lvl="1" indent="-211138">
              <a:buFont typeface="System Font Regular"/>
              <a:buChar char="-"/>
            </a:pPr>
            <a:r>
              <a:rPr lang="en-GB" sz="2000" dirty="0"/>
              <a:t>lattice attacks</a:t>
            </a:r>
          </a:p>
          <a:p>
            <a:pPr marL="668338" lvl="1" indent="-211138">
              <a:buFont typeface="System Font Regular"/>
              <a:buChar char="-"/>
            </a:pPr>
            <a:r>
              <a:rPr lang="en-GB" sz="2000" dirty="0"/>
              <a:t>de Bruijn graphs</a:t>
            </a:r>
          </a:p>
          <a:p>
            <a:pPr marL="668338" lvl="1" indent="-211138">
              <a:buFont typeface="System Font Regular"/>
              <a:buChar char="-"/>
            </a:pPr>
            <a:r>
              <a:rPr lang="en-GB" sz="2000" dirty="0"/>
              <a:t>and more!</a:t>
            </a:r>
          </a:p>
        </p:txBody>
      </p:sp>
      <p:sp>
        <p:nvSpPr>
          <p:cNvPr id="13" name="TextBox 12">
            <a:extLst>
              <a:ext uri="{FF2B5EF4-FFF2-40B4-BE49-F238E27FC236}">
                <a16:creationId xmlns:a16="http://schemas.microsoft.com/office/drawing/2014/main" id="{64C3A9F6-24E7-5C32-53D7-FE6DEA5D3B37}"/>
              </a:ext>
            </a:extLst>
          </p:cNvPr>
          <p:cNvSpPr txBox="1"/>
          <p:nvPr/>
        </p:nvSpPr>
        <p:spPr>
          <a:xfrm>
            <a:off x="7206234" y="4382279"/>
            <a:ext cx="3392021" cy="369332"/>
          </a:xfrm>
          <a:prstGeom prst="rect">
            <a:avLst/>
          </a:prstGeom>
          <a:noFill/>
        </p:spPr>
        <p:txBody>
          <a:bodyPr wrap="square">
            <a:spAutoFit/>
          </a:bodyPr>
          <a:lstStyle/>
          <a:p>
            <a:pPr algn="r"/>
            <a:r>
              <a:rPr lang="en-GB" dirty="0"/>
              <a:t>https://</a:t>
            </a:r>
            <a:r>
              <a:rPr lang="en-GB" dirty="0" err="1"/>
              <a:t>eprint.iacr.org</a:t>
            </a:r>
            <a:r>
              <a:rPr lang="en-GB" dirty="0"/>
              <a:t>/2025/558</a:t>
            </a:r>
          </a:p>
        </p:txBody>
      </p:sp>
    </p:spTree>
    <p:extLst>
      <p:ext uri="{BB962C8B-B14F-4D97-AF65-F5344CB8AC3E}">
        <p14:creationId xmlns:p14="http://schemas.microsoft.com/office/powerpoint/2010/main" val="15509380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66</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a:t>Overview</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9A492B0B-E1D7-A217-EE68-4D62959496A3}"/>
              </a:ext>
            </a:extLst>
          </p:cNvPr>
          <p:cNvSpPr txBox="1">
            <a:spLocks/>
          </p:cNvSpPr>
          <p:nvPr/>
        </p:nvSpPr>
        <p:spPr bwMode="auto">
          <a:xfrm>
            <a:off x="547355" y="1393028"/>
            <a:ext cx="10590230"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On distinguished lectures</a:t>
            </a:r>
          </a:p>
          <a:p>
            <a:r>
              <a:rPr lang="en-GB" sz="2400" dirty="0">
                <a:latin typeface="Arial" panose="020B0604020202020204" pitchFamily="34" charset="0"/>
                <a:cs typeface="Arial" panose="020B0604020202020204" pitchFamily="34" charset="0"/>
              </a:rPr>
              <a:t>Origin story</a:t>
            </a:r>
          </a:p>
          <a:p>
            <a:r>
              <a:rPr lang="en-GB" sz="2400" dirty="0">
                <a:latin typeface="Arial" panose="020B0604020202020204" pitchFamily="34" charset="0"/>
                <a:cs typeface="Arial" panose="020B0604020202020204" pitchFamily="34" charset="0"/>
              </a:rPr>
              <a:t>A different kind of toolbox </a:t>
            </a:r>
          </a:p>
          <a:p>
            <a:r>
              <a:rPr lang="en-GB" sz="2400" dirty="0">
                <a:latin typeface="Arial" panose="020B0604020202020204" pitchFamily="34" charset="0"/>
                <a:cs typeface="Arial" panose="020B0604020202020204" pitchFamily="34" charset="0"/>
              </a:rPr>
              <a:t>On serendipity</a:t>
            </a:r>
          </a:p>
          <a:p>
            <a:r>
              <a:rPr lang="en-GB" sz="2400" dirty="0">
                <a:latin typeface="Arial" panose="020B0604020202020204" pitchFamily="34" charset="0"/>
                <a:cs typeface="Arial" panose="020B0604020202020204" pitchFamily="34" charset="0"/>
              </a:rPr>
              <a:t>On creativity</a:t>
            </a:r>
          </a:p>
          <a:p>
            <a:r>
              <a:rPr lang="en-GB" sz="2400" dirty="0">
                <a:latin typeface="Arial" panose="020B0604020202020204" pitchFamily="34" charset="0"/>
                <a:cs typeface="Arial" panose="020B0604020202020204" pitchFamily="34" charset="0"/>
              </a:rPr>
              <a:t>On pivoting</a:t>
            </a:r>
          </a:p>
          <a:p>
            <a:r>
              <a:rPr lang="en-GB" sz="2400" dirty="0">
                <a:latin typeface="Arial" panose="020B0604020202020204" pitchFamily="34" charset="0"/>
                <a:cs typeface="Arial" panose="020B0604020202020204" pitchFamily="34" charset="0"/>
              </a:rPr>
              <a:t>Back to the future</a:t>
            </a:r>
          </a:p>
          <a:p>
            <a:r>
              <a:rPr lang="en-GB" sz="2400" b="1" dirty="0">
                <a:latin typeface="Arial" panose="020B0604020202020204" pitchFamily="34" charset="0"/>
                <a:cs typeface="Arial" panose="020B0604020202020204" pitchFamily="34" charset="0"/>
              </a:rPr>
              <a:t>Closing remarks</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13854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67</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Closing Remarks</a:t>
            </a:r>
          </a:p>
          <a:p>
            <a:pPr marL="52388" lvl="1"/>
            <a:endParaRPr lang="en-US" sz="3200" dirty="0"/>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pic>
        <p:nvPicPr>
          <p:cNvPr id="18" name="Picture 17">
            <a:extLst>
              <a:ext uri="{FF2B5EF4-FFF2-40B4-BE49-F238E27FC236}">
                <a16:creationId xmlns:a16="http://schemas.microsoft.com/office/drawing/2014/main" id="{BE78A691-E976-054C-23BF-BF59FE118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988" y="1130088"/>
            <a:ext cx="7360023" cy="5205682"/>
          </a:xfrm>
          <a:prstGeom prst="rect">
            <a:avLst/>
          </a:prstGeom>
        </p:spPr>
      </p:pic>
    </p:spTree>
    <p:extLst>
      <p:ext uri="{BB962C8B-B14F-4D97-AF65-F5344CB8AC3E}">
        <p14:creationId xmlns:p14="http://schemas.microsoft.com/office/powerpoint/2010/main" val="32795107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68</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Closing Remarks</a:t>
            </a:r>
          </a:p>
          <a:p>
            <a:pPr marL="52388" lvl="1"/>
            <a:endParaRPr lang="en-US" sz="3200" dirty="0"/>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pic>
        <p:nvPicPr>
          <p:cNvPr id="7" name="Picture 6">
            <a:extLst>
              <a:ext uri="{FF2B5EF4-FFF2-40B4-BE49-F238E27FC236}">
                <a16:creationId xmlns:a16="http://schemas.microsoft.com/office/drawing/2014/main" id="{B514E9E1-970A-2F8B-2279-7F6366D3D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088" y="1468286"/>
            <a:ext cx="8313824" cy="4655741"/>
          </a:xfrm>
          <a:prstGeom prst="rect">
            <a:avLst/>
          </a:prstGeom>
        </p:spPr>
      </p:pic>
      <p:sp>
        <p:nvSpPr>
          <p:cNvPr id="12" name="TextBox 11">
            <a:extLst>
              <a:ext uri="{FF2B5EF4-FFF2-40B4-BE49-F238E27FC236}">
                <a16:creationId xmlns:a16="http://schemas.microsoft.com/office/drawing/2014/main" id="{EF60496C-CFA6-2007-26AF-58338D033B57}"/>
              </a:ext>
            </a:extLst>
          </p:cNvPr>
          <p:cNvSpPr txBox="1"/>
          <p:nvPr/>
        </p:nvSpPr>
        <p:spPr>
          <a:xfrm>
            <a:off x="6852627" y="1544379"/>
            <a:ext cx="2598788" cy="461665"/>
          </a:xfrm>
          <a:prstGeom prst="rect">
            <a:avLst/>
          </a:prstGeom>
          <a:noFill/>
        </p:spPr>
        <p:txBody>
          <a:bodyPr wrap="none" rtlCol="0">
            <a:spAutoFit/>
          </a:bodyPr>
          <a:lstStyle/>
          <a:p>
            <a:r>
              <a:rPr lang="en-GB" sz="2400" dirty="0">
                <a:solidFill>
                  <a:schemeClr val="bg1"/>
                </a:solidFill>
                <a:highlight>
                  <a:srgbClr val="FF0000"/>
                </a:highlight>
              </a:rPr>
              <a:t>Always has been</a:t>
            </a:r>
          </a:p>
        </p:txBody>
      </p:sp>
      <p:sp>
        <p:nvSpPr>
          <p:cNvPr id="13" name="TextBox 12">
            <a:extLst>
              <a:ext uri="{FF2B5EF4-FFF2-40B4-BE49-F238E27FC236}">
                <a16:creationId xmlns:a16="http://schemas.microsoft.com/office/drawing/2014/main" id="{2D0FE238-83A0-17CD-F574-A44D37F5FC7D}"/>
              </a:ext>
            </a:extLst>
          </p:cNvPr>
          <p:cNvSpPr txBox="1"/>
          <p:nvPr/>
        </p:nvSpPr>
        <p:spPr>
          <a:xfrm>
            <a:off x="2799477" y="1770422"/>
            <a:ext cx="3399618" cy="3770263"/>
          </a:xfrm>
          <a:prstGeom prst="rect">
            <a:avLst/>
          </a:prstGeom>
          <a:noFill/>
        </p:spPr>
        <p:txBody>
          <a:bodyPr wrap="square" rtlCol="0">
            <a:spAutoFit/>
          </a:bodyPr>
          <a:lstStyle/>
          <a:p>
            <a:r>
              <a:rPr lang="en-GB" sz="23900" dirty="0">
                <a:solidFill>
                  <a:schemeClr val="bg1"/>
                </a:solidFill>
              </a:rPr>
              <a:t>⊕</a:t>
            </a:r>
          </a:p>
        </p:txBody>
      </p:sp>
      <p:sp>
        <p:nvSpPr>
          <p:cNvPr id="11" name="TextBox 10">
            <a:extLst>
              <a:ext uri="{FF2B5EF4-FFF2-40B4-BE49-F238E27FC236}">
                <a16:creationId xmlns:a16="http://schemas.microsoft.com/office/drawing/2014/main" id="{9CA3F052-9CE2-1956-84E1-134F15381E87}"/>
              </a:ext>
            </a:extLst>
          </p:cNvPr>
          <p:cNvSpPr txBox="1"/>
          <p:nvPr/>
        </p:nvSpPr>
        <p:spPr>
          <a:xfrm>
            <a:off x="5052605" y="3021017"/>
            <a:ext cx="2524281" cy="461665"/>
          </a:xfrm>
          <a:prstGeom prst="rect">
            <a:avLst/>
          </a:prstGeom>
          <a:noFill/>
        </p:spPr>
        <p:txBody>
          <a:bodyPr wrap="none" rtlCol="0">
            <a:spAutoFit/>
          </a:bodyPr>
          <a:lstStyle/>
          <a:p>
            <a:r>
              <a:rPr lang="en-GB" sz="2400" dirty="0">
                <a:solidFill>
                  <a:schemeClr val="bg1"/>
                </a:solidFill>
                <a:highlight>
                  <a:srgbClr val="FF0000"/>
                </a:highlight>
              </a:rPr>
              <a:t>It’s all bit flipping!</a:t>
            </a:r>
          </a:p>
        </p:txBody>
      </p:sp>
    </p:spTree>
    <p:extLst>
      <p:ext uri="{BB962C8B-B14F-4D97-AF65-F5344CB8AC3E}">
        <p14:creationId xmlns:p14="http://schemas.microsoft.com/office/powerpoint/2010/main" val="201705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69</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9729754"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Some Survivor Biases</a:t>
            </a:r>
          </a:p>
          <a:p>
            <a:pPr marL="52388" lvl="1"/>
            <a:endParaRPr lang="en-US" sz="3200" dirty="0"/>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3"/>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A1E7C26F-71B9-756F-8D03-BA6C6F12ABCB}"/>
              </a:ext>
            </a:extLst>
          </p:cNvPr>
          <p:cNvSpPr txBox="1">
            <a:spLocks/>
          </p:cNvSpPr>
          <p:nvPr/>
        </p:nvSpPr>
        <p:spPr bwMode="auto">
          <a:xfrm>
            <a:off x="436221" y="1221256"/>
            <a:ext cx="11023941"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D0D487C-F182-4864-0F08-4182431A9344}"/>
              </a:ext>
            </a:extLst>
          </p:cNvPr>
          <p:cNvSpPr txBox="1"/>
          <p:nvPr/>
        </p:nvSpPr>
        <p:spPr>
          <a:xfrm>
            <a:off x="713435" y="1301860"/>
            <a:ext cx="6314203" cy="4247317"/>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2400" dirty="0">
                <a:latin typeface="Helvetica" pitchFamily="2" charset="0"/>
              </a:rPr>
              <a:t>It’s OK to have </a:t>
            </a:r>
            <a:r>
              <a:rPr lang="en-GB" sz="2400" dirty="0">
                <a:effectLst/>
                <a:latin typeface="Helvetica" pitchFamily="2" charset="0"/>
              </a:rPr>
              <a:t>imposter syndrome, try not to let it rule your life.</a:t>
            </a:r>
          </a:p>
          <a:p>
            <a:pPr marL="285750" indent="-285750">
              <a:spcAft>
                <a:spcPts val="600"/>
              </a:spcAft>
              <a:buFont typeface="Arial" panose="020B0604020202020204" pitchFamily="34" charset="0"/>
              <a:buChar char="•"/>
            </a:pPr>
            <a:r>
              <a:rPr lang="en-GB" sz="2400" dirty="0">
                <a:latin typeface="Helvetica" pitchFamily="2" charset="0"/>
              </a:rPr>
              <a:t>Build your toolbox.</a:t>
            </a:r>
            <a:endParaRPr lang="en-GB" sz="2400" dirty="0">
              <a:effectLst/>
              <a:latin typeface="Helvetica" pitchFamily="2" charset="0"/>
            </a:endParaRPr>
          </a:p>
          <a:p>
            <a:pPr marL="285750" indent="-285750">
              <a:spcAft>
                <a:spcPts val="600"/>
              </a:spcAft>
              <a:buFont typeface="Arial" panose="020B0604020202020204" pitchFamily="34" charset="0"/>
              <a:buChar char="•"/>
            </a:pPr>
            <a:r>
              <a:rPr lang="en-GB" sz="2400" dirty="0">
                <a:effectLst/>
                <a:latin typeface="Helvetica" pitchFamily="2" charset="0"/>
              </a:rPr>
              <a:t>Be lucky. </a:t>
            </a:r>
          </a:p>
          <a:p>
            <a:pPr marL="285750" indent="-285750">
              <a:spcAft>
                <a:spcPts val="600"/>
              </a:spcAft>
              <a:buFont typeface="Arial" panose="020B0604020202020204" pitchFamily="34" charset="0"/>
              <a:buChar char="•"/>
            </a:pPr>
            <a:r>
              <a:rPr lang="en-GB" sz="2400" dirty="0">
                <a:effectLst/>
                <a:latin typeface="Helvetica" pitchFamily="2" charset="0"/>
              </a:rPr>
              <a:t>But prepare for luck to strike.</a:t>
            </a:r>
          </a:p>
          <a:p>
            <a:pPr marL="285750" indent="-285750">
              <a:spcAft>
                <a:spcPts val="600"/>
              </a:spcAft>
              <a:buFont typeface="Arial" panose="020B0604020202020204" pitchFamily="34" charset="0"/>
              <a:buChar char="•"/>
            </a:pPr>
            <a:r>
              <a:rPr lang="en-GB" sz="2400" dirty="0">
                <a:latin typeface="Helvetica" pitchFamily="2" charset="0"/>
              </a:rPr>
              <a:t>Create the conditions to be creative.</a:t>
            </a:r>
          </a:p>
          <a:p>
            <a:pPr marL="285750" indent="-285750">
              <a:spcAft>
                <a:spcPts val="600"/>
              </a:spcAft>
              <a:buFont typeface="Arial" panose="020B0604020202020204" pitchFamily="34" charset="0"/>
              <a:buChar char="•"/>
            </a:pPr>
            <a:r>
              <a:rPr lang="en-GB" sz="2400" dirty="0">
                <a:latin typeface="Helvetica" pitchFamily="2" charset="0"/>
              </a:rPr>
              <a:t>Learn to pivot.</a:t>
            </a:r>
            <a:r>
              <a:rPr lang="en-GB" sz="2400" dirty="0">
                <a:effectLst/>
                <a:latin typeface="Helvetica" pitchFamily="2" charset="0"/>
              </a:rPr>
              <a:t> </a:t>
            </a:r>
            <a:endParaRPr lang="en-GB" sz="2400" dirty="0">
              <a:latin typeface="Helvetica" pitchFamily="2" charset="0"/>
            </a:endParaRPr>
          </a:p>
          <a:p>
            <a:pPr marL="285750" indent="-285750">
              <a:spcAft>
                <a:spcPts val="600"/>
              </a:spcAft>
              <a:buFont typeface="Arial" panose="020B0604020202020204" pitchFamily="34" charset="0"/>
              <a:buChar char="•"/>
            </a:pPr>
            <a:r>
              <a:rPr lang="en-GB" sz="2400" dirty="0">
                <a:effectLst/>
                <a:latin typeface="Helvetica" pitchFamily="2" charset="0"/>
              </a:rPr>
              <a:t>Work on what excites you: because research is hard, so you might as well take as much enjoyment from it as you can.</a:t>
            </a:r>
          </a:p>
        </p:txBody>
      </p:sp>
      <p:pic>
        <p:nvPicPr>
          <p:cNvPr id="11" name="Picture 10">
            <a:extLst>
              <a:ext uri="{FF2B5EF4-FFF2-40B4-BE49-F238E27FC236}">
                <a16:creationId xmlns:a16="http://schemas.microsoft.com/office/drawing/2014/main" id="{8F5DC8B7-BD9F-0B41-CF16-4C202B4A0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4362" y="1893406"/>
            <a:ext cx="4114203" cy="3064224"/>
          </a:xfrm>
          <a:prstGeom prst="rect">
            <a:avLst/>
          </a:prstGeom>
        </p:spPr>
      </p:pic>
    </p:spTree>
    <p:extLst>
      <p:ext uri="{BB962C8B-B14F-4D97-AF65-F5344CB8AC3E}">
        <p14:creationId xmlns:p14="http://schemas.microsoft.com/office/powerpoint/2010/main" val="266966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7</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9850778"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Parallel Universe (Or: What This Talk is Not About)</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3"/>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1F5C741B-8126-392D-9A37-FA024B77A9D8}"/>
              </a:ext>
            </a:extLst>
          </p:cNvPr>
          <p:cNvSpPr txBox="1">
            <a:spLocks/>
          </p:cNvSpPr>
          <p:nvPr/>
        </p:nvSpPr>
        <p:spPr bwMode="auto">
          <a:xfrm>
            <a:off x="436221" y="1700645"/>
            <a:ext cx="10701363"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C</a:t>
            </a:r>
            <a:r>
              <a:rPr lang="en-GB" sz="2400" dirty="0">
                <a:effectLst/>
                <a:latin typeface="Arial" panose="020B0604020202020204" pitchFamily="34" charset="0"/>
                <a:cs typeface="Arial" panose="020B0604020202020204" pitchFamily="34" charset="0"/>
              </a:rPr>
              <a:t>ryptography in the wil</a:t>
            </a:r>
            <a:r>
              <a:rPr lang="en-GB" sz="2400" dirty="0">
                <a:latin typeface="Arial" panose="020B0604020202020204" pitchFamily="34" charset="0"/>
                <a:cs typeface="Arial" panose="020B0604020202020204" pitchFamily="34" charset="0"/>
              </a:rPr>
              <a:t>d – but see </a:t>
            </a:r>
            <a:r>
              <a:rPr lang="en-GB" sz="2400" dirty="0" err="1">
                <a:latin typeface="Arial" panose="020B0604020202020204" pitchFamily="34" charset="0"/>
                <a:cs typeface="Arial" panose="020B0604020202020204" pitchFamily="34" charset="0"/>
              </a:rPr>
              <a:t>Eurocrypt</a:t>
            </a:r>
            <a:r>
              <a:rPr lang="en-GB" sz="2400" dirty="0">
                <a:latin typeface="Arial" panose="020B0604020202020204" pitchFamily="34" charset="0"/>
                <a:cs typeface="Arial" panose="020B0604020202020204" pitchFamily="34" charset="0"/>
              </a:rPr>
              <a:t> 2024 lecture! </a:t>
            </a:r>
          </a:p>
          <a:p>
            <a:r>
              <a:rPr lang="en-GB" sz="2400" dirty="0">
                <a:latin typeface="Arial" panose="020B0604020202020204" pitchFamily="34" charset="0"/>
                <a:cs typeface="Arial" panose="020B0604020202020204" pitchFamily="34" charset="0"/>
              </a:rPr>
              <a:t>W</a:t>
            </a:r>
            <a:r>
              <a:rPr lang="en-GB" sz="2400" dirty="0">
                <a:effectLst/>
                <a:latin typeface="Arial" panose="020B0604020202020204" pitchFamily="34" charset="0"/>
                <a:cs typeface="Arial" panose="020B0604020202020204" pitchFamily="34" charset="0"/>
              </a:rPr>
              <a:t>hy QKD is a bad idea.</a:t>
            </a:r>
          </a:p>
          <a:p>
            <a:r>
              <a:rPr lang="en-GB" sz="2400" dirty="0">
                <a:effectLst/>
                <a:latin typeface="Arial" panose="020B0604020202020204" pitchFamily="34" charset="0"/>
                <a:cs typeface="Arial" panose="020B0604020202020204" pitchFamily="34" charset="0"/>
              </a:rPr>
              <a:t>Why CRQCs are unlikely to ever exist.</a:t>
            </a:r>
          </a:p>
          <a:p>
            <a:r>
              <a:rPr lang="en-GB" sz="2400" dirty="0">
                <a:effectLst/>
                <a:latin typeface="Arial" panose="020B0604020202020204" pitchFamily="34" charset="0"/>
                <a:cs typeface="Arial" panose="020B0604020202020204" pitchFamily="34" charset="0"/>
              </a:rPr>
              <a:t>The E2EE debate.</a:t>
            </a:r>
          </a:p>
          <a:p>
            <a:r>
              <a:rPr lang="en-GB" sz="2400" dirty="0">
                <a:latin typeface="Arial" panose="020B0604020202020204" pitchFamily="34" charset="0"/>
                <a:cs typeface="Arial" panose="020B0604020202020204" pitchFamily="34" charset="0"/>
              </a:rPr>
              <a:t>How to reform our publishing system.</a:t>
            </a:r>
            <a:endParaRPr lang="en-GB" sz="2400" dirty="0">
              <a:effectLst/>
              <a:latin typeface="Arial" panose="020B0604020202020204" pitchFamily="34" charset="0"/>
              <a:cs typeface="Arial" panose="020B0604020202020204" pitchFamily="34" charset="0"/>
            </a:endParaRPr>
          </a:p>
          <a:p>
            <a:r>
              <a:rPr lang="en-GB" sz="2400" dirty="0">
                <a:effectLst/>
                <a:latin typeface="Arial" panose="020B0604020202020204" pitchFamily="34" charset="0"/>
                <a:cs typeface="Arial" panose="020B0604020202020204" pitchFamily="34" charset="0"/>
              </a:rPr>
              <a:t>The current geo-political situation and how we should react to that – but come to the community meeting on Wednesday afternoon!</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600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191388-ADBF-353C-8958-69CF54D47067}"/>
              </a:ext>
            </a:extLst>
          </p:cNvPr>
          <p:cNvSpPr>
            <a:spLocks noGrp="1"/>
          </p:cNvSpPr>
          <p:nvPr>
            <p:ph type="sldNum" sz="quarter" idx="12"/>
          </p:nvPr>
        </p:nvSpPr>
        <p:spPr/>
        <p:txBody>
          <a:bodyPr/>
          <a:lstStyle/>
          <a:p>
            <a:fld id="{5ACA52AF-F19D-405C-AD5F-7D94B96A5CC3}" type="slidenum">
              <a:rPr lang="de-CH" noProof="0" smtClean="0"/>
              <a:t>70</a:t>
            </a:fld>
            <a:endParaRPr lang="de-CH" noProof="0"/>
          </a:p>
        </p:txBody>
      </p:sp>
      <p:sp>
        <p:nvSpPr>
          <p:cNvPr id="3" name="Title 1">
            <a:extLst>
              <a:ext uri="{FF2B5EF4-FFF2-40B4-BE49-F238E27FC236}">
                <a16:creationId xmlns:a16="http://schemas.microsoft.com/office/drawing/2014/main" id="{D4DDA621-B9C9-B18A-520B-E4B8DCF525EE}"/>
              </a:ext>
            </a:extLst>
          </p:cNvPr>
          <p:cNvSpPr txBox="1">
            <a:spLocks/>
          </p:cNvSpPr>
          <p:nvPr/>
        </p:nvSpPr>
        <p:spPr>
          <a:xfrm>
            <a:off x="628726"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A Few Words of Thanks</a:t>
            </a:r>
          </a:p>
        </p:txBody>
      </p:sp>
      <p:pic>
        <p:nvPicPr>
          <p:cNvPr id="10" name="Graphic 3">
            <a:extLst>
              <a:ext uri="{FF2B5EF4-FFF2-40B4-BE49-F238E27FC236}">
                <a16:creationId xmlns:a16="http://schemas.microsoft.com/office/drawing/2014/main" id="{D1C6BA4C-26A5-51CB-18A2-A8A990E3B299}"/>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7F559BCA-B51F-9AE6-0ABF-6E495FD5A347}"/>
              </a:ext>
            </a:extLst>
          </p:cNvPr>
          <p:cNvSpPr>
            <a:spLocks noGrp="1"/>
          </p:cNvSpPr>
          <p:nvPr>
            <p:ph idx="1"/>
          </p:nvPr>
        </p:nvSpPr>
        <p:spPr>
          <a:xfrm>
            <a:off x="628726" y="1501374"/>
            <a:ext cx="6303171" cy="4034335"/>
          </a:xfrm>
        </p:spPr>
        <p: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IACR Board and President Michel Abdalla for the invitation to give this lecture.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My parents, for their foresight in buying us a BBC Micro.</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All of my mentors and research collaborators over the years.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All of you for listening.</a:t>
            </a:r>
            <a:endParaRPr lang="de-DE" sz="2400" dirty="0">
              <a:latin typeface="Arial" panose="020B0604020202020204" pitchFamily="34" charset="0"/>
              <a:cs typeface="Arial" panose="020B0604020202020204" pitchFamily="34" charset="0"/>
            </a:endParaRPr>
          </a:p>
          <a:p>
            <a:endParaRPr lang="de-DE" sz="240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3EEA8C66-B5B9-2BB6-CC13-DCE5A3B6ADFC}"/>
              </a:ext>
            </a:extLst>
          </p:cNvPr>
          <p:cNvGrpSpPr/>
          <p:nvPr/>
        </p:nvGrpSpPr>
        <p:grpSpPr>
          <a:xfrm>
            <a:off x="7251835" y="1221255"/>
            <a:ext cx="3720965" cy="4754891"/>
            <a:chOff x="4265559" y="1372976"/>
            <a:chExt cx="3101019" cy="4075375"/>
          </a:xfrm>
        </p:grpSpPr>
        <p:pic>
          <p:nvPicPr>
            <p:cNvPr id="11" name="Content Placeholder 9">
              <a:extLst>
                <a:ext uri="{FF2B5EF4-FFF2-40B4-BE49-F238E27FC236}">
                  <a16:creationId xmlns:a16="http://schemas.microsoft.com/office/drawing/2014/main" id="{496E779E-1407-CFDE-3CA3-7D89F0A4B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681" y="1372976"/>
              <a:ext cx="2690777" cy="3587702"/>
            </a:xfrm>
            <a:prstGeom prst="rect">
              <a:avLst/>
            </a:prstGeom>
          </p:spPr>
        </p:pic>
        <p:sp>
          <p:nvSpPr>
            <p:cNvPr id="12" name="TextBox 11">
              <a:extLst>
                <a:ext uri="{FF2B5EF4-FFF2-40B4-BE49-F238E27FC236}">
                  <a16:creationId xmlns:a16="http://schemas.microsoft.com/office/drawing/2014/main" id="{49F8640E-494D-F803-D6A3-9205911868E5}"/>
                </a:ext>
              </a:extLst>
            </p:cNvPr>
            <p:cNvSpPr txBox="1"/>
            <p:nvPr/>
          </p:nvSpPr>
          <p:spPr>
            <a:xfrm>
              <a:off x="4265559" y="5131800"/>
              <a:ext cx="3101019" cy="316551"/>
            </a:xfrm>
            <a:prstGeom prst="rect">
              <a:avLst/>
            </a:prstGeom>
            <a:noFill/>
          </p:spPr>
          <p:txBody>
            <a:bodyPr wrap="square">
              <a:spAutoFit/>
            </a:bodyPr>
            <a:lstStyle/>
            <a:p>
              <a:pPr algn="ctr"/>
              <a:r>
                <a:rPr lang="en-GB" dirty="0">
                  <a:hlinkClick r:id="rId4"/>
                </a:rPr>
                <a:t>https://appliedcrypto.ethz.ch</a:t>
              </a:r>
              <a:r>
                <a:rPr lang="en-GB" dirty="0"/>
                <a:t>/</a:t>
              </a:r>
              <a:endParaRPr lang="de-CH" dirty="0"/>
            </a:p>
          </p:txBody>
        </p:sp>
      </p:grpSp>
    </p:spTree>
    <p:extLst>
      <p:ext uri="{BB962C8B-B14F-4D97-AF65-F5344CB8AC3E}">
        <p14:creationId xmlns:p14="http://schemas.microsoft.com/office/powerpoint/2010/main" val="401024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71</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A Different Kind of Toolbox</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3"/>
          <a:stretch/>
        </p:blipFill>
        <p:spPr bwMode="auto">
          <a:xfrm>
            <a:off x="10058400" y="307617"/>
            <a:ext cx="1780021" cy="686580"/>
          </a:xfrm>
          <a:prstGeom prst="rect">
            <a:avLst/>
          </a:prstGeom>
        </p:spPr>
      </p:pic>
      <p:pic>
        <p:nvPicPr>
          <p:cNvPr id="7" name="Picture 6">
            <a:extLst>
              <a:ext uri="{FF2B5EF4-FFF2-40B4-BE49-F238E27FC236}">
                <a16:creationId xmlns:a16="http://schemas.microsoft.com/office/drawing/2014/main" id="{6BBBD54F-37B6-B971-B73A-41D10F9B8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222" y="1249195"/>
            <a:ext cx="5129416" cy="5129416"/>
          </a:xfrm>
          <a:prstGeom prst="rect">
            <a:avLst/>
          </a:prstGeom>
        </p:spPr>
      </p:pic>
      <p:sp>
        <p:nvSpPr>
          <p:cNvPr id="8" name="TextBox 7">
            <a:extLst>
              <a:ext uri="{FF2B5EF4-FFF2-40B4-BE49-F238E27FC236}">
                <a16:creationId xmlns:a16="http://schemas.microsoft.com/office/drawing/2014/main" id="{4D6B5BE0-D878-693A-F4E1-9A9060A42BE9}"/>
              </a:ext>
            </a:extLst>
          </p:cNvPr>
          <p:cNvSpPr txBox="1"/>
          <p:nvPr/>
        </p:nvSpPr>
        <p:spPr>
          <a:xfrm>
            <a:off x="6280483" y="2018529"/>
            <a:ext cx="5364162" cy="3416320"/>
          </a:xfrm>
          <a:prstGeom prst="rect">
            <a:avLst/>
          </a:prstGeom>
          <a:noFill/>
        </p:spPr>
        <p:txBody>
          <a:bodyPr wrap="square" rtlCol="0">
            <a:spAutoFit/>
          </a:bodyPr>
          <a:lstStyle/>
          <a:p>
            <a:r>
              <a:rPr lang="en-GB" dirty="0"/>
              <a:t>A (256,256,4,4) binary de Bruijn </a:t>
            </a:r>
            <a:r>
              <a:rPr lang="en-GB" b="1" dirty="0"/>
              <a:t>array</a:t>
            </a:r>
            <a:r>
              <a:rPr lang="en-GB" dirty="0"/>
              <a:t>: every possible 4 x 4 window appears exactly once (with wrap-around).</a:t>
            </a:r>
          </a:p>
          <a:p>
            <a:endParaRPr lang="en-GB" dirty="0"/>
          </a:p>
          <a:p>
            <a:endParaRPr lang="en-GB" dirty="0"/>
          </a:p>
          <a:p>
            <a:r>
              <a:rPr lang="en-GB" u="sng" dirty="0"/>
              <a:t>Main result of PhD thesis:</a:t>
            </a:r>
          </a:p>
          <a:p>
            <a:endParaRPr lang="en-GB" dirty="0"/>
          </a:p>
          <a:p>
            <a:r>
              <a:rPr lang="en-GB" dirty="0"/>
              <a:t>An (</a:t>
            </a:r>
            <a:r>
              <a:rPr lang="en-GB" i="1" dirty="0" err="1"/>
              <a:t>s</a:t>
            </a:r>
            <a:r>
              <a:rPr lang="en-GB" dirty="0" err="1"/>
              <a:t>,</a:t>
            </a:r>
            <a:r>
              <a:rPr lang="en-GB" i="1" dirty="0" err="1"/>
              <a:t>t</a:t>
            </a:r>
            <a:r>
              <a:rPr lang="en-GB" dirty="0" err="1"/>
              <a:t>,</a:t>
            </a:r>
            <a:r>
              <a:rPr lang="en-GB" i="1" dirty="0" err="1"/>
              <a:t>u</a:t>
            </a:r>
            <a:r>
              <a:rPr lang="en-GB" dirty="0" err="1"/>
              <a:t>,</a:t>
            </a:r>
            <a:r>
              <a:rPr lang="en-GB" i="1" dirty="0" err="1"/>
              <a:t>v</a:t>
            </a:r>
            <a:r>
              <a:rPr lang="en-GB" dirty="0"/>
              <a:t>) binary de Bruijn array exists if and only if:</a:t>
            </a:r>
          </a:p>
          <a:p>
            <a:pPr marL="742950" lvl="1" indent="-285750">
              <a:buFont typeface="Arial" panose="020B0604020202020204" pitchFamily="34" charset="0"/>
              <a:buChar char="•"/>
            </a:pPr>
            <a:r>
              <a:rPr lang="en-GB" i="1" dirty="0" err="1"/>
              <a:t>st</a:t>
            </a:r>
            <a:r>
              <a:rPr lang="en-GB" dirty="0"/>
              <a:t> = 2</a:t>
            </a:r>
            <a:r>
              <a:rPr lang="en-GB" i="1" baseline="30000" dirty="0"/>
              <a:t>uv</a:t>
            </a:r>
            <a:r>
              <a:rPr lang="en-GB" dirty="0"/>
              <a:t>;</a:t>
            </a:r>
            <a:endParaRPr lang="en-GB" baseline="30000" dirty="0"/>
          </a:p>
          <a:p>
            <a:pPr marL="742950" lvl="1" indent="-285750">
              <a:buFont typeface="Arial" panose="020B0604020202020204" pitchFamily="34" charset="0"/>
              <a:buChar char="•"/>
            </a:pPr>
            <a:r>
              <a:rPr lang="en-GB" i="1" dirty="0"/>
              <a:t>s</a:t>
            </a:r>
            <a:r>
              <a:rPr lang="en-GB" dirty="0"/>
              <a:t> &gt; </a:t>
            </a:r>
            <a:r>
              <a:rPr lang="en-GB" i="1" dirty="0"/>
              <a:t>u</a:t>
            </a:r>
            <a:r>
              <a:rPr lang="en-GB" dirty="0"/>
              <a:t> or </a:t>
            </a:r>
            <a:r>
              <a:rPr lang="en-GB" i="1" dirty="0"/>
              <a:t>s=u</a:t>
            </a:r>
            <a:r>
              <a:rPr lang="en-GB" dirty="0"/>
              <a:t>=1; and</a:t>
            </a:r>
          </a:p>
          <a:p>
            <a:pPr marL="742950" lvl="1" indent="-285750">
              <a:buFont typeface="Arial" panose="020B0604020202020204" pitchFamily="34" charset="0"/>
              <a:buChar char="•"/>
            </a:pPr>
            <a:r>
              <a:rPr lang="en-GB" i="1" dirty="0"/>
              <a:t>t</a:t>
            </a:r>
            <a:r>
              <a:rPr lang="en-GB" dirty="0"/>
              <a:t> &gt; </a:t>
            </a:r>
            <a:r>
              <a:rPr lang="en-GB" i="1" dirty="0"/>
              <a:t>v</a:t>
            </a:r>
            <a:r>
              <a:rPr lang="en-GB" dirty="0"/>
              <a:t> or </a:t>
            </a:r>
            <a:r>
              <a:rPr lang="en-GB" i="1" dirty="0"/>
              <a:t>t=v</a:t>
            </a:r>
            <a:r>
              <a:rPr lang="en-GB" dirty="0"/>
              <a:t>=1.</a:t>
            </a:r>
          </a:p>
        </p:txBody>
      </p:sp>
      <p:sp>
        <p:nvSpPr>
          <p:cNvPr id="4" name="TextBox 3">
            <a:extLst>
              <a:ext uri="{FF2B5EF4-FFF2-40B4-BE49-F238E27FC236}">
                <a16:creationId xmlns:a16="http://schemas.microsoft.com/office/drawing/2014/main" id="{745E996A-18BC-F327-5E61-8C91817C9BAA}"/>
              </a:ext>
            </a:extLst>
          </p:cNvPr>
          <p:cNvSpPr txBox="1"/>
          <p:nvPr/>
        </p:nvSpPr>
        <p:spPr>
          <a:xfrm>
            <a:off x="984149" y="6461167"/>
            <a:ext cx="3801560" cy="338554"/>
          </a:xfrm>
          <a:prstGeom prst="rect">
            <a:avLst/>
          </a:prstGeom>
          <a:noFill/>
        </p:spPr>
        <p:txBody>
          <a:bodyPr wrap="square">
            <a:spAutoFit/>
          </a:bodyPr>
          <a:lstStyle/>
          <a:p>
            <a:r>
              <a:rPr lang="en-GB" sz="1600" b="0" i="0" dirty="0">
                <a:effectLst/>
                <a:latin typeface="Arial" panose="020B0604020202020204" pitchFamily="34" charset="0"/>
              </a:rPr>
              <a:t>Image from T. </a:t>
            </a:r>
            <a:r>
              <a:rPr lang="en-GB" sz="1600" b="0" i="0" dirty="0" err="1">
                <a:effectLst/>
                <a:latin typeface="Arial" panose="020B0604020202020204" pitchFamily="34" charset="0"/>
              </a:rPr>
              <a:t>Piesk</a:t>
            </a:r>
            <a:r>
              <a:rPr lang="en-GB" sz="1600" b="0" i="0" dirty="0">
                <a:effectLst/>
                <a:latin typeface="Arial" panose="020B0604020202020204" pitchFamily="34" charset="0"/>
              </a:rPr>
              <a:t>, licence CC BY 3.0</a:t>
            </a:r>
            <a:endParaRPr lang="en-GB" sz="1600" dirty="0"/>
          </a:p>
        </p:txBody>
      </p:sp>
    </p:spTree>
    <p:extLst>
      <p:ext uri="{BB962C8B-B14F-4D97-AF65-F5344CB8AC3E}">
        <p14:creationId xmlns:p14="http://schemas.microsoft.com/office/powerpoint/2010/main" val="298395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72</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GB" sz="3200" dirty="0">
                <a:latin typeface="Arial" panose="020B0604020202020204" pitchFamily="34" charset="0"/>
                <a:cs typeface="Arial" panose="020B0604020202020204" pitchFamily="34" charset="0"/>
              </a:rPr>
              <a:t>Origin Story: </a:t>
            </a:r>
            <a:r>
              <a:rPr lang="en-US" sz="3200" dirty="0"/>
              <a:t>Two Generations Ago</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3"/>
          <a:stretch/>
        </p:blipFill>
        <p:spPr bwMode="auto">
          <a:xfrm>
            <a:off x="10058400" y="307617"/>
            <a:ext cx="1780021" cy="686580"/>
          </a:xfrm>
          <a:prstGeom prst="rect">
            <a:avLst/>
          </a:prstGeom>
        </p:spPr>
      </p:pic>
      <p:pic>
        <p:nvPicPr>
          <p:cNvPr id="4" name="Picture 3">
            <a:extLst>
              <a:ext uri="{FF2B5EF4-FFF2-40B4-BE49-F238E27FC236}">
                <a16:creationId xmlns:a16="http://schemas.microsoft.com/office/drawing/2014/main" id="{46BA4F66-21DE-2C9D-E2AF-7B296292E8D7}"/>
              </a:ext>
            </a:extLst>
          </p:cNvPr>
          <p:cNvPicPr>
            <a:picLocks noChangeAspect="1"/>
          </p:cNvPicPr>
          <p:nvPr/>
        </p:nvPicPr>
        <p:blipFill rotWithShape="1">
          <a:blip r:embed="rId4">
            <a:extLst>
              <a:ext uri="{28A0092B-C50C-407E-A947-70E740481C1C}">
                <a14:useLocalDpi xmlns:a14="http://schemas.microsoft.com/office/drawing/2010/main" val="0"/>
              </a:ext>
            </a:extLst>
          </a:blip>
          <a:srcRect l="1464" t="920" r="2192" b="2483"/>
          <a:stretch/>
        </p:blipFill>
        <p:spPr>
          <a:xfrm>
            <a:off x="1896034" y="1433759"/>
            <a:ext cx="2910051" cy="4349594"/>
          </a:xfrm>
          <a:prstGeom prst="rect">
            <a:avLst/>
          </a:prstGeom>
        </p:spPr>
      </p:pic>
      <p:pic>
        <p:nvPicPr>
          <p:cNvPr id="11" name="Picture 10">
            <a:extLst>
              <a:ext uri="{FF2B5EF4-FFF2-40B4-BE49-F238E27FC236}">
                <a16:creationId xmlns:a16="http://schemas.microsoft.com/office/drawing/2014/main" id="{42AA59F9-FEF2-655A-6F55-1BFA08DED2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8842" y="1393327"/>
            <a:ext cx="2469558" cy="4390326"/>
          </a:xfrm>
          <a:prstGeom prst="rect">
            <a:avLst/>
          </a:prstGeom>
        </p:spPr>
      </p:pic>
      <p:sp>
        <p:nvSpPr>
          <p:cNvPr id="12" name="TextBox 11">
            <a:extLst>
              <a:ext uri="{FF2B5EF4-FFF2-40B4-BE49-F238E27FC236}">
                <a16:creationId xmlns:a16="http://schemas.microsoft.com/office/drawing/2014/main" id="{DF81689E-4034-3726-6DF7-6F055B0987B5}"/>
              </a:ext>
            </a:extLst>
          </p:cNvPr>
          <p:cNvSpPr txBox="1"/>
          <p:nvPr/>
        </p:nvSpPr>
        <p:spPr>
          <a:xfrm>
            <a:off x="1711516" y="6087024"/>
            <a:ext cx="3365024" cy="369332"/>
          </a:xfrm>
          <a:prstGeom prst="rect">
            <a:avLst/>
          </a:prstGeom>
          <a:noFill/>
        </p:spPr>
        <p:txBody>
          <a:bodyPr wrap="none" rtlCol="0">
            <a:spAutoFit/>
          </a:bodyPr>
          <a:lstStyle/>
          <a:p>
            <a:r>
              <a:rPr lang="en-GB" dirty="0"/>
              <a:t>William Paterson (1923 - 1990)</a:t>
            </a:r>
          </a:p>
        </p:txBody>
      </p:sp>
      <p:sp>
        <p:nvSpPr>
          <p:cNvPr id="13" name="TextBox 12">
            <a:extLst>
              <a:ext uri="{FF2B5EF4-FFF2-40B4-BE49-F238E27FC236}">
                <a16:creationId xmlns:a16="http://schemas.microsoft.com/office/drawing/2014/main" id="{A98E590E-07C9-8977-9E33-8BE455CDA4A6}"/>
              </a:ext>
            </a:extLst>
          </p:cNvPr>
          <p:cNvSpPr txBox="1"/>
          <p:nvPr/>
        </p:nvSpPr>
        <p:spPr>
          <a:xfrm>
            <a:off x="7115461" y="6069083"/>
            <a:ext cx="3416320" cy="369332"/>
          </a:xfrm>
          <a:prstGeom prst="rect">
            <a:avLst/>
          </a:prstGeom>
          <a:noFill/>
        </p:spPr>
        <p:txBody>
          <a:bodyPr wrap="none" rtlCol="0">
            <a:spAutoFit/>
          </a:bodyPr>
          <a:lstStyle/>
          <a:p>
            <a:r>
              <a:rPr lang="en-GB" dirty="0"/>
              <a:t>William Donaldson (1915-1995)</a:t>
            </a:r>
          </a:p>
        </p:txBody>
      </p:sp>
    </p:spTree>
    <p:extLst>
      <p:ext uri="{BB962C8B-B14F-4D97-AF65-F5344CB8AC3E}">
        <p14:creationId xmlns:p14="http://schemas.microsoft.com/office/powerpoint/2010/main" val="3656506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792F61-F3A1-4E2C-B0EE-9742603FD08B}"/>
              </a:ext>
            </a:extLst>
          </p:cNvPr>
          <p:cNvSpPr>
            <a:spLocks noGrp="1"/>
          </p:cNvSpPr>
          <p:nvPr>
            <p:ph idx="1"/>
          </p:nvPr>
        </p:nvSpPr>
        <p:spPr>
          <a:xfrm>
            <a:off x="547355" y="1393028"/>
            <a:ext cx="6611434" cy="4390325"/>
          </a:xfrm>
        </p:spPr>
        <p:txBody>
          <a:bodyPr/>
          <a:lstStyle/>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endParaRPr lang="de-DE" sz="2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73</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8925893"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GB" sz="3200" dirty="0">
                <a:latin typeface="Arial" panose="020B0604020202020204" pitchFamily="34" charset="0"/>
                <a:cs typeface="Arial" panose="020B0604020202020204" pitchFamily="34" charset="0"/>
              </a:rPr>
              <a:t>Origin Story: </a:t>
            </a:r>
            <a:r>
              <a:rPr lang="en-US" sz="3200" dirty="0"/>
              <a:t>One Generation Ago</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3"/>
          <a:stretch/>
        </p:blipFill>
        <p:spPr bwMode="auto">
          <a:xfrm>
            <a:off x="10058400" y="307617"/>
            <a:ext cx="1780021" cy="686580"/>
          </a:xfrm>
          <a:prstGeom prst="rect">
            <a:avLst/>
          </a:prstGeom>
        </p:spPr>
      </p:pic>
      <p:pic>
        <p:nvPicPr>
          <p:cNvPr id="7" name="Picture 6">
            <a:extLst>
              <a:ext uri="{FF2B5EF4-FFF2-40B4-BE49-F238E27FC236}">
                <a16:creationId xmlns:a16="http://schemas.microsoft.com/office/drawing/2014/main" id="{8C96065A-9DE2-9D51-C8B3-21D179FE8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798" y="1353957"/>
            <a:ext cx="4393968" cy="4470775"/>
          </a:xfrm>
          <a:prstGeom prst="rect">
            <a:avLst/>
          </a:prstGeom>
        </p:spPr>
      </p:pic>
      <p:pic>
        <p:nvPicPr>
          <p:cNvPr id="14" name="Picture 13">
            <a:extLst>
              <a:ext uri="{FF2B5EF4-FFF2-40B4-BE49-F238E27FC236}">
                <a16:creationId xmlns:a16="http://schemas.microsoft.com/office/drawing/2014/main" id="{7D4C3314-3CFD-0C17-3920-DADED97C1E93}"/>
              </a:ext>
            </a:extLst>
          </p:cNvPr>
          <p:cNvPicPr>
            <a:picLocks noChangeAspect="1"/>
          </p:cNvPicPr>
          <p:nvPr/>
        </p:nvPicPr>
        <p:blipFill rotWithShape="1">
          <a:blip r:embed="rId5">
            <a:extLst>
              <a:ext uri="{28A0092B-C50C-407E-A947-70E740481C1C}">
                <a14:useLocalDpi xmlns:a14="http://schemas.microsoft.com/office/drawing/2010/main" val="0"/>
              </a:ext>
            </a:extLst>
          </a:blip>
          <a:srcRect l="18058" r="11268"/>
          <a:stretch/>
        </p:blipFill>
        <p:spPr>
          <a:xfrm>
            <a:off x="6520939" y="1489848"/>
            <a:ext cx="4087907" cy="4338153"/>
          </a:xfrm>
          <a:prstGeom prst="rect">
            <a:avLst/>
          </a:prstGeom>
        </p:spPr>
      </p:pic>
      <p:sp>
        <p:nvSpPr>
          <p:cNvPr id="15" name="TextBox 14">
            <a:extLst>
              <a:ext uri="{FF2B5EF4-FFF2-40B4-BE49-F238E27FC236}">
                <a16:creationId xmlns:a16="http://schemas.microsoft.com/office/drawing/2014/main" id="{C8C00E58-2EA9-8F3B-63FF-25F9C50D8173}"/>
              </a:ext>
            </a:extLst>
          </p:cNvPr>
          <p:cNvSpPr txBox="1"/>
          <p:nvPr/>
        </p:nvSpPr>
        <p:spPr>
          <a:xfrm>
            <a:off x="2338904" y="6143113"/>
            <a:ext cx="1839030" cy="369332"/>
          </a:xfrm>
          <a:prstGeom prst="rect">
            <a:avLst/>
          </a:prstGeom>
          <a:noFill/>
        </p:spPr>
        <p:txBody>
          <a:bodyPr wrap="none" rtlCol="0">
            <a:spAutoFit/>
          </a:bodyPr>
          <a:lstStyle/>
          <a:p>
            <a:r>
              <a:rPr lang="en-GB" dirty="0"/>
              <a:t>Glasgow, 1973?</a:t>
            </a:r>
          </a:p>
        </p:txBody>
      </p:sp>
      <p:sp>
        <p:nvSpPr>
          <p:cNvPr id="16" name="TextBox 15">
            <a:extLst>
              <a:ext uri="{FF2B5EF4-FFF2-40B4-BE49-F238E27FC236}">
                <a16:creationId xmlns:a16="http://schemas.microsoft.com/office/drawing/2014/main" id="{DDC35DD3-9007-88EA-7306-AD526B680E36}"/>
              </a:ext>
            </a:extLst>
          </p:cNvPr>
          <p:cNvSpPr txBox="1"/>
          <p:nvPr/>
        </p:nvSpPr>
        <p:spPr>
          <a:xfrm>
            <a:off x="7940752" y="6087672"/>
            <a:ext cx="1467068" cy="369332"/>
          </a:xfrm>
          <a:prstGeom prst="rect">
            <a:avLst/>
          </a:prstGeom>
          <a:noFill/>
        </p:spPr>
        <p:txBody>
          <a:bodyPr wrap="none" rtlCol="0">
            <a:spAutoFit/>
          </a:bodyPr>
          <a:lstStyle/>
          <a:p>
            <a:r>
              <a:rPr lang="en-GB" dirty="0"/>
              <a:t>Zurich, 2025</a:t>
            </a:r>
          </a:p>
        </p:txBody>
      </p:sp>
    </p:spTree>
    <p:extLst>
      <p:ext uri="{BB962C8B-B14F-4D97-AF65-F5344CB8AC3E}">
        <p14:creationId xmlns:p14="http://schemas.microsoft.com/office/powerpoint/2010/main" val="342878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8</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9850778"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The Three Types of Distinguished Lecture</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1F5C741B-8126-392D-9A37-FA024B77A9D8}"/>
              </a:ext>
            </a:extLst>
          </p:cNvPr>
          <p:cNvSpPr txBox="1">
            <a:spLocks/>
          </p:cNvSpPr>
          <p:nvPr/>
        </p:nvSpPr>
        <p:spPr bwMode="auto">
          <a:xfrm>
            <a:off x="436221" y="1700645"/>
            <a:ext cx="9433919" cy="5157355"/>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GB" sz="2400" dirty="0">
                <a:latin typeface="Arial" panose="020B0604020202020204" pitchFamily="34" charset="0"/>
                <a:cs typeface="Arial" panose="020B0604020202020204" pitchFamily="34" charset="0"/>
              </a:rPr>
              <a:t>Here’s where I think cryptography is going.</a:t>
            </a:r>
          </a:p>
          <a:p>
            <a:pPr marL="457200" indent="-457200">
              <a:buFont typeface="+mj-lt"/>
              <a:buAutoNum type="arabicPeriod"/>
            </a:pPr>
            <a:r>
              <a:rPr lang="en-GB" sz="2400" dirty="0">
                <a:latin typeface="Arial" panose="020B0604020202020204" pitchFamily="34" charset="0"/>
                <a:cs typeface="Arial" panose="020B0604020202020204" pitchFamily="34" charset="0"/>
              </a:rPr>
              <a:t>Here’s an issue we should grapple with as a community.</a:t>
            </a:r>
          </a:p>
          <a:p>
            <a:pPr marL="457200" indent="-457200">
              <a:buFont typeface="+mj-lt"/>
              <a:buAutoNum type="arabicPeriod"/>
            </a:pPr>
            <a:r>
              <a:rPr lang="en-GB" sz="2400" dirty="0">
                <a:latin typeface="Arial" panose="020B0604020202020204" pitchFamily="34" charset="0"/>
                <a:cs typeface="Arial" panose="020B0604020202020204" pitchFamily="34" charset="0"/>
              </a:rPr>
              <a:t>Here’s some great research I did.</a:t>
            </a:r>
          </a:p>
          <a:p>
            <a:pPr marL="457200" indent="-457200">
              <a:buFont typeface="+mj-lt"/>
              <a:buAutoNum type="arabicPeriod"/>
            </a:pPr>
            <a:endParaRPr lang="en-GB" sz="2400" dirty="0">
              <a:latin typeface="Arial" panose="020B0604020202020204" pitchFamily="34" charset="0"/>
              <a:cs typeface="Arial" panose="020B0604020202020204" pitchFamily="34" charset="0"/>
            </a:endParaRPr>
          </a:p>
          <a:p>
            <a:pPr marL="457200" indent="-457200">
              <a:buFont typeface="+mj-lt"/>
              <a:buAutoNum type="arabicPeriod"/>
            </a:pPr>
            <a:endParaRPr lang="en-GB" sz="2400" dirty="0">
              <a:latin typeface="Arial" panose="020B0604020202020204" pitchFamily="34" charset="0"/>
              <a:cs typeface="Arial" panose="020B0604020202020204" pitchFamily="34" charset="0"/>
            </a:endParaRPr>
          </a:p>
          <a:p>
            <a:pPr marL="457200" indent="-457200">
              <a:buFont typeface="+mj-lt"/>
              <a:buAutoNum type="arabicPeriod"/>
            </a:pPr>
            <a:r>
              <a:rPr lang="en-GB" sz="2400" dirty="0">
                <a:latin typeface="Arial" panose="020B0604020202020204" pitchFamily="34" charset="0"/>
                <a:cs typeface="Arial" panose="020B0604020202020204" pitchFamily="34" charset="0"/>
              </a:rPr>
              <a:t>Here’s some reflections on my personal journey through cryptographic research and some of the things I learned along the way.</a:t>
            </a:r>
          </a:p>
          <a:p>
            <a:pPr marL="457200" indent="-457200">
              <a:buFont typeface="+mj-lt"/>
              <a:buAutoNum type="arabicPeriod"/>
            </a:pP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55D272A-ABD2-2837-7494-CC8538082762}"/>
              </a:ext>
            </a:extLst>
          </p:cNvPr>
          <p:cNvSpPr txBox="1"/>
          <p:nvPr/>
        </p:nvSpPr>
        <p:spPr>
          <a:xfrm>
            <a:off x="1334972" y="66132"/>
            <a:ext cx="1140056" cy="584775"/>
          </a:xfrm>
          <a:prstGeom prst="rect">
            <a:avLst/>
          </a:prstGeom>
          <a:noFill/>
        </p:spPr>
        <p:txBody>
          <a:bodyPr wrap="none" rtlCol="0">
            <a:spAutoFit/>
          </a:bodyPr>
          <a:lstStyle/>
          <a:p>
            <a:r>
              <a:rPr lang="en-GB" sz="3200" dirty="0"/>
              <a:t>Four!</a:t>
            </a:r>
          </a:p>
        </p:txBody>
      </p:sp>
      <p:cxnSp>
        <p:nvCxnSpPr>
          <p:cNvPr id="7" name="Straight Connector 6">
            <a:extLst>
              <a:ext uri="{FF2B5EF4-FFF2-40B4-BE49-F238E27FC236}">
                <a16:creationId xmlns:a16="http://schemas.microsoft.com/office/drawing/2014/main" id="{A911BD8A-41B6-EC5F-CE5D-839BDA11530B}"/>
              </a:ext>
            </a:extLst>
          </p:cNvPr>
          <p:cNvCxnSpPr>
            <a:cxnSpLocks/>
          </p:cNvCxnSpPr>
          <p:nvPr/>
        </p:nvCxnSpPr>
        <p:spPr>
          <a:xfrm>
            <a:off x="1308078" y="745036"/>
            <a:ext cx="107282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75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D665EC3-3ED3-4D21-AC3C-EAD0881BA091}"/>
              </a:ext>
            </a:extLst>
          </p:cNvPr>
          <p:cNvSpPr>
            <a:spLocks noGrp="1"/>
          </p:cNvSpPr>
          <p:nvPr>
            <p:ph type="sldNum" sz="quarter" idx="12"/>
          </p:nvPr>
        </p:nvSpPr>
        <p:spPr/>
        <p:txBody>
          <a:bodyPr/>
          <a:lstStyle/>
          <a:p>
            <a:fld id="{5ACA52AF-F19D-405C-AD5F-7D94B96A5CC3}" type="slidenum">
              <a:rPr lang="de-CH" noProof="0" smtClean="0"/>
              <a:t>9</a:t>
            </a:fld>
            <a:endParaRPr lang="de-CH" noProof="0"/>
          </a:p>
        </p:txBody>
      </p:sp>
      <p:sp>
        <p:nvSpPr>
          <p:cNvPr id="5" name="Title 1">
            <a:extLst>
              <a:ext uri="{FF2B5EF4-FFF2-40B4-BE49-F238E27FC236}">
                <a16:creationId xmlns:a16="http://schemas.microsoft.com/office/drawing/2014/main" id="{2AFF7F18-9609-2D8B-6F07-43D3AC281CD9}"/>
              </a:ext>
            </a:extLst>
          </p:cNvPr>
          <p:cNvSpPr txBox="1">
            <a:spLocks/>
          </p:cNvSpPr>
          <p:nvPr/>
        </p:nvSpPr>
        <p:spPr>
          <a:xfrm>
            <a:off x="436222" y="479389"/>
            <a:ext cx="9850778" cy="6506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600" kern="1200">
                <a:solidFill>
                  <a:schemeClr val="tx1"/>
                </a:solidFill>
                <a:latin typeface="+mj-lt"/>
                <a:ea typeface="+mj-ea"/>
                <a:cs typeface="+mj-cs"/>
              </a:defRPr>
            </a:lvl1pPr>
          </a:lstStyle>
          <a:p>
            <a:pPr marL="52388" lvl="1"/>
            <a:r>
              <a:rPr lang="en-US" sz="3200" dirty="0"/>
              <a:t>The Three Types of Distinguished Lecture</a:t>
            </a:r>
          </a:p>
        </p:txBody>
      </p:sp>
      <p:pic>
        <p:nvPicPr>
          <p:cNvPr id="10" name="Graphic 3">
            <a:extLst>
              <a:ext uri="{FF2B5EF4-FFF2-40B4-BE49-F238E27FC236}">
                <a16:creationId xmlns:a16="http://schemas.microsoft.com/office/drawing/2014/main" id="{A8E7A8BB-AFD7-83C8-7382-035EA1EAE38F}"/>
              </a:ext>
            </a:extLst>
          </p:cNvPr>
          <p:cNvPicPr>
            <a:picLocks noChangeAspect="1"/>
          </p:cNvPicPr>
          <p:nvPr/>
        </p:nvPicPr>
        <p:blipFill>
          <a:blip r:embed="rId2"/>
          <a:stretch/>
        </p:blipFill>
        <p:spPr bwMode="auto">
          <a:xfrm>
            <a:off x="10058400" y="307617"/>
            <a:ext cx="1780021" cy="686580"/>
          </a:xfrm>
          <a:prstGeom prst="rect">
            <a:avLst/>
          </a:prstGeom>
        </p:spPr>
      </p:pic>
      <p:sp>
        <p:nvSpPr>
          <p:cNvPr id="2" name="Inhaltsplatzhalter 2">
            <a:extLst>
              <a:ext uri="{FF2B5EF4-FFF2-40B4-BE49-F238E27FC236}">
                <a16:creationId xmlns:a16="http://schemas.microsoft.com/office/drawing/2014/main" id="{1F5C741B-8126-392D-9A37-FA024B77A9D8}"/>
              </a:ext>
            </a:extLst>
          </p:cNvPr>
          <p:cNvSpPr txBox="1">
            <a:spLocks/>
          </p:cNvSpPr>
          <p:nvPr/>
        </p:nvSpPr>
        <p:spPr bwMode="auto">
          <a:xfrm>
            <a:off x="436222" y="3118446"/>
            <a:ext cx="6246966" cy="956013"/>
          </a:xfrm>
          <a:prstGeom prst="rect">
            <a:avLst/>
          </a:prstGeom>
        </p:spPr>
        <p:txBody>
          <a:bodyPr/>
          <a:lstStyle>
            <a:lvl1pPr marL="270000" indent="-2700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2pPr>
            <a:lvl3pPr marL="81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3pPr>
            <a:lvl4pPr marL="1080000" indent="-271463"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4pPr>
            <a:lvl5pPr marL="1350000" indent="-270000" algn="l" defTabSz="914400" rtl="0" eaLnBrk="1" latinLnBrk="0" hangingPunct="1">
              <a:lnSpc>
                <a:spcPct val="10000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i="1" dirty="0">
                <a:latin typeface="Arial" panose="020B0604020202020204" pitchFamily="34" charset="0"/>
                <a:cs typeface="Arial" panose="020B0604020202020204" pitchFamily="34" charset="0"/>
              </a:rPr>
              <a:t>Life must be lived forwards, but can only be understood backwards.</a:t>
            </a:r>
          </a:p>
        </p:txBody>
      </p:sp>
      <p:sp>
        <p:nvSpPr>
          <p:cNvPr id="3" name="TextBox 2">
            <a:extLst>
              <a:ext uri="{FF2B5EF4-FFF2-40B4-BE49-F238E27FC236}">
                <a16:creationId xmlns:a16="http://schemas.microsoft.com/office/drawing/2014/main" id="{B55D272A-ABD2-2837-7494-CC8538082762}"/>
              </a:ext>
            </a:extLst>
          </p:cNvPr>
          <p:cNvSpPr txBox="1"/>
          <p:nvPr/>
        </p:nvSpPr>
        <p:spPr>
          <a:xfrm>
            <a:off x="1334972" y="66132"/>
            <a:ext cx="1140056" cy="584775"/>
          </a:xfrm>
          <a:prstGeom prst="rect">
            <a:avLst/>
          </a:prstGeom>
          <a:noFill/>
        </p:spPr>
        <p:txBody>
          <a:bodyPr wrap="none" rtlCol="0">
            <a:spAutoFit/>
          </a:bodyPr>
          <a:lstStyle/>
          <a:p>
            <a:r>
              <a:rPr lang="en-GB" sz="3200"/>
              <a:t>Four!</a:t>
            </a:r>
          </a:p>
        </p:txBody>
      </p:sp>
      <p:pic>
        <p:nvPicPr>
          <p:cNvPr id="1026" name="Picture 2" descr="Oil painting of Kierkegaard, by Luplau Janssen (1902)">
            <a:extLst>
              <a:ext uri="{FF2B5EF4-FFF2-40B4-BE49-F238E27FC236}">
                <a16:creationId xmlns:a16="http://schemas.microsoft.com/office/drawing/2014/main" id="{60A3F298-8ED9-F85B-7C3D-830B3759E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660" y="2326340"/>
            <a:ext cx="3988501" cy="30046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AFAEA76-461A-ACCE-508E-7B4E8F5D3DBB}"/>
              </a:ext>
            </a:extLst>
          </p:cNvPr>
          <p:cNvSpPr txBox="1"/>
          <p:nvPr/>
        </p:nvSpPr>
        <p:spPr>
          <a:xfrm>
            <a:off x="7648876" y="5372729"/>
            <a:ext cx="3634067" cy="369332"/>
          </a:xfrm>
          <a:prstGeom prst="rect">
            <a:avLst/>
          </a:prstGeom>
          <a:noFill/>
        </p:spPr>
        <p:txBody>
          <a:bodyPr wrap="square">
            <a:spAutoFit/>
          </a:bodyPr>
          <a:lstStyle/>
          <a:p>
            <a:pPr algn="ctr"/>
            <a:r>
              <a:rPr lang="en-GB" dirty="0" err="1"/>
              <a:t>Søren</a:t>
            </a:r>
            <a:r>
              <a:rPr lang="en-GB" dirty="0"/>
              <a:t> Kierkegaard (1813 - 1855)</a:t>
            </a:r>
          </a:p>
        </p:txBody>
      </p:sp>
      <p:cxnSp>
        <p:nvCxnSpPr>
          <p:cNvPr id="8" name="Straight Connector 7">
            <a:extLst>
              <a:ext uri="{FF2B5EF4-FFF2-40B4-BE49-F238E27FC236}">
                <a16:creationId xmlns:a16="http://schemas.microsoft.com/office/drawing/2014/main" id="{9226929B-A6FB-44D7-CB81-8727042F5C19}"/>
              </a:ext>
            </a:extLst>
          </p:cNvPr>
          <p:cNvCxnSpPr>
            <a:cxnSpLocks/>
          </p:cNvCxnSpPr>
          <p:nvPr/>
        </p:nvCxnSpPr>
        <p:spPr>
          <a:xfrm>
            <a:off x="1308078" y="745036"/>
            <a:ext cx="107282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159995"/>
      </p:ext>
    </p:extLst>
  </p:cSld>
  <p:clrMapOvr>
    <a:masterClrMapping/>
  </p:clrMapOvr>
</p:sld>
</file>

<file path=ppt/theme/theme1.xml><?xml version="1.0" encoding="utf-8"?>
<a:theme xmlns:a="http://schemas.openxmlformats.org/drawingml/2006/main" name="ETH Zürich">
  <a:themeElements>
    <a:clrScheme name="ETH Zürich">
      <a:dk1>
        <a:sysClr val="windowText" lastClr="000000"/>
      </a:dk1>
      <a:lt1>
        <a:sysClr val="window" lastClr="FFFFFF"/>
      </a:lt1>
      <a:dk2>
        <a:srgbClr val="000000"/>
      </a:dk2>
      <a:lt2>
        <a:srgbClr val="FFFFFF"/>
      </a:lt2>
      <a:accent1>
        <a:srgbClr val="1269B0"/>
      </a:accent1>
      <a:accent2>
        <a:srgbClr val="91056A"/>
      </a:accent2>
      <a:accent3>
        <a:srgbClr val="007A96"/>
      </a:accent3>
      <a:accent4>
        <a:srgbClr val="485A2C"/>
      </a:accent4>
      <a:accent5>
        <a:srgbClr val="A8322D"/>
      </a:accent5>
      <a:accent6>
        <a:srgbClr val="72791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Extern">
      <a:srgbClr val="1F407A"/>
    </a:custClr>
    <a:custClr name="Intern">
      <a:srgbClr val="485A2C"/>
    </a:custClr>
    <a:custClr name="ETH 3">
      <a:srgbClr val="1269B0"/>
    </a:custClr>
    <a:custClr name="ETH 4">
      <a:srgbClr val="72791C"/>
    </a:custClr>
    <a:custClr name="ETH 5">
      <a:srgbClr val="91056A"/>
    </a:custClr>
    <a:custClr name="ETH 6">
      <a:srgbClr val="6F6F6F"/>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Präsentation1" id="{277C3170-93C4-4004-925A-762E3FF6A529}" vid="{54F253A4-C5FF-4238-8A43-148031D6EB93}"/>
    </a:ext>
  </a:extLst>
</a:theme>
</file>

<file path=ppt/theme/theme2.xml><?xml version="1.0" encoding="utf-8"?>
<a:theme xmlns:a="http://schemas.openxmlformats.org/drawingml/2006/main" name="Office">
  <a:themeElements>
    <a:clrScheme name="ETH Zürich">
      <a:dk1>
        <a:sysClr val="windowText" lastClr="000000"/>
      </a:dk1>
      <a:lt1>
        <a:sysClr val="window" lastClr="FFFFFF"/>
      </a:lt1>
      <a:dk2>
        <a:srgbClr val="000000"/>
      </a:dk2>
      <a:lt2>
        <a:srgbClr val="FFFFFF"/>
      </a:lt2>
      <a:accent1>
        <a:srgbClr val="1269B0"/>
      </a:accent1>
      <a:accent2>
        <a:srgbClr val="91056A"/>
      </a:accent2>
      <a:accent3>
        <a:srgbClr val="007A96"/>
      </a:accent3>
      <a:accent4>
        <a:srgbClr val="485A2C"/>
      </a:accent4>
      <a:accent5>
        <a:srgbClr val="A8322D"/>
      </a:accent5>
      <a:accent6>
        <a:srgbClr val="72791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Extern">
      <a:srgbClr val="1F407A"/>
    </a:custClr>
    <a:custClr name="Intern">
      <a:srgbClr val="485A2C"/>
    </a:custClr>
    <a:custClr name="ETH 3">
      <a:srgbClr val="1269B0"/>
    </a:custClr>
    <a:custClr name="ETH 4">
      <a:srgbClr val="72791C"/>
    </a:custClr>
    <a:custClr name="ETH 5">
      <a:srgbClr val="91056A"/>
    </a:custClr>
    <a:custClr name="ETH 6">
      <a:srgbClr val="6F6F6F"/>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ETH Zürich">
      <a:dk1>
        <a:sysClr val="windowText" lastClr="000000"/>
      </a:dk1>
      <a:lt1>
        <a:sysClr val="window" lastClr="FFFFFF"/>
      </a:lt1>
      <a:dk2>
        <a:srgbClr val="000000"/>
      </a:dk2>
      <a:lt2>
        <a:srgbClr val="FFFFFF"/>
      </a:lt2>
      <a:accent1>
        <a:srgbClr val="1269B0"/>
      </a:accent1>
      <a:accent2>
        <a:srgbClr val="91056A"/>
      </a:accent2>
      <a:accent3>
        <a:srgbClr val="007A96"/>
      </a:accent3>
      <a:accent4>
        <a:srgbClr val="485A2C"/>
      </a:accent4>
      <a:accent5>
        <a:srgbClr val="A8322D"/>
      </a:accent5>
      <a:accent6>
        <a:srgbClr val="72791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56864</TotalTime>
  <Words>4059</Words>
  <Application>Microsoft Macintosh PowerPoint</Application>
  <PresentationFormat>Widescreen</PresentationFormat>
  <Paragraphs>678</Paragraphs>
  <Slides>73</Slides>
  <Notes>29</Notes>
  <HiddenSlides>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Arial</vt:lpstr>
      <vt:lpstr>Corbel</vt:lpstr>
      <vt:lpstr>Helvetica</vt:lpstr>
      <vt:lpstr>Symbol</vt:lpstr>
      <vt:lpstr>System Font Regular</vt:lpstr>
      <vt:lpstr>Times New Roman</vt:lpstr>
      <vt:lpstr>ETH Zürich</vt:lpstr>
      <vt:lpstr>Understanding Cryptography, Backwards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DP3T: Decentralized Privacy-Preserving Proximity Tracing for a COVID-19 Era</dc:title>
  <dc:creator>Kenny Paterson</dc:creator>
  <cp:lastModifiedBy>Paterson  Kenneth</cp:lastModifiedBy>
  <cp:revision>865</cp:revision>
  <dcterms:created xsi:type="dcterms:W3CDTF">2020-09-23T10:43:41Z</dcterms:created>
  <dcterms:modified xsi:type="dcterms:W3CDTF">2025-05-05T17:15:19Z</dcterms:modified>
</cp:coreProperties>
</file>