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1897" r:id="rId3"/>
    <p:sldId id="1880" r:id="rId4"/>
    <p:sldId id="1881" r:id="rId5"/>
    <p:sldId id="1882" r:id="rId6"/>
    <p:sldId id="1883" r:id="rId7"/>
    <p:sldId id="1884" r:id="rId8"/>
    <p:sldId id="1885" r:id="rId9"/>
    <p:sldId id="1886" r:id="rId10"/>
    <p:sldId id="1888" r:id="rId11"/>
    <p:sldId id="1898" r:id="rId12"/>
    <p:sldId id="1887" r:id="rId13"/>
    <p:sldId id="1890" r:id="rId14"/>
    <p:sldId id="1900" r:id="rId15"/>
    <p:sldId id="1895" r:id="rId16"/>
    <p:sldId id="1896" r:id="rId17"/>
    <p:sldId id="1767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4" userDrawn="1">
          <p15:clr>
            <a:srgbClr val="A4A3A4"/>
          </p15:clr>
        </p15:guide>
        <p15:guide id="2" pos="7368" userDrawn="1">
          <p15:clr>
            <a:srgbClr val="A4A3A4"/>
          </p15:clr>
        </p15:guide>
        <p15:guide id="3" orient="horz" pos="472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7A1A2-BB5A-4E33-B59E-C56C1163AC13}" v="159" dt="2025-05-09T18:20:05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529" autoAdjust="0"/>
  </p:normalViewPr>
  <p:slideViewPr>
    <p:cSldViewPr snapToGrid="0" showGuides="1">
      <p:cViewPr varScale="1">
        <p:scale>
          <a:sx n="96" d="100"/>
          <a:sy n="96" d="100"/>
        </p:scale>
        <p:origin x="420" y="-28"/>
      </p:cViewPr>
      <p:guideLst>
        <p:guide pos="304"/>
        <p:guide pos="7368"/>
        <p:guide orient="horz" pos="472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7382-B1F7-4D68-995D-F8373CE65DC0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86D82-40B8-4175-AE33-CCD3B53A5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3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65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92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312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61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5C49C-89CB-5B3C-6E3B-BDD5CB207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5FF957-9D3D-63AE-10A6-A8976C3EE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22270E-C27C-36FF-CB4C-9A6B8898F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A74F96-8A49-203E-14EA-7C38C3E1A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81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7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68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0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43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3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78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14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142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01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D8F6F-08AB-422E-BF07-88B099000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22363"/>
            <a:ext cx="112014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68DE6F-6712-4B07-97EE-B9935CF4B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12141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3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A7FF2-BE51-489D-AA15-0DD2A6AA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AF0AD-2601-4F52-BC4F-A9D4D9D41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9749F1-FE75-45FB-95A9-1B839DBA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47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0259C-CF72-49AD-8FAD-12AB6C7F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79AC4F-B399-41E7-8954-866E1E09B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36320"/>
            <a:ext cx="5181600" cy="51406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E20B4-2A29-48CF-9837-10F7757FB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36320"/>
            <a:ext cx="5181600" cy="51406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D3033B-76E7-4F25-BE95-E084E516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84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9C42F6-7BC7-4B9F-8BBD-23FE1B41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904565-16B3-4AD3-A820-2CF381E5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6875E-AEA4-42E3-A6DA-2440C2C8329E}" type="datetime1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59F35C-A224-4CAC-B5E9-C90ECF49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F5DC01-F74D-4510-A748-035E31EE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29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FA9B5E-1179-424A-9D9B-043584A4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2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5496D6-6340-4D75-9F6E-2AC17D25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36525"/>
            <a:ext cx="11214100" cy="615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804680-DAF3-4C26-8CDB-11093A408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868182"/>
            <a:ext cx="11214100" cy="551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4D84BF-2AF5-4184-BA51-DAE90778BA19}"/>
              </a:ext>
            </a:extLst>
          </p:cNvPr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61E0390-630C-4AF6-B2A1-6CE666C986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39005" y="397033"/>
            <a:ext cx="2252995" cy="356370"/>
            <a:chOff x="768" y="1292"/>
            <a:chExt cx="5241" cy="829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5B8AD57-3ED2-4C7E-9BB6-F795E9E53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798BBCA-0550-45C6-83EF-598917E1E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3F4C893-2E4D-4A9C-86FD-B9EDA4C97E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F8F84A4-4AD1-4390-B825-8EC49D55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5DFD183-1292-41BB-9BDC-ECBBD4B8D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09C3DEC-F3BB-4AF0-B11E-6BBC533AB3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1C666E8-3466-463B-9D25-1D3FCF01B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412CCBF-2E1F-484A-940E-661EEB08D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E8933D4-46F7-4EEA-AD4A-772D621DA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0392651-136F-460B-8757-9712E2A1A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796342C-43B6-4877-9B27-1BDD985BE305}"/>
              </a:ext>
            </a:extLst>
          </p:cNvPr>
          <p:cNvCxnSpPr>
            <a:cxnSpLocks/>
            <a:stCxn id="11" idx="36"/>
          </p:cNvCxnSpPr>
          <p:nvPr userDrawn="1"/>
        </p:nvCxnSpPr>
        <p:spPr>
          <a:xfrm flipH="1" flipV="1">
            <a:off x="3" y="751684"/>
            <a:ext cx="10144994" cy="9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A955CB-EC17-48B8-A220-C747B5928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5147" y="6578600"/>
            <a:ext cx="2743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ACD1EC8-6F57-41A7-99F1-FEDB2874BA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90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4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472" userDrawn="1">
          <p15:clr>
            <a:srgbClr val="F26B43"/>
          </p15:clr>
        </p15:guide>
        <p15:guide id="4" orient="horz" pos="4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>
            <a:extLst>
              <a:ext uri="{FF2B5EF4-FFF2-40B4-BE49-F238E27FC236}">
                <a16:creationId xmlns:a16="http://schemas.microsoft.com/office/drawing/2014/main" id="{7C203E5F-10CC-4C39-9C3B-08322486F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58"/>
          <a:stretch/>
        </p:blipFill>
        <p:spPr>
          <a:xfrm>
            <a:off x="0" y="3260891"/>
            <a:ext cx="12282150" cy="41148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F5F7A16-4E2B-4F11-A46F-2F0ADA0A8C50}"/>
              </a:ext>
            </a:extLst>
          </p:cNvPr>
          <p:cNvSpPr/>
          <p:nvPr/>
        </p:nvSpPr>
        <p:spPr>
          <a:xfrm>
            <a:off x="0" y="6296878"/>
            <a:ext cx="12191999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98B8C6-F215-45FF-AAC2-618BECF6E5E9}"/>
              </a:ext>
            </a:extLst>
          </p:cNvPr>
          <p:cNvSpPr/>
          <p:nvPr/>
        </p:nvSpPr>
        <p:spPr>
          <a:xfrm>
            <a:off x="0" y="730375"/>
            <a:ext cx="12192002" cy="240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4314C7FB-2670-4060-B623-A52586BEB4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45597" y="223705"/>
            <a:ext cx="2846403" cy="450233"/>
            <a:chOff x="768" y="1292"/>
            <a:chExt cx="5241" cy="829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8988226-D010-41FE-980E-62BDF13DB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09FBEAC-F7D9-4313-B1E3-E394B0EF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8649ADC-3B6E-4715-998C-4ED7DC8E8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2EAE99-8B0C-4B27-A756-70325DB91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774B828-5E1C-4B26-AA1C-8D1C7AB2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6AF0BF6-8DEB-4F6A-9ADA-C0CB9C8D50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B21E5AE-396B-40AF-9CF4-4FAA0276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C456ECE-DD6A-4619-93C4-2C06F193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17ABCCD-5B62-4773-BF0B-4B08A72ED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7EA4914-AC74-4EB8-9118-98D991690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4FDD588-6689-4C92-A238-94D5AB9E6310}"/>
              </a:ext>
            </a:extLst>
          </p:cNvPr>
          <p:cNvCxnSpPr>
            <a:cxnSpLocks/>
            <a:stCxn id="10" idx="36"/>
          </p:cNvCxnSpPr>
          <p:nvPr/>
        </p:nvCxnSpPr>
        <p:spPr>
          <a:xfrm flipH="1" flipV="1">
            <a:off x="6" y="672215"/>
            <a:ext cx="9605838" cy="7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文本&#10;&#10;中度可信度描述已自动生成">
            <a:extLst>
              <a:ext uri="{FF2B5EF4-FFF2-40B4-BE49-F238E27FC236}">
                <a16:creationId xmlns:a16="http://schemas.microsoft.com/office/drawing/2014/main" id="{3D26FA95-DC57-4F76-B973-3EAC95F1D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A289117-A229-429C-9C25-E8A79F911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86913"/>
            <a:ext cx="12191999" cy="2069647"/>
          </a:xfrm>
        </p:spPr>
        <p:txBody>
          <a:bodyPr/>
          <a:lstStyle/>
          <a:p>
            <a:r>
              <a:rPr lang="en-US" altLang="zh-CN" sz="4000" dirty="0">
                <a:solidFill>
                  <a:schemeClr val="bg1"/>
                </a:solidFill>
              </a:rPr>
              <a:t>Discrete Gaussians Modulo Sub-Lattices:</a:t>
            </a:r>
            <a:br>
              <a:rPr lang="en-US" altLang="zh-CN" sz="4000" dirty="0">
                <a:solidFill>
                  <a:schemeClr val="bg1"/>
                </a:solidFill>
              </a:rPr>
            </a:br>
            <a:br>
              <a:rPr lang="en-US" altLang="zh-CN" sz="4000" dirty="0">
                <a:solidFill>
                  <a:schemeClr val="bg1"/>
                </a:solidFill>
              </a:rPr>
            </a:br>
            <a:r>
              <a:rPr lang="en-US" altLang="zh-CN" sz="4000" dirty="0">
                <a:solidFill>
                  <a:schemeClr val="bg1"/>
                </a:solidFill>
              </a:rPr>
              <a:t>New Leftover Hash Lemmas for Discrete Gaussians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06ED05-D9D7-4C83-BAA0-E63018468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880" y="3446723"/>
            <a:ext cx="9190383" cy="1892884"/>
          </a:xfrm>
        </p:spPr>
        <p:txBody>
          <a:bodyPr>
            <a:normAutofit fontScale="85000" lnSpcReduction="20000"/>
          </a:bodyPr>
          <a:lstStyle/>
          <a:p>
            <a:endParaRPr lang="en-US" altLang="zh-CN" sz="1600" dirty="0"/>
          </a:p>
          <a:p>
            <a:pPr algn="l"/>
            <a:r>
              <a:rPr lang="en-US" altLang="zh-CN" sz="2800" dirty="0">
                <a:solidFill>
                  <a:srgbClr val="FF0000"/>
                </a:solidFill>
              </a:rPr>
              <a:t>Haoxiang Jin</a:t>
            </a:r>
            <a:r>
              <a:rPr lang="en-US" altLang="zh-CN" sz="2800" baseline="30000" dirty="0">
                <a:solidFill>
                  <a:srgbClr val="FF0000"/>
                </a:solidFill>
              </a:rPr>
              <a:t>1</a:t>
            </a:r>
            <a:r>
              <a:rPr lang="en-US" altLang="zh-CN" sz="2800" dirty="0"/>
              <a:t>, Feng-Hao Liu</a:t>
            </a:r>
            <a:r>
              <a:rPr lang="en-US" altLang="zh-CN" sz="2800" baseline="30000" dirty="0">
                <a:solidFill>
                  <a:srgbClr val="FF0000"/>
                </a:solidFill>
              </a:rPr>
              <a:t>2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Zhedong</a:t>
            </a:r>
            <a:r>
              <a:rPr lang="en-US" altLang="zh-CN" sz="2800" dirty="0"/>
              <a:t> Wang</a:t>
            </a:r>
            <a:r>
              <a:rPr lang="en-US" altLang="zh-CN" sz="2800" baseline="30000" dirty="0">
                <a:solidFill>
                  <a:srgbClr val="FF0000"/>
                </a:solidFill>
              </a:rPr>
              <a:t>1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Dawu</a:t>
            </a:r>
            <a:r>
              <a:rPr lang="en-US" altLang="zh-CN" sz="2800" dirty="0"/>
              <a:t> Gu</a:t>
            </a:r>
            <a:r>
              <a:rPr lang="en-US" altLang="zh-CN" sz="2800" baseline="30000" dirty="0">
                <a:solidFill>
                  <a:srgbClr val="FF0000"/>
                </a:solidFill>
              </a:rPr>
              <a:t>1</a:t>
            </a:r>
            <a:endParaRPr lang="en-US" altLang="zh-CN" sz="2800" dirty="0"/>
          </a:p>
          <a:p>
            <a:pPr algn="l"/>
            <a:endParaRPr lang="en-US" altLang="zh-CN" sz="2800" dirty="0"/>
          </a:p>
          <a:p>
            <a:pPr algn="l"/>
            <a:r>
              <a:rPr lang="en-US" altLang="zh-CN" sz="2800" baseline="30000" dirty="0">
                <a:solidFill>
                  <a:srgbClr val="FF0000"/>
                </a:solidFill>
              </a:rPr>
              <a:t>1</a:t>
            </a:r>
            <a:r>
              <a:rPr lang="en-US" altLang="zh-CN" sz="2800" dirty="0"/>
              <a:t>Shanghai Jiao Tong University</a:t>
            </a:r>
          </a:p>
          <a:p>
            <a:pPr algn="l"/>
            <a:r>
              <a:rPr lang="en-US" altLang="zh-CN" sz="2800" baseline="30000" dirty="0">
                <a:solidFill>
                  <a:srgbClr val="FF0000"/>
                </a:solidFill>
              </a:rPr>
              <a:t>2</a:t>
            </a:r>
            <a:r>
              <a:rPr lang="en-US" altLang="zh-CN" sz="2800" dirty="0"/>
              <a:t>Washington State University</a:t>
            </a:r>
          </a:p>
        </p:txBody>
      </p:sp>
      <p:sp>
        <p:nvSpPr>
          <p:cNvPr id="20" name="副标题 2">
            <a:extLst>
              <a:ext uri="{FF2B5EF4-FFF2-40B4-BE49-F238E27FC236}">
                <a16:creationId xmlns:a16="http://schemas.microsoft.com/office/drawing/2014/main" id="{696B4ACD-1533-42C8-9F09-33877C860CEF}"/>
              </a:ext>
            </a:extLst>
          </p:cNvPr>
          <p:cNvSpPr txBox="1">
            <a:spLocks/>
          </p:cNvSpPr>
          <p:nvPr/>
        </p:nvSpPr>
        <p:spPr>
          <a:xfrm>
            <a:off x="671293" y="5404086"/>
            <a:ext cx="11214100" cy="6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/>
              <a:t>May 13, 2025</a:t>
            </a:r>
          </a:p>
        </p:txBody>
      </p:sp>
    </p:spTree>
    <p:extLst>
      <p:ext uri="{BB962C8B-B14F-4D97-AF65-F5344CB8AC3E}">
        <p14:creationId xmlns:p14="http://schemas.microsoft.com/office/powerpoint/2010/main" val="25548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Our New LHL for Discrete Gaussian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/>
              <p:nvPr/>
            </p:nvSpPr>
            <p:spPr>
              <a:xfrm>
                <a:off x="-73653" y="1030221"/>
                <a:ext cx="12192000" cy="1429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Entropy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US" altLang="zh-CN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32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32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l-GR" altLang="zh-CN" sz="32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m:rPr>
                        <m:sty m:val="p"/>
                      </m:rPr>
                      <a:rPr lang="el-GR" altLang="zh-CN" sz="32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2800" dirty="0"/>
                  <a:t>Why consider discrete Gaussian modulo sub-lattice? </a:t>
                </a:r>
                <a:endParaRPr lang="en-US" altLang="zh-CN" sz="2400" b="0" i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653" y="1030221"/>
                <a:ext cx="12192000" cy="1429943"/>
              </a:xfrm>
              <a:prstGeom prst="rect">
                <a:avLst/>
              </a:prstGeom>
              <a:blipFill>
                <a:blip r:embed="rId3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1B32D4D-F9ED-406B-3C04-843644F6AF27}"/>
                  </a:ext>
                </a:extLst>
              </p:cNvPr>
              <p:cNvSpPr txBox="1"/>
              <p:nvPr/>
            </p:nvSpPr>
            <p:spPr>
              <a:xfrm>
                <a:off x="-73653" y="3208912"/>
                <a:ext cx="12192000" cy="2217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altLang="zh-CN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Two Cases: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Integer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32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zh-CN" sz="32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altLang="zh-CN" sz="32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3200" b="0" dirty="0">
                  <a:solidFill>
                    <a:schemeClr val="accent3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Ring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32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sz="32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altLang="zh-CN" sz="32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 is any ideal factor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𝑞𝑅</m:t>
                    </m:r>
                  </m:oMath>
                </a14:m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1B32D4D-F9ED-406B-3C04-843644F6A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653" y="3208912"/>
                <a:ext cx="12192000" cy="2217082"/>
              </a:xfrm>
              <a:prstGeom prst="rect">
                <a:avLst/>
              </a:prstGeom>
              <a:blipFill>
                <a:blip r:embed="rId4"/>
                <a:stretch>
                  <a:fillRect b="-7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34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C0E99-CC06-A9E8-1209-7A40A95C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Compute the Min-Entropy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C99922-8783-5474-26D5-A8B5281979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600" y="934278"/>
                <a:ext cx="11214100" cy="54450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Key Relation: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zh-CN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dirty="0"/>
                  <a:t> is any set of coset representatives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Integer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=[−</m:t>
                    </m:r>
                    <m:f>
                      <m:f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)∩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 </a:t>
                </a:r>
              </a:p>
              <a:p>
                <a:pPr marL="0" indent="0">
                  <a:buNone/>
                </a:pPr>
                <a:r>
                  <a:rPr lang="en-US" altLang="zh-CN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(Banaszczyk’95)</a:t>
                </a:r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(Poisson Summation Formula, </a:t>
                </a:r>
                <a:r>
                  <a:rPr lang="en-US" altLang="zh-CN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Micciancio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Regev’04)</a:t>
                </a:r>
              </a:p>
              <a:p>
                <a:pPr marL="0" indent="0">
                  <a:buNone/>
                </a:pPr>
                <a:r>
                  <a:rPr lang="en-US" altLang="zh-CN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C99922-8783-5474-26D5-A8B528197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934278"/>
                <a:ext cx="11214100" cy="5445086"/>
              </a:xfrm>
              <a:blipFill>
                <a:blip r:embed="rId2"/>
                <a:stretch>
                  <a:fillRect l="-978" t="-2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512C80-FF7E-393B-2AD5-DD609A23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1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Compute the Min-Entropy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12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/>
              <p:nvPr/>
            </p:nvSpPr>
            <p:spPr>
              <a:xfrm>
                <a:off x="0" y="1063352"/>
                <a:ext cx="12192000" cy="535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Ring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altLang="zh-CN" sz="24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Dedekind Theorem: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400" dirty="0"/>
                  <a:t>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400" dirty="0"/>
                  <a:t> prime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𝑞𝑅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400" dirty="0"/>
                  <a:t>  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2400" dirty="0"/>
                  <a:t> is not necessary to be the prime ideal of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𝑞𝑅</m:t>
                    </m:r>
                  </m:oMath>
                </a14:m>
                <a:r>
                  <a:rPr lang="en-US" altLang="zh-CN" sz="2400" dirty="0"/>
                  <a:t>)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If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We can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/>
                  <a:t> to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altLang="zh-CN" sz="2400" b="0" dirty="0"/>
              </a:p>
              <a:p>
                <a:pPr lvl="1">
                  <a:lnSpc>
                    <a:spcPct val="150000"/>
                  </a:lnSpc>
                </a:pPr>
                <a:endParaRPr lang="en-US" altLang="zh-CN" sz="24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Concentrate on the Coefficient Lattice: (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400" dirty="0"/>
                  <a:t> is the coefficient embedding)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), 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3352"/>
                <a:ext cx="12192000" cy="53594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9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Our New LHL for Discrete Gaussian Distribution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13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/>
              <p:nvPr/>
            </p:nvSpPr>
            <p:spPr>
              <a:xfrm>
                <a:off x="0" y="1063352"/>
                <a:ext cx="12192000" cy="5336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Next Step: Plug Every Min-Entropy Result into the Algebraic Leftover Hash Lemma (</a:t>
                </a:r>
                <a:r>
                  <a:rPr lang="en-US" altLang="zh-CN" sz="3200" dirty="0" err="1"/>
                  <a:t>Micciancio</a:t>
                </a:r>
                <a:r>
                  <a:rPr lang="en-US" altLang="zh-CN" sz="3200" dirty="0"/>
                  <a:t> Mol’11, Liu Wang’20)</a:t>
                </a:r>
                <a:endParaRPr lang="en-US" altLang="zh-CN" sz="2800" dirty="0"/>
              </a:p>
              <a:p>
                <a:pPr lvl="2"/>
                <a:endParaRPr lang="en-US" altLang="zh-C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zh-CN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 pitchFamily="18" charset="0"/>
                        </a:rPr>
                        <m:t>SD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sz="2800" dirty="0"/>
                  <a:t>Integer case: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800" dirty="0"/>
                  <a:t> prime,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den>
                    </m:f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/>
              </a:p>
              <a:p>
                <a:pPr lvl="2"/>
                <a:endParaRPr lang="en-US" altLang="zh-CN" sz="2400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≥2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 lvl="2"/>
                <a:r>
                  <a:rPr lang="en-US" altLang="zh-CN" sz="2400" dirty="0"/>
                  <a:t>GPV08: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zh-CN" alt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zh-CN" alt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≥1+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</m:oMath>
                </a14:m>
                <a:endParaRPr lang="en-US" altLang="zh-CN" sz="24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3352"/>
                <a:ext cx="12192000" cy="5336782"/>
              </a:xfrm>
              <a:prstGeom prst="rect">
                <a:avLst/>
              </a:prstGeom>
              <a:blipFill>
                <a:blip r:embed="rId3"/>
                <a:stretch>
                  <a:fillRect t="-1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思想气泡: 云 1">
                <a:extLst>
                  <a:ext uri="{FF2B5EF4-FFF2-40B4-BE49-F238E27FC236}">
                    <a16:creationId xmlns:a16="http://schemas.microsoft.com/office/drawing/2014/main" id="{CB058723-E704-364A-D28A-FAFE032E8B55}"/>
                  </a:ext>
                </a:extLst>
              </p:cNvPr>
              <p:cNvSpPr/>
              <p:nvPr/>
            </p:nvSpPr>
            <p:spPr>
              <a:xfrm>
                <a:off x="8691595" y="5302278"/>
                <a:ext cx="3178333" cy="984739"/>
              </a:xfrm>
              <a:prstGeom prst="cloudCallout">
                <a:avLst>
                  <a:gd name="adj1" fmla="val -44806"/>
                  <a:gd name="adj2" fmla="val 6292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σ saved by a factor of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zh-CN" alt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ra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思想气泡: 云 1">
                <a:extLst>
                  <a:ext uri="{FF2B5EF4-FFF2-40B4-BE49-F238E27FC236}">
                    <a16:creationId xmlns:a16="http://schemas.microsoft.com/office/drawing/2014/main" id="{CB058723-E704-364A-D28A-FAFE032E8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95" y="5302278"/>
                <a:ext cx="3178333" cy="984739"/>
              </a:xfrm>
              <a:prstGeom prst="cloudCallout">
                <a:avLst>
                  <a:gd name="adj1" fmla="val -44806"/>
                  <a:gd name="adj2" fmla="val 6292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思想气泡: 云 3">
                <a:extLst>
                  <a:ext uri="{FF2B5EF4-FFF2-40B4-BE49-F238E27FC236}">
                    <a16:creationId xmlns:a16="http://schemas.microsoft.com/office/drawing/2014/main" id="{9759D285-8432-9F6D-0DED-4939771126F6}"/>
                  </a:ext>
                </a:extLst>
              </p:cNvPr>
              <p:cNvSpPr/>
              <p:nvPr/>
            </p:nvSpPr>
            <p:spPr>
              <a:xfrm>
                <a:off x="8631962" y="4267469"/>
                <a:ext cx="3178333" cy="984739"/>
              </a:xfrm>
              <a:prstGeom prst="cloudCallout">
                <a:avLst>
                  <a:gd name="adj1" fmla="val -44806"/>
                  <a:gd name="adj2" fmla="val 6292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Trade-off between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思想气泡: 云 3">
                <a:extLst>
                  <a:ext uri="{FF2B5EF4-FFF2-40B4-BE49-F238E27FC236}">
                    <a16:creationId xmlns:a16="http://schemas.microsoft.com/office/drawing/2014/main" id="{9759D285-8432-9F6D-0DED-493977112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962" y="4267469"/>
                <a:ext cx="3178333" cy="984739"/>
              </a:xfrm>
              <a:prstGeom prst="cloudCallout">
                <a:avLst>
                  <a:gd name="adj1" fmla="val -44806"/>
                  <a:gd name="adj2" fmla="val 6292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3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25741-360B-B1F5-EEF8-2E7CA67E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22CFD81-5717-883A-A163-927851B0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Our New LHL for Discrete Gaussian Distribution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26988C-D83B-5159-2A3F-D8E4F035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C562F17-0DFD-B19F-5FF5-F01B44984F22}"/>
                  </a:ext>
                </a:extLst>
              </p:cNvPr>
              <p:cNvSpPr txBox="1"/>
              <p:nvPr/>
            </p:nvSpPr>
            <p:spPr>
              <a:xfrm>
                <a:off x="0" y="1063352"/>
                <a:ext cx="12192000" cy="4950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zh-CN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</m:d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</a:endParaRPr>
              </a:p>
              <a:p>
                <a:pPr lvl="2"/>
                <a:endParaRPr lang="en-US" altLang="zh-CN" sz="280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sz="2800" dirty="0"/>
                  <a:t>Ring case: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800" dirty="0"/>
                  <a:t> prime,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Cambria Math" panose="02040503050406030204" pitchFamily="18" charset="0"/>
                  </a:rPr>
                  <a:t>,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 then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𝑞𝑅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0" i="1">
                            <a:latin typeface="Cambria Math" panose="02040503050406030204" pitchFamily="18" charset="0"/>
                          </a:rPr>
                          <m:t>𝔮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0" i="1">
                            <a:latin typeface="Cambria Math" panose="02040503050406030204" pitchFamily="18" charset="0"/>
                          </a:rPr>
                          <m:t>𝔮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0" i="1">
                            <a:latin typeface="Cambria Math" panose="02040503050406030204" pitchFamily="18" charset="0"/>
                          </a:rPr>
                          <m:t>𝔮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Cambria Math" panose="02040503050406030204" pitchFamily="18" charset="0"/>
                  </a:rPr>
                  <a:t> (LyubashevskySeiler18) with each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𝔮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/>
              </a:p>
              <a:p>
                <a:pPr lvl="2"/>
                <a:endParaRPr lang="en-US" altLang="zh-CN" sz="2400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𝑚𝑓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≥2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𝑛𝑓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 lvl="2"/>
                <a:r>
                  <a:rPr lang="en-US" altLang="zh-CN" sz="2400" dirty="0"/>
                  <a:t>LPR13: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C562F17-0DFD-B19F-5FF5-F01B4498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3352"/>
                <a:ext cx="12192000" cy="49500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思想气泡: 云 6">
                <a:extLst>
                  <a:ext uri="{FF2B5EF4-FFF2-40B4-BE49-F238E27FC236}">
                    <a16:creationId xmlns:a16="http://schemas.microsoft.com/office/drawing/2014/main" id="{39BA963B-3657-407D-9A70-EA5A135B6922}"/>
                  </a:ext>
                </a:extLst>
              </p:cNvPr>
              <p:cNvSpPr/>
              <p:nvPr/>
            </p:nvSpPr>
            <p:spPr>
              <a:xfrm>
                <a:off x="8287405" y="3942791"/>
                <a:ext cx="3178333" cy="984739"/>
              </a:xfrm>
              <a:prstGeom prst="cloudCallout">
                <a:avLst>
                  <a:gd name="adj1" fmla="val -44806"/>
                  <a:gd name="adj2" fmla="val 6292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Trade-off between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思想气泡: 云 6">
                <a:extLst>
                  <a:ext uri="{FF2B5EF4-FFF2-40B4-BE49-F238E27FC236}">
                    <a16:creationId xmlns:a16="http://schemas.microsoft.com/office/drawing/2014/main" id="{39BA963B-3657-407D-9A70-EA5A135B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405" y="3942791"/>
                <a:ext cx="3178333" cy="984739"/>
              </a:xfrm>
              <a:prstGeom prst="cloudCallout">
                <a:avLst>
                  <a:gd name="adj1" fmla="val -44806"/>
                  <a:gd name="adj2" fmla="val 6292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思想气泡: 云 1">
                <a:extLst>
                  <a:ext uri="{FF2B5EF4-FFF2-40B4-BE49-F238E27FC236}">
                    <a16:creationId xmlns:a16="http://schemas.microsoft.com/office/drawing/2014/main" id="{8F1DF681-5092-565D-9282-DCC8107F19DA}"/>
                  </a:ext>
                </a:extLst>
              </p:cNvPr>
              <p:cNvSpPr/>
              <p:nvPr/>
            </p:nvSpPr>
            <p:spPr>
              <a:xfrm>
                <a:off x="8287404" y="5142112"/>
                <a:ext cx="3178333" cy="984739"/>
              </a:xfrm>
              <a:prstGeom prst="cloudCallout">
                <a:avLst>
                  <a:gd name="adj1" fmla="val -44806"/>
                  <a:gd name="adj2" fmla="val 6292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</a:rPr>
                  <a:t>σ saved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思想气泡: 云 1">
                <a:extLst>
                  <a:ext uri="{FF2B5EF4-FFF2-40B4-BE49-F238E27FC236}">
                    <a16:creationId xmlns:a16="http://schemas.microsoft.com/office/drawing/2014/main" id="{8F1DF681-5092-565D-9282-DCC8107F1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404" y="5142112"/>
                <a:ext cx="3178333" cy="984739"/>
              </a:xfrm>
              <a:prstGeom prst="cloudCallout">
                <a:avLst>
                  <a:gd name="adj1" fmla="val -44806"/>
                  <a:gd name="adj2" fmla="val 6292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6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Application: Hardness of Extended-MLWE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/>
              <p:nvPr/>
            </p:nvSpPr>
            <p:spPr>
              <a:xfrm>
                <a:off x="-6350" y="906125"/>
                <a:ext cx="11628507" cy="630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schemeClr val="accent3">
                        <a:lumMod val="75000"/>
                      </a:schemeClr>
                    </a:solidFill>
                  </a:rPr>
                  <a:t>Extended-MLWE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altLang="zh-CN" sz="2200" i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en-US" altLang="zh-CN" sz="2200" i="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altLang="zh-CN" sz="2200" b="0" i="0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200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</a:rPr>
                  <a:t>uniformly </a:t>
                </a:r>
                <a:r>
                  <a:rPr lang="en-US" altLang="zh-CN" sz="2200" dirty="0"/>
                  <a:t>at random,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200" i="0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𝑛𝑁</m:t>
                        </m:r>
                      </m:sup>
                    </m:sSubSup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2200" i="1" dirty="0">
                    <a:latin typeface="Cambria Math" panose="02040503050406030204" pitchFamily="18" charset="0"/>
                  </a:rPr>
                  <a:t>.</a:t>
                </a:r>
              </a:p>
              <a:p>
                <a:pPr lvl="2">
                  <a:lnSpc>
                    <a:spcPts val="3800"/>
                  </a:lnSpc>
                </a:pPr>
                <a:endParaRPr lang="en-US" altLang="zh-CN" sz="2200" i="0" dirty="0">
                  <a:latin typeface="Cambria Math" panose="02040503050406030204" pitchFamily="18" charset="0"/>
                </a:endParaRPr>
              </a:p>
              <a:p>
                <a:pPr lvl="2">
                  <a:lnSpc>
                    <a:spcPts val="3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2200" i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2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0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0" smtClean="0">
                            <a:latin typeface="Cambria Math" panose="02040503050406030204" pitchFamily="18" charset="0"/>
                          </a:rPr>
                          <m:t>MLWE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200" i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sz="2200" i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20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sz="220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200" i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altLang="zh-CN" sz="22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altLang="zh-CN" sz="2200" i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  <m:r>
                      <a:rPr lang="en-US" altLang="zh-CN" sz="2200" i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acc>
                    <m:r>
                      <a:rPr lang="en-US" altLang="zh-CN" sz="2200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0">
                            <a:latin typeface="Cambria Math" panose="02040503050406030204" pitchFamily="18" charset="0"/>
                          </a:rPr>
                          <m:t>MLWE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⃗"/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altLang="zh-CN" sz="22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 (BrakerskiDottling20)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⃗"/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sz="2200" i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200" i="0"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⃗"/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2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altLang="zh-CN" sz="2200" dirty="0"/>
                  <a:t> is sufficient,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 follows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200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𝜎</m:t>
                        </m:r>
                        <m:sSub>
                          <m:sSubPr>
                            <m:ctrlPr>
                              <a:rPr lang="en-US" altLang="zh-CN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2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CN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en-US" altLang="zh-CN" sz="2200" dirty="0"/>
              </a:p>
              <a:p>
                <a:pPr lvl="2">
                  <a:lnSpc>
                    <a:spcPts val="38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zh-CN" sz="22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 is uniformly at random by LHL.</a:t>
                </a:r>
              </a:p>
              <a:p>
                <a:pPr marL="1428750" lvl="2" indent="-514350">
                  <a:lnSpc>
                    <a:spcPts val="3800"/>
                  </a:lnSpc>
                  <a:buFontTx/>
                  <a:buAutoNum type="arabicParenBoth"/>
                </a:pPr>
                <a:endParaRPr lang="en-US" altLang="zh-CN" sz="2800" dirty="0"/>
              </a:p>
              <a:p>
                <a:pPr marL="1885950" lvl="3" indent="-514350">
                  <a:buAutoNum type="arabicParenBoth"/>
                </a:pPr>
                <a:endParaRPr lang="en-US" altLang="zh-CN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50" y="906125"/>
                <a:ext cx="11628507" cy="6305444"/>
              </a:xfrm>
              <a:prstGeom prst="rect">
                <a:avLst/>
              </a:prstGeom>
              <a:blipFill>
                <a:blip r:embed="rId3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6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Open Questions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16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/>
              <p:nvPr/>
            </p:nvSpPr>
            <p:spPr>
              <a:xfrm>
                <a:off x="-6350" y="906125"/>
                <a:ext cx="12192000" cy="344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Open Questions: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3200" dirty="0"/>
                  <a:t> Can we generalize the LHL to more general lattices?</a:t>
                </a:r>
              </a:p>
              <a:p>
                <a:pPr marL="1828800" lvl="3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GSW ciphertext Rerandomization </a:t>
                </a:r>
                <a:r>
                  <a:rPr lang="en-US" altLang="zh-CN" sz="2800"/>
                  <a:t>(Bourse Pino Minelli Wee’16</a:t>
                </a:r>
                <a:r>
                  <a:rPr lang="en-US" altLang="zh-CN" sz="2800" dirty="0"/>
                  <a:t>) requires an LHL of discrete Gaussian distribution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.</a:t>
                </a:r>
              </a:p>
              <a:p>
                <a:pPr marL="1885950" lvl="3" indent="-514350">
                  <a:buAutoNum type="arabicParenBoth"/>
                </a:pPr>
                <a:endParaRPr lang="en-US" altLang="zh-CN" sz="28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50" y="906125"/>
                <a:ext cx="12192000" cy="3449214"/>
              </a:xfrm>
              <a:prstGeom prst="rect">
                <a:avLst/>
              </a:prstGeom>
              <a:blipFill>
                <a:blip r:embed="rId3"/>
                <a:stretch>
                  <a:fillRect r="-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76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70B4FA-35E3-415B-90FA-C0CA2B86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B610CA-FDB4-457B-B527-17A801A42324}"/>
              </a:ext>
            </a:extLst>
          </p:cNvPr>
          <p:cNvSpPr/>
          <p:nvPr/>
        </p:nvSpPr>
        <p:spPr>
          <a:xfrm>
            <a:off x="0" y="6296878"/>
            <a:ext cx="12191999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BB277A-ED7F-4899-A6EA-DD51B55EFB5A}"/>
              </a:ext>
            </a:extLst>
          </p:cNvPr>
          <p:cNvSpPr/>
          <p:nvPr/>
        </p:nvSpPr>
        <p:spPr>
          <a:xfrm>
            <a:off x="0" y="941947"/>
            <a:ext cx="12192002" cy="1777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416C1578-DEDA-4FED-967C-818EC6F9FD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72799" y="414700"/>
            <a:ext cx="2846403" cy="450233"/>
            <a:chOff x="768" y="1292"/>
            <a:chExt cx="5241" cy="829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7B56B6-79AD-43F1-A396-3A1446F9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C838669-B806-4EF7-ACB0-8F29D5BBA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30B54C3-C193-4029-AD1D-B67545AB7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874BB83-6C22-4FD2-831A-AFE35AFE6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36BEE4D-B8B8-48C9-B495-6C764338F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61C762E-782C-4711-9D0F-73CDA0079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4C9A33B-0326-48D2-9266-AC5E2C671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3C6745CA-FF41-4DC4-A5DB-6EADA1CC7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9131FCF-4C18-4434-9466-680264E5B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05C0749-6E25-461B-92EB-134E92DB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B63BE99-1716-4DB6-8B13-A0623935A7A3}"/>
              </a:ext>
            </a:extLst>
          </p:cNvPr>
          <p:cNvCxnSpPr>
            <a:cxnSpLocks/>
            <a:stCxn id="10" idx="36"/>
          </p:cNvCxnSpPr>
          <p:nvPr/>
        </p:nvCxnSpPr>
        <p:spPr>
          <a:xfrm flipH="1">
            <a:off x="0" y="863996"/>
            <a:ext cx="49330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文本&#10;&#10;中度可信度描述已自动生成">
            <a:extLst>
              <a:ext uri="{FF2B5EF4-FFF2-40B4-BE49-F238E27FC236}">
                <a16:creationId xmlns:a16="http://schemas.microsoft.com/office/drawing/2014/main" id="{A7C5059A-B524-4081-A945-E6534A5C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D0C6FB99-6993-4097-B8FE-C1E3FCA93915}"/>
              </a:ext>
            </a:extLst>
          </p:cNvPr>
          <p:cNvSpPr txBox="1">
            <a:spLocks/>
          </p:cNvSpPr>
          <p:nvPr/>
        </p:nvSpPr>
        <p:spPr>
          <a:xfrm>
            <a:off x="495300" y="1098485"/>
            <a:ext cx="11201400" cy="149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>
                <a:solidFill>
                  <a:schemeClr val="bg1"/>
                </a:solidFill>
              </a:rPr>
              <a:t>Thanks for your attention</a:t>
            </a:r>
            <a:r>
              <a:rPr lang="zh-CN" altLang="en-US" sz="6000" dirty="0">
                <a:solidFill>
                  <a:schemeClr val="bg1"/>
                </a:solidFill>
              </a:rPr>
              <a:t>！</a:t>
            </a:r>
          </a:p>
        </p:txBody>
      </p:sp>
      <p:sp>
        <p:nvSpPr>
          <p:cNvPr id="22" name="副标题 2">
            <a:extLst>
              <a:ext uri="{FF2B5EF4-FFF2-40B4-BE49-F238E27FC236}">
                <a16:creationId xmlns:a16="http://schemas.microsoft.com/office/drawing/2014/main" id="{C73AD142-46E3-47E9-8410-64586A4D397A}"/>
              </a:ext>
            </a:extLst>
          </p:cNvPr>
          <p:cNvSpPr txBox="1">
            <a:spLocks/>
          </p:cNvSpPr>
          <p:nvPr/>
        </p:nvSpPr>
        <p:spPr>
          <a:xfrm>
            <a:off x="488950" y="4570825"/>
            <a:ext cx="11214100" cy="6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  </a:t>
            </a:r>
            <a:endParaRPr lang="zh-CN" altLang="en-US" sz="3600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45B9672-81E5-47E7-AD6C-E15E41B7A57A}"/>
              </a:ext>
            </a:extLst>
          </p:cNvPr>
          <p:cNvCxnSpPr>
            <a:cxnSpLocks/>
            <a:endCxn id="8" idx="27"/>
          </p:cNvCxnSpPr>
          <p:nvPr/>
        </p:nvCxnSpPr>
        <p:spPr>
          <a:xfrm flipH="1">
            <a:off x="7519202" y="860045"/>
            <a:ext cx="467279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D8C8F673-26EE-4271-A18E-A7CA60967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73" y="2945757"/>
            <a:ext cx="1675446" cy="2828295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1AA1DD0-97B1-FE9B-16A3-51434C6B8C52}"/>
              </a:ext>
            </a:extLst>
          </p:cNvPr>
          <p:cNvSpPr txBox="1">
            <a:spLocks/>
          </p:cNvSpPr>
          <p:nvPr/>
        </p:nvSpPr>
        <p:spPr>
          <a:xfrm>
            <a:off x="3198743" y="3172450"/>
            <a:ext cx="8497957" cy="149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/>
              <a:t>ia.cr/2024/1695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2371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Randomness is Useful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EE5236-4FB3-44A2-91E3-87F11B820491}"/>
              </a:ext>
            </a:extLst>
          </p:cNvPr>
          <p:cNvSpPr txBox="1"/>
          <p:nvPr/>
        </p:nvSpPr>
        <p:spPr>
          <a:xfrm>
            <a:off x="0" y="1042664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3">
                    <a:lumMod val="75000"/>
                  </a:schemeClr>
                </a:solidFill>
              </a:rPr>
              <a:t>One-time Pad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3B237D-F824-440B-AA07-00EFB1580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1" y="1782418"/>
            <a:ext cx="7531521" cy="39651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4FFD536-AD3F-453C-90BA-5157BBEAD0A5}"/>
              </a:ext>
            </a:extLst>
          </p:cNvPr>
          <p:cNvSpPr txBox="1"/>
          <p:nvPr/>
        </p:nvSpPr>
        <p:spPr>
          <a:xfrm>
            <a:off x="8271571" y="3023518"/>
            <a:ext cx="3458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Encrypting plaintext by adding random string (mod 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Perfect security, i.e., guess plaintext equivalent to guess random string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1958E5-ACBA-4C76-BF4A-B98CFFB1C0F6}"/>
              </a:ext>
            </a:extLst>
          </p:cNvPr>
          <p:cNvSpPr txBox="1"/>
          <p:nvPr/>
        </p:nvSpPr>
        <p:spPr>
          <a:xfrm>
            <a:off x="1026114" y="5909289"/>
            <a:ext cx="10534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</a:rPr>
              <a:t>Randomness is so powerful, how to obtain it?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1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Randomness Extraction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EE5236-4FB3-44A2-91E3-87F11B820491}"/>
              </a:ext>
            </a:extLst>
          </p:cNvPr>
          <p:cNvSpPr txBox="1"/>
          <p:nvPr/>
        </p:nvSpPr>
        <p:spPr>
          <a:xfrm>
            <a:off x="0" y="1146103"/>
            <a:ext cx="12192000" cy="498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We crucially need ideal randomness in many areas. e.g. complexity theory, cryptography.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However, we often deal with imperfect randomness: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Physical sources, biometric data, partial knowledge about secrets……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0070C0"/>
                </a:solidFill>
              </a:rPr>
              <a:t>Can we “extract” good randomness from ill-behaved random variables?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Classic Randomness Extraction: Leftover hash Lemma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/>
              <p:nvPr/>
            </p:nvSpPr>
            <p:spPr>
              <a:xfrm>
                <a:off x="-6350" y="751684"/>
                <a:ext cx="12192000" cy="3532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Randomness Extractor</a:t>
                </a:r>
                <a:r>
                  <a:rPr lang="en-US" altLang="zh-CN" sz="3200" dirty="0"/>
                  <a:t>: Inner product over finite field</a:t>
                </a:r>
                <a:endParaRPr lang="en-US" altLang="zh-CN" sz="3200" baseline="-25000" dirty="0"/>
              </a:p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altLang="zh-CN" sz="2800" dirty="0"/>
              </a:p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800" dirty="0"/>
                  <a:t> has enough min-entropy</a:t>
                </a:r>
                <a:endParaRPr lang="en-US" altLang="zh-CN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≈(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</m:d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altLang="zh-CN" sz="2800" dirty="0"/>
                  <a:t>              Simple, useful randomness extractor!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50" y="751684"/>
                <a:ext cx="12192000" cy="3532249"/>
              </a:xfrm>
              <a:prstGeom prst="rect">
                <a:avLst/>
              </a:prstGeom>
              <a:blipFill>
                <a:blip r:embed="rId3"/>
                <a:stretch>
                  <a:fillRect b="-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82039BE-9E3B-451C-72F5-125888146C4E}"/>
                  </a:ext>
                </a:extLst>
              </p:cNvPr>
              <p:cNvSpPr txBox="1"/>
              <p:nvPr/>
            </p:nvSpPr>
            <p:spPr>
              <a:xfrm>
                <a:off x="0" y="4283933"/>
                <a:ext cx="12192000" cy="2710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1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zh-CN" sz="2800" dirty="0"/>
                  <a:t> (Ring Case)</a:t>
                </a:r>
              </a:p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2800" dirty="0"/>
                  <a:t> has enough min-entropy for each ideal factor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𝑞𝑅</m:t>
                    </m:r>
                  </m:oMath>
                </a14:m>
                <a:r>
                  <a:rPr lang="en-US" altLang="zh-CN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(Impagliazzo Levin Luby’89, </a:t>
                </a:r>
                <a:r>
                  <a:rPr lang="en-US" altLang="zh-CN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Micciancio</a:t>
                </a:r>
                <a:r>
                  <a:rPr lang="en-US" altLang="zh-CN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Mol’11)</a:t>
                </a:r>
              </a:p>
              <a:p>
                <a:pPr lvl="3">
                  <a:lnSpc>
                    <a:spcPct val="150000"/>
                  </a:lnSpc>
                </a:pPr>
                <a:endParaRPr lang="en-US" altLang="zh-CN" sz="28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82039BE-9E3B-451C-72F5-125888146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3933"/>
                <a:ext cx="12192000" cy="2710870"/>
              </a:xfrm>
              <a:prstGeom prst="rect">
                <a:avLst/>
              </a:prstGeom>
              <a:blipFill>
                <a:blip r:embed="rId4"/>
                <a:stretch>
                  <a:fillRect r="-1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6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Lattice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EE5236-4FB3-44A2-91E3-87F11B820491}"/>
              </a:ext>
            </a:extLst>
          </p:cNvPr>
          <p:cNvSpPr txBox="1"/>
          <p:nvPr/>
        </p:nvSpPr>
        <p:spPr>
          <a:xfrm>
            <a:off x="-6350" y="993218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3">
                    <a:lumMod val="75000"/>
                  </a:schemeClr>
                </a:solidFill>
              </a:rPr>
              <a:t>Lattice</a:t>
            </a:r>
            <a:endParaRPr lang="en-US" altLang="zh-CN" sz="2800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7C4FEA54-E447-4D23-8A3E-5B951B314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75" y="4321565"/>
            <a:ext cx="2743200" cy="2141415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6AD03AB2-B375-4C45-9C0F-556EAC54D00D}"/>
              </a:ext>
            </a:extLst>
          </p:cNvPr>
          <p:cNvGrpSpPr/>
          <p:nvPr/>
        </p:nvGrpSpPr>
        <p:grpSpPr>
          <a:xfrm>
            <a:off x="1296983" y="1848592"/>
            <a:ext cx="9220686" cy="2218555"/>
            <a:chOff x="1667435" y="2210232"/>
            <a:chExt cx="8135471" cy="2218555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8DFC42B1-D941-4191-B13C-7FA8A64F4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7168" y="2210232"/>
              <a:ext cx="1497106" cy="1892417"/>
            </a:xfrm>
            <a:prstGeom prst="rect">
              <a:avLst/>
            </a:prstGeom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D67B31A6-A5AF-4E89-8941-10778FE4E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998" y="2263590"/>
              <a:ext cx="1622612" cy="1857420"/>
            </a:xfrm>
            <a:prstGeom prst="rect">
              <a:avLst/>
            </a:prstGeom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D4E889EB-46DC-4E2D-AFC0-6CD4E110D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109" y="2276882"/>
              <a:ext cx="1698812" cy="1857421"/>
            </a:xfrm>
            <a:prstGeom prst="rect">
              <a:avLst/>
            </a:prstGeom>
          </p:spPr>
        </p:pic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7F3B981E-B005-47CD-971C-4A9846793AEB}"/>
                </a:ext>
              </a:extLst>
            </p:cNvPr>
            <p:cNvSpPr txBox="1"/>
            <p:nvPr/>
          </p:nvSpPr>
          <p:spPr>
            <a:xfrm>
              <a:off x="1667435" y="4121010"/>
              <a:ext cx="8135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            Lagrange                                                 Gauss                                                                             </a:t>
              </a:r>
              <a:r>
                <a:rPr lang="en-US" altLang="zh-CN" sz="1400" dirty="0" err="1"/>
                <a:t>Minkowski</a:t>
              </a:r>
              <a:endParaRPr lang="en-US" sz="1400" dirty="0"/>
            </a:p>
          </p:txBody>
        </p:sp>
        <p:sp>
          <p:nvSpPr>
            <p:cNvPr id="19" name="Flowchart: Connector 11">
              <a:extLst>
                <a:ext uri="{FF2B5EF4-FFF2-40B4-BE49-F238E27FC236}">
                  <a16:creationId xmlns:a16="http://schemas.microsoft.com/office/drawing/2014/main" id="{D660E27B-6697-4762-983F-40762310282A}"/>
                </a:ext>
              </a:extLst>
            </p:cNvPr>
            <p:cNvSpPr/>
            <p:nvPr/>
          </p:nvSpPr>
          <p:spPr>
            <a:xfrm>
              <a:off x="6491241" y="3971364"/>
              <a:ext cx="93222" cy="8711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2">
              <a:extLst>
                <a:ext uri="{FF2B5EF4-FFF2-40B4-BE49-F238E27FC236}">
                  <a16:creationId xmlns:a16="http://schemas.microsoft.com/office/drawing/2014/main" id="{8C80B55D-066B-450C-9356-2B291CAFC99A}"/>
                </a:ext>
              </a:extLst>
            </p:cNvPr>
            <p:cNvSpPr/>
            <p:nvPr/>
          </p:nvSpPr>
          <p:spPr>
            <a:xfrm>
              <a:off x="6826625" y="3971364"/>
              <a:ext cx="91660" cy="92998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13">
              <a:extLst>
                <a:ext uri="{FF2B5EF4-FFF2-40B4-BE49-F238E27FC236}">
                  <a16:creationId xmlns:a16="http://schemas.microsoft.com/office/drawing/2014/main" id="{44411F82-21E5-40F2-A939-4B73245D3536}"/>
                </a:ext>
              </a:extLst>
            </p:cNvPr>
            <p:cNvSpPr/>
            <p:nvPr/>
          </p:nvSpPr>
          <p:spPr>
            <a:xfrm>
              <a:off x="7155962" y="3971364"/>
              <a:ext cx="96485" cy="8711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D470549B-26EF-4330-8403-85CE53EEE78D}"/>
                  </a:ext>
                </a:extLst>
              </p:cNvPr>
              <p:cNvSpPr txBox="1"/>
              <p:nvPr/>
            </p:nvSpPr>
            <p:spPr>
              <a:xfrm>
                <a:off x="0" y="4491319"/>
                <a:ext cx="8945397" cy="2111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>
                  <a:lnSpc>
                    <a:spcPts val="32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/>
                  <a:t> with basis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400" b="0" dirty="0"/>
              </a:p>
              <a:p>
                <a:pPr lvl="2">
                  <a:lnSpc>
                    <a:spcPts val="3200"/>
                  </a:lnSpc>
                </a:pPr>
                <a:r>
                  <a:rPr lang="en-US" altLang="zh-CN" sz="2400" b="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400" dirty="0"/>
              </a:p>
              <a:p>
                <a:pPr marL="1257300" lvl="2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3">
                        <a:lumMod val="75000"/>
                      </a:schemeClr>
                    </a:solidFill>
                  </a:rPr>
                  <a:t>Important research object in geometric number theory</a:t>
                </a:r>
              </a:p>
              <a:p>
                <a:pPr marL="1257300" lvl="2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3">
                        <a:lumMod val="75000"/>
                      </a:schemeClr>
                    </a:solidFill>
                  </a:rPr>
                  <a:t>Important applications in cryptography, e.g., </a:t>
                </a:r>
                <a:r>
                  <a:rPr lang="en-US" altLang="zh-CN" sz="2400" dirty="0" err="1">
                    <a:solidFill>
                      <a:schemeClr val="accent3">
                        <a:lumMod val="75000"/>
                      </a:schemeClr>
                    </a:solidFill>
                  </a:rPr>
                  <a:t>pqc</a:t>
                </a:r>
                <a:r>
                  <a:rPr lang="en-US" altLang="zh-CN" sz="2400" dirty="0">
                    <a:solidFill>
                      <a:schemeClr val="accent3">
                        <a:lumMod val="75000"/>
                      </a:schemeClr>
                    </a:solidFill>
                  </a:rPr>
                  <a:t>, FHE</a:t>
                </a:r>
              </a:p>
              <a:p>
                <a:pPr marL="1257300" lvl="2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D470549B-26EF-4330-8403-85CE53EEE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1319"/>
                <a:ext cx="8945397" cy="2111604"/>
              </a:xfrm>
              <a:prstGeom prst="rect">
                <a:avLst/>
              </a:prstGeom>
              <a:blipFill>
                <a:blip r:embed="rId7"/>
                <a:stretch>
                  <a:fillRect t="-1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48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Discrete Gaussian Distribution over Lattice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/>
              <p:nvPr/>
            </p:nvSpPr>
            <p:spPr>
              <a:xfrm>
                <a:off x="0" y="1146103"/>
                <a:ext cx="12192000" cy="6794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Discrete Gaussian Distribution over lattice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tx1"/>
                    </a:solidFill>
                  </a:rPr>
                  <a:t>Gaussian distribution with deviation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sz="2800" dirty="0">
                  <a:solidFill>
                    <a:schemeClr val="tx1"/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tx1"/>
                    </a:solidFill>
                  </a:rPr>
                  <a:t>But support restricted to point over lattice </a:t>
                </a:r>
              </a:p>
              <a:p>
                <a:pPr lvl="2">
                  <a:lnSpc>
                    <a:spcPct val="150000"/>
                  </a:lnSpc>
                </a:pPr>
                <a:endParaRPr lang="en-US" altLang="zh-CN" sz="2800" dirty="0">
                  <a:solidFill>
                    <a:schemeClr val="tx1"/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tx1"/>
                    </a:solidFill>
                  </a:rPr>
                  <a:t>More</a:t>
                </a:r>
                <a:r>
                  <a:rPr lang="en-US" altLang="zh-CN" sz="2800" dirty="0"/>
                  <a:t> 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altLang="zh-CN" sz="2800" dirty="0"/>
                  <a:t> with mass function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type m:val="lin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sz="2800" dirty="0"/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800" dirty="0"/>
              </a:p>
              <a:p>
                <a:pPr lvl="2">
                  <a:lnSpc>
                    <a:spcPct val="150000"/>
                  </a:lnSpc>
                </a:pPr>
                <a:endParaRPr lang="en-US" altLang="zh-CN" sz="28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6103"/>
                <a:ext cx="12192000" cy="67941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0E7C4469-D705-4617-80F3-BB9242C27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00" y="3311785"/>
            <a:ext cx="4255770" cy="319659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03981118-966E-4BFF-B20C-F9F08BA26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09" y="1535858"/>
            <a:ext cx="2728452" cy="16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Our Focus: LHL for Discrete Gaussian over Lattice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7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/>
              <p:nvPr/>
            </p:nvSpPr>
            <p:spPr>
              <a:xfrm>
                <a:off x="0" y="1063352"/>
                <a:ext cx="12192000" cy="5101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LHL for Discrete Gaussian over Lattice</a:t>
                </a:r>
              </a:p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What </a:t>
                </a:r>
                <a:r>
                  <a:rPr lang="en-US" altLang="zh-CN" sz="2800" dirty="0">
                    <a:solidFill>
                      <a:schemeClr val="accent3">
                        <a:lumMod val="75000"/>
                      </a:schemeClr>
                    </a:solidFill>
                  </a:rPr>
                  <a:t>if the source we need is discrete Gaussian </a:t>
                </a:r>
                <a:r>
                  <a:rPr lang="en-US" altLang="zh-CN" sz="2800" dirty="0"/>
                  <a:t>over lattice?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altLang="zh-CN" sz="2800" dirty="0"/>
                  <a:t>Target: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d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groupChr>
                      <m:groupChrPr>
                        <m:chr m:val="←"/>
                        <m:vertJc m:val="bot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𝕄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𝕄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Existing results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altLang="zh-CN" sz="2800" b="0" dirty="0"/>
                  <a:t>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𝕄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800" dirty="0"/>
                  <a:t> [Gentry Peikert Vaikuntanathan’08]: </a:t>
                </a:r>
              </a:p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&gt;2</m:t>
                      </m:r>
                      <m:func>
                        <m:funcPr>
                          <m:ctrlP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altLang="zh-CN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CN" alt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altLang="zh-CN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func>
                        </m:e>
                      </m:rad>
                      <m:r>
                        <a:rPr lang="en-US" altLang="zh-CN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:endParaRPr lang="en-US" altLang="zh-CN" sz="28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3352"/>
                <a:ext cx="12192000" cy="5101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6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Our Focus: LHL for Discrete Gaussian over Lattice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8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/>
              <p:nvPr/>
            </p:nvSpPr>
            <p:spPr>
              <a:xfrm>
                <a:off x="0" y="1063352"/>
                <a:ext cx="12192000" cy="5261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LHL for Discrete Gaussian over Lattice</a:t>
                </a:r>
                <a:endParaRPr lang="en-US" altLang="zh-CN" sz="2800" dirty="0"/>
              </a:p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Existing results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altLang="zh-CN" sz="2600" b="0" dirty="0"/>
                  <a:t>Case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𝕄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6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CN" sz="26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6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2600" dirty="0"/>
                  <a:t> a cyclotomic ring with degree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600" dirty="0"/>
                  <a:t> [</a:t>
                </a:r>
                <a:r>
                  <a:rPr lang="en-US" altLang="zh-CN" sz="2600" dirty="0" err="1"/>
                  <a:t>Lyubashevsky</a:t>
                </a:r>
                <a:r>
                  <a:rPr lang="en-US" altLang="zh-CN" sz="2600" dirty="0"/>
                  <a:t> Peikert Regev’13]: </a:t>
                </a:r>
              </a:p>
              <a:p>
                <a:pPr lvl="4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en-US" altLang="zh-C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32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32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CN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rgbClr val="0070C0"/>
                    </a:solidFill>
                  </a:rPr>
                  <a:t> uniformly at random, </a:t>
                </a:r>
              </a:p>
              <a:p>
                <a:pPr lvl="4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zh-CN" alt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lang="en-US" altLang="zh-CN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altLang="zh-CN" sz="2800" dirty="0">
                    <a:solidFill>
                      <a:srgbClr val="0070C0"/>
                    </a:solidFill>
                  </a:rPr>
                  <a:t>.</a:t>
                </a:r>
                <a:endParaRPr lang="en-US" altLang="zh-CN" sz="32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2" algn="ctr">
                  <a:lnSpc>
                    <a:spcPct val="150000"/>
                  </a:lnSpc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Is it inherent to require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3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zh-CN" alt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CN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32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32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32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3200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zh-CN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3352"/>
                <a:ext cx="12192000" cy="5261248"/>
              </a:xfrm>
              <a:prstGeom prst="rect">
                <a:avLst/>
              </a:prstGeom>
              <a:blipFill>
                <a:blip r:embed="rId3"/>
                <a:stretch>
                  <a:fillRect b="-1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2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87B81A7-A3E9-4894-9916-9E6DE54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Our Focus: LHL for Discrete Gaussian over Lattice</a:t>
            </a:r>
            <a:endParaRPr lang="zh-CN" altLang="en-US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85D52-3850-478D-BBDF-4F0DF45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/>
              <p:nvPr/>
            </p:nvSpPr>
            <p:spPr>
              <a:xfrm>
                <a:off x="0" y="1063352"/>
                <a:ext cx="12192000" cy="5448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LHL for Discrete Gaussian over Lattice</a:t>
                </a:r>
                <a:endParaRPr lang="en-US" altLang="zh-CN" sz="2800" dirty="0"/>
              </a:p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Existing results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altLang="zh-CN" sz="2800" b="0" dirty="0"/>
                  <a:t>If we further consider source leakage? 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altLang="zh-CN" sz="2800" dirty="0"/>
                  <a:t>  i.e.,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d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𝑎𝑢𝑥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𝑎𝑢𝑥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𝑎𝑢𝑥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is leakage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800" dirty="0"/>
                  <a:t>. </a:t>
                </a:r>
              </a:p>
              <a:p>
                <a:pPr lvl="2" algn="ctr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70C0"/>
                    </a:solidFill>
                  </a:rPr>
                  <a:t>[GPV08,LPR13] can not handle this case</a:t>
                </a:r>
              </a:p>
              <a:p>
                <a:pPr lvl="2" algn="ctr">
                  <a:lnSpc>
                    <a:spcPct val="150000"/>
                  </a:lnSpc>
                </a:pPr>
                <a:r>
                  <a:rPr lang="en-US" altLang="zh-CN" sz="3200" dirty="0">
                    <a:solidFill>
                      <a:schemeClr val="accent3">
                        <a:lumMod val="75000"/>
                      </a:schemeClr>
                    </a:solidFill>
                  </a:rPr>
                  <a:t>Can we show a LHL for discrete Gaussian even handle the source leakage ?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EE5236-4FB3-44A2-91E3-87F11B82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3352"/>
                <a:ext cx="12192000" cy="5448736"/>
              </a:xfrm>
              <a:prstGeom prst="rect">
                <a:avLst/>
              </a:prstGeom>
              <a:blipFill>
                <a:blip r:embed="rId3"/>
                <a:stretch>
                  <a:fillRect b="-2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3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177e98ad-1ab0-4991-b7e8-761cc9e9e2e8&quot;,&quot;Name&quot;:&quot;极简9&quot;,&quot;Kind&quot;:&quot;Custom&quot;,&quot;OldGuidesSetting&quot;:{&quot;HeaderHeight&quot;:11.0,&quot;FooterHeight&quot;:4.0,&quot;SideMargin&quot;:4.0,&quot;TopMargin&quot;:0.0,&quot;BottomMargin&quot;:0.0,&quot;IntervalMargin&quot;:0.0}}"/>
</p:tagLst>
</file>

<file path=ppt/theme/theme1.xml><?xml version="1.0" encoding="utf-8"?>
<a:theme xmlns:a="http://schemas.openxmlformats.org/drawingml/2006/main" name="Office 主题​​">
  <a:themeElements>
    <a:clrScheme name="SJTUB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F08300"/>
      </a:accent3>
      <a:accent4>
        <a:srgbClr val="FDD000"/>
      </a:accent4>
      <a:accent5>
        <a:srgbClr val="338D27"/>
      </a:accent5>
      <a:accent6>
        <a:srgbClr val="00514E"/>
      </a:accent6>
      <a:hlink>
        <a:srgbClr val="B5B5B6"/>
      </a:hlink>
      <a:folHlink>
        <a:srgbClr val="BD9F68"/>
      </a:folHlink>
    </a:clrScheme>
    <a:fontScheme name="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78049</TotalTime>
  <Words>1167</Words>
  <Application>Microsoft Office PowerPoint</Application>
  <PresentationFormat>宽屏</PresentationFormat>
  <Paragraphs>160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微软雅黑</vt:lpstr>
      <vt:lpstr>Arial</vt:lpstr>
      <vt:lpstr>Cambria Math</vt:lpstr>
      <vt:lpstr>Office 主题​​</vt:lpstr>
      <vt:lpstr>Discrete Gaussians Modulo Sub-Lattices:  New Leftover Hash Lemmas for Discrete Gaussians</vt:lpstr>
      <vt:lpstr>Randomness is Useful</vt:lpstr>
      <vt:lpstr>Randomness Extraction</vt:lpstr>
      <vt:lpstr>Classic Randomness Extraction: Leftover hash Lemma</vt:lpstr>
      <vt:lpstr>Lattice</vt:lpstr>
      <vt:lpstr>Discrete Gaussian Distribution over Lattice</vt:lpstr>
      <vt:lpstr>Our Focus: LHL for Discrete Gaussian over Lattice</vt:lpstr>
      <vt:lpstr>Our Focus: LHL for Discrete Gaussian over Lattice</vt:lpstr>
      <vt:lpstr>Our Focus: LHL for Discrete Gaussian over Lattice</vt:lpstr>
      <vt:lpstr>Our New LHL for Discrete Gaussian</vt:lpstr>
      <vt:lpstr>Compute the Min-Entropy</vt:lpstr>
      <vt:lpstr>Compute the Min-Entropy</vt:lpstr>
      <vt:lpstr>Our New LHL for Discrete Gaussian Distribution</vt:lpstr>
      <vt:lpstr>Our New LHL for Discrete Gaussian Distribution</vt:lpstr>
      <vt:lpstr>Application: Hardness of Extended-MLWE</vt:lpstr>
      <vt:lpstr>Open Questions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 Xiaodan</dc:creator>
  <cp:lastModifiedBy>Haoxiang Jin</cp:lastModifiedBy>
  <cp:revision>1878</cp:revision>
  <dcterms:created xsi:type="dcterms:W3CDTF">2021-12-04T09:40:10Z</dcterms:created>
  <dcterms:modified xsi:type="dcterms:W3CDTF">2025-05-12T13:19:23Z</dcterms:modified>
  <cp:contentStatus/>
</cp:coreProperties>
</file>