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1" r:id="rId4"/>
    <p:sldId id="260" r:id="rId5"/>
    <p:sldId id="262" r:id="rId6"/>
    <p:sldId id="357" r:id="rId7"/>
    <p:sldId id="381" r:id="rId8"/>
    <p:sldId id="388" r:id="rId9"/>
    <p:sldId id="390" r:id="rId10"/>
    <p:sldId id="393" r:id="rId11"/>
    <p:sldId id="394" r:id="rId12"/>
    <p:sldId id="395" r:id="rId13"/>
    <p:sldId id="406" r:id="rId14"/>
    <p:sldId id="399" r:id="rId15"/>
    <p:sldId id="408" r:id="rId16"/>
    <p:sldId id="409" r:id="rId17"/>
    <p:sldId id="373" r:id="rId18"/>
    <p:sldId id="269" r:id="rId19"/>
    <p:sldId id="400" r:id="rId20"/>
    <p:sldId id="401" r:id="rId21"/>
    <p:sldId id="402" r:id="rId22"/>
    <p:sldId id="403" r:id="rId23"/>
    <p:sldId id="404" r:id="rId24"/>
    <p:sldId id="4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p:restoredTop sz="81242"/>
  </p:normalViewPr>
  <p:slideViewPr>
    <p:cSldViewPr snapToGrid="0">
      <p:cViewPr>
        <p:scale>
          <a:sx n="102" d="100"/>
          <a:sy n="102" d="100"/>
        </p:scale>
        <p:origin x="1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1FDBA-B1C1-784A-B681-8167806EDE04}" type="datetimeFigureOut">
              <a:rPr lang="en-US" smtClean="0"/>
              <a:t>5/13/25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4657D-59E6-8148-A693-141A6EC11A21}" type="slidenum">
              <a:rPr lang="en-US" smtClean="0"/>
              <a:t>‹#›</a:t>
            </a:fld>
            <a:endParaRPr lang="en-US"/>
          </a:p>
        </p:txBody>
      </p:sp>
    </p:spTree>
    <p:extLst>
      <p:ext uri="{BB962C8B-B14F-4D97-AF65-F5344CB8AC3E}">
        <p14:creationId xmlns:p14="http://schemas.microsoft.com/office/powerpoint/2010/main" val="36236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4657D-59E6-8148-A693-141A6EC11A21}" type="slidenum">
              <a:rPr lang="en-US" smtClean="0"/>
              <a:t>4</a:t>
            </a:fld>
            <a:endParaRPr lang="en-US"/>
          </a:p>
        </p:txBody>
      </p:sp>
    </p:spTree>
    <p:extLst>
      <p:ext uri="{BB962C8B-B14F-4D97-AF65-F5344CB8AC3E}">
        <p14:creationId xmlns:p14="http://schemas.microsoft.com/office/powerpoint/2010/main" val="217116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CCA1 security not enough</a:t>
            </a:r>
          </a:p>
          <a:p>
            <a:r>
              <a:rPr lang="en-US" dirty="0"/>
              <a:t>CCA2 with HE is trivially broken</a:t>
            </a:r>
          </a:p>
        </p:txBody>
      </p:sp>
      <p:sp>
        <p:nvSpPr>
          <p:cNvPr id="4" name="Slide Number Placeholder 3"/>
          <p:cNvSpPr>
            <a:spLocks noGrp="1"/>
          </p:cNvSpPr>
          <p:nvPr>
            <p:ph type="sldNum" sz="quarter" idx="5"/>
          </p:nvPr>
        </p:nvSpPr>
        <p:spPr/>
        <p:txBody>
          <a:bodyPr/>
          <a:lstStyle/>
          <a:p>
            <a:fld id="{20C4657D-59E6-8148-A693-141A6EC11A21}" type="slidenum">
              <a:rPr lang="en-US" smtClean="0"/>
              <a:t>19</a:t>
            </a:fld>
            <a:endParaRPr lang="en-US"/>
          </a:p>
        </p:txBody>
      </p:sp>
    </p:spTree>
    <p:extLst>
      <p:ext uri="{BB962C8B-B14F-4D97-AF65-F5344CB8AC3E}">
        <p14:creationId xmlns:p14="http://schemas.microsoft.com/office/powerpoint/2010/main" val="11720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don’t get extraction, but rather only soundness. Is that enough to get any useful applications? Absolutely! And we prove it in the following result...</a:t>
            </a:r>
          </a:p>
        </p:txBody>
      </p:sp>
      <p:sp>
        <p:nvSpPr>
          <p:cNvPr id="4" name="Slide Number Placeholder 3"/>
          <p:cNvSpPr>
            <a:spLocks noGrp="1"/>
          </p:cNvSpPr>
          <p:nvPr>
            <p:ph type="sldNum" sz="quarter" idx="5"/>
          </p:nvPr>
        </p:nvSpPr>
        <p:spPr/>
        <p:txBody>
          <a:bodyPr/>
          <a:lstStyle/>
          <a:p>
            <a:fld id="{20C4657D-59E6-8148-A693-141A6EC11A21}" type="slidenum">
              <a:rPr lang="en-US" smtClean="0"/>
              <a:t>5</a:t>
            </a:fld>
            <a:endParaRPr lang="en-US"/>
          </a:p>
        </p:txBody>
      </p:sp>
    </p:spTree>
    <p:extLst>
      <p:ext uri="{BB962C8B-B14F-4D97-AF65-F5344CB8AC3E}">
        <p14:creationId xmlns:p14="http://schemas.microsoft.com/office/powerpoint/2010/main" val="418518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5FB6-7C25-50A9-092E-175A82BE0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FD56D-8F9B-6E9E-75CC-E79D780A8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CC4F0-891B-738B-5457-7A23661A5E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Gennaro Avitabile, Nico </a:t>
            </a:r>
            <a:r>
              <a:rPr lang="en-US" dirty="0" err="1">
                <a:solidFill>
                  <a:srgbClr val="000000"/>
                </a:solidFill>
                <a:effectLst/>
                <a:latin typeface="Helvetica" pitchFamily="2" charset="0"/>
              </a:rPr>
              <a:t>Döttling</a:t>
            </a:r>
            <a:r>
              <a:rPr lang="en-US" dirty="0">
                <a:solidFill>
                  <a:srgbClr val="000000"/>
                </a:solidFill>
                <a:effectLst/>
                <a:latin typeface="Helvetica" pitchFamily="2" charset="0"/>
              </a:rPr>
              <a:t>, Bernardo Magri, Christos Sakkas, and Stella </a:t>
            </a:r>
            <a:r>
              <a:rPr lang="en-US" dirty="0" err="1">
                <a:solidFill>
                  <a:srgbClr val="000000"/>
                </a:solidFill>
                <a:effectLst/>
                <a:latin typeface="Helvetica" pitchFamily="2" charset="0"/>
              </a:rPr>
              <a:t>Wohnig</a:t>
            </a: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QR implies NIZKs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Vanilla multi-signatures are known from QR</a:t>
            </a:r>
          </a:p>
        </p:txBody>
      </p:sp>
      <p:sp>
        <p:nvSpPr>
          <p:cNvPr id="4" name="Slide Number Placeholder 3">
            <a:extLst>
              <a:ext uri="{FF2B5EF4-FFF2-40B4-BE49-F238E27FC236}">
                <a16:creationId xmlns:a16="http://schemas.microsoft.com/office/drawing/2014/main" id="{C435D0D6-1C91-8A9E-F563-93AB160D2A8B}"/>
              </a:ext>
            </a:extLst>
          </p:cNvPr>
          <p:cNvSpPr>
            <a:spLocks noGrp="1"/>
          </p:cNvSpPr>
          <p:nvPr>
            <p:ph type="sldNum" sz="quarter" idx="5"/>
          </p:nvPr>
        </p:nvSpPr>
        <p:spPr/>
        <p:txBody>
          <a:bodyPr/>
          <a:lstStyle/>
          <a:p>
            <a:fld id="{20C4657D-59E6-8148-A693-141A6EC11A21}" type="slidenum">
              <a:rPr lang="en-US" smtClean="0"/>
              <a:t>7</a:t>
            </a:fld>
            <a:endParaRPr lang="en-US"/>
          </a:p>
        </p:txBody>
      </p:sp>
    </p:spTree>
    <p:extLst>
      <p:ext uri="{BB962C8B-B14F-4D97-AF65-F5344CB8AC3E}">
        <p14:creationId xmlns:p14="http://schemas.microsoft.com/office/powerpoint/2010/main" val="247199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B18D-E6F6-9C43-5CB7-1B31E3F42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B880B-4427-5E6C-5BBB-2F9D5853F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304FD-FA3A-299C-BEE1-EDE4FCA6A4FF}"/>
              </a:ext>
            </a:extLst>
          </p:cNvPr>
          <p:cNvSpPr>
            <a:spLocks noGrp="1"/>
          </p:cNvSpPr>
          <p:nvPr>
            <p:ph type="body" idx="1"/>
          </p:nvPr>
        </p:nvSpPr>
        <p:spPr/>
        <p:txBody>
          <a:bodyPr/>
          <a:lstStyle/>
          <a:p>
            <a:r>
              <a:rPr lang="en-US" dirty="0"/>
              <a:t>Of course, there is still the challenge of actually constructing the MP BARG from this weaker extraction property. We don’t have time to go over it here, but I’d love to talk about it offline.</a:t>
            </a:r>
          </a:p>
        </p:txBody>
      </p:sp>
      <p:sp>
        <p:nvSpPr>
          <p:cNvPr id="4" name="Slide Number Placeholder 3">
            <a:extLst>
              <a:ext uri="{FF2B5EF4-FFF2-40B4-BE49-F238E27FC236}">
                <a16:creationId xmlns:a16="http://schemas.microsoft.com/office/drawing/2014/main" id="{D199D4FB-47BE-4251-ED78-90AB0B51632C}"/>
              </a:ext>
            </a:extLst>
          </p:cNvPr>
          <p:cNvSpPr>
            <a:spLocks noGrp="1"/>
          </p:cNvSpPr>
          <p:nvPr>
            <p:ph type="sldNum" sz="quarter" idx="5"/>
          </p:nvPr>
        </p:nvSpPr>
        <p:spPr/>
        <p:txBody>
          <a:bodyPr/>
          <a:lstStyle/>
          <a:p>
            <a:fld id="{20C4657D-59E6-8148-A693-141A6EC11A21}" type="slidenum">
              <a:rPr lang="en-US" smtClean="0"/>
              <a:t>9</a:t>
            </a:fld>
            <a:endParaRPr lang="en-US"/>
          </a:p>
        </p:txBody>
      </p:sp>
    </p:spTree>
    <p:extLst>
      <p:ext uri="{BB962C8B-B14F-4D97-AF65-F5344CB8AC3E}">
        <p14:creationId xmlns:p14="http://schemas.microsoft.com/office/powerpoint/2010/main" val="340182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strings as sets and vice versa</a:t>
            </a:r>
          </a:p>
        </p:txBody>
      </p:sp>
      <p:sp>
        <p:nvSpPr>
          <p:cNvPr id="4" name="Slide Number Placeholder 3"/>
          <p:cNvSpPr>
            <a:spLocks noGrp="1"/>
          </p:cNvSpPr>
          <p:nvPr>
            <p:ph type="sldNum" sz="quarter" idx="5"/>
          </p:nvPr>
        </p:nvSpPr>
        <p:spPr/>
        <p:txBody>
          <a:bodyPr/>
          <a:lstStyle/>
          <a:p>
            <a:fld id="{20C4657D-59E6-8148-A693-141A6EC11A21}" type="slidenum">
              <a:rPr lang="en-US" smtClean="0"/>
              <a:t>10</a:t>
            </a:fld>
            <a:endParaRPr lang="en-US"/>
          </a:p>
        </p:txBody>
      </p:sp>
    </p:spTree>
    <p:extLst>
      <p:ext uri="{BB962C8B-B14F-4D97-AF65-F5344CB8AC3E}">
        <p14:creationId xmlns:p14="http://schemas.microsoft.com/office/powerpoint/2010/main" val="26971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Merkle hash is enough if SE BARGs</a:t>
            </a:r>
          </a:p>
          <a:p>
            <a:r>
              <a:rPr lang="en-US" dirty="0"/>
              <a:t>Otherwise, SSB + somewhere sound BARG</a:t>
            </a:r>
          </a:p>
          <a:p>
            <a:endParaRPr lang="en-US" dirty="0"/>
          </a:p>
          <a:p>
            <a:r>
              <a:rPr lang="en-US" dirty="0"/>
              <a:t>Add BARG relation explicitly!</a:t>
            </a:r>
          </a:p>
        </p:txBody>
      </p:sp>
      <p:sp>
        <p:nvSpPr>
          <p:cNvPr id="4" name="Slide Number Placeholder 3"/>
          <p:cNvSpPr>
            <a:spLocks noGrp="1"/>
          </p:cNvSpPr>
          <p:nvPr>
            <p:ph type="sldNum" sz="quarter" idx="5"/>
          </p:nvPr>
        </p:nvSpPr>
        <p:spPr/>
        <p:txBody>
          <a:bodyPr/>
          <a:lstStyle/>
          <a:p>
            <a:fld id="{20C4657D-59E6-8148-A693-141A6EC11A21}" type="slidenum">
              <a:rPr lang="en-US" smtClean="0"/>
              <a:t>14</a:t>
            </a:fld>
            <a:endParaRPr lang="en-US"/>
          </a:p>
        </p:txBody>
      </p:sp>
    </p:spTree>
    <p:extLst>
      <p:ext uri="{BB962C8B-B14F-4D97-AF65-F5344CB8AC3E}">
        <p14:creationId xmlns:p14="http://schemas.microsoft.com/office/powerpoint/2010/main" val="286666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A488-0C5B-3F80-4B0C-F4F3A05C1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5C56B-365A-7549-E058-33FE4D2D0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21323-4F03-5046-CF33-044A4ACDA5C9}"/>
              </a:ext>
            </a:extLst>
          </p:cNvPr>
          <p:cNvSpPr>
            <a:spLocks noGrp="1"/>
          </p:cNvSpPr>
          <p:nvPr>
            <p:ph type="body" idx="1"/>
          </p:nvPr>
        </p:nvSpPr>
        <p:spPr/>
        <p:txBody>
          <a:bodyPr/>
          <a:lstStyle/>
          <a:p>
            <a:r>
              <a:rPr lang="en-US" dirty="0"/>
              <a:t>Merkle hash is enough if SE BARGs</a:t>
            </a:r>
          </a:p>
          <a:p>
            <a:r>
              <a:rPr lang="en-US" dirty="0"/>
              <a:t>Otherwise, SSB + somewhere sound BARG</a:t>
            </a:r>
          </a:p>
          <a:p>
            <a:endParaRPr lang="en-US" dirty="0"/>
          </a:p>
          <a:p>
            <a:r>
              <a:rPr lang="en-US" dirty="0"/>
              <a:t>ZF security right now does not hold! If we have enough time, I’ll explain!</a:t>
            </a:r>
          </a:p>
        </p:txBody>
      </p:sp>
      <p:sp>
        <p:nvSpPr>
          <p:cNvPr id="4" name="Slide Number Placeholder 3">
            <a:extLst>
              <a:ext uri="{FF2B5EF4-FFF2-40B4-BE49-F238E27FC236}">
                <a16:creationId xmlns:a16="http://schemas.microsoft.com/office/drawing/2014/main" id="{068BB0F1-E2A6-F43D-9914-7073CEAF101D}"/>
              </a:ext>
            </a:extLst>
          </p:cNvPr>
          <p:cNvSpPr>
            <a:spLocks noGrp="1"/>
          </p:cNvSpPr>
          <p:nvPr>
            <p:ph type="sldNum" sz="quarter" idx="5"/>
          </p:nvPr>
        </p:nvSpPr>
        <p:spPr/>
        <p:txBody>
          <a:bodyPr/>
          <a:lstStyle/>
          <a:p>
            <a:fld id="{20C4657D-59E6-8148-A693-141A6EC11A21}" type="slidenum">
              <a:rPr lang="en-US" smtClean="0"/>
              <a:t>15</a:t>
            </a:fld>
            <a:endParaRPr lang="en-US"/>
          </a:p>
        </p:txBody>
      </p:sp>
    </p:spTree>
    <p:extLst>
      <p:ext uri="{BB962C8B-B14F-4D97-AF65-F5344CB8AC3E}">
        <p14:creationId xmlns:p14="http://schemas.microsoft.com/office/powerpoint/2010/main" val="79717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655C-8EB2-A1A5-411E-882A3123F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E7D7-9E49-AD34-EC00-F4137CDF4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9749-94AE-5540-92D5-C79AF2D3A189}"/>
              </a:ext>
            </a:extLst>
          </p:cNvPr>
          <p:cNvSpPr>
            <a:spLocks noGrp="1"/>
          </p:cNvSpPr>
          <p:nvPr>
            <p:ph type="body" idx="1"/>
          </p:nvPr>
        </p:nvSpPr>
        <p:spPr/>
        <p:txBody>
          <a:bodyPr/>
          <a:lstStyle/>
          <a:p>
            <a:pPr marL="228600" indent="-228600">
              <a:buAutoNum type="arabicPeriod"/>
            </a:pPr>
            <a:r>
              <a:rPr lang="en-US" dirty="0"/>
              <a:t>Require things weaker than additively HE, ideally just collision resistant hash? In particular, maybe the original blueprint can be proved secure?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Has to be a “deep” circuit</a:t>
            </a:r>
          </a:p>
          <a:p>
            <a:pPr marL="228600" indent="-228600">
              <a:buAutoNum type="arabicPeriod"/>
            </a:pPr>
            <a:r>
              <a:rPr lang="en-US" dirty="0"/>
              <a:t>Beyond aggregate signatures and the natural theoretical appeal.</a:t>
            </a:r>
          </a:p>
        </p:txBody>
      </p:sp>
      <p:sp>
        <p:nvSpPr>
          <p:cNvPr id="4" name="Slide Number Placeholder 3">
            <a:extLst>
              <a:ext uri="{FF2B5EF4-FFF2-40B4-BE49-F238E27FC236}">
                <a16:creationId xmlns:a16="http://schemas.microsoft.com/office/drawing/2014/main" id="{F36FE40F-7FC0-9089-3C9F-4A9FFA7C9FF3}"/>
              </a:ext>
            </a:extLst>
          </p:cNvPr>
          <p:cNvSpPr>
            <a:spLocks noGrp="1"/>
          </p:cNvSpPr>
          <p:nvPr>
            <p:ph type="sldNum" sz="quarter" idx="5"/>
          </p:nvPr>
        </p:nvSpPr>
        <p:spPr/>
        <p:txBody>
          <a:bodyPr/>
          <a:lstStyle/>
          <a:p>
            <a:fld id="{20C4657D-59E6-8148-A693-141A6EC11A21}" type="slidenum">
              <a:rPr lang="en-US" smtClean="0"/>
              <a:t>17</a:t>
            </a:fld>
            <a:endParaRPr lang="en-US"/>
          </a:p>
        </p:txBody>
      </p:sp>
    </p:spTree>
    <p:extLst>
      <p:ext uri="{BB962C8B-B14F-4D97-AF65-F5344CB8AC3E}">
        <p14:creationId xmlns:p14="http://schemas.microsoft.com/office/powerpoint/2010/main" val="308382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4657D-59E6-8148-A693-141A6EC11A21}" type="slidenum">
              <a:rPr lang="en-US" smtClean="0"/>
              <a:t>18</a:t>
            </a:fld>
            <a:endParaRPr lang="en-US"/>
          </a:p>
        </p:txBody>
      </p:sp>
    </p:spTree>
    <p:extLst>
      <p:ext uri="{BB962C8B-B14F-4D97-AF65-F5344CB8AC3E}">
        <p14:creationId xmlns:p14="http://schemas.microsoft.com/office/powerpoint/2010/main" val="299678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D820-D759-8AC9-306D-CDAB7F0B1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AF67E-56F9-6805-C3D9-D66D6C840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B3739E-A2A0-1688-CC5F-91EB4F3F81AE}"/>
              </a:ext>
            </a:extLst>
          </p:cNvPr>
          <p:cNvSpPr>
            <a:spLocks noGrp="1"/>
          </p:cNvSpPr>
          <p:nvPr>
            <p:ph type="dt" sz="half" idx="10"/>
          </p:nvPr>
        </p:nvSpPr>
        <p:spPr/>
        <p:txBody>
          <a:bodyPr/>
          <a:lstStyle/>
          <a:p>
            <a:fld id="{202AFFC4-C3D5-444A-9879-71CBFA6D6950}" type="datetime1">
              <a:rPr lang="en-US" smtClean="0"/>
              <a:t>5/13/25</a:t>
            </a:fld>
            <a:endParaRPr lang="en-US"/>
          </a:p>
        </p:txBody>
      </p:sp>
      <p:sp>
        <p:nvSpPr>
          <p:cNvPr id="5" name="Footer Placeholder 4">
            <a:extLst>
              <a:ext uri="{FF2B5EF4-FFF2-40B4-BE49-F238E27FC236}">
                <a16:creationId xmlns:a16="http://schemas.microsoft.com/office/drawing/2014/main" id="{77917A17-9AF8-DC74-F81A-B1CB74EB8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F5494-366B-7874-135A-286DF83351E0}"/>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7550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68F9-9A49-B4EB-E951-61461ABAD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C08A4-388C-2319-43F8-2BBD59B24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534E0-D5E6-9DD7-BBCB-54EF692D865C}"/>
              </a:ext>
            </a:extLst>
          </p:cNvPr>
          <p:cNvSpPr>
            <a:spLocks noGrp="1"/>
          </p:cNvSpPr>
          <p:nvPr>
            <p:ph type="dt" sz="half" idx="10"/>
          </p:nvPr>
        </p:nvSpPr>
        <p:spPr/>
        <p:txBody>
          <a:bodyPr/>
          <a:lstStyle/>
          <a:p>
            <a:fld id="{1399F9E7-62D2-854D-94DF-2C3ABBED2405}" type="datetime1">
              <a:rPr lang="en-US" smtClean="0"/>
              <a:t>5/13/25</a:t>
            </a:fld>
            <a:endParaRPr lang="en-US"/>
          </a:p>
        </p:txBody>
      </p:sp>
      <p:sp>
        <p:nvSpPr>
          <p:cNvPr id="5" name="Footer Placeholder 4">
            <a:extLst>
              <a:ext uri="{FF2B5EF4-FFF2-40B4-BE49-F238E27FC236}">
                <a16:creationId xmlns:a16="http://schemas.microsoft.com/office/drawing/2014/main" id="{020F58B8-0EEE-6364-6846-43DD91B5F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F7F1-FE92-41A8-D674-CCA1B1DBA803}"/>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01578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3D42E-A073-92CF-4C40-5CD4691A5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1CC32-BC26-C748-592F-7F5B2D8EE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2D742-C1DD-EDAE-56C0-6EDD1EF47331}"/>
              </a:ext>
            </a:extLst>
          </p:cNvPr>
          <p:cNvSpPr>
            <a:spLocks noGrp="1"/>
          </p:cNvSpPr>
          <p:nvPr>
            <p:ph type="dt" sz="half" idx="10"/>
          </p:nvPr>
        </p:nvSpPr>
        <p:spPr/>
        <p:txBody>
          <a:bodyPr/>
          <a:lstStyle/>
          <a:p>
            <a:fld id="{6B726498-0DB4-7E40-B12D-5EF1A69BC306}" type="datetime1">
              <a:rPr lang="en-US" smtClean="0"/>
              <a:t>5/13/25</a:t>
            </a:fld>
            <a:endParaRPr lang="en-US"/>
          </a:p>
        </p:txBody>
      </p:sp>
      <p:sp>
        <p:nvSpPr>
          <p:cNvPr id="5" name="Footer Placeholder 4">
            <a:extLst>
              <a:ext uri="{FF2B5EF4-FFF2-40B4-BE49-F238E27FC236}">
                <a16:creationId xmlns:a16="http://schemas.microsoft.com/office/drawing/2014/main" id="{F584A92E-8D4A-48F8-3F58-1D20976D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E57C3-42A3-3BA3-77B7-62EA80CC2876}"/>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61720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92C9-6519-28DE-ADE6-35F0229A2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F176F-4504-EC03-43B8-916ED709D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76B62-C69C-3A2E-D385-DF8361572397}"/>
              </a:ext>
            </a:extLst>
          </p:cNvPr>
          <p:cNvSpPr>
            <a:spLocks noGrp="1"/>
          </p:cNvSpPr>
          <p:nvPr>
            <p:ph type="dt" sz="half" idx="10"/>
          </p:nvPr>
        </p:nvSpPr>
        <p:spPr/>
        <p:txBody>
          <a:bodyPr/>
          <a:lstStyle/>
          <a:p>
            <a:fld id="{68D4D9A2-2D91-6048-9EA9-019929049614}" type="datetime1">
              <a:rPr lang="en-US" smtClean="0"/>
              <a:t>5/13/25</a:t>
            </a:fld>
            <a:endParaRPr lang="en-US"/>
          </a:p>
        </p:txBody>
      </p:sp>
      <p:sp>
        <p:nvSpPr>
          <p:cNvPr id="5" name="Footer Placeholder 4">
            <a:extLst>
              <a:ext uri="{FF2B5EF4-FFF2-40B4-BE49-F238E27FC236}">
                <a16:creationId xmlns:a16="http://schemas.microsoft.com/office/drawing/2014/main" id="{DD63CD66-3BA6-C009-8B70-03D53F738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100EB-8CA2-4096-5457-97BF30475AEF}"/>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379648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2A18-E198-F62A-2F02-9BA8DFF0D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49D7F1-863E-42C5-685E-F96E4F8846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A825A-41A2-33ED-82CB-21A91E9FB4F2}"/>
              </a:ext>
            </a:extLst>
          </p:cNvPr>
          <p:cNvSpPr>
            <a:spLocks noGrp="1"/>
          </p:cNvSpPr>
          <p:nvPr>
            <p:ph type="dt" sz="half" idx="10"/>
          </p:nvPr>
        </p:nvSpPr>
        <p:spPr/>
        <p:txBody>
          <a:bodyPr/>
          <a:lstStyle/>
          <a:p>
            <a:fld id="{D22170E4-A6B0-BF42-B17F-343CBB83AA88}" type="datetime1">
              <a:rPr lang="en-US" smtClean="0"/>
              <a:t>5/13/25</a:t>
            </a:fld>
            <a:endParaRPr lang="en-US"/>
          </a:p>
        </p:txBody>
      </p:sp>
      <p:sp>
        <p:nvSpPr>
          <p:cNvPr id="5" name="Footer Placeholder 4">
            <a:extLst>
              <a:ext uri="{FF2B5EF4-FFF2-40B4-BE49-F238E27FC236}">
                <a16:creationId xmlns:a16="http://schemas.microsoft.com/office/drawing/2014/main" id="{3178AC00-16F5-3F5D-F6BC-EA9A2205A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75F5B-800C-CAE2-C1B7-A40FC6298F24}"/>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13987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711D-A53A-9A8A-655B-F10E86E82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BA748-C01C-C325-7EE9-81B431A98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B4CB1-70BE-11D9-679C-77C2F498E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6CC35-EDD8-F5F0-EC2C-6DDC3CB4D59E}"/>
              </a:ext>
            </a:extLst>
          </p:cNvPr>
          <p:cNvSpPr>
            <a:spLocks noGrp="1"/>
          </p:cNvSpPr>
          <p:nvPr>
            <p:ph type="dt" sz="half" idx="10"/>
          </p:nvPr>
        </p:nvSpPr>
        <p:spPr/>
        <p:txBody>
          <a:bodyPr/>
          <a:lstStyle/>
          <a:p>
            <a:fld id="{146E1F75-91CF-AE43-9CB2-7402D2461088}" type="datetime1">
              <a:rPr lang="en-US" smtClean="0"/>
              <a:t>5/13/25</a:t>
            </a:fld>
            <a:endParaRPr lang="en-US"/>
          </a:p>
        </p:txBody>
      </p:sp>
      <p:sp>
        <p:nvSpPr>
          <p:cNvPr id="6" name="Footer Placeholder 5">
            <a:extLst>
              <a:ext uri="{FF2B5EF4-FFF2-40B4-BE49-F238E27FC236}">
                <a16:creationId xmlns:a16="http://schemas.microsoft.com/office/drawing/2014/main" id="{9F75CFE0-3AD6-6B05-0EFC-87D5713A5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DDD6E-DFF8-634C-D519-A7898B199872}"/>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76997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34EB-1606-CD17-1CFA-EBC90C623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FE2897-4066-280E-2329-6D68F2FD3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3C60E-8830-C901-F156-8C5E81A2E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0C3369-6073-C250-50EC-0DC0C6BA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E13C31-1503-0352-53A7-1C55272F3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BC749F-883B-EC9A-A02B-618C978C250A}"/>
              </a:ext>
            </a:extLst>
          </p:cNvPr>
          <p:cNvSpPr>
            <a:spLocks noGrp="1"/>
          </p:cNvSpPr>
          <p:nvPr>
            <p:ph type="dt" sz="half" idx="10"/>
          </p:nvPr>
        </p:nvSpPr>
        <p:spPr/>
        <p:txBody>
          <a:bodyPr/>
          <a:lstStyle/>
          <a:p>
            <a:fld id="{740012DF-4D63-5847-81E9-85EA327B3730}" type="datetime1">
              <a:rPr lang="en-US" smtClean="0"/>
              <a:t>5/13/25</a:t>
            </a:fld>
            <a:endParaRPr lang="en-US"/>
          </a:p>
        </p:txBody>
      </p:sp>
      <p:sp>
        <p:nvSpPr>
          <p:cNvPr id="8" name="Footer Placeholder 7">
            <a:extLst>
              <a:ext uri="{FF2B5EF4-FFF2-40B4-BE49-F238E27FC236}">
                <a16:creationId xmlns:a16="http://schemas.microsoft.com/office/drawing/2014/main" id="{23517836-497B-6696-5CE1-18FFD7AFC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F5E2C-CE61-CA9D-1B37-AB6E4B06F4A5}"/>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07931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F844-1E3C-A250-B493-C12E55AAE3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42627-F9F2-F8B8-43F1-49A94EB86637}"/>
              </a:ext>
            </a:extLst>
          </p:cNvPr>
          <p:cNvSpPr>
            <a:spLocks noGrp="1"/>
          </p:cNvSpPr>
          <p:nvPr>
            <p:ph type="dt" sz="half" idx="10"/>
          </p:nvPr>
        </p:nvSpPr>
        <p:spPr/>
        <p:txBody>
          <a:bodyPr/>
          <a:lstStyle/>
          <a:p>
            <a:fld id="{2156C4B2-F270-3349-A3CB-3D033CE4F334}" type="datetime1">
              <a:rPr lang="en-US" smtClean="0"/>
              <a:t>5/13/25</a:t>
            </a:fld>
            <a:endParaRPr lang="en-US"/>
          </a:p>
        </p:txBody>
      </p:sp>
      <p:sp>
        <p:nvSpPr>
          <p:cNvPr id="4" name="Footer Placeholder 3">
            <a:extLst>
              <a:ext uri="{FF2B5EF4-FFF2-40B4-BE49-F238E27FC236}">
                <a16:creationId xmlns:a16="http://schemas.microsoft.com/office/drawing/2014/main" id="{BFA2CEBB-DDD2-F0B2-6173-1803842912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8B1AB4-ADF0-DC51-E4D6-E1EF2ECD71B7}"/>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352133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A2068-E164-6DB9-A688-F6B2317D7312}"/>
              </a:ext>
            </a:extLst>
          </p:cNvPr>
          <p:cNvSpPr>
            <a:spLocks noGrp="1"/>
          </p:cNvSpPr>
          <p:nvPr>
            <p:ph type="dt" sz="half" idx="10"/>
          </p:nvPr>
        </p:nvSpPr>
        <p:spPr/>
        <p:txBody>
          <a:bodyPr/>
          <a:lstStyle/>
          <a:p>
            <a:fld id="{4751F20C-4C78-2A40-AC49-609608325113}" type="datetime1">
              <a:rPr lang="en-US" smtClean="0"/>
              <a:t>5/13/25</a:t>
            </a:fld>
            <a:endParaRPr lang="en-US"/>
          </a:p>
        </p:txBody>
      </p:sp>
      <p:sp>
        <p:nvSpPr>
          <p:cNvPr id="3" name="Footer Placeholder 2">
            <a:extLst>
              <a:ext uri="{FF2B5EF4-FFF2-40B4-BE49-F238E27FC236}">
                <a16:creationId xmlns:a16="http://schemas.microsoft.com/office/drawing/2014/main" id="{F3FBC81D-5C7A-CD66-A79B-E742901E90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59C6D1-0EDF-A979-87EB-7C77CDF5B9B7}"/>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14935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8FB1-ECDE-8B27-F7AA-58E03BE38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A2730B-A413-9D73-0932-6A42798F4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52D75A-4F23-B703-280F-0E82290AF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EF9B8-205F-D141-9784-C1BC58C1E8F2}"/>
              </a:ext>
            </a:extLst>
          </p:cNvPr>
          <p:cNvSpPr>
            <a:spLocks noGrp="1"/>
          </p:cNvSpPr>
          <p:nvPr>
            <p:ph type="dt" sz="half" idx="10"/>
          </p:nvPr>
        </p:nvSpPr>
        <p:spPr/>
        <p:txBody>
          <a:bodyPr/>
          <a:lstStyle/>
          <a:p>
            <a:fld id="{6CDE3A73-E8E3-5E4D-BAC3-04E968367B6C}" type="datetime1">
              <a:rPr lang="en-US" smtClean="0"/>
              <a:t>5/13/25</a:t>
            </a:fld>
            <a:endParaRPr lang="en-US"/>
          </a:p>
        </p:txBody>
      </p:sp>
      <p:sp>
        <p:nvSpPr>
          <p:cNvPr id="6" name="Footer Placeholder 5">
            <a:extLst>
              <a:ext uri="{FF2B5EF4-FFF2-40B4-BE49-F238E27FC236}">
                <a16:creationId xmlns:a16="http://schemas.microsoft.com/office/drawing/2014/main" id="{30946DB3-E1D4-7322-BE4B-A6D8BCD70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B93A7-80A9-00C0-00A1-A8EDB6D32FF8}"/>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9807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6AC0-47F8-5DD8-EC12-380D17781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01020-8BFE-B27E-9F22-17AF0E1B8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CCDF66-9FB7-2F3B-69DF-B2B34535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B2E31-1A8D-C540-994C-33D7EBEFBABF}"/>
              </a:ext>
            </a:extLst>
          </p:cNvPr>
          <p:cNvSpPr>
            <a:spLocks noGrp="1"/>
          </p:cNvSpPr>
          <p:nvPr>
            <p:ph type="dt" sz="half" idx="10"/>
          </p:nvPr>
        </p:nvSpPr>
        <p:spPr/>
        <p:txBody>
          <a:bodyPr/>
          <a:lstStyle/>
          <a:p>
            <a:fld id="{B528EF08-918B-B24B-83B6-2C6E92093056}" type="datetime1">
              <a:rPr lang="en-US" smtClean="0"/>
              <a:t>5/13/25</a:t>
            </a:fld>
            <a:endParaRPr lang="en-US"/>
          </a:p>
        </p:txBody>
      </p:sp>
      <p:sp>
        <p:nvSpPr>
          <p:cNvPr id="6" name="Footer Placeholder 5">
            <a:extLst>
              <a:ext uri="{FF2B5EF4-FFF2-40B4-BE49-F238E27FC236}">
                <a16:creationId xmlns:a16="http://schemas.microsoft.com/office/drawing/2014/main" id="{73448F0E-64A8-C0B3-AC05-CFE31D626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634DB-354F-B0BB-1309-13B75D7E21DA}"/>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86774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CE0C7-8CFF-99BD-9A44-862613CF3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85BE5-9A1B-5326-AAC2-9922627D8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AC959-5260-7795-BD4E-FAC226172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CC268E-8404-8D40-9E55-90B8B80DF75E}" type="datetime1">
              <a:rPr lang="en-US" smtClean="0"/>
              <a:t>5/13/25</a:t>
            </a:fld>
            <a:endParaRPr lang="en-US"/>
          </a:p>
        </p:txBody>
      </p:sp>
      <p:sp>
        <p:nvSpPr>
          <p:cNvPr id="5" name="Footer Placeholder 4">
            <a:extLst>
              <a:ext uri="{FF2B5EF4-FFF2-40B4-BE49-F238E27FC236}">
                <a16:creationId xmlns:a16="http://schemas.microsoft.com/office/drawing/2014/main" id="{AA62C4E8-CCBA-D3D8-C637-E81ACD4CD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306899-C644-9189-F374-44209D975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20FA2-3170-F043-A30C-F04EE61C13E9}" type="slidenum">
              <a:rPr lang="en-US" smtClean="0"/>
              <a:t>‹#›</a:t>
            </a:fld>
            <a:endParaRPr lang="en-US"/>
          </a:p>
        </p:txBody>
      </p:sp>
    </p:spTree>
    <p:extLst>
      <p:ext uri="{BB962C8B-B14F-4D97-AF65-F5344CB8AC3E}">
        <p14:creationId xmlns:p14="http://schemas.microsoft.com/office/powerpoint/2010/main" val="13114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7.xml"/><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s://ia.cr/2025/391"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3" Type="http://schemas.openxmlformats.org/officeDocument/2006/relationships/image" Target="../media/image750.png"/><Relationship Id="rId7" Type="http://schemas.openxmlformats.org/officeDocument/2006/relationships/image" Target="../media/image79.png"/><Relationship Id="rId12" Type="http://schemas.openxmlformats.org/officeDocument/2006/relationships/image" Target="../media/image8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80.png"/><Relationship Id="rId11" Type="http://schemas.openxmlformats.org/officeDocument/2006/relationships/image" Target="../media/image83.png"/><Relationship Id="rId5" Type="http://schemas.openxmlformats.org/officeDocument/2006/relationships/image" Target="../media/image770.png"/><Relationship Id="rId10" Type="http://schemas.openxmlformats.org/officeDocument/2006/relationships/image" Target="../media/image82.png"/><Relationship Id="rId4" Type="http://schemas.openxmlformats.org/officeDocument/2006/relationships/image" Target="../media/image760.png"/><Relationship Id="rId9" Type="http://schemas.openxmlformats.org/officeDocument/2006/relationships/image" Target="../media/image8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10.png"/></Relationships>
</file>

<file path=ppt/slides/_rels/slide20.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9" Type="http://schemas.openxmlformats.org/officeDocument/2006/relationships/image" Target="../media/image122.png"/><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38" Type="http://schemas.openxmlformats.org/officeDocument/2006/relationships/image" Target="../media/image121.png"/><Relationship Id="rId2" Type="http://schemas.openxmlformats.org/officeDocument/2006/relationships/image" Target="../media/image85.png"/><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37" Type="http://schemas.openxmlformats.org/officeDocument/2006/relationships/image" Target="../media/image120.png"/><Relationship Id="rId40" Type="http://schemas.openxmlformats.org/officeDocument/2006/relationships/image" Target="../media/image123.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 Id="rId8" Type="http://schemas.openxmlformats.org/officeDocument/2006/relationships/image" Target="../media/image91.png"/><Relationship Id="rId3"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17.png"/><Relationship Id="rId26" Type="http://schemas.openxmlformats.org/officeDocument/2006/relationships/image" Target="../media/image131.png"/><Relationship Id="rId3" Type="http://schemas.openxmlformats.org/officeDocument/2006/relationships/image" Target="../media/image86.png"/><Relationship Id="rId21" Type="http://schemas.openxmlformats.org/officeDocument/2006/relationships/image" Target="../media/image120.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26.png"/><Relationship Id="rId25" Type="http://schemas.openxmlformats.org/officeDocument/2006/relationships/image" Target="../media/image130.png"/><Relationship Id="rId2" Type="http://schemas.openxmlformats.org/officeDocument/2006/relationships/image" Target="../media/image85.png"/><Relationship Id="rId16" Type="http://schemas.openxmlformats.org/officeDocument/2006/relationships/image" Target="../media/image125.png"/><Relationship Id="rId20" Type="http://schemas.openxmlformats.org/officeDocument/2006/relationships/image" Target="../media/image119.png"/><Relationship Id="rId29"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29.png"/><Relationship Id="rId5" Type="http://schemas.openxmlformats.org/officeDocument/2006/relationships/image" Target="../media/image88.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image" Target="../media/image133.png"/><Relationship Id="rId10" Type="http://schemas.openxmlformats.org/officeDocument/2006/relationships/image" Target="../media/image93.png"/><Relationship Id="rId19" Type="http://schemas.openxmlformats.org/officeDocument/2006/relationships/image" Target="../media/image118.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27.png"/><Relationship Id="rId27" Type="http://schemas.openxmlformats.org/officeDocument/2006/relationships/image" Target="../media/image132.pn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17.png"/><Relationship Id="rId26" Type="http://schemas.openxmlformats.org/officeDocument/2006/relationships/image" Target="../media/image131.png"/><Relationship Id="rId3" Type="http://schemas.openxmlformats.org/officeDocument/2006/relationships/image" Target="../media/image86.png"/><Relationship Id="rId21" Type="http://schemas.openxmlformats.org/officeDocument/2006/relationships/image" Target="../media/image120.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26.png"/><Relationship Id="rId25" Type="http://schemas.openxmlformats.org/officeDocument/2006/relationships/image" Target="../media/image130.png"/><Relationship Id="rId2" Type="http://schemas.openxmlformats.org/officeDocument/2006/relationships/image" Target="../media/image85.png"/><Relationship Id="rId16" Type="http://schemas.openxmlformats.org/officeDocument/2006/relationships/image" Target="../media/image125.png"/><Relationship Id="rId20"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29.png"/><Relationship Id="rId5" Type="http://schemas.openxmlformats.org/officeDocument/2006/relationships/image" Target="../media/image88.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image" Target="../media/image135.png"/><Relationship Id="rId10" Type="http://schemas.openxmlformats.org/officeDocument/2006/relationships/image" Target="../media/image93.png"/><Relationship Id="rId19" Type="http://schemas.openxmlformats.org/officeDocument/2006/relationships/image" Target="../media/image118.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27.png"/><Relationship Id="rId27" Type="http://schemas.openxmlformats.org/officeDocument/2006/relationships/image" Target="../media/image132.png"/></Relationships>
</file>

<file path=ppt/slides/_rels/slide2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17.png"/><Relationship Id="rId26" Type="http://schemas.openxmlformats.org/officeDocument/2006/relationships/image" Target="../media/image131.png"/><Relationship Id="rId3" Type="http://schemas.openxmlformats.org/officeDocument/2006/relationships/image" Target="../media/image86.png"/><Relationship Id="rId21" Type="http://schemas.openxmlformats.org/officeDocument/2006/relationships/image" Target="../media/image120.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26.png"/><Relationship Id="rId25" Type="http://schemas.openxmlformats.org/officeDocument/2006/relationships/image" Target="../media/image130.png"/><Relationship Id="rId2" Type="http://schemas.openxmlformats.org/officeDocument/2006/relationships/image" Target="../media/image85.png"/><Relationship Id="rId16" Type="http://schemas.openxmlformats.org/officeDocument/2006/relationships/image" Target="../media/image125.png"/><Relationship Id="rId20" Type="http://schemas.openxmlformats.org/officeDocument/2006/relationships/image" Target="../media/image119.png"/><Relationship Id="rId29"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29.png"/><Relationship Id="rId5" Type="http://schemas.openxmlformats.org/officeDocument/2006/relationships/image" Target="../media/image88.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image" Target="../media/image136.png"/><Relationship Id="rId10" Type="http://schemas.openxmlformats.org/officeDocument/2006/relationships/image" Target="../media/image93.png"/><Relationship Id="rId19" Type="http://schemas.openxmlformats.org/officeDocument/2006/relationships/image" Target="../media/image118.png"/><Relationship Id="rId31" Type="http://schemas.openxmlformats.org/officeDocument/2006/relationships/image" Target="../media/image138.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7.pn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17.png"/><Relationship Id="rId26" Type="http://schemas.openxmlformats.org/officeDocument/2006/relationships/image" Target="../media/image131.png"/><Relationship Id="rId3" Type="http://schemas.openxmlformats.org/officeDocument/2006/relationships/image" Target="../media/image86.png"/><Relationship Id="rId21" Type="http://schemas.openxmlformats.org/officeDocument/2006/relationships/image" Target="../media/image120.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26.png"/><Relationship Id="rId25" Type="http://schemas.openxmlformats.org/officeDocument/2006/relationships/image" Target="../media/image130.png"/><Relationship Id="rId2" Type="http://schemas.openxmlformats.org/officeDocument/2006/relationships/image" Target="../media/image85.png"/><Relationship Id="rId16" Type="http://schemas.openxmlformats.org/officeDocument/2006/relationships/image" Target="../media/image125.png"/><Relationship Id="rId20" Type="http://schemas.openxmlformats.org/officeDocument/2006/relationships/image" Target="../media/image119.png"/><Relationship Id="rId29"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29.png"/><Relationship Id="rId5" Type="http://schemas.openxmlformats.org/officeDocument/2006/relationships/image" Target="../media/image88.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image" Target="../media/image136.png"/><Relationship Id="rId10" Type="http://schemas.openxmlformats.org/officeDocument/2006/relationships/image" Target="../media/image93.png"/><Relationship Id="rId19" Type="http://schemas.openxmlformats.org/officeDocument/2006/relationships/image" Target="../media/image118.png"/><Relationship Id="rId31" Type="http://schemas.openxmlformats.org/officeDocument/2006/relationships/image" Target="../media/image139.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7.png"/></Relationships>
</file>

<file path=ppt/slides/_rels/slide3.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10.png"/><Relationship Id="rId9" Type="http://schemas.openxmlformats.org/officeDocument/2006/relationships/image" Target="../media/image13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8" Type="http://schemas.openxmlformats.org/officeDocument/2006/relationships/image" Target="../media/image8.png"/><Relationship Id="rId3" Type="http://schemas.openxmlformats.org/officeDocument/2006/relationships/image" Target="../media/image12.png"/><Relationship Id="rId34" Type="http://schemas.openxmlformats.org/officeDocument/2006/relationships/image" Target="../media/image20.png"/><Relationship Id="rId17" Type="http://schemas.openxmlformats.org/officeDocument/2006/relationships/image" Target="../media/image27.png"/><Relationship Id="rId25" Type="http://schemas.openxmlformats.org/officeDocument/2006/relationships/image" Target="../media/image32.png"/><Relationship Id="rId33" Type="http://schemas.openxmlformats.org/officeDocument/2006/relationships/image" Target="../media/image19.png"/><Relationship Id="rId20" Type="http://schemas.openxmlformats.org/officeDocument/2006/relationships/image" Target="../media/image9.jpeg"/><Relationship Id="rId29" Type="http://schemas.openxmlformats.org/officeDocument/2006/relationships/image" Target="../media/image10.jpeg"/><Relationship Id="rId1" Type="http://schemas.openxmlformats.org/officeDocument/2006/relationships/slideLayout" Target="../slideLayouts/slideLayout2.xml"/><Relationship Id="rId24" Type="http://schemas.openxmlformats.org/officeDocument/2006/relationships/image" Target="../media/image31.png"/><Relationship Id="rId32" Type="http://schemas.openxmlformats.org/officeDocument/2006/relationships/image" Target="../media/image18.png"/><Relationship Id="rId37" Type="http://schemas.openxmlformats.org/officeDocument/2006/relationships/image" Target="../media/image17.png"/><Relationship Id="rId28" Type="http://schemas.openxmlformats.org/officeDocument/2006/relationships/image" Target="../media/image14.png"/><Relationship Id="rId36" Type="http://schemas.openxmlformats.org/officeDocument/2006/relationships/image" Target="../media/image14.jpeg"/><Relationship Id="rId19" Type="http://schemas.openxmlformats.org/officeDocument/2006/relationships/image" Target="../media/image4.png"/><Relationship Id="rId31" Type="http://schemas.openxmlformats.org/officeDocument/2006/relationships/image" Target="../media/image12.jpeg"/><Relationship Id="rId27" Type="http://schemas.openxmlformats.org/officeDocument/2006/relationships/image" Target="../media/image13.png"/><Relationship Id="rId30" Type="http://schemas.openxmlformats.org/officeDocument/2006/relationships/image" Target="../media/image11.jpeg"/><Relationship Id="rId35"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37C4-6BE2-81E1-D4C6-B84B0F5FA786}"/>
              </a:ext>
            </a:extLst>
          </p:cNvPr>
          <p:cNvSpPr>
            <a:spLocks noGrp="1"/>
          </p:cNvSpPr>
          <p:nvPr>
            <p:ph type="ctrTitle"/>
          </p:nvPr>
        </p:nvSpPr>
        <p:spPr>
          <a:xfrm>
            <a:off x="1523999" y="1214438"/>
            <a:ext cx="9829801" cy="2997344"/>
          </a:xfrm>
        </p:spPr>
        <p:txBody>
          <a:bodyPr>
            <a:normAutofit fontScale="90000"/>
          </a:bodyPr>
          <a:lstStyle/>
          <a:p>
            <a:pPr algn="l"/>
            <a:r>
              <a:rPr lang="en-US" dirty="0"/>
              <a:t>Monotone-Policy BARGs and More from BARGs and the Quadratic Residuosity Assumption</a:t>
            </a:r>
          </a:p>
        </p:txBody>
      </p:sp>
      <p:sp>
        <p:nvSpPr>
          <p:cNvPr id="3" name="Subtitle 2">
            <a:extLst>
              <a:ext uri="{FF2B5EF4-FFF2-40B4-BE49-F238E27FC236}">
                <a16:creationId xmlns:a16="http://schemas.microsoft.com/office/drawing/2014/main" id="{509E0D3D-D511-4B8A-5AE6-A8D07FD20947}"/>
              </a:ext>
            </a:extLst>
          </p:cNvPr>
          <p:cNvSpPr>
            <a:spLocks noGrp="1"/>
          </p:cNvSpPr>
          <p:nvPr>
            <p:ph type="subTitle" idx="1"/>
          </p:nvPr>
        </p:nvSpPr>
        <p:spPr>
          <a:xfrm>
            <a:off x="1655762" y="4468840"/>
            <a:ext cx="2575034" cy="1655762"/>
          </a:xfrm>
        </p:spPr>
        <p:txBody>
          <a:bodyPr>
            <a:normAutofit/>
          </a:bodyPr>
          <a:lstStyle/>
          <a:p>
            <a:pPr algn="l"/>
            <a:r>
              <a:rPr lang="en-US" sz="2800" dirty="0">
                <a:solidFill>
                  <a:srgbClr val="BF5700"/>
                </a:solidFill>
              </a:rPr>
              <a:t>Shafik Nassar</a:t>
            </a:r>
            <a:br>
              <a:rPr lang="en-US" sz="2800" dirty="0"/>
            </a:br>
            <a:r>
              <a:rPr lang="en-US" sz="2800" dirty="0"/>
              <a:t>Brent Waters</a:t>
            </a:r>
            <a:br>
              <a:rPr lang="en-US" sz="2800" dirty="0"/>
            </a:br>
            <a:r>
              <a:rPr lang="en-US" sz="2800" dirty="0"/>
              <a:t>David Wu</a:t>
            </a:r>
          </a:p>
        </p:txBody>
      </p:sp>
      <p:pic>
        <p:nvPicPr>
          <p:cNvPr id="1028" name="Picture 4" descr="University of Texas at Austin - Wikipedia">
            <a:extLst>
              <a:ext uri="{FF2B5EF4-FFF2-40B4-BE49-F238E27FC236}">
                <a16:creationId xmlns:a16="http://schemas.microsoft.com/office/drawing/2014/main" id="{36B8E66D-3D96-6875-5665-76AF39D8E3CF}"/>
              </a:ext>
            </a:extLst>
          </p:cNvPr>
          <p:cNvPicPr>
            <a:picLocks noChangeAspect="1" noChangeArrowheads="1"/>
          </p:cNvPicPr>
          <p:nvPr/>
        </p:nvPicPr>
        <p:blipFill>
          <a:blip r:embed="rId2">
            <a:clrChange>
              <a:clrFrom>
                <a:srgbClr val="FFFFFF">
                  <a:alpha val="0"/>
                </a:srgbClr>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5421" y="4468840"/>
            <a:ext cx="1655762" cy="16557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FF781A5-8E41-2120-0CEA-5E486B232FA6}"/>
              </a:ext>
            </a:extLst>
          </p:cNvPr>
          <p:cNvSpPr>
            <a:spLocks noGrp="1"/>
          </p:cNvSpPr>
          <p:nvPr>
            <p:ph type="sldNum" sz="quarter" idx="12"/>
          </p:nvPr>
        </p:nvSpPr>
        <p:spPr/>
        <p:txBody>
          <a:bodyPr/>
          <a:lstStyle/>
          <a:p>
            <a:fld id="{57E20FA2-3170-F043-A30C-F04EE61C13E9}" type="slidenum">
              <a:rPr lang="en-US" smtClean="0"/>
              <a:t>1</a:t>
            </a:fld>
            <a:endParaRPr lang="en-US"/>
          </a:p>
        </p:txBody>
      </p:sp>
      <p:pic>
        <p:nvPicPr>
          <p:cNvPr id="5" name="Picture 2" descr="Landing – Yoshihisa Yamamoto - NTT Research, Inc.">
            <a:extLst>
              <a:ext uri="{FF2B5EF4-FFF2-40B4-BE49-F238E27FC236}">
                <a16:creationId xmlns:a16="http://schemas.microsoft.com/office/drawing/2014/main" id="{9AC651AB-5D73-1B12-2B5C-3EF85AEED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777" y="4980161"/>
            <a:ext cx="3093423" cy="60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2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7FDB70D0-2869-B134-4A48-3CDD4796CEE6}"/>
                  </a:ext>
                </a:extLst>
              </p:cNvPr>
              <p:cNvSpPr/>
              <p:nvPr/>
            </p:nvSpPr>
            <p:spPr>
              <a:xfrm>
                <a:off x="8157146" y="3460526"/>
                <a:ext cx="4034854" cy="131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a:rPr lang="en-US" sz="2800" b="0" i="1" smtClean="0">
                            <a:latin typeface="Cambria Math" panose="02040503050406030204" pitchFamily="18" charset="0"/>
                          </a:rPr>
                          <m:t>𝑖</m:t>
                        </m:r>
                      </m:sub>
                    </m:sSub>
                    <m:r>
                      <a:rPr lang="en-US" sz="2800" b="0" i="0" smtClean="0">
                        <a:latin typeface="Cambria Math" panose="02040503050406030204" pitchFamily="18" charset="0"/>
                      </a:rPr>
                      <m:t>=</m:t>
                    </m:r>
                    <m:d>
                      <m:dPr>
                        <m:begChr m:val="{"/>
                        <m:endChr m:val=""/>
                        <m:ctrlPr>
                          <a:rPr lang="en-US" sz="2800" i="1" dirty="0" smtClean="0">
                            <a:latin typeface="Cambria Math" panose="02040503050406030204" pitchFamily="18" charset="0"/>
                          </a:rPr>
                        </m:ctrlPr>
                      </m:dPr>
                      <m:e>
                        <m:eqArr>
                          <m:eqArrPr>
                            <m:ctrlPr>
                              <a:rPr lang="en-US" sz="2800" i="1" dirty="0" smtClean="0">
                                <a:latin typeface="Cambria Math" panose="02040503050406030204" pitchFamily="18" charset="0"/>
                              </a:rPr>
                            </m:ctrlPr>
                          </m:eqArrPr>
                          <m:e>
                            <m:r>
                              <m:rPr>
                                <m:sty m:val="p"/>
                              </m:rPr>
                              <a:rPr lang="en-US" sz="2800" b="0" i="0" dirty="0" smtClean="0">
                                <a:latin typeface="Cambria Math" panose="02040503050406030204" pitchFamily="18" charset="0"/>
                              </a:rPr>
                              <m:t>Enc</m:t>
                            </m:r>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1</m:t>
                                </m:r>
                              </m:e>
                            </m:d>
                            <m:r>
                              <a:rPr lang="en-US" sz="2800" b="0" i="1" dirty="0" smtClean="0">
                                <a:latin typeface="Cambria Math" panose="02040503050406030204" pitchFamily="18" charset="0"/>
                              </a:rPr>
                              <m:t>       </m:t>
                            </m:r>
                            <m:r>
                              <a:rPr lang="en-US" sz="2800" b="0" i="1" dirty="0" smtClean="0">
                                <a:latin typeface="Cambria Math" panose="02040503050406030204" pitchFamily="18" charset="0"/>
                              </a:rPr>
                              <m:t>𝑖</m:t>
                            </m:r>
                            <m:r>
                              <a:rPr lang="en-US" sz="2800" b="0" i="1" dirty="0" smtClean="0">
                                <a:latin typeface="Cambria Math" panose="02040503050406030204" pitchFamily="18" charset="0"/>
                              </a:rPr>
                              <m:t>∈</m:t>
                            </m:r>
                            <m:r>
                              <a:rPr lang="en-US" sz="2800" b="0" i="1" dirty="0" smtClean="0">
                                <a:latin typeface="Cambria Math" panose="02040503050406030204" pitchFamily="18" charset="0"/>
                              </a:rPr>
                              <m:t>𝑆</m:t>
                            </m:r>
                          </m:e>
                          <m:e>
                            <m:r>
                              <m:rPr>
                                <m:sty m:val="p"/>
                              </m:rPr>
                              <a:rPr lang="en-US" sz="2800" dirty="0">
                                <a:latin typeface="Cambria Math" panose="02040503050406030204" pitchFamily="18" charset="0"/>
                              </a:rPr>
                              <m:t>Enc</m:t>
                            </m:r>
                            <m:d>
                              <m:dPr>
                                <m:ctrlPr>
                                  <a:rPr lang="en-US" sz="2800" i="1" dirty="0">
                                    <a:latin typeface="Cambria Math" panose="02040503050406030204" pitchFamily="18" charset="0"/>
                                  </a:rPr>
                                </m:ctrlPr>
                              </m:dPr>
                              <m:e>
                                <m:r>
                                  <a:rPr lang="en-US" sz="2800" b="0" i="1" dirty="0" smtClean="0">
                                    <a:latin typeface="Cambria Math" panose="02040503050406030204" pitchFamily="18" charset="0"/>
                                  </a:rPr>
                                  <m:t>0</m:t>
                                </m:r>
                              </m:e>
                            </m:d>
                            <m:r>
                              <a:rPr lang="en-US" sz="2800" i="1" dirty="0">
                                <a:latin typeface="Cambria Math" panose="02040503050406030204" pitchFamily="18" charset="0"/>
                              </a:rPr>
                              <m:t>       </m:t>
                            </m:r>
                            <m:r>
                              <a:rPr lang="en-US" sz="2800" i="1" dirty="0">
                                <a:latin typeface="Cambria Math" panose="02040503050406030204" pitchFamily="18" charset="0"/>
                              </a:rPr>
                              <m:t>𝑖</m:t>
                            </m:r>
                            <m:r>
                              <a:rPr lang="en-US" sz="2800" b="0" i="1" dirty="0" smtClean="0">
                                <a:latin typeface="Cambria Math" panose="02040503050406030204" pitchFamily="18" charset="0"/>
                              </a:rPr>
                              <m:t>∉</m:t>
                            </m:r>
                            <m:r>
                              <a:rPr lang="en-US" sz="2800" i="1" dirty="0">
                                <a:latin typeface="Cambria Math" panose="02040503050406030204" pitchFamily="18" charset="0"/>
                              </a:rPr>
                              <m:t>𝑆</m:t>
                            </m:r>
                          </m:e>
                        </m:eqArr>
                      </m:e>
                    </m:d>
                  </m:oMath>
                </a14:m>
                <a:r>
                  <a:rPr lang="en-US" sz="2800" dirty="0"/>
                  <a:t> </a:t>
                </a:r>
              </a:p>
            </p:txBody>
          </p:sp>
        </mc:Choice>
        <mc:Fallback xmlns="">
          <p:sp>
            <p:nvSpPr>
              <p:cNvPr id="18" name="Rounded Rectangle 17">
                <a:extLst>
                  <a:ext uri="{FF2B5EF4-FFF2-40B4-BE49-F238E27FC236}">
                    <a16:creationId xmlns:a16="http://schemas.microsoft.com/office/drawing/2014/main" id="{7FDB70D0-2869-B134-4A48-3CDD4796CEE6}"/>
                  </a:ext>
                </a:extLst>
              </p:cNvPr>
              <p:cNvSpPr>
                <a:spLocks noRot="1" noChangeAspect="1" noMove="1" noResize="1" noEditPoints="1" noAdjustHandles="1" noChangeArrowheads="1" noChangeShapeType="1" noTextEdit="1"/>
              </p:cNvSpPr>
              <p:nvPr/>
            </p:nvSpPr>
            <p:spPr>
              <a:xfrm>
                <a:off x="8157146" y="3460526"/>
                <a:ext cx="4034854" cy="1315719"/>
              </a:xfrm>
              <a:prstGeom prst="roundRect">
                <a:avLst/>
              </a:prstGeom>
              <a:blipFill>
                <a:blip r:embed="rId3"/>
                <a:stretch>
                  <a:fillRect l="-19063" t="-149057" b="-22075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FAC41A7-A336-060E-AED7-50707F471AD4}"/>
              </a:ext>
            </a:extLst>
          </p:cNvPr>
          <p:cNvSpPr>
            <a:spLocks noGrp="1"/>
          </p:cNvSpPr>
          <p:nvPr>
            <p:ph type="title"/>
          </p:nvPr>
        </p:nvSpPr>
        <p:spPr>
          <a:xfrm>
            <a:off x="694678" y="19350"/>
            <a:ext cx="10515600" cy="1325563"/>
          </a:xfrm>
        </p:spPr>
        <p:txBody>
          <a:bodyPr/>
          <a:lstStyle/>
          <a:p>
            <a:r>
              <a:rPr lang="en-US" dirty="0"/>
              <a:t>ZFH: General Blueprint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F1E7A-D3E3-7BEC-3F32-2DC957B3EFE0}"/>
                  </a:ext>
                </a:extLst>
              </p:cNvPr>
              <p:cNvSpPr>
                <a:spLocks noGrp="1"/>
              </p:cNvSpPr>
              <p:nvPr>
                <p:ph idx="1"/>
              </p:nvPr>
            </p:nvSpPr>
            <p:spPr>
              <a:xfrm>
                <a:off x="838200" y="1825625"/>
                <a:ext cx="10515600" cy="752683"/>
              </a:xfrm>
            </p:spPr>
            <p:txBody>
              <a:bodyPr/>
              <a:lstStyle/>
              <a:p>
                <a:pPr marL="0" inden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b="0" i="0"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F3F1E7A-D3E3-7BEC-3F32-2DC957B3EFE0}"/>
                  </a:ext>
                </a:extLst>
              </p:cNvPr>
              <p:cNvSpPr>
                <a:spLocks noGrp="1" noRot="1" noChangeAspect="1" noMove="1" noResize="1" noEditPoints="1" noAdjustHandles="1" noChangeArrowheads="1" noChangeShapeType="1" noTextEdit="1"/>
              </p:cNvSpPr>
              <p:nvPr>
                <p:ph idx="1"/>
              </p:nvPr>
            </p:nvSpPr>
            <p:spPr>
              <a:xfrm>
                <a:off x="838200" y="1825625"/>
                <a:ext cx="10515600" cy="752683"/>
              </a:xfrm>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00621A-1467-EA68-6F1D-D272B1C448F8}"/>
              </a:ext>
            </a:extLst>
          </p:cNvPr>
          <p:cNvSpPr>
            <a:spLocks noGrp="1"/>
          </p:cNvSpPr>
          <p:nvPr>
            <p:ph type="sldNum" sz="quarter" idx="12"/>
          </p:nvPr>
        </p:nvSpPr>
        <p:spPr/>
        <p:txBody>
          <a:bodyPr/>
          <a:lstStyle/>
          <a:p>
            <a:fld id="{57E20FA2-3170-F043-A30C-F04EE61C13E9}" type="slidenum">
              <a:rPr lang="en-US" smtClean="0"/>
              <a:t>10</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E7D258F-E27C-5A0C-CDEB-2B54341ACFD5}"/>
                  </a:ext>
                </a:extLst>
              </p:cNvPr>
              <p:cNvSpPr/>
              <p:nvPr/>
            </p:nvSpPr>
            <p:spPr>
              <a:xfrm>
                <a:off x="2417342" y="169068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7E7D258F-E27C-5A0C-CDEB-2B54341ACFD5}"/>
                  </a:ext>
                </a:extLst>
              </p:cNvPr>
              <p:cNvSpPr>
                <a:spLocks noRot="1" noChangeAspect="1" noMove="1" noResize="1" noEditPoints="1" noAdjustHandles="1" noChangeArrowheads="1" noChangeShapeType="1" noTextEdit="1"/>
              </p:cNvSpPr>
              <p:nvPr/>
            </p:nvSpPr>
            <p:spPr>
              <a:xfrm>
                <a:off x="2417342" y="1690688"/>
                <a:ext cx="636814" cy="620486"/>
              </a:xfrm>
              <a:prstGeom prst="rect">
                <a:avLst/>
              </a:prstGeom>
              <a:blipFill>
                <a:blip r:embed="rId5"/>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E1AFA17-3113-F5F7-39CA-9DACCCAA4C92}"/>
                  </a:ext>
                </a:extLst>
              </p:cNvPr>
              <p:cNvSpPr/>
              <p:nvPr/>
            </p:nvSpPr>
            <p:spPr>
              <a:xfrm>
                <a:off x="3489585" y="169068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5E1AFA17-3113-F5F7-39CA-9DACCCAA4C92}"/>
                  </a:ext>
                </a:extLst>
              </p:cNvPr>
              <p:cNvSpPr>
                <a:spLocks noRot="1" noChangeAspect="1" noMove="1" noResize="1" noEditPoints="1" noAdjustHandles="1" noChangeArrowheads="1" noChangeShapeType="1" noTextEdit="1"/>
              </p:cNvSpPr>
              <p:nvPr/>
            </p:nvSpPr>
            <p:spPr>
              <a:xfrm>
                <a:off x="3489585" y="1690688"/>
                <a:ext cx="636814" cy="620486"/>
              </a:xfrm>
              <a:prstGeom prst="rect">
                <a:avLst/>
              </a:prstGeom>
              <a:blipFill>
                <a:blip r:embed="rId6"/>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A065F8-D6CE-E3D5-1A94-A0980AA3BE32}"/>
                  </a:ext>
                </a:extLst>
              </p:cNvPr>
              <p:cNvSpPr/>
              <p:nvPr/>
            </p:nvSpPr>
            <p:spPr>
              <a:xfrm>
                <a:off x="4561828" y="169068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7AA065F8-D6CE-E3D5-1A94-A0980AA3BE32}"/>
                  </a:ext>
                </a:extLst>
              </p:cNvPr>
              <p:cNvSpPr>
                <a:spLocks noRot="1" noChangeAspect="1" noMove="1" noResize="1" noEditPoints="1" noAdjustHandles="1" noChangeArrowheads="1" noChangeShapeType="1" noTextEdit="1"/>
              </p:cNvSpPr>
              <p:nvPr/>
            </p:nvSpPr>
            <p:spPr>
              <a:xfrm>
                <a:off x="4561828" y="1690688"/>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6D15320-E4AF-2E50-FD84-6617A272C8E0}"/>
                  </a:ext>
                </a:extLst>
              </p:cNvPr>
              <p:cNvSpPr/>
              <p:nvPr/>
            </p:nvSpPr>
            <p:spPr>
              <a:xfrm>
                <a:off x="5634071" y="169068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F6D15320-E4AF-2E50-FD84-6617A272C8E0}"/>
                  </a:ext>
                </a:extLst>
              </p:cNvPr>
              <p:cNvSpPr>
                <a:spLocks noRot="1" noChangeAspect="1" noMove="1" noResize="1" noEditPoints="1" noAdjustHandles="1" noChangeArrowheads="1" noChangeShapeType="1" noTextEdit="1"/>
              </p:cNvSpPr>
              <p:nvPr/>
            </p:nvSpPr>
            <p:spPr>
              <a:xfrm>
                <a:off x="5634071" y="1690688"/>
                <a:ext cx="636814" cy="620486"/>
              </a:xfrm>
              <a:prstGeom prst="rect">
                <a:avLst/>
              </a:prstGeom>
              <a:blipFill>
                <a:blip r:embed="rId8"/>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FCF5E45-92A4-84B1-81EC-77FB1DC89562}"/>
                  </a:ext>
                </a:extLst>
              </p:cNvPr>
              <p:cNvSpPr/>
              <p:nvPr/>
            </p:nvSpPr>
            <p:spPr>
              <a:xfrm>
                <a:off x="7428789" y="169068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n</m:t>
                          </m:r>
                        </m:sub>
                      </m:sSub>
                    </m:oMath>
                  </m:oMathPara>
                </a14:m>
                <a:endParaRPr lang="en-US" sz="2800" dirty="0"/>
              </a:p>
            </p:txBody>
          </p:sp>
        </mc:Choice>
        <mc:Fallback xmlns="">
          <p:sp>
            <p:nvSpPr>
              <p:cNvPr id="9" name="Rectangle 8">
                <a:extLst>
                  <a:ext uri="{FF2B5EF4-FFF2-40B4-BE49-F238E27FC236}">
                    <a16:creationId xmlns:a16="http://schemas.microsoft.com/office/drawing/2014/main" id="{AFCF5E45-92A4-84B1-81EC-77FB1DC89562}"/>
                  </a:ext>
                </a:extLst>
              </p:cNvPr>
              <p:cNvSpPr>
                <a:spLocks noRot="1" noChangeAspect="1" noMove="1" noResize="1" noEditPoints="1" noAdjustHandles="1" noChangeArrowheads="1" noChangeShapeType="1" noTextEdit="1"/>
              </p:cNvSpPr>
              <p:nvPr/>
            </p:nvSpPr>
            <p:spPr>
              <a:xfrm>
                <a:off x="7428789" y="1690688"/>
                <a:ext cx="636814" cy="620486"/>
              </a:xfrm>
              <a:prstGeom prst="rect">
                <a:avLst/>
              </a:prstGeom>
              <a:blipFill>
                <a:blip r:embed="rId9"/>
                <a:stretch>
                  <a:fillRect l="-769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C6D3259-765C-A753-C88D-2E2593CBCAD4}"/>
              </a:ext>
            </a:extLst>
          </p:cNvPr>
          <p:cNvSpPr txBox="1"/>
          <p:nvPr/>
        </p:nvSpPr>
        <p:spPr>
          <a:xfrm>
            <a:off x="6500917" y="1690688"/>
            <a:ext cx="492443" cy="523220"/>
          </a:xfrm>
          <a:prstGeom prst="rect">
            <a:avLst/>
          </a:prstGeom>
          <a:noFill/>
        </p:spPr>
        <p:txBody>
          <a:bodyPr wrap="none" rtlCol="0">
            <a:spAutoFit/>
          </a:bodyPr>
          <a:lstStyle/>
          <a:p>
            <a:r>
              <a:rPr lang="en-US" sz="28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3959D7-469C-E3B0-73A3-4247CF93DF06}"/>
                  </a:ext>
                </a:extLst>
              </p:cNvPr>
              <p:cNvSpPr txBox="1"/>
              <p:nvPr/>
            </p:nvSpPr>
            <p:spPr>
              <a:xfrm>
                <a:off x="1075900" y="2493031"/>
                <a:ext cx="7534699" cy="523220"/>
              </a:xfrm>
              <a:prstGeom prst="rect">
                <a:avLst/>
              </a:prstGeom>
              <a:noFill/>
            </p:spPr>
            <p:txBody>
              <a:bodyPr wrap="square">
                <a:spAutoFit/>
              </a:bodyPr>
              <a:lstStyle/>
              <a:p>
                <a:pPr marL="0" indent="0">
                  <a:buNone/>
                </a:pPr>
                <a:r>
                  <a:rPr lang="en-US" sz="2800" b="0"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           1          1            1           0                      0</m:t>
                    </m:r>
                  </m:oMath>
                </a14:m>
                <a:endParaRPr lang="en-US" sz="2800" dirty="0"/>
              </a:p>
            </p:txBody>
          </p:sp>
        </mc:Choice>
        <mc:Fallback xmlns="">
          <p:sp>
            <p:nvSpPr>
              <p:cNvPr id="12" name="TextBox 11">
                <a:extLst>
                  <a:ext uri="{FF2B5EF4-FFF2-40B4-BE49-F238E27FC236}">
                    <a16:creationId xmlns:a16="http://schemas.microsoft.com/office/drawing/2014/main" id="{733959D7-469C-E3B0-73A3-4247CF93DF06}"/>
                  </a:ext>
                </a:extLst>
              </p:cNvPr>
              <p:cNvSpPr txBox="1">
                <a:spLocks noRot="1" noChangeAspect="1" noMove="1" noResize="1" noEditPoints="1" noAdjustHandles="1" noChangeArrowheads="1" noChangeShapeType="1" noTextEdit="1"/>
              </p:cNvSpPr>
              <p:nvPr/>
            </p:nvSpPr>
            <p:spPr>
              <a:xfrm>
                <a:off x="1075900" y="2493031"/>
                <a:ext cx="7534699" cy="523220"/>
              </a:xfrm>
              <a:prstGeom prst="rect">
                <a:avLst/>
              </a:prstGeom>
              <a:blipFill>
                <a:blip r:embed="rId10"/>
                <a:stretch>
                  <a:fillRect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ACA9F1-AE25-2CC3-499D-AAF9C7460C96}"/>
                  </a:ext>
                </a:extLst>
              </p:cNvPr>
              <p:cNvSpPr txBox="1"/>
              <p:nvPr/>
            </p:nvSpPr>
            <p:spPr>
              <a:xfrm>
                <a:off x="1075899" y="3318099"/>
                <a:ext cx="7534699" cy="11378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Hash</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hk</m:t>
                          </m:r>
                          <m:r>
                            <a:rPr lang="en-US" sz="2800" b="0" i="0" smtClean="0">
                              <a:latin typeface="Cambria Math" panose="02040503050406030204" pitchFamily="18" charset="0"/>
                            </a:rPr>
                            <m:t>,</m:t>
                          </m:r>
                          <m:r>
                            <a:rPr lang="en-US" sz="2800" b="0" i="1" smtClean="0">
                              <a:latin typeface="Cambria Math" panose="02040503050406030204" pitchFamily="18" charset="0"/>
                            </a:rPr>
                            <m:t>𝑥</m:t>
                          </m:r>
                        </m:e>
                      </m:d>
                      <m:r>
                        <a:rPr lang="en-US" sz="2800" b="0" i="0"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solidFill>
                                <a:schemeClr val="accent2"/>
                              </a:solidFill>
                              <a:latin typeface="Cambria Math" panose="02040503050406030204" pitchFamily="18" charset="0"/>
                            </a:rPr>
                            <m:t>𝑋</m:t>
                          </m:r>
                        </m:sub>
                        <m:sup/>
                        <m:e>
                          <m:sSub>
                            <m:sSubPr>
                              <m:ctrlPr>
                                <a:rPr lang="en-US" sz="2800" b="0" i="1" smtClean="0">
                                  <a:latin typeface="Cambria Math" panose="02040503050406030204" pitchFamily="18" charset="0"/>
                                </a:rPr>
                              </m:ctrlPr>
                            </m:sSubPr>
                            <m:e>
                              <m:r>
                                <m:rPr>
                                  <m:sty m:val="p"/>
                                </m:rPr>
                                <a:rPr lang="en-US" sz="2800" i="0">
                                  <a:latin typeface="Cambria Math" panose="02040503050406030204" pitchFamily="18" charset="0"/>
                                </a:rPr>
                                <m:t>c</m:t>
                              </m:r>
                              <m:r>
                                <m:rPr>
                                  <m:sty m:val="p"/>
                                </m:rPr>
                                <a:rPr lang="en-US" sz="2800" b="0" i="0" smtClean="0">
                                  <a:latin typeface="Cambria Math" panose="02040503050406030204" pitchFamily="18" charset="0"/>
                                </a:rPr>
                                <m:t>t</m:t>
                              </m:r>
                            </m:e>
                            <m:sub>
                              <m:r>
                                <a:rPr lang="en-US" sz="2800" b="0" i="1" smtClean="0">
                                  <a:latin typeface="Cambria Math" panose="02040503050406030204" pitchFamily="18" charset="0"/>
                                </a:rPr>
                                <m:t>𝑖</m:t>
                              </m:r>
                            </m:sub>
                          </m:sSub>
                        </m:e>
                      </m:nary>
                    </m:oMath>
                  </m:oMathPara>
                </a14:m>
                <a:endParaRPr lang="en-US" sz="2800" dirty="0"/>
              </a:p>
            </p:txBody>
          </p:sp>
        </mc:Choice>
        <mc:Fallback xmlns="">
          <p:sp>
            <p:nvSpPr>
              <p:cNvPr id="13" name="TextBox 12">
                <a:extLst>
                  <a:ext uri="{FF2B5EF4-FFF2-40B4-BE49-F238E27FC236}">
                    <a16:creationId xmlns:a16="http://schemas.microsoft.com/office/drawing/2014/main" id="{27ACA9F1-AE25-2CC3-499D-AAF9C7460C96}"/>
                  </a:ext>
                </a:extLst>
              </p:cNvPr>
              <p:cNvSpPr txBox="1">
                <a:spLocks noRot="1" noChangeAspect="1" noMove="1" noResize="1" noEditPoints="1" noAdjustHandles="1" noChangeArrowheads="1" noChangeShapeType="1" noTextEdit="1"/>
              </p:cNvSpPr>
              <p:nvPr/>
            </p:nvSpPr>
            <p:spPr>
              <a:xfrm>
                <a:off x="1075899" y="3318099"/>
                <a:ext cx="7534699" cy="1137876"/>
              </a:xfrm>
              <a:prstGeom prst="rect">
                <a:avLst/>
              </a:prstGeom>
              <a:blipFill>
                <a:blip r:embed="rId11"/>
                <a:stretch>
                  <a:fillRect t="-131111" b="-18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ular Callout 13">
                <a:extLst>
                  <a:ext uri="{FF2B5EF4-FFF2-40B4-BE49-F238E27FC236}">
                    <a16:creationId xmlns:a16="http://schemas.microsoft.com/office/drawing/2014/main" id="{6A6D6DB0-D101-4D46-7971-9ED7B56446EB}"/>
                  </a:ext>
                </a:extLst>
              </p:cNvPr>
              <p:cNvSpPr/>
              <p:nvPr/>
            </p:nvSpPr>
            <p:spPr>
              <a:xfrm>
                <a:off x="9046028" y="2098623"/>
                <a:ext cx="3006065" cy="917628"/>
              </a:xfrm>
              <a:prstGeom prst="wedgeRoundRectCallout">
                <a:avLst>
                  <a:gd name="adj1" fmla="val -79426"/>
                  <a:gd name="adj2" fmla="val 16158"/>
                  <a:gd name="adj3" fmla="val 16667"/>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𝑋</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=1</m:t>
                          </m:r>
                        </m:e>
                      </m:d>
                    </m:oMath>
                  </m:oMathPara>
                </a14:m>
                <a:endParaRPr lang="en-US" sz="2800" dirty="0"/>
              </a:p>
            </p:txBody>
          </p:sp>
        </mc:Choice>
        <mc:Fallback xmlns="">
          <p:sp>
            <p:nvSpPr>
              <p:cNvPr id="14" name="Rounded Rectangular Callout 13">
                <a:extLst>
                  <a:ext uri="{FF2B5EF4-FFF2-40B4-BE49-F238E27FC236}">
                    <a16:creationId xmlns:a16="http://schemas.microsoft.com/office/drawing/2014/main" id="{6A6D6DB0-D101-4D46-7971-9ED7B56446EB}"/>
                  </a:ext>
                </a:extLst>
              </p:cNvPr>
              <p:cNvSpPr>
                <a:spLocks noRot="1" noChangeAspect="1" noMove="1" noResize="1" noEditPoints="1" noAdjustHandles="1" noChangeArrowheads="1" noChangeShapeType="1" noTextEdit="1"/>
              </p:cNvSpPr>
              <p:nvPr/>
            </p:nvSpPr>
            <p:spPr>
              <a:xfrm>
                <a:off x="9046028" y="2098623"/>
                <a:ext cx="3006065" cy="917628"/>
              </a:xfrm>
              <a:prstGeom prst="wedgeRoundRectCallout">
                <a:avLst>
                  <a:gd name="adj1" fmla="val -79426"/>
                  <a:gd name="adj2" fmla="val 16158"/>
                  <a:gd name="adj3" fmla="val 16667"/>
                </a:avLst>
              </a:prstGeom>
              <a:blipFill>
                <a:blip r:embed="rId12"/>
                <a:stretch>
                  <a:fillRect/>
                </a:stretch>
              </a:blipFill>
            </p:spPr>
            <p:txBody>
              <a:bodyPr/>
              <a:lstStyle/>
              <a:p>
                <a:r>
                  <a:rPr lang="en-US">
                    <a:noFill/>
                  </a:rPr>
                  <a:t> </a:t>
                </a:r>
              </a:p>
            </p:txBody>
          </p:sp>
        </mc:Fallback>
      </mc:AlternateContent>
      <p:sp>
        <p:nvSpPr>
          <p:cNvPr id="15" name="Rounded Rectangular Callout 14">
            <a:extLst>
              <a:ext uri="{FF2B5EF4-FFF2-40B4-BE49-F238E27FC236}">
                <a16:creationId xmlns:a16="http://schemas.microsoft.com/office/drawing/2014/main" id="{0B7A2C9A-2AF6-1271-08FF-D14C618F294B}"/>
              </a:ext>
            </a:extLst>
          </p:cNvPr>
          <p:cNvSpPr/>
          <p:nvPr/>
        </p:nvSpPr>
        <p:spPr>
          <a:xfrm>
            <a:off x="8928605" y="140914"/>
            <a:ext cx="3006065" cy="917628"/>
          </a:xfrm>
          <a:prstGeom prst="wedgeRoundRectCallout">
            <a:avLst>
              <a:gd name="adj1" fmla="val -87072"/>
              <a:gd name="adj2" fmla="val 111005"/>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 ciphertexts</a:t>
            </a:r>
          </a:p>
        </p:txBody>
      </p:sp>
      <p:sp>
        <p:nvSpPr>
          <p:cNvPr id="16" name="Rounded Rectangular Callout 15">
            <a:extLst>
              <a:ext uri="{FF2B5EF4-FFF2-40B4-BE49-F238E27FC236}">
                <a16:creationId xmlns:a16="http://schemas.microsoft.com/office/drawing/2014/main" id="{36EA4C8C-5D74-55C4-90F6-969689F95C8C}"/>
              </a:ext>
            </a:extLst>
          </p:cNvPr>
          <p:cNvSpPr/>
          <p:nvPr/>
        </p:nvSpPr>
        <p:spPr>
          <a:xfrm>
            <a:off x="525367" y="4056326"/>
            <a:ext cx="3006065" cy="1015435"/>
          </a:xfrm>
          <a:prstGeom prst="wedgeRoundRectCallout">
            <a:avLst>
              <a:gd name="adj1" fmla="val 112393"/>
              <a:gd name="adj2" fmla="val -43000"/>
              <a:gd name="adj3" fmla="val 1666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Homomorphic addition</a:t>
            </a:r>
          </a:p>
        </p:txBody>
      </p:sp>
      <p:sp>
        <p:nvSpPr>
          <p:cNvPr id="17" name="Rectangle 16">
            <a:extLst>
              <a:ext uri="{FF2B5EF4-FFF2-40B4-BE49-F238E27FC236}">
                <a16:creationId xmlns:a16="http://schemas.microsoft.com/office/drawing/2014/main" id="{68229C48-17A1-BF72-6A3F-2062662F2BB9}"/>
              </a:ext>
            </a:extLst>
          </p:cNvPr>
          <p:cNvSpPr/>
          <p:nvPr/>
        </p:nvSpPr>
        <p:spPr>
          <a:xfrm>
            <a:off x="115727" y="5575728"/>
            <a:ext cx="6155158" cy="12115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Succinctness: digest = 1 ciphertext</a:t>
            </a:r>
          </a:p>
          <a:p>
            <a:r>
              <a:rPr lang="en-US" sz="2800" dirty="0">
                <a:solidFill>
                  <a:schemeClr val="tx1"/>
                </a:solidFill>
              </a:rPr>
              <a:t>Set hiding: by CPA security</a:t>
            </a:r>
          </a:p>
        </p:txBody>
      </p: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2351FC21-AE17-2378-DBFE-A8CBFD52AC29}"/>
                  </a:ext>
                </a:extLst>
              </p:cNvPr>
              <p:cNvSpPr/>
              <p:nvPr/>
            </p:nvSpPr>
            <p:spPr>
              <a:xfrm>
                <a:off x="7281015" y="4839154"/>
                <a:ext cx="4653655" cy="86355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Dec</m:t>
                      </m:r>
                      <m:d>
                        <m:dPr>
                          <m:ctrlPr>
                            <a:rPr lang="en-US" sz="2800" b="0" i="1" smtClean="0">
                              <a:latin typeface="Cambria Math" panose="02040503050406030204" pitchFamily="18" charset="0"/>
                            </a:rPr>
                          </m:ctrlPr>
                        </m:dPr>
                        <m:e>
                          <m:r>
                            <m:rPr>
                              <m:sty m:val="p"/>
                            </m:rPr>
                            <a:rPr lang="en-US" sz="2800">
                              <a:latin typeface="Cambria Math" panose="02040503050406030204" pitchFamily="18" charset="0"/>
                            </a:rPr>
                            <m:t>Hash</m:t>
                          </m:r>
                          <m:d>
                            <m:dPr>
                              <m:ctrlPr>
                                <a:rPr lang="en-US" sz="2800" i="1">
                                  <a:latin typeface="Cambria Math" panose="02040503050406030204" pitchFamily="18" charset="0"/>
                                </a:rPr>
                              </m:ctrlPr>
                            </m:dPr>
                            <m:e>
                              <m:r>
                                <m:rPr>
                                  <m:sty m:val="p"/>
                                </m:rPr>
                                <a:rPr lang="en-US" sz="2800">
                                  <a:latin typeface="Cambria Math" panose="02040503050406030204" pitchFamily="18" charset="0"/>
                                </a:rPr>
                                <m:t>hk</m:t>
                              </m:r>
                              <m:r>
                                <a:rPr lang="en-US" sz="2800">
                                  <a:latin typeface="Cambria Math" panose="02040503050406030204" pitchFamily="18" charset="0"/>
                                </a:rPr>
                                <m:t>,</m:t>
                              </m:r>
                              <m:r>
                                <a:rPr lang="en-US" sz="2800" i="1">
                                  <a:latin typeface="Cambria Math" panose="02040503050406030204" pitchFamily="18" charset="0"/>
                                </a:rPr>
                                <m:t>𝑥</m:t>
                              </m:r>
                            </m:e>
                          </m:d>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i="1">
                              <a:latin typeface="Cambria Math" panose="02040503050406030204" pitchFamily="18" charset="0"/>
                            </a:rPr>
                            <m:t>𝑋</m:t>
                          </m:r>
                        </m:e>
                      </m:d>
                    </m:oMath>
                  </m:oMathPara>
                </a14:m>
                <a:endParaRPr lang="en-US" sz="2800" dirty="0"/>
              </a:p>
            </p:txBody>
          </p:sp>
        </mc:Choice>
        <mc:Fallback xmlns="">
          <p:sp>
            <p:nvSpPr>
              <p:cNvPr id="19" name="Rounded Rectangle 18">
                <a:extLst>
                  <a:ext uri="{FF2B5EF4-FFF2-40B4-BE49-F238E27FC236}">
                    <a16:creationId xmlns:a16="http://schemas.microsoft.com/office/drawing/2014/main" id="{2351FC21-AE17-2378-DBFE-A8CBFD52AC29}"/>
                  </a:ext>
                </a:extLst>
              </p:cNvPr>
              <p:cNvSpPr>
                <a:spLocks noRot="1" noChangeAspect="1" noMove="1" noResize="1" noEditPoints="1" noAdjustHandles="1" noChangeArrowheads="1" noChangeShapeType="1" noTextEdit="1"/>
              </p:cNvSpPr>
              <p:nvPr/>
            </p:nvSpPr>
            <p:spPr>
              <a:xfrm>
                <a:off x="7281015" y="4839154"/>
                <a:ext cx="4653655" cy="863555"/>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5EBE34-10F2-94CF-5EA8-9AEC495DD7D9}"/>
                  </a:ext>
                </a:extLst>
              </p:cNvPr>
              <p:cNvSpPr txBox="1"/>
              <p:nvPr/>
            </p:nvSpPr>
            <p:spPr>
              <a:xfrm>
                <a:off x="980728" y="1095375"/>
                <a:ext cx="7534699" cy="523220"/>
              </a:xfrm>
              <a:prstGeom prst="rect">
                <a:avLst/>
              </a:prstGeom>
              <a:noFill/>
            </p:spPr>
            <p:txBody>
              <a:bodyPr wrap="square">
                <a:spAutoFit/>
              </a:bodyPr>
              <a:lstStyle/>
              <a:p>
                <a:pPr marL="0" indent="0">
                  <a:buNone/>
                </a:pPr>
                <a:r>
                  <a:rPr lang="en-US" sz="2800" b="1" dirty="0">
                    <a:solidFill>
                      <a:schemeClr val="accent1"/>
                    </a:solidFill>
                  </a:rPr>
                  <a:t> </a:t>
                </a:r>
                <a14:m>
                  <m:oMath xmlns:m="http://schemas.openxmlformats.org/officeDocument/2006/math">
                    <m:r>
                      <a:rPr lang="en-US" sz="2800" b="1" i="1" smtClean="0">
                        <a:solidFill>
                          <a:schemeClr val="accent1"/>
                        </a:solidFill>
                        <a:latin typeface="Cambria Math" panose="02040503050406030204" pitchFamily="18" charset="0"/>
                      </a:rPr>
                      <m:t>𝑺</m:t>
                    </m:r>
                    <m:r>
                      <a:rPr lang="en-US" sz="2800" b="1" i="1" smtClean="0">
                        <a:solidFill>
                          <a:schemeClr val="accent1"/>
                        </a:solidFill>
                        <a:latin typeface="Cambria Math" panose="02040503050406030204" pitchFamily="18" charset="0"/>
                      </a:rPr>
                      <m:t>=           </m:t>
                    </m:r>
                    <m:r>
                      <a:rPr lang="en-US" sz="2800" b="1" i="1" smtClean="0">
                        <a:solidFill>
                          <a:schemeClr val="accent1"/>
                        </a:solidFill>
                        <a:latin typeface="Cambria Math" panose="02040503050406030204" pitchFamily="18" charset="0"/>
                      </a:rPr>
                      <m:t>𝟏</m:t>
                    </m:r>
                    <m:r>
                      <a:rPr lang="en-US" sz="2800" b="1" i="1" smtClean="0">
                        <a:solidFill>
                          <a:schemeClr val="accent1"/>
                        </a:solidFill>
                        <a:latin typeface="Cambria Math" panose="02040503050406030204" pitchFamily="18" charset="0"/>
                      </a:rPr>
                      <m:t>          </m:t>
                    </m:r>
                    <m:r>
                      <a:rPr lang="en-US" sz="2800" b="1" i="1" smtClean="0">
                        <a:solidFill>
                          <a:schemeClr val="accent1"/>
                        </a:solidFill>
                        <a:latin typeface="Cambria Math" panose="02040503050406030204" pitchFamily="18" charset="0"/>
                      </a:rPr>
                      <m:t>𝟎</m:t>
                    </m:r>
                    <m:r>
                      <a:rPr lang="en-US" sz="2800" b="1" i="1" smtClean="0">
                        <a:solidFill>
                          <a:schemeClr val="accent1"/>
                        </a:solidFill>
                        <a:latin typeface="Cambria Math" panose="02040503050406030204" pitchFamily="18" charset="0"/>
                      </a:rPr>
                      <m:t>            </m:t>
                    </m:r>
                    <m:r>
                      <a:rPr lang="en-US" sz="2800" b="1" i="1" smtClean="0">
                        <a:solidFill>
                          <a:schemeClr val="accent1"/>
                        </a:solidFill>
                        <a:latin typeface="Cambria Math" panose="02040503050406030204" pitchFamily="18" charset="0"/>
                      </a:rPr>
                      <m:t>𝟏</m:t>
                    </m:r>
                    <m:r>
                      <a:rPr lang="en-US" sz="2800" b="1" i="1" smtClean="0">
                        <a:solidFill>
                          <a:schemeClr val="accent1"/>
                        </a:solidFill>
                        <a:latin typeface="Cambria Math" panose="02040503050406030204" pitchFamily="18" charset="0"/>
                      </a:rPr>
                      <m:t>           </m:t>
                    </m:r>
                    <m:r>
                      <a:rPr lang="en-US" sz="2800" b="1" i="1" smtClean="0">
                        <a:solidFill>
                          <a:schemeClr val="accent1"/>
                        </a:solidFill>
                        <a:latin typeface="Cambria Math" panose="02040503050406030204" pitchFamily="18" charset="0"/>
                      </a:rPr>
                      <m:t>𝟎</m:t>
                    </m:r>
                    <m:r>
                      <a:rPr lang="en-US" sz="2800" b="1" i="1" smtClean="0">
                        <a:solidFill>
                          <a:schemeClr val="accent1"/>
                        </a:solidFill>
                        <a:latin typeface="Cambria Math" panose="02040503050406030204" pitchFamily="18" charset="0"/>
                      </a:rPr>
                      <m:t>      …         </m:t>
                    </m:r>
                    <m:r>
                      <a:rPr lang="en-US" sz="2800" b="1" i="1" smtClean="0">
                        <a:solidFill>
                          <a:schemeClr val="accent1"/>
                        </a:solidFill>
                        <a:latin typeface="Cambria Math" panose="02040503050406030204" pitchFamily="18" charset="0"/>
                      </a:rPr>
                      <m:t>𝟎</m:t>
                    </m:r>
                  </m:oMath>
                </a14:m>
                <a:endParaRPr lang="en-US" sz="2800" b="1" dirty="0">
                  <a:solidFill>
                    <a:schemeClr val="accent1"/>
                  </a:solidFill>
                </a:endParaRPr>
              </a:p>
            </p:txBody>
          </p:sp>
        </mc:Choice>
        <mc:Fallback xmlns="">
          <p:sp>
            <p:nvSpPr>
              <p:cNvPr id="20" name="TextBox 19">
                <a:extLst>
                  <a:ext uri="{FF2B5EF4-FFF2-40B4-BE49-F238E27FC236}">
                    <a16:creationId xmlns:a16="http://schemas.microsoft.com/office/drawing/2014/main" id="{DC5EBE34-10F2-94CF-5EA8-9AEC495DD7D9}"/>
                  </a:ext>
                </a:extLst>
              </p:cNvPr>
              <p:cNvSpPr txBox="1">
                <a:spLocks noRot="1" noChangeAspect="1" noMove="1" noResize="1" noEditPoints="1" noAdjustHandles="1" noChangeArrowheads="1" noChangeShapeType="1" noTextEdit="1"/>
              </p:cNvSpPr>
              <p:nvPr/>
            </p:nvSpPr>
            <p:spPr>
              <a:xfrm>
                <a:off x="980728" y="1095375"/>
                <a:ext cx="7534699" cy="523220"/>
              </a:xfrm>
              <a:prstGeom prst="rect">
                <a:avLst/>
              </a:prstGeom>
              <a:blipFill>
                <a:blip r:embed="rId14"/>
                <a:stretch>
                  <a:fillRect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C624CAF9-FCAD-E612-2374-36F0C1A85291}"/>
                  </a:ext>
                </a:extLst>
              </p:cNvPr>
              <p:cNvSpPr/>
              <p:nvPr/>
            </p:nvSpPr>
            <p:spPr>
              <a:xfrm>
                <a:off x="7281014" y="5749728"/>
                <a:ext cx="4395171" cy="86355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0" smtClean="0">
                        <a:latin typeface="Cambria Math" panose="02040503050406030204" pitchFamily="18" charset="0"/>
                      </a:rPr>
                      <m:t>Extract</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sk</m:t>
                        </m:r>
                        <m:r>
                          <a:rPr lang="en-US" sz="2800" b="0" i="0" smtClean="0">
                            <a:latin typeface="Cambria Math" panose="02040503050406030204" pitchFamily="18" charset="0"/>
                          </a:rPr>
                          <m:t>,</m:t>
                        </m:r>
                        <m:acc>
                          <m:accPr>
                            <m:chr m:val="̃"/>
                            <m:ctrlPr>
                              <a:rPr lang="en-US" sz="2800" b="0" i="1" smtClean="0">
                                <a:latin typeface="Cambria Math" panose="02040503050406030204" pitchFamily="18" charset="0"/>
                              </a:rPr>
                            </m:ctrlPr>
                          </m:accPr>
                          <m:e>
                            <m:r>
                              <m:rPr>
                                <m:sty m:val="p"/>
                              </m:rPr>
                              <a:rPr lang="en-US" sz="2800" b="0" i="0" smtClean="0">
                                <a:latin typeface="Cambria Math" panose="02040503050406030204" pitchFamily="18" charset="0"/>
                              </a:rPr>
                              <m:t>ct</m:t>
                            </m:r>
                          </m:e>
                        </m:acc>
                      </m:e>
                    </m:d>
                    <m:r>
                      <a:rPr lang="en-US" sz="2800" b="0" i="0" smtClean="0">
                        <a:latin typeface="Cambria Math" panose="02040503050406030204" pitchFamily="18" charset="0"/>
                      </a:rPr>
                      <m:t>=</m:t>
                    </m:r>
                    <m:r>
                      <m:rPr>
                        <m:sty m:val="p"/>
                      </m:rPr>
                      <a:rPr lang="en-US" sz="2800" b="0" i="0" smtClean="0">
                        <a:latin typeface="Cambria Math" panose="02040503050406030204" pitchFamily="18" charset="0"/>
                      </a:rPr>
                      <m:t>Matching</m:t>
                    </m:r>
                  </m:oMath>
                </a14:m>
                <a:r>
                  <a:rPr lang="en-US" sz="2800" dirty="0"/>
                  <a:t> if </a:t>
                </a:r>
                <a14:m>
                  <m:oMath xmlns:m="http://schemas.openxmlformats.org/officeDocument/2006/math">
                    <m:r>
                      <m:rPr>
                        <m:sty m:val="p"/>
                      </m:rPr>
                      <a:rPr lang="en-US" sz="2800" i="0">
                        <a:latin typeface="Cambria Math" panose="02040503050406030204" pitchFamily="18" charset="0"/>
                      </a:rPr>
                      <m:t>Dec</m:t>
                    </m:r>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m:rPr>
                                <m:sty m:val="p"/>
                              </m:rPr>
                              <a:rPr lang="en-US" sz="2800" i="0">
                                <a:latin typeface="Cambria Math" panose="02040503050406030204" pitchFamily="18" charset="0"/>
                              </a:rPr>
                              <m:t>ct</m:t>
                            </m:r>
                          </m:e>
                        </m:acc>
                      </m:e>
                    </m:d>
                    <m:r>
                      <a:rPr lang="en-US" sz="2800" b="0" i="0" smtClean="0">
                        <a:latin typeface="Cambria Math" panose="02040503050406030204" pitchFamily="18" charset="0"/>
                      </a:rPr>
                      <m:t>=0</m:t>
                    </m:r>
                  </m:oMath>
                </a14:m>
                <a:endParaRPr lang="en-US" sz="2800" dirty="0"/>
              </a:p>
            </p:txBody>
          </p:sp>
        </mc:Choice>
        <mc:Fallback xmlns="">
          <p:sp>
            <p:nvSpPr>
              <p:cNvPr id="11" name="Rounded Rectangle 10">
                <a:extLst>
                  <a:ext uri="{FF2B5EF4-FFF2-40B4-BE49-F238E27FC236}">
                    <a16:creationId xmlns:a16="http://schemas.microsoft.com/office/drawing/2014/main" id="{C624CAF9-FCAD-E612-2374-36F0C1A85291}"/>
                  </a:ext>
                </a:extLst>
              </p:cNvPr>
              <p:cNvSpPr>
                <a:spLocks noRot="1" noChangeAspect="1" noMove="1" noResize="1" noEditPoints="1" noAdjustHandles="1" noChangeArrowheads="1" noChangeShapeType="1" noTextEdit="1"/>
              </p:cNvSpPr>
              <p:nvPr/>
            </p:nvSpPr>
            <p:spPr>
              <a:xfrm>
                <a:off x="7281014" y="5749728"/>
                <a:ext cx="4395171" cy="863555"/>
              </a:xfrm>
              <a:prstGeom prst="roundRect">
                <a:avLst/>
              </a:prstGeom>
              <a:blipFill>
                <a:blip r:embed="rId15"/>
                <a:stretch>
                  <a:fillRect l="-1719" t="-8571" b="-24286"/>
                </a:stretch>
              </a:blipFill>
            </p:spPr>
            <p:txBody>
              <a:bodyPr/>
              <a:lstStyle/>
              <a:p>
                <a:r>
                  <a:rPr lang="en-US">
                    <a:noFill/>
                  </a:rPr>
                  <a:t> </a:t>
                </a:r>
              </a:p>
            </p:txBody>
          </p:sp>
        </mc:Fallback>
      </mc:AlternateContent>
    </p:spTree>
    <p:extLst>
      <p:ext uri="{BB962C8B-B14F-4D97-AF65-F5344CB8AC3E}">
        <p14:creationId xmlns:p14="http://schemas.microsoft.com/office/powerpoint/2010/main" val="41243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7"/>
                                        </p:tgtEl>
                                      </p:cBhvr>
                                    </p:animEffect>
                                    <p:animScale>
                                      <p:cBhvr>
                                        <p:cTn id="52" dur="250" autoRev="1" fill="hold"/>
                                        <p:tgtEl>
                                          <p:spTgt spid="7"/>
                                        </p:tgtEl>
                                      </p:cBhvr>
                                      <p:by x="105000" y="105000"/>
                                    </p:animScale>
                                  </p:childTnLst>
                                </p:cTn>
                              </p:par>
                              <p:par>
                                <p:cTn id="53" presetID="26" presetClass="emph" presetSubtype="0" fill="hold" grpId="1" nodeType="with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ssolv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5" grpId="1" animBg="1"/>
      <p:bldP spid="6" grpId="0" animBg="1"/>
      <p:bldP spid="6" grpId="1" animBg="1"/>
      <p:bldP spid="7" grpId="0" animBg="1"/>
      <p:bldP spid="7" grpId="1" animBg="1"/>
      <p:bldP spid="8" grpId="0" animBg="1"/>
      <p:bldP spid="9" grpId="0" animBg="1"/>
      <p:bldP spid="10" grpId="0"/>
      <p:bldP spid="12" grpId="0"/>
      <p:bldP spid="13" grpId="0"/>
      <p:bldP spid="14" grpId="0" animBg="1"/>
      <p:bldP spid="15" grpId="0" animBg="1"/>
      <p:bldP spid="16" grpId="0" animBg="1"/>
      <p:bldP spid="17" grpId="0" animBg="1"/>
      <p:bldP spid="1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9324-9C51-14D5-D50B-2D9E4E6B33B6}"/>
              </a:ext>
            </a:extLst>
          </p:cNvPr>
          <p:cNvSpPr>
            <a:spLocks noGrp="1"/>
          </p:cNvSpPr>
          <p:nvPr>
            <p:ph type="title"/>
          </p:nvPr>
        </p:nvSpPr>
        <p:spPr/>
        <p:txBody>
          <a:bodyPr/>
          <a:lstStyle/>
          <a:p>
            <a:r>
              <a:rPr lang="en-US" dirty="0"/>
              <a:t>Problem with Small Groups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B345E1-23E4-787D-2C8A-C64FF33D80B6}"/>
                  </a:ext>
                </a:extLst>
              </p:cNvPr>
              <p:cNvSpPr>
                <a:spLocks noGrp="1"/>
              </p:cNvSpPr>
              <p:nvPr>
                <p:ph idx="1"/>
              </p:nvPr>
            </p:nvSpPr>
            <p:spPr/>
            <p:txBody>
              <a:bodyPr/>
              <a:lstStyle/>
              <a:p>
                <a:r>
                  <a:rPr lang="en-US" dirty="0"/>
                  <a:t>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2</m:t>
                        </m:r>
                      </m:sub>
                    </m:sSub>
                  </m:oMath>
                </a14:m>
                <a:endParaRPr lang="en-US" dirty="0"/>
              </a:p>
              <a:p>
                <a14:m>
                  <m:oMath xmlns:m="http://schemas.openxmlformats.org/officeDocument/2006/math">
                    <m:r>
                      <a:rPr lang="en-US" b="0" i="1" smtClean="0">
                        <a:latin typeface="Cambria Math" panose="02040503050406030204" pitchFamily="18" charset="0"/>
                      </a:rPr>
                      <m:t>1+1≡0 </m:t>
                    </m:r>
                    <m:r>
                      <m:rPr>
                        <m:sty m:val="p"/>
                      </m:rPr>
                      <a:rPr lang="en-US" b="0" i="0" smtClean="0">
                        <a:latin typeface="Cambria Math" panose="02040503050406030204" pitchFamily="18" charset="0"/>
                      </a:rPr>
                      <m:t>mod</m:t>
                    </m:r>
                    <m:r>
                      <a:rPr lang="en-US" b="0" i="0" smtClean="0">
                        <a:latin typeface="Cambria Math" panose="02040503050406030204" pitchFamily="18" charset="0"/>
                      </a:rPr>
                      <m:t> 2</m:t>
                    </m:r>
                  </m:oMath>
                </a14:m>
                <a:endParaRPr lang="en-US" dirty="0"/>
              </a:p>
              <a:p>
                <a:r>
                  <a:rPr lang="en-US" dirty="0"/>
                  <a:t>Key property needed for NWW: adding </a:t>
                </a:r>
                <a14:m>
                  <m:oMath xmlns:m="http://schemas.openxmlformats.org/officeDocument/2006/math">
                    <m:r>
                      <a:rPr lang="en-US" b="0" i="1" smtClean="0">
                        <a:latin typeface="Cambria Math" panose="02040503050406030204" pitchFamily="18" charset="0"/>
                      </a:rPr>
                      <m:t>1</m:t>
                    </m:r>
                  </m:oMath>
                </a14:m>
                <a:r>
                  <a:rPr lang="en-US" dirty="0"/>
                  <a:t> is irreversible</a:t>
                </a:r>
              </a:p>
              <a:p>
                <a:pPr lvl="1"/>
                <a:r>
                  <a:rPr lang="en-US" dirty="0"/>
                  <a:t>NWW needed groups of size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No problem with </a:t>
                </a:r>
                <a:r>
                  <a:rPr lang="en-US" dirty="0">
                    <a:solidFill>
                      <a:srgbClr val="C00000"/>
                    </a:solidFill>
                  </a:rPr>
                  <a:t>multiplicative</a:t>
                </a:r>
                <a:r>
                  <a:rPr lang="en-US" dirty="0"/>
                  <a:t> homomorphism:</a:t>
                </a:r>
                <a:br>
                  <a:rPr lang="en-US" dirty="0"/>
                </a:br>
                <a:r>
                  <a:rPr lang="en-US" dirty="0"/>
                  <a:t>multiplying by </a:t>
                </a:r>
                <a14:m>
                  <m:oMath xmlns:m="http://schemas.openxmlformats.org/officeDocument/2006/math">
                    <m:r>
                      <a:rPr lang="en-US" b="0" i="1" smtClean="0">
                        <a:latin typeface="Cambria Math" panose="02040503050406030204" pitchFamily="18" charset="0"/>
                      </a:rPr>
                      <m:t>0</m:t>
                    </m:r>
                  </m:oMath>
                </a14:m>
                <a:r>
                  <a:rPr lang="en-US" dirty="0"/>
                  <a:t> is irreversible regardless of group size</a:t>
                </a:r>
              </a:p>
            </p:txBody>
          </p:sp>
        </mc:Choice>
        <mc:Fallback xmlns="">
          <p:sp>
            <p:nvSpPr>
              <p:cNvPr id="3" name="Content Placeholder 2">
                <a:extLst>
                  <a:ext uri="{FF2B5EF4-FFF2-40B4-BE49-F238E27FC236}">
                    <a16:creationId xmlns:a16="http://schemas.microsoft.com/office/drawing/2014/main" id="{63B345E1-23E4-787D-2C8A-C64FF33D80B6}"/>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3C100E-B352-AA2A-9E39-97A8CDC63AE7}"/>
              </a:ext>
            </a:extLst>
          </p:cNvPr>
          <p:cNvSpPr>
            <a:spLocks noGrp="1"/>
          </p:cNvSpPr>
          <p:nvPr>
            <p:ph type="sldNum" sz="quarter" idx="12"/>
          </p:nvPr>
        </p:nvSpPr>
        <p:spPr/>
        <p:txBody>
          <a:bodyPr/>
          <a:lstStyle/>
          <a:p>
            <a:fld id="{57E20FA2-3170-F043-A30C-F04EE61C13E9}" type="slidenum">
              <a:rPr lang="en-US" smtClean="0"/>
              <a:t>11</a:t>
            </a:fld>
            <a:endParaRPr lang="en-US"/>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BA611D8-3C0B-7379-305C-76C5D8E7A6C4}"/>
                  </a:ext>
                </a:extLst>
              </p:cNvPr>
              <p:cNvSpPr/>
              <p:nvPr/>
            </p:nvSpPr>
            <p:spPr>
              <a:xfrm>
                <a:off x="5566108" y="1408069"/>
                <a:ext cx="5282706" cy="132556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Dec</m:t>
                      </m:r>
                      <m:d>
                        <m:dPr>
                          <m:ctrlPr>
                            <a:rPr lang="en-US" sz="2800" b="0" i="1" smtClean="0">
                              <a:latin typeface="Cambria Math" panose="02040503050406030204" pitchFamily="18" charset="0"/>
                            </a:rPr>
                          </m:ctrlPr>
                        </m:dPr>
                        <m:e>
                          <m:nary>
                            <m:naryPr>
                              <m:chr m:val="∑"/>
                              <m:supHide m:val="on"/>
                              <m:ctrlPr>
                                <a:rPr lang="en-US" sz="2800" i="1" smtClean="0">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𝑋</m:t>
                              </m:r>
                            </m:sub>
                            <m:sup/>
                            <m:e>
                              <m:sSub>
                                <m:sSubPr>
                                  <m:ctrlPr>
                                    <a:rPr lang="en-US" sz="2800" i="1">
                                      <a:solidFill>
                                        <a:schemeClr val="bg1"/>
                                      </a:solidFill>
                                      <a:latin typeface="Cambria Math" panose="02040503050406030204" pitchFamily="18" charset="0"/>
                                    </a:rPr>
                                  </m:ctrlPr>
                                </m:sSubPr>
                                <m:e>
                                  <m:r>
                                    <m:rPr>
                                      <m:sty m:val="p"/>
                                    </m:rPr>
                                    <a:rPr lang="en-US" sz="2800">
                                      <a:solidFill>
                                        <a:schemeClr val="bg1"/>
                                      </a:solidFill>
                                      <a:latin typeface="Cambria Math" panose="02040503050406030204" pitchFamily="18" charset="0"/>
                                    </a:rPr>
                                    <m:t>ct</m:t>
                                  </m:r>
                                </m:e>
                                <m:sub>
                                  <m:r>
                                    <a:rPr lang="en-US" sz="2800" i="1">
                                      <a:solidFill>
                                        <a:schemeClr val="bg1"/>
                                      </a:solidFill>
                                      <a:latin typeface="Cambria Math" panose="02040503050406030204" pitchFamily="18" charset="0"/>
                                    </a:rPr>
                                    <m:t>𝑖</m:t>
                                  </m:r>
                                </m:sub>
                              </m:sSub>
                            </m:e>
                          </m:nary>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i="1">
                              <a:latin typeface="Cambria Math" panose="02040503050406030204" pitchFamily="18" charset="0"/>
                            </a:rPr>
                            <m:t>𝑋</m:t>
                          </m:r>
                        </m:e>
                      </m:d>
                    </m:oMath>
                  </m:oMathPara>
                </a14:m>
                <a:endParaRPr lang="en-US" sz="2800" dirty="0"/>
              </a:p>
            </p:txBody>
          </p:sp>
        </mc:Choice>
        <mc:Fallback xmlns="">
          <p:sp>
            <p:nvSpPr>
              <p:cNvPr id="5" name="Rounded Rectangle 4">
                <a:extLst>
                  <a:ext uri="{FF2B5EF4-FFF2-40B4-BE49-F238E27FC236}">
                    <a16:creationId xmlns:a16="http://schemas.microsoft.com/office/drawing/2014/main" id="{0BA611D8-3C0B-7379-305C-76C5D8E7A6C4}"/>
                  </a:ext>
                </a:extLst>
              </p:cNvPr>
              <p:cNvSpPr>
                <a:spLocks noRot="1" noChangeAspect="1" noMove="1" noResize="1" noEditPoints="1" noAdjustHandles="1" noChangeArrowheads="1" noChangeShapeType="1" noTextEdit="1"/>
              </p:cNvSpPr>
              <p:nvPr/>
            </p:nvSpPr>
            <p:spPr>
              <a:xfrm>
                <a:off x="5566108" y="1408069"/>
                <a:ext cx="5282706" cy="1325562"/>
              </a:xfrm>
              <a:prstGeom prst="roundRect">
                <a:avLst/>
              </a:prstGeom>
              <a:blipFill>
                <a:blip r:embed="rId3"/>
                <a:stretch>
                  <a:fillRect t="-99065" b="-14859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F238FAFA-8F40-6ED9-06D0-4A748A4085C8}"/>
              </a:ext>
            </a:extLst>
          </p:cNvPr>
          <p:cNvCxnSpPr>
            <a:cxnSpLocks/>
          </p:cNvCxnSpPr>
          <p:nvPr/>
        </p:nvCxnSpPr>
        <p:spPr>
          <a:xfrm flipH="1">
            <a:off x="8377517" y="1825625"/>
            <a:ext cx="466165" cy="573741"/>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6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A052-A2FF-6764-CE31-74D44DB2CD21}"/>
              </a:ext>
            </a:extLst>
          </p:cNvPr>
          <p:cNvSpPr>
            <a:spLocks noGrp="1"/>
          </p:cNvSpPr>
          <p:nvPr>
            <p:ph type="title"/>
          </p:nvPr>
        </p:nvSpPr>
        <p:spPr/>
        <p:txBody>
          <a:bodyPr/>
          <a:lstStyle/>
          <a:p>
            <a:r>
              <a:rPr lang="en-US" dirty="0"/>
              <a:t>Solution: Encrypting 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FA9309-C863-F7DF-C768-D9E22D3FDA74}"/>
                  </a:ext>
                </a:extLst>
              </p:cNvPr>
              <p:cNvSpPr>
                <a:spLocks noGrp="1"/>
              </p:cNvSpPr>
              <p:nvPr>
                <p:ph idx="1"/>
              </p:nvPr>
            </p:nvSpPr>
            <p:spPr>
              <a:xfrm>
                <a:off x="838200" y="1825625"/>
                <a:ext cx="10515600" cy="3091149"/>
              </a:xfrm>
            </p:spPr>
            <p:txBody>
              <a:bodyPr/>
              <a:lstStyle/>
              <a:p>
                <a:r>
                  <a:rPr lang="en-US" dirty="0"/>
                  <a:t>          encryption of vector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𝐯</m:t>
                        </m:r>
                      </m:e>
                      <m:sub>
                        <m:r>
                          <a:rPr lang="en-US" b="0" i="1" smtClean="0">
                            <a:latin typeface="Cambria Math" panose="02040503050406030204" pitchFamily="18" charset="0"/>
                          </a:rPr>
                          <m:t>𝑖</m:t>
                        </m:r>
                      </m:sub>
                    </m:sSub>
                  </m:oMath>
                </a14:m>
                <a:endParaRPr lang="en-US" b="0" dirty="0"/>
              </a:p>
              <a:p>
                <a:r>
                  <a:rPr lang="en-US" dirty="0"/>
                  <a:t>If </a:t>
                </a:r>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𝑆</m:t>
                    </m:r>
                  </m:oMath>
                </a14:m>
                <a:r>
                  <a:rPr lang="en-US" dirty="0"/>
                  <a:t> then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𝟎</m:t>
                    </m:r>
                  </m:oMath>
                </a14:m>
                <a:endParaRPr lang="en-US" b="1" dirty="0"/>
              </a:p>
              <a:p>
                <a:r>
                  <a:rPr lang="en-US" dirty="0"/>
                  <a:t>If </a:t>
                </a:r>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then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1" i="1">
                        <a:latin typeface="Cambria Math" panose="02040503050406030204" pitchFamily="18" charset="0"/>
                      </a:rPr>
                      <m:t>𝟎</m:t>
                    </m:r>
                  </m:oMath>
                </a14:m>
                <a:endParaRPr lang="en-US" dirty="0"/>
              </a:p>
              <a:p>
                <a:r>
                  <a:rPr lang="en-US" b="0" dirty="0"/>
                  <a:t>Require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e>
                        </m:d>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sub>
                    </m:sSub>
                  </m:oMath>
                </a14:m>
                <a:r>
                  <a:rPr lang="en-US" dirty="0"/>
                  <a:t> are linearly independent!</a:t>
                </a:r>
              </a:p>
              <a:p>
                <a:r>
                  <a:rPr lang="en-US" dirty="0"/>
                  <a:t>By independence,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𝑋</m:t>
                        </m:r>
                      </m:sub>
                      <m:sup/>
                      <m:e>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e>
                    </m:nary>
                    <m:r>
                      <a:rPr lang="en-US" i="1">
                        <a:latin typeface="Cambria Math" panose="02040503050406030204" pitchFamily="18" charset="0"/>
                      </a:rPr>
                      <m:t>≠</m:t>
                    </m:r>
                    <m:r>
                      <a:rPr lang="en-US" b="1" i="1">
                        <a:latin typeface="Cambria Math" panose="02040503050406030204" pitchFamily="18" charset="0"/>
                      </a:rPr>
                      <m:t>𝟎</m:t>
                    </m:r>
                  </m:oMath>
                </a14:m>
                <a:endParaRPr lang="en-US" b="1" dirty="0"/>
              </a:p>
            </p:txBody>
          </p:sp>
        </mc:Choice>
        <mc:Fallback xmlns="">
          <p:sp>
            <p:nvSpPr>
              <p:cNvPr id="3" name="Content Placeholder 2">
                <a:extLst>
                  <a:ext uri="{FF2B5EF4-FFF2-40B4-BE49-F238E27FC236}">
                    <a16:creationId xmlns:a16="http://schemas.microsoft.com/office/drawing/2014/main" id="{75FA9309-C863-F7DF-C768-D9E22D3FDA74}"/>
                  </a:ext>
                </a:extLst>
              </p:cNvPr>
              <p:cNvSpPr>
                <a:spLocks noGrp="1" noRot="1" noChangeAspect="1" noMove="1" noResize="1" noEditPoints="1" noAdjustHandles="1" noChangeArrowheads="1" noChangeShapeType="1" noTextEdit="1"/>
              </p:cNvSpPr>
              <p:nvPr>
                <p:ph idx="1"/>
              </p:nvPr>
            </p:nvSpPr>
            <p:spPr>
              <a:xfrm>
                <a:off x="838200" y="1825625"/>
                <a:ext cx="10515600" cy="3091149"/>
              </a:xfrm>
              <a:blipFill>
                <a:blip r:embed="rId2"/>
                <a:stretch>
                  <a:fillRect l="-1086" t="-3265" b="-146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6FA2FCC-B7FF-DA3D-30BA-94A8D19B8E11}"/>
              </a:ext>
            </a:extLst>
          </p:cNvPr>
          <p:cNvSpPr>
            <a:spLocks noGrp="1"/>
          </p:cNvSpPr>
          <p:nvPr>
            <p:ph type="sldNum" sz="quarter" idx="12"/>
          </p:nvPr>
        </p:nvSpPr>
        <p:spPr/>
        <p:txBody>
          <a:bodyPr/>
          <a:lstStyle/>
          <a:p>
            <a:fld id="{57E20FA2-3170-F043-A30C-F04EE61C13E9}" type="slidenum">
              <a:rPr lang="en-US" smtClean="0"/>
              <a:t>12</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EEF376A-4FE3-F155-7A88-BA81AFE56A43}"/>
                  </a:ext>
                </a:extLst>
              </p:cNvPr>
              <p:cNvSpPr/>
              <p:nvPr/>
            </p:nvSpPr>
            <p:spPr>
              <a:xfrm>
                <a:off x="1128188" y="1702503"/>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1" smtClean="0">
                              <a:latin typeface="Cambria Math" panose="02040503050406030204" pitchFamily="18" charset="0"/>
                            </a:rPr>
                            <m:t>𝑖</m:t>
                          </m:r>
                        </m:sub>
                      </m:sSub>
                    </m:oMath>
                  </m:oMathPara>
                </a14:m>
                <a:endParaRPr lang="en-US" sz="2800" dirty="0"/>
              </a:p>
            </p:txBody>
          </p:sp>
        </mc:Choice>
        <mc:Fallback xmlns="">
          <p:sp>
            <p:nvSpPr>
              <p:cNvPr id="6" name="Rectangle 5">
                <a:extLst>
                  <a:ext uri="{FF2B5EF4-FFF2-40B4-BE49-F238E27FC236}">
                    <a16:creationId xmlns:a16="http://schemas.microsoft.com/office/drawing/2014/main" id="{AEEF376A-4FE3-F155-7A88-BA81AFE56A43}"/>
                  </a:ext>
                </a:extLst>
              </p:cNvPr>
              <p:cNvSpPr>
                <a:spLocks noRot="1" noChangeAspect="1" noMove="1" noResize="1" noEditPoints="1" noAdjustHandles="1" noChangeArrowheads="1" noChangeShapeType="1" noTextEdit="1"/>
              </p:cNvSpPr>
              <p:nvPr/>
            </p:nvSpPr>
            <p:spPr>
              <a:xfrm>
                <a:off x="1128188" y="1702503"/>
                <a:ext cx="636814" cy="620486"/>
              </a:xfrm>
              <a:prstGeom prst="rect">
                <a:avLst/>
              </a:prstGeom>
              <a:blipFill>
                <a:blip r:embed="rId3"/>
                <a:stretch>
                  <a:fillRect l="-3774"/>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2B8374A7-2375-918E-306C-DF458BC7806B}"/>
              </a:ext>
            </a:extLst>
          </p:cNvPr>
          <p:cNvSpPr txBox="1">
            <a:spLocks/>
          </p:cNvSpPr>
          <p:nvPr/>
        </p:nvSpPr>
        <p:spPr>
          <a:xfrm>
            <a:off x="838200" y="1607661"/>
            <a:ext cx="10515600" cy="2499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mc:AlternateContent xmlns:mc="http://schemas.openxmlformats.org/markup-compatibility/2006" xmlns:a14="http://schemas.microsoft.com/office/drawing/2010/main">
        <mc:Choice Requires="a14">
          <p:sp>
            <p:nvSpPr>
              <p:cNvPr id="8" name="Rounded Rectangular Callout 7">
                <a:extLst>
                  <a:ext uri="{FF2B5EF4-FFF2-40B4-BE49-F238E27FC236}">
                    <a16:creationId xmlns:a16="http://schemas.microsoft.com/office/drawing/2014/main" id="{6129B40D-36BD-BF2A-15FE-9CE768C1DF13}"/>
                  </a:ext>
                </a:extLst>
              </p:cNvPr>
              <p:cNvSpPr/>
              <p:nvPr/>
            </p:nvSpPr>
            <p:spPr>
              <a:xfrm>
                <a:off x="8479167" y="2398669"/>
                <a:ext cx="3006065" cy="917628"/>
              </a:xfrm>
              <a:prstGeom prst="wedgeRoundRectCallout">
                <a:avLst>
                  <a:gd name="adj1" fmla="val -123316"/>
                  <a:gd name="adj2" fmla="val 57444"/>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dirty="0"/>
                  <a:t>Not succinct:</a:t>
                </a:r>
                <a:br>
                  <a:rPr lang="en-US" sz="2800" b="0" dirty="0"/>
                </a:b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b="1">
                              <a:latin typeface="Cambria Math" panose="02040503050406030204" pitchFamily="18" charset="0"/>
                            </a:rPr>
                            <m:t>𝐯</m:t>
                          </m:r>
                        </m:e>
                        <m:sub>
                          <m:r>
                            <a:rPr lang="en-US" sz="2800" i="1">
                              <a:latin typeface="Cambria Math" panose="02040503050406030204" pitchFamily="18" charset="0"/>
                            </a:rPr>
                            <m:t>𝑖</m:t>
                          </m:r>
                        </m:sub>
                      </m:sSub>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e>
                        <m:sup>
                          <m:r>
                            <a:rPr lang="en-US" sz="2800" b="0" i="1" smtClean="0">
                              <a:latin typeface="Cambria Math" panose="02040503050406030204" pitchFamily="18" charset="0"/>
                            </a:rPr>
                            <m:t>𝑛</m:t>
                          </m:r>
                        </m:sup>
                      </m:sSup>
                    </m:oMath>
                  </m:oMathPara>
                </a14:m>
                <a:endParaRPr lang="en-US" sz="2800" dirty="0"/>
              </a:p>
            </p:txBody>
          </p:sp>
        </mc:Choice>
        <mc:Fallback xmlns="">
          <p:sp>
            <p:nvSpPr>
              <p:cNvPr id="8" name="Rounded Rectangular Callout 7">
                <a:extLst>
                  <a:ext uri="{FF2B5EF4-FFF2-40B4-BE49-F238E27FC236}">
                    <a16:creationId xmlns:a16="http://schemas.microsoft.com/office/drawing/2014/main" id="{6129B40D-36BD-BF2A-15FE-9CE768C1DF13}"/>
                  </a:ext>
                </a:extLst>
              </p:cNvPr>
              <p:cNvSpPr>
                <a:spLocks noRot="1" noChangeAspect="1" noMove="1" noResize="1" noEditPoints="1" noAdjustHandles="1" noChangeArrowheads="1" noChangeShapeType="1" noTextEdit="1"/>
              </p:cNvSpPr>
              <p:nvPr/>
            </p:nvSpPr>
            <p:spPr>
              <a:xfrm>
                <a:off x="8479167" y="2398669"/>
                <a:ext cx="3006065" cy="917628"/>
              </a:xfrm>
              <a:prstGeom prst="wedgeRoundRectCallout">
                <a:avLst>
                  <a:gd name="adj1" fmla="val -123316"/>
                  <a:gd name="adj2" fmla="val 57444"/>
                  <a:gd name="adj3" fmla="val 16667"/>
                </a:avLst>
              </a:prstGeom>
              <a:blipFill>
                <a:blip r:embed="rId4"/>
                <a:stretch>
                  <a:fillRect t="-7407"/>
                </a:stretch>
              </a:blipFill>
            </p:spPr>
            <p:txBody>
              <a:bodyPr/>
              <a:lstStyle/>
              <a:p>
                <a:r>
                  <a:rPr lang="en-US">
                    <a:noFill/>
                  </a:rPr>
                  <a:t> </a:t>
                </a:r>
              </a:p>
            </p:txBody>
          </p:sp>
        </mc:Fallback>
      </mc:AlternateContent>
      <p:sp>
        <p:nvSpPr>
          <p:cNvPr id="12" name="Rounded Rectangle 11">
            <a:extLst>
              <a:ext uri="{FF2B5EF4-FFF2-40B4-BE49-F238E27FC236}">
                <a16:creationId xmlns:a16="http://schemas.microsoft.com/office/drawing/2014/main" id="{166DD040-9BB1-9B3A-4472-20E291F2E640}"/>
              </a:ext>
            </a:extLst>
          </p:cNvPr>
          <p:cNvSpPr/>
          <p:nvPr/>
        </p:nvSpPr>
        <p:spPr>
          <a:xfrm>
            <a:off x="568377" y="5250339"/>
            <a:ext cx="4198495" cy="1471136"/>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Allow dependence but use encryption security</a:t>
            </a:r>
          </a:p>
        </p:txBody>
      </p:sp>
    </p:spTree>
    <p:extLst>
      <p:ext uri="{BB962C8B-B14F-4D97-AF65-F5344CB8AC3E}">
        <p14:creationId xmlns:p14="http://schemas.microsoft.com/office/powerpoint/2010/main" val="27181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p:tgtEl>
                                          <p:spTgt spid="3">
                                            <p:txEl>
                                              <p:pRg st="3" end="3"/>
                                            </p:txEl>
                                          </p:spTgt>
                                        </p:tgtEl>
                                        <p:attrNameLst>
                                          <p:attrName>ppt_y</p:attrName>
                                        </p:attrNameLst>
                                      </p:cBhvr>
                                      <p:tavLst>
                                        <p:tav tm="0">
                                          <p:val>
                                            <p:strVal val="ppt_y"/>
                                          </p:val>
                                        </p:tav>
                                        <p:tav tm="100000">
                                          <p:val>
                                            <p:strVal val="1+ppt_h/2"/>
                                          </p:val>
                                        </p:tav>
                                      </p:tavLst>
                                    </p:anim>
                                    <p:set>
                                      <p:cBhvr>
                                        <p:cTn id="47" dur="1" fill="hold">
                                          <p:stCondLst>
                                            <p:cond delay="499"/>
                                          </p:stCondLst>
                                        </p:cTn>
                                        <p:tgtEl>
                                          <p:spTgt spid="3">
                                            <p:txEl>
                                              <p:pRg st="3" end="3"/>
                                            </p:txEl>
                                          </p:spTgt>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8"/>
                                        </p:tgtEl>
                                        <p:attrNameLst>
                                          <p:attrName>ppt_x</p:attrName>
                                        </p:attrNameLst>
                                      </p:cBhvr>
                                      <p:tavLst>
                                        <p:tav tm="0">
                                          <p:val>
                                            <p:strVal val="ppt_x"/>
                                          </p:val>
                                        </p:tav>
                                        <p:tav tm="100000">
                                          <p:val>
                                            <p:strVal val="ppt_x"/>
                                          </p:val>
                                        </p:tav>
                                      </p:tavLst>
                                    </p:anim>
                                    <p:anim calcmode="lin" valueType="num">
                                      <p:cBhvr additive="base">
                                        <p:cTn id="50" dur="500"/>
                                        <p:tgtEl>
                                          <p:spTgt spid="8"/>
                                        </p:tgtEl>
                                        <p:attrNameLst>
                                          <p:attrName>ppt_y</p:attrName>
                                        </p:attrNameLst>
                                      </p:cBhvr>
                                      <p:tavLst>
                                        <p:tav tm="0">
                                          <p:val>
                                            <p:strVal val="ppt_y"/>
                                          </p:val>
                                        </p:tav>
                                        <p:tav tm="100000">
                                          <p:val>
                                            <p:strVal val="1+ppt_h/2"/>
                                          </p:val>
                                        </p:tav>
                                      </p:tavLst>
                                    </p:anim>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EEA0-E5B2-AA68-13B2-ABEB1244A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87E30-F0E2-987C-450E-6407FF9E7ADD}"/>
              </a:ext>
            </a:extLst>
          </p:cNvPr>
          <p:cNvSpPr>
            <a:spLocks noGrp="1"/>
          </p:cNvSpPr>
          <p:nvPr>
            <p:ph type="title"/>
          </p:nvPr>
        </p:nvSpPr>
        <p:spPr/>
        <p:txBody>
          <a:bodyPr/>
          <a:lstStyle/>
          <a:p>
            <a:r>
              <a:rPr lang="en-US" dirty="0"/>
              <a:t>Solution: Encrypting 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4803E8-9D89-3657-4CFF-7C9FF7DEB2C8}"/>
                  </a:ext>
                </a:extLst>
              </p:cNvPr>
              <p:cNvSpPr>
                <a:spLocks noGrp="1"/>
              </p:cNvSpPr>
              <p:nvPr>
                <p:ph idx="1"/>
              </p:nvPr>
            </p:nvSpPr>
            <p:spPr>
              <a:xfrm>
                <a:off x="838200" y="1825625"/>
                <a:ext cx="10515600" cy="3091149"/>
              </a:xfrm>
            </p:spPr>
            <p:txBody>
              <a:bodyPr/>
              <a:lstStyle/>
              <a:p>
                <a:r>
                  <a:rPr lang="en-US" dirty="0"/>
                  <a:t>          encryption of vector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𝐯</m:t>
                        </m:r>
                      </m:e>
                      <m:sub>
                        <m:r>
                          <a:rPr lang="en-US" b="0" i="1" smtClean="0">
                            <a:latin typeface="Cambria Math" panose="02040503050406030204" pitchFamily="18" charset="0"/>
                          </a:rPr>
                          <m:t>𝑖</m:t>
                        </m:r>
                      </m:sub>
                    </m:sSub>
                  </m:oMath>
                </a14:m>
                <a:endParaRPr lang="en-US" b="0" dirty="0"/>
              </a:p>
              <a:p>
                <a:r>
                  <a:rPr lang="en-US" dirty="0"/>
                  <a:t>If </a:t>
                </a:r>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𝑆</m:t>
                    </m:r>
                  </m:oMath>
                </a14:m>
                <a:r>
                  <a:rPr lang="en-US" dirty="0"/>
                  <a:t> then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𝟎</m:t>
                    </m:r>
                  </m:oMath>
                </a14:m>
                <a:endParaRPr lang="en-US" b="1" dirty="0"/>
              </a:p>
              <a:p>
                <a:r>
                  <a:rPr lang="en-US" dirty="0"/>
                  <a:t>If </a:t>
                </a:r>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then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1" i="1">
                        <a:latin typeface="Cambria Math" panose="02040503050406030204" pitchFamily="18" charset="0"/>
                      </a:rPr>
                      <m:t>𝟎</m:t>
                    </m:r>
                  </m:oMath>
                </a14:m>
                <a:endParaRPr lang="en-US" dirty="0"/>
              </a:p>
            </p:txBody>
          </p:sp>
        </mc:Choice>
        <mc:Fallback xmlns="">
          <p:sp>
            <p:nvSpPr>
              <p:cNvPr id="3" name="Content Placeholder 2">
                <a:extLst>
                  <a:ext uri="{FF2B5EF4-FFF2-40B4-BE49-F238E27FC236}">
                    <a16:creationId xmlns:a16="http://schemas.microsoft.com/office/drawing/2014/main" id="{544803E8-9D89-3657-4CFF-7C9FF7DEB2C8}"/>
                  </a:ext>
                </a:extLst>
              </p:cNvPr>
              <p:cNvSpPr>
                <a:spLocks noGrp="1" noRot="1" noChangeAspect="1" noMove="1" noResize="1" noEditPoints="1" noAdjustHandles="1" noChangeArrowheads="1" noChangeShapeType="1" noTextEdit="1"/>
              </p:cNvSpPr>
              <p:nvPr>
                <p:ph idx="1"/>
              </p:nvPr>
            </p:nvSpPr>
            <p:spPr>
              <a:xfrm>
                <a:off x="838200" y="1825625"/>
                <a:ext cx="10515600" cy="3091149"/>
              </a:xfrm>
              <a:blipFill>
                <a:blip r:embed="rId2"/>
                <a:stretch>
                  <a:fillRect l="-1086" t="-32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BD913AF-C706-5B3C-614A-96DA1810B3E1}"/>
              </a:ext>
            </a:extLst>
          </p:cNvPr>
          <p:cNvSpPr>
            <a:spLocks noGrp="1"/>
          </p:cNvSpPr>
          <p:nvPr>
            <p:ph type="sldNum" sz="quarter" idx="12"/>
          </p:nvPr>
        </p:nvSpPr>
        <p:spPr/>
        <p:txBody>
          <a:bodyPr/>
          <a:lstStyle/>
          <a:p>
            <a:fld id="{57E20FA2-3170-F043-A30C-F04EE61C13E9}" type="slidenum">
              <a:rPr lang="en-US" smtClean="0"/>
              <a:t>13</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1949C5E-4F86-EA56-B8D4-937177C302BC}"/>
                  </a:ext>
                </a:extLst>
              </p:cNvPr>
              <p:cNvSpPr/>
              <p:nvPr/>
            </p:nvSpPr>
            <p:spPr>
              <a:xfrm>
                <a:off x="1128188" y="1702503"/>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1" smtClean="0">
                              <a:latin typeface="Cambria Math" panose="02040503050406030204" pitchFamily="18" charset="0"/>
                            </a:rPr>
                            <m:t>𝑖</m:t>
                          </m:r>
                        </m:sub>
                      </m:sSub>
                    </m:oMath>
                  </m:oMathPara>
                </a14:m>
                <a:endParaRPr lang="en-US" sz="2800" dirty="0"/>
              </a:p>
            </p:txBody>
          </p:sp>
        </mc:Choice>
        <mc:Fallback xmlns="">
          <p:sp>
            <p:nvSpPr>
              <p:cNvPr id="6" name="Rectangle 5">
                <a:extLst>
                  <a:ext uri="{FF2B5EF4-FFF2-40B4-BE49-F238E27FC236}">
                    <a16:creationId xmlns:a16="http://schemas.microsoft.com/office/drawing/2014/main" id="{AEEF376A-4FE3-F155-7A88-BA81AFE56A43}"/>
                  </a:ext>
                </a:extLst>
              </p:cNvPr>
              <p:cNvSpPr>
                <a:spLocks noRot="1" noChangeAspect="1" noMove="1" noResize="1" noEditPoints="1" noAdjustHandles="1" noChangeArrowheads="1" noChangeShapeType="1" noTextEdit="1"/>
              </p:cNvSpPr>
              <p:nvPr/>
            </p:nvSpPr>
            <p:spPr>
              <a:xfrm>
                <a:off x="1128188" y="1702503"/>
                <a:ext cx="636814" cy="620486"/>
              </a:xfrm>
              <a:prstGeom prst="rect">
                <a:avLst/>
              </a:prstGeom>
              <a:blipFill>
                <a:blip r:embed="rId3"/>
                <a:stretch>
                  <a:fillRect l="-3774"/>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67F96C4-2FD6-8404-30E4-FFC4F660D1E7}"/>
              </a:ext>
            </a:extLst>
          </p:cNvPr>
          <p:cNvSpPr txBox="1">
            <a:spLocks/>
          </p:cNvSpPr>
          <p:nvPr/>
        </p:nvSpPr>
        <p:spPr>
          <a:xfrm>
            <a:off x="838200" y="1607661"/>
            <a:ext cx="10515600" cy="2499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4CB7FA3-D599-C9B8-BF88-65B07D1D9098}"/>
                  </a:ext>
                </a:extLst>
              </p:cNvPr>
              <p:cNvSpPr/>
              <p:nvPr/>
            </p:nvSpPr>
            <p:spPr>
              <a:xfrm>
                <a:off x="5401407" y="1758156"/>
                <a:ext cx="1389185" cy="509179"/>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r>
                            <a:rPr lang="en-US" sz="2800" b="0" i="1" smtClean="0">
                              <a:latin typeface="Cambria Math" panose="02040503050406030204" pitchFamily="18" charset="0"/>
                            </a:rPr>
                            <m:t>𝜆</m:t>
                          </m:r>
                        </m:sup>
                      </m:sSup>
                    </m:oMath>
                  </m:oMathPara>
                </a14:m>
                <a:endParaRPr lang="en-US" sz="2800" dirty="0"/>
              </a:p>
            </p:txBody>
          </p:sp>
        </mc:Choice>
        <mc:Fallback xmlns="">
          <p:sp>
            <p:nvSpPr>
              <p:cNvPr id="5" name="Rectangle 4">
                <a:extLst>
                  <a:ext uri="{FF2B5EF4-FFF2-40B4-BE49-F238E27FC236}">
                    <a16:creationId xmlns:a16="http://schemas.microsoft.com/office/drawing/2014/main" id="{64CB7FA3-D599-C9B8-BF88-65B07D1D9098}"/>
                  </a:ext>
                </a:extLst>
              </p:cNvPr>
              <p:cNvSpPr>
                <a:spLocks noRot="1" noChangeAspect="1" noMove="1" noResize="1" noEditPoints="1" noAdjustHandles="1" noChangeArrowheads="1" noChangeShapeType="1" noTextEdit="1"/>
              </p:cNvSpPr>
              <p:nvPr/>
            </p:nvSpPr>
            <p:spPr>
              <a:xfrm>
                <a:off x="5401407" y="1758156"/>
                <a:ext cx="1389185" cy="509179"/>
              </a:xfrm>
              <a:prstGeom prst="rect">
                <a:avLst/>
              </a:prstGeom>
              <a:blipFill>
                <a:blip r:embed="rId4"/>
                <a:stretch>
                  <a:fillRect l="-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2542908-CA34-0B00-A4A6-B23D7D859093}"/>
                  </a:ext>
                </a:extLst>
              </p:cNvPr>
              <p:cNvSpPr/>
              <p:nvPr/>
            </p:nvSpPr>
            <p:spPr>
              <a:xfrm>
                <a:off x="3373315" y="2811951"/>
                <a:ext cx="2722685" cy="509179"/>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d>
                            <m:dPr>
                              <m:begChr m:val="{"/>
                              <m:endChr m:val="}"/>
                              <m:ctrlPr>
                                <a:rPr lang="en-US" sz="2800" i="1">
                                  <a:solidFill>
                                    <a:schemeClr val="bg1"/>
                                  </a:solidFill>
                                  <a:latin typeface="Cambria Math" panose="02040503050406030204" pitchFamily="18" charset="0"/>
                                </a:rPr>
                              </m:ctrlPr>
                            </m:dPr>
                            <m:e>
                              <m:r>
                                <a:rPr lang="en-US" sz="2800" i="1">
                                  <a:solidFill>
                                    <a:schemeClr val="bg1"/>
                                  </a:solidFill>
                                  <a:latin typeface="Cambria Math" panose="02040503050406030204" pitchFamily="18" charset="0"/>
                                </a:rPr>
                                <m:t>0,1</m:t>
                              </m:r>
                            </m:e>
                          </m:d>
                        </m:e>
                        <m:sup>
                          <m:r>
                            <a:rPr lang="en-US" sz="2800" i="1">
                              <a:solidFill>
                                <a:schemeClr val="bg1"/>
                              </a:solidFill>
                              <a:latin typeface="Cambria Math" panose="02040503050406030204" pitchFamily="18" charset="0"/>
                            </a:rPr>
                            <m:t>𝜆</m:t>
                          </m:r>
                        </m:sup>
                      </m:sSup>
                      <m:r>
                        <a:rPr lang="en-US" sz="2800" i="1">
                          <a:solidFill>
                            <a:schemeClr val="bg1"/>
                          </a:solidFill>
                          <a:latin typeface="Cambria Math" panose="02040503050406030204" pitchFamily="18" charset="0"/>
                        </a:rPr>
                        <m:t>∖</m:t>
                      </m:r>
                      <m:d>
                        <m:dPr>
                          <m:begChr m:val="{"/>
                          <m:endChr m:val="}"/>
                          <m:ctrlPr>
                            <a:rPr lang="en-US" sz="2800" i="1">
                              <a:solidFill>
                                <a:schemeClr val="bg1"/>
                              </a:solidFill>
                              <a:latin typeface="Cambria Math" panose="02040503050406030204" pitchFamily="18" charset="0"/>
                            </a:rPr>
                          </m:ctrlPr>
                        </m:dPr>
                        <m:e>
                          <m:r>
                            <a:rPr lang="en-US" sz="2800" b="1" i="1">
                              <a:solidFill>
                                <a:schemeClr val="bg1"/>
                              </a:solidFill>
                              <a:latin typeface="Cambria Math" panose="02040503050406030204" pitchFamily="18" charset="0"/>
                            </a:rPr>
                            <m:t>𝟎</m:t>
                          </m:r>
                        </m:e>
                      </m:d>
                    </m:oMath>
                  </m:oMathPara>
                </a14:m>
                <a:endParaRPr lang="en-US" sz="2800" dirty="0">
                  <a:solidFill>
                    <a:schemeClr val="bg1"/>
                  </a:solidFill>
                </a:endParaRPr>
              </a:p>
            </p:txBody>
          </p:sp>
        </mc:Choice>
        <mc:Fallback xmlns="">
          <p:sp>
            <p:nvSpPr>
              <p:cNvPr id="9" name="Rectangle 8">
                <a:extLst>
                  <a:ext uri="{FF2B5EF4-FFF2-40B4-BE49-F238E27FC236}">
                    <a16:creationId xmlns:a16="http://schemas.microsoft.com/office/drawing/2014/main" id="{22542908-CA34-0B00-A4A6-B23D7D859093}"/>
                  </a:ext>
                </a:extLst>
              </p:cNvPr>
              <p:cNvSpPr>
                <a:spLocks noRot="1" noChangeAspect="1" noMove="1" noResize="1" noEditPoints="1" noAdjustHandles="1" noChangeArrowheads="1" noChangeShapeType="1" noTextEdit="1"/>
              </p:cNvSpPr>
              <p:nvPr/>
            </p:nvSpPr>
            <p:spPr>
              <a:xfrm>
                <a:off x="3373315" y="2811951"/>
                <a:ext cx="2722685" cy="509179"/>
              </a:xfrm>
              <a:prstGeom prst="rect">
                <a:avLst/>
              </a:prstGeom>
              <a:blipFill>
                <a:blip r:embed="rId5"/>
                <a:stretch>
                  <a:fillRect b="-20930"/>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802A5CB6-D90B-6FB7-4FD2-76E4E004484D}"/>
              </a:ext>
            </a:extLst>
          </p:cNvPr>
          <p:cNvSpPr txBox="1">
            <a:spLocks/>
          </p:cNvSpPr>
          <p:nvPr/>
        </p:nvSpPr>
        <p:spPr>
          <a:xfrm>
            <a:off x="838199" y="349498"/>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Solution: Encrypting </a:t>
            </a:r>
            <a:r>
              <a:rPr lang="en-US" dirty="0">
                <a:solidFill>
                  <a:srgbClr val="BF5700"/>
                </a:solidFill>
              </a:rPr>
              <a:t>Random</a:t>
            </a:r>
            <a:r>
              <a:rPr lang="en-US" dirty="0"/>
              <a:t> Vectors</a:t>
            </a:r>
          </a:p>
        </p:txBody>
      </p:sp>
      <mc:AlternateContent xmlns:mc="http://schemas.openxmlformats.org/markup-compatibility/2006" xmlns:a14="http://schemas.microsoft.com/office/drawing/2010/main">
        <mc:Choice Requires="a14">
          <p:sp>
            <p:nvSpPr>
              <p:cNvPr id="10" name="Rounded Rectangular Callout 9">
                <a:extLst>
                  <a:ext uri="{FF2B5EF4-FFF2-40B4-BE49-F238E27FC236}">
                    <a16:creationId xmlns:a16="http://schemas.microsoft.com/office/drawing/2014/main" id="{D4129F23-CB6B-102E-B3DB-31E215556773}"/>
                  </a:ext>
                </a:extLst>
              </p:cNvPr>
              <p:cNvSpPr/>
              <p:nvPr/>
            </p:nvSpPr>
            <p:spPr>
              <a:xfrm>
                <a:off x="9185935" y="956182"/>
                <a:ext cx="3006065" cy="1325563"/>
              </a:xfrm>
              <a:prstGeom prst="wedgeRoundRectCallout">
                <a:avLst>
                  <a:gd name="adj1" fmla="val -197277"/>
                  <a:gd name="adj2" fmla="val 89517"/>
                  <a:gd name="adj3" fmla="val 16667"/>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i="1">
                            <a:latin typeface="Cambria Math" panose="02040503050406030204" pitchFamily="18" charset="0"/>
                          </a:rPr>
                          <m:t>𝑖</m:t>
                        </m:r>
                      </m:sub>
                    </m:sSub>
                  </m:oMath>
                </a14:m>
                <a:r>
                  <a:rPr lang="en-US" sz="2800" dirty="0"/>
                  <a:t> is random and hidden from the adversary! </a:t>
                </a:r>
              </a:p>
            </p:txBody>
          </p:sp>
        </mc:Choice>
        <mc:Fallback xmlns="">
          <p:sp>
            <p:nvSpPr>
              <p:cNvPr id="10" name="Rounded Rectangular Callout 9">
                <a:extLst>
                  <a:ext uri="{FF2B5EF4-FFF2-40B4-BE49-F238E27FC236}">
                    <a16:creationId xmlns:a16="http://schemas.microsoft.com/office/drawing/2014/main" id="{D4129F23-CB6B-102E-B3DB-31E215556773}"/>
                  </a:ext>
                </a:extLst>
              </p:cNvPr>
              <p:cNvSpPr>
                <a:spLocks noRot="1" noChangeAspect="1" noMove="1" noResize="1" noEditPoints="1" noAdjustHandles="1" noChangeArrowheads="1" noChangeShapeType="1" noTextEdit="1"/>
              </p:cNvSpPr>
              <p:nvPr/>
            </p:nvSpPr>
            <p:spPr>
              <a:xfrm>
                <a:off x="9185935" y="956182"/>
                <a:ext cx="3006065" cy="1325563"/>
              </a:xfrm>
              <a:prstGeom prst="wedgeRoundRectCallout">
                <a:avLst>
                  <a:gd name="adj1" fmla="val -197277"/>
                  <a:gd name="adj2" fmla="val 89517"/>
                  <a:gd name="adj3" fmla="val 16667"/>
                </a:avLst>
              </a:prstGeom>
              <a:blipFill>
                <a:blip r:embed="rId6"/>
                <a:stretch>
                  <a:fillRect t="-4027" r="-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B99680-9B1B-C665-53FE-357797E76F46}"/>
                  </a:ext>
                </a:extLst>
              </p:cNvPr>
              <p:cNvSpPr txBox="1"/>
              <p:nvPr/>
            </p:nvSpPr>
            <p:spPr>
              <a:xfrm>
                <a:off x="1399575" y="5150833"/>
                <a:ext cx="3054246" cy="954364"/>
              </a:xfrm>
              <a:prstGeom prst="rect">
                <a:avLst/>
              </a:prstGeom>
              <a:noFill/>
            </p:spPr>
            <p:txBody>
              <a:bodyPr wrap="square" rtlCol="0">
                <a:spAutoFit/>
              </a:bodyPr>
              <a:lstStyle/>
              <a:p>
                <a:r>
                  <a:rPr lang="en-US" sz="2800" dirty="0"/>
                  <a:t>Finding </a:t>
                </a:r>
                <a14:m>
                  <m:oMath xmlns:m="http://schemas.openxmlformats.org/officeDocument/2006/math">
                    <m:r>
                      <a:rPr lang="en-US" sz="2800" b="0" i="1" smtClean="0">
                        <a:latin typeface="Cambria Math" panose="02040503050406030204" pitchFamily="18" charset="0"/>
                      </a:rPr>
                      <m:t>𝑋</m:t>
                    </m:r>
                  </m:oMath>
                </a14:m>
                <a:r>
                  <a:rPr lang="en-US" sz="2800" dirty="0"/>
                  <a:t> </a:t>
                </a:r>
                <a:r>
                  <a:rPr lang="en-US" sz="2800" dirty="0" err="1"/>
                  <a:t>s.t.</a:t>
                </a:r>
                <a:r>
                  <a:rPr lang="en-US" sz="2800" dirty="0"/>
                  <a:t> </a:t>
                </a:r>
                <a14:m>
                  <m:oMath xmlns:m="http://schemas.openxmlformats.org/officeDocument/2006/math">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𝑋</m:t>
                        </m:r>
                      </m:sub>
                      <m:sup/>
                      <m:e>
                        <m:sSub>
                          <m:sSubPr>
                            <m:ctrlPr>
                              <a:rPr lang="en-US" sz="2800" i="1">
                                <a:latin typeface="Cambria Math" panose="02040503050406030204" pitchFamily="18" charset="0"/>
                              </a:rPr>
                            </m:ctrlPr>
                          </m:sSubPr>
                          <m:e>
                            <m:r>
                              <a:rPr lang="en-US" sz="2800" b="1">
                                <a:latin typeface="Cambria Math" panose="02040503050406030204" pitchFamily="18" charset="0"/>
                              </a:rPr>
                              <m:t>𝐯</m:t>
                            </m:r>
                          </m:e>
                          <m:sub>
                            <m:r>
                              <a:rPr lang="en-US" sz="2800" i="1">
                                <a:latin typeface="Cambria Math" panose="02040503050406030204" pitchFamily="18" charset="0"/>
                              </a:rPr>
                              <m:t>𝑖</m:t>
                            </m:r>
                          </m:sub>
                        </m:sSub>
                      </m:e>
                    </m:nary>
                    <m:r>
                      <a:rPr lang="en-US" sz="2800" b="0" i="1" smtClean="0">
                        <a:latin typeface="Cambria Math" panose="02040503050406030204" pitchFamily="18" charset="0"/>
                      </a:rPr>
                      <m:t>=</m:t>
                    </m:r>
                    <m:r>
                      <a:rPr lang="en-US" sz="2800" b="1" i="1" smtClean="0">
                        <a:latin typeface="Cambria Math" panose="02040503050406030204" pitchFamily="18" charset="0"/>
                      </a:rPr>
                      <m:t>𝟎</m:t>
                    </m:r>
                  </m:oMath>
                </a14:m>
                <a:endParaRPr lang="en-US" sz="2800" b="1" dirty="0"/>
              </a:p>
            </p:txBody>
          </p:sp>
        </mc:Choice>
        <mc:Fallback xmlns="">
          <p:sp>
            <p:nvSpPr>
              <p:cNvPr id="13" name="TextBox 12">
                <a:extLst>
                  <a:ext uri="{FF2B5EF4-FFF2-40B4-BE49-F238E27FC236}">
                    <a16:creationId xmlns:a16="http://schemas.microsoft.com/office/drawing/2014/main" id="{68B99680-9B1B-C665-53FE-357797E76F46}"/>
                  </a:ext>
                </a:extLst>
              </p:cNvPr>
              <p:cNvSpPr txBox="1">
                <a:spLocks noRot="1" noChangeAspect="1" noMove="1" noResize="1" noEditPoints="1" noAdjustHandles="1" noChangeArrowheads="1" noChangeShapeType="1" noTextEdit="1"/>
              </p:cNvSpPr>
              <p:nvPr/>
            </p:nvSpPr>
            <p:spPr>
              <a:xfrm>
                <a:off x="1399575" y="5150833"/>
                <a:ext cx="3054246" cy="954364"/>
              </a:xfrm>
              <a:prstGeom prst="rect">
                <a:avLst/>
              </a:prstGeom>
              <a:blipFill>
                <a:blip r:embed="rId7"/>
                <a:stretch>
                  <a:fillRect l="-17842" t="-26316" b="-106579"/>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623AE69A-F213-DADC-07B6-9C2B1950DCA1}"/>
              </a:ext>
            </a:extLst>
          </p:cNvPr>
          <p:cNvSpPr/>
          <p:nvPr/>
        </p:nvSpPr>
        <p:spPr>
          <a:xfrm>
            <a:off x="4453822" y="5389424"/>
            <a:ext cx="667151" cy="4771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453C50-5109-95F8-7F49-C1E4BF3FE09B}"/>
              </a:ext>
            </a:extLst>
          </p:cNvPr>
          <p:cNvSpPr txBox="1"/>
          <p:nvPr/>
        </p:nvSpPr>
        <p:spPr>
          <a:xfrm>
            <a:off x="5194760" y="4932401"/>
            <a:ext cx="3054247" cy="1384995"/>
          </a:xfrm>
          <a:prstGeom prst="rect">
            <a:avLst/>
          </a:prstGeom>
          <a:noFill/>
        </p:spPr>
        <p:txBody>
          <a:bodyPr wrap="square" rtlCol="0">
            <a:spAutoFit/>
          </a:bodyPr>
          <a:lstStyle/>
          <a:p>
            <a:r>
              <a:rPr lang="en-US" sz="2800" dirty="0"/>
              <a:t>Learning something about encrypted vectors</a:t>
            </a:r>
          </a:p>
        </p:txBody>
      </p:sp>
      <p:sp>
        <p:nvSpPr>
          <p:cNvPr id="16" name="TextBox 15">
            <a:extLst>
              <a:ext uri="{FF2B5EF4-FFF2-40B4-BE49-F238E27FC236}">
                <a16:creationId xmlns:a16="http://schemas.microsoft.com/office/drawing/2014/main" id="{9E399589-ACBB-9ABB-17D9-4ADFF493E981}"/>
              </a:ext>
            </a:extLst>
          </p:cNvPr>
          <p:cNvSpPr txBox="1"/>
          <p:nvPr/>
        </p:nvSpPr>
        <p:spPr>
          <a:xfrm>
            <a:off x="9051424" y="5150833"/>
            <a:ext cx="1875836" cy="954107"/>
          </a:xfrm>
          <a:prstGeom prst="rect">
            <a:avLst/>
          </a:prstGeom>
          <a:noFill/>
        </p:spPr>
        <p:txBody>
          <a:bodyPr wrap="square" rtlCol="0">
            <a:spAutoFit/>
          </a:bodyPr>
          <a:lstStyle/>
          <a:p>
            <a:r>
              <a:rPr lang="en-US" sz="2800" i="1" dirty="0"/>
              <a:t>Should</a:t>
            </a:r>
            <a:r>
              <a:rPr lang="en-US" sz="2800" dirty="0"/>
              <a:t> break CPA </a:t>
            </a:r>
          </a:p>
        </p:txBody>
      </p:sp>
      <p:sp>
        <p:nvSpPr>
          <p:cNvPr id="17" name="Right Arrow 16">
            <a:extLst>
              <a:ext uri="{FF2B5EF4-FFF2-40B4-BE49-F238E27FC236}">
                <a16:creationId xmlns:a16="http://schemas.microsoft.com/office/drawing/2014/main" id="{1830DBB1-A908-4837-4EA8-53F602D1E9A4}"/>
              </a:ext>
            </a:extLst>
          </p:cNvPr>
          <p:cNvSpPr/>
          <p:nvPr/>
        </p:nvSpPr>
        <p:spPr>
          <a:xfrm>
            <a:off x="8322794" y="5369008"/>
            <a:ext cx="667151" cy="4771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234ABD8-43B7-E5D7-EDE0-D4041C94DE73}"/>
              </a:ext>
            </a:extLst>
          </p:cNvPr>
          <p:cNvGrpSpPr/>
          <p:nvPr/>
        </p:nvGrpSpPr>
        <p:grpSpPr>
          <a:xfrm>
            <a:off x="6072684" y="3519463"/>
            <a:ext cx="5960413" cy="1103753"/>
            <a:chOff x="4849586" y="3874576"/>
            <a:chExt cx="5983729" cy="1348999"/>
          </a:xfrm>
        </p:grpSpPr>
        <p:sp>
          <p:nvSpPr>
            <p:cNvPr id="19" name="Rounded Rectangle 18">
              <a:extLst>
                <a:ext uri="{FF2B5EF4-FFF2-40B4-BE49-F238E27FC236}">
                  <a16:creationId xmlns:a16="http://schemas.microsoft.com/office/drawing/2014/main" id="{B30527EE-DAD7-D76D-1F98-CC1764C0CD33}"/>
                </a:ext>
              </a:extLst>
            </p:cNvPr>
            <p:cNvSpPr/>
            <p:nvPr/>
          </p:nvSpPr>
          <p:spPr>
            <a:xfrm>
              <a:off x="4849586" y="3874576"/>
              <a:ext cx="5983729" cy="134899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F886AF5-851D-0389-FCC4-3C8F728AC94C}"/>
                </a:ext>
              </a:extLst>
            </p:cNvPr>
            <p:cNvGrpSpPr/>
            <p:nvPr/>
          </p:nvGrpSpPr>
          <p:grpSpPr>
            <a:xfrm>
              <a:off x="4983561" y="4252460"/>
              <a:ext cx="5637694" cy="842017"/>
              <a:chOff x="838200" y="1736291"/>
              <a:chExt cx="5637694" cy="842017"/>
            </a:xfrm>
          </p:grpSpPr>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828EF0F8-2BBA-CD82-9CAB-7CFB71490821}"/>
                      </a:ext>
                    </a:extLst>
                  </p:cNvPr>
                  <p:cNvSpPr txBox="1">
                    <a:spLocks/>
                  </p:cNvSpPr>
                  <p:nvPr/>
                </p:nvSpPr>
                <p:spPr>
                  <a:xfrm>
                    <a:off x="838200" y="1825625"/>
                    <a:ext cx="5432685" cy="752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Adversary gets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7" name="Content Placeholder 2">
                    <a:extLst>
                      <a:ext uri="{FF2B5EF4-FFF2-40B4-BE49-F238E27FC236}">
                        <a16:creationId xmlns:a16="http://schemas.microsoft.com/office/drawing/2014/main" id="{40555026-8ABB-1A98-2CC9-B3C5D52240BD}"/>
                      </a:ext>
                    </a:extLst>
                  </p:cNvPr>
                  <p:cNvSpPr txBox="1">
                    <a:spLocks noRot="1" noChangeAspect="1" noMove="1" noResize="1" noEditPoints="1" noAdjustHandles="1" noChangeArrowheads="1" noChangeShapeType="1" noTextEdit="1"/>
                  </p:cNvSpPr>
                  <p:nvPr/>
                </p:nvSpPr>
                <p:spPr>
                  <a:xfrm>
                    <a:off x="838200" y="1825625"/>
                    <a:ext cx="5432685" cy="752683"/>
                  </a:xfrm>
                  <a:prstGeom prst="rect">
                    <a:avLst/>
                  </a:prstGeom>
                  <a:blipFill>
                    <a:blip r:embed="rId8"/>
                    <a:stretch>
                      <a:fillRect l="-2342" t="-16327"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A53EEBD-1223-39EA-838C-812F6EA21479}"/>
                      </a:ext>
                    </a:extLst>
                  </p:cNvPr>
                  <p:cNvSpPr/>
                  <p:nvPr/>
                </p:nvSpPr>
                <p:spPr>
                  <a:xfrm>
                    <a:off x="4037268" y="1736291"/>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18" name="Rectangle 17">
                    <a:extLst>
                      <a:ext uri="{FF2B5EF4-FFF2-40B4-BE49-F238E27FC236}">
                        <a16:creationId xmlns:a16="http://schemas.microsoft.com/office/drawing/2014/main" id="{48B8F1F4-9C45-1853-EA6F-1DA07E0AFAC4}"/>
                      </a:ext>
                    </a:extLst>
                  </p:cNvPr>
                  <p:cNvSpPr>
                    <a:spLocks noRot="1" noChangeAspect="1" noMove="1" noResize="1" noEditPoints="1" noAdjustHandles="1" noChangeArrowheads="1" noChangeShapeType="1" noTextEdit="1"/>
                  </p:cNvSpPr>
                  <p:nvPr/>
                </p:nvSpPr>
                <p:spPr>
                  <a:xfrm>
                    <a:off x="4037268" y="1736291"/>
                    <a:ext cx="636814" cy="620486"/>
                  </a:xfrm>
                  <a:prstGeom prst="rect">
                    <a:avLst/>
                  </a:prstGeom>
                  <a:blipFill>
                    <a:blip r:embed="rId9"/>
                    <a:stretch>
                      <a:fillRect l="-7692"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8E0F556-9FF7-FFB7-4DE0-6F1BDA3A4532}"/>
                      </a:ext>
                    </a:extLst>
                  </p:cNvPr>
                  <p:cNvSpPr/>
                  <p:nvPr/>
                </p:nvSpPr>
                <p:spPr>
                  <a:xfrm>
                    <a:off x="4674082" y="1736291"/>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19" name="Rectangle 18">
                    <a:extLst>
                      <a:ext uri="{FF2B5EF4-FFF2-40B4-BE49-F238E27FC236}">
                        <a16:creationId xmlns:a16="http://schemas.microsoft.com/office/drawing/2014/main" id="{9E76EB8E-4276-C1DF-68CD-524EABAC88FD}"/>
                      </a:ext>
                    </a:extLst>
                  </p:cNvPr>
                  <p:cNvSpPr>
                    <a:spLocks noRot="1" noChangeAspect="1" noMove="1" noResize="1" noEditPoints="1" noAdjustHandles="1" noChangeArrowheads="1" noChangeShapeType="1" noTextEdit="1"/>
                  </p:cNvSpPr>
                  <p:nvPr/>
                </p:nvSpPr>
                <p:spPr>
                  <a:xfrm>
                    <a:off x="4674082" y="1736291"/>
                    <a:ext cx="636814" cy="620486"/>
                  </a:xfrm>
                  <a:prstGeom prst="rect">
                    <a:avLst/>
                  </a:prstGeom>
                  <a:blipFill>
                    <a:blip r:embed="rId10"/>
                    <a:stretch>
                      <a:fillRect l="-7692"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9C0091D-1375-570A-2A00-91A0744A639E}"/>
                      </a:ext>
                    </a:extLst>
                  </p:cNvPr>
                  <p:cNvSpPr/>
                  <p:nvPr/>
                </p:nvSpPr>
                <p:spPr>
                  <a:xfrm>
                    <a:off x="5299527" y="1736291"/>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20" name="Rectangle 19">
                    <a:extLst>
                      <a:ext uri="{FF2B5EF4-FFF2-40B4-BE49-F238E27FC236}">
                        <a16:creationId xmlns:a16="http://schemas.microsoft.com/office/drawing/2014/main" id="{3641918B-76D4-4BC1-1C9A-6636D80D299E}"/>
                      </a:ext>
                    </a:extLst>
                  </p:cNvPr>
                  <p:cNvSpPr>
                    <a:spLocks noRot="1" noChangeAspect="1" noMove="1" noResize="1" noEditPoints="1" noAdjustHandles="1" noChangeArrowheads="1" noChangeShapeType="1" noTextEdit="1"/>
                  </p:cNvSpPr>
                  <p:nvPr/>
                </p:nvSpPr>
                <p:spPr>
                  <a:xfrm>
                    <a:off x="5299527" y="1736291"/>
                    <a:ext cx="636814" cy="620486"/>
                  </a:xfrm>
                  <a:prstGeom prst="rect">
                    <a:avLst/>
                  </a:prstGeom>
                  <a:blipFill>
                    <a:blip r:embed="rId11"/>
                    <a:stretch>
                      <a:fillRect l="-7692"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8838C5C-A8E7-050B-EDB7-35B5222B62BB}"/>
                      </a:ext>
                    </a:extLst>
                  </p:cNvPr>
                  <p:cNvSpPr/>
                  <p:nvPr/>
                </p:nvSpPr>
                <p:spPr>
                  <a:xfrm>
                    <a:off x="5839080" y="1736291"/>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21" name="Rectangle 20">
                    <a:extLst>
                      <a:ext uri="{FF2B5EF4-FFF2-40B4-BE49-F238E27FC236}">
                        <a16:creationId xmlns:a16="http://schemas.microsoft.com/office/drawing/2014/main" id="{88E41479-F45D-2A44-26E2-49E9C9AC645C}"/>
                      </a:ext>
                    </a:extLst>
                  </p:cNvPr>
                  <p:cNvSpPr>
                    <a:spLocks noRot="1" noChangeAspect="1" noMove="1" noResize="1" noEditPoints="1" noAdjustHandles="1" noChangeArrowheads="1" noChangeShapeType="1" noTextEdit="1"/>
                  </p:cNvSpPr>
                  <p:nvPr/>
                </p:nvSpPr>
                <p:spPr>
                  <a:xfrm>
                    <a:off x="5839080" y="1736291"/>
                    <a:ext cx="636814" cy="620486"/>
                  </a:xfrm>
                  <a:prstGeom prst="rect">
                    <a:avLst/>
                  </a:prstGeom>
                  <a:blipFill>
                    <a:blip r:embed="rId12"/>
                    <a:stretch>
                      <a:fillRect l="-7692" b="-2326"/>
                    </a:stretch>
                  </a:blipFill>
                </p:spPr>
                <p:txBody>
                  <a:bodyPr/>
                  <a:lstStyle/>
                  <a:p>
                    <a:r>
                      <a:rPr lang="en-US">
                        <a:noFill/>
                      </a:rPr>
                      <a:t> </a:t>
                    </a:r>
                  </a:p>
                </p:txBody>
              </p:sp>
            </mc:Fallback>
          </mc:AlternateContent>
        </p:grpSp>
      </p:grpSp>
      <p:sp>
        <p:nvSpPr>
          <p:cNvPr id="27" name="TextBox 26">
            <a:extLst>
              <a:ext uri="{FF2B5EF4-FFF2-40B4-BE49-F238E27FC236}">
                <a16:creationId xmlns:a16="http://schemas.microsoft.com/office/drawing/2014/main" id="{348510AB-4392-AA77-DE26-8D36AB76BAC2}"/>
              </a:ext>
            </a:extLst>
          </p:cNvPr>
          <p:cNvSpPr txBox="1"/>
          <p:nvPr/>
        </p:nvSpPr>
        <p:spPr>
          <a:xfrm>
            <a:off x="907587" y="4287828"/>
            <a:ext cx="2937808" cy="523220"/>
          </a:xfrm>
          <a:prstGeom prst="rect">
            <a:avLst/>
          </a:prstGeom>
          <a:noFill/>
        </p:spPr>
        <p:txBody>
          <a:bodyPr wrap="square">
            <a:spAutoFit/>
          </a:bodyPr>
          <a:lstStyle/>
          <a:p>
            <a:r>
              <a:rPr lang="en-US" sz="2800" dirty="0"/>
              <a:t>Intuitively:</a:t>
            </a:r>
          </a:p>
        </p:txBody>
      </p:sp>
    </p:spTree>
    <p:extLst>
      <p:ext uri="{BB962C8B-B14F-4D97-AF65-F5344CB8AC3E}">
        <p14:creationId xmlns:p14="http://schemas.microsoft.com/office/powerpoint/2010/main" val="25253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0" grpId="0" animBg="1"/>
      <p:bldP spid="13" grpId="0"/>
      <p:bldP spid="14" grpId="0" animBg="1"/>
      <p:bldP spid="15" grpId="0"/>
      <p:bldP spid="16" grpId="0"/>
      <p:bldP spid="17"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78DC-64C5-5D3C-31D3-DC06FDD83317}"/>
              </a:ext>
            </a:extLst>
          </p:cNvPr>
          <p:cNvSpPr>
            <a:spLocks noGrp="1"/>
          </p:cNvSpPr>
          <p:nvPr>
            <p:ph type="title"/>
          </p:nvPr>
        </p:nvSpPr>
        <p:spPr>
          <a:xfrm>
            <a:off x="838200" y="365125"/>
            <a:ext cx="4817012" cy="1325563"/>
          </a:xfrm>
        </p:spPr>
        <p:txBody>
          <a:bodyPr/>
          <a:lstStyle/>
          <a:p>
            <a:r>
              <a:rPr lang="en-US" dirty="0"/>
              <a:t>Succinct Openings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0C2AA7-0A42-6D98-4F41-9F91515A5D95}"/>
                  </a:ext>
                </a:extLst>
              </p:cNvPr>
              <p:cNvSpPr>
                <a:spLocks noGrp="1"/>
              </p:cNvSpPr>
              <p:nvPr>
                <p:ph idx="1"/>
              </p:nvPr>
            </p:nvSpPr>
            <p:spPr>
              <a:xfrm>
                <a:off x="838200" y="1825625"/>
                <a:ext cx="10515600" cy="2262428"/>
              </a:xfrm>
            </p:spPr>
            <p:txBody>
              <a:bodyPr/>
              <a:lstStyle/>
              <a:p>
                <a:r>
                  <a:rPr lang="en-US" dirty="0"/>
                  <a:t>Recall: </a:t>
                </a:r>
                <a14:m>
                  <m:oMath xmlns:m="http://schemas.openxmlformats.org/officeDocument/2006/math">
                    <m:r>
                      <m:rPr>
                        <m:sty m:val="p"/>
                      </m:rPr>
                      <a:rPr lang="en-US" b="0" i="0" smtClean="0">
                        <a:latin typeface="Cambria Math" panose="02040503050406030204" pitchFamily="18" charset="0"/>
                      </a:rPr>
                      <m:t>dig</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ct</m:t>
                        </m:r>
                      </m:e>
                    </m:acc>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𝑋</m:t>
                        </m:r>
                      </m:sub>
                      <m:sup/>
                      <m:e>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a:rPr lang="en-US" i="1">
                                <a:latin typeface="Cambria Math" panose="02040503050406030204" pitchFamily="18" charset="0"/>
                              </a:rPr>
                              <m:t>𝑖</m:t>
                            </m:r>
                          </m:sub>
                        </m:sSub>
                      </m:e>
                    </m:nary>
                  </m:oMath>
                </a14:m>
                <a:endParaRPr lang="en-US" dirty="0"/>
              </a:p>
              <a:p>
                <a:r>
                  <a:rPr lang="en-US" dirty="0"/>
                  <a:t>Naïve opening: give the </a:t>
                </a: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ct</m:t>
                        </m:r>
                      </m:e>
                      <m:sub>
                        <m:r>
                          <a:rPr lang="en-US" i="1">
                            <a:latin typeface="Cambria Math" panose="02040503050406030204" pitchFamily="18" charset="0"/>
                          </a:rPr>
                          <m:t>𝑖</m:t>
                        </m:r>
                      </m:sub>
                    </m:sSub>
                  </m:oMath>
                </a14:m>
                <a:r>
                  <a:rPr lang="en-US" dirty="0"/>
                  <a:t>’s in the sum (or give </a:t>
                </a:r>
                <a14:m>
                  <m:oMath xmlns:m="http://schemas.openxmlformats.org/officeDocument/2006/math">
                    <m:r>
                      <a:rPr lang="en-US" b="0" i="1" smtClean="0">
                        <a:latin typeface="Cambria Math" panose="02040503050406030204" pitchFamily="18" charset="0"/>
                      </a:rPr>
                      <m:t>𝑋</m:t>
                    </m:r>
                  </m:oMath>
                </a14:m>
                <a:r>
                  <a:rPr lang="en-US" dirty="0"/>
                  <a:t>)</a:t>
                </a:r>
              </a:p>
              <a:p>
                <a:pPr lvl="1"/>
                <a:r>
                  <a:rPr lang="en-US" sz="2800" dirty="0"/>
                  <a:t>Kills succinctness!</a:t>
                </a:r>
              </a:p>
            </p:txBody>
          </p:sp>
        </mc:Choice>
        <mc:Fallback xmlns="">
          <p:sp>
            <p:nvSpPr>
              <p:cNvPr id="3" name="Content Placeholder 2">
                <a:extLst>
                  <a:ext uri="{FF2B5EF4-FFF2-40B4-BE49-F238E27FC236}">
                    <a16:creationId xmlns:a16="http://schemas.microsoft.com/office/drawing/2014/main" id="{CE0C2AA7-0A42-6D98-4F41-9F91515A5D95}"/>
                  </a:ext>
                </a:extLst>
              </p:cNvPr>
              <p:cNvSpPr>
                <a:spLocks noGrp="1" noRot="1" noChangeAspect="1" noMove="1" noResize="1" noEditPoints="1" noAdjustHandles="1" noChangeArrowheads="1" noChangeShapeType="1" noTextEdit="1"/>
              </p:cNvSpPr>
              <p:nvPr>
                <p:ph idx="1"/>
              </p:nvPr>
            </p:nvSpPr>
            <p:spPr>
              <a:xfrm>
                <a:off x="838200" y="1825625"/>
                <a:ext cx="10515600" cy="2262428"/>
              </a:xfrm>
              <a:blipFill>
                <a:blip r:embed="rId3"/>
                <a:stretch>
                  <a:fillRect l="-1086" t="-31667"/>
                </a:stretch>
              </a:blipFill>
            </p:spPr>
            <p:txBody>
              <a:bodyPr/>
              <a:lstStyle/>
              <a:p>
                <a:r>
                  <a:rPr lang="en-US">
                    <a:noFill/>
                  </a:rPr>
                  <a:t> </a:t>
                </a:r>
              </a:p>
            </p:txBody>
          </p:sp>
        </mc:Fallback>
      </mc:AlternateContent>
    </p:spTree>
    <p:extLst>
      <p:ext uri="{BB962C8B-B14F-4D97-AF65-F5344CB8AC3E}">
        <p14:creationId xmlns:p14="http://schemas.microsoft.com/office/powerpoint/2010/main" val="17899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1CB2-760A-B12B-793D-CC087256859E}"/>
            </a:ext>
          </a:extLst>
        </p:cNvPr>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0119D697-F73B-1287-CFE8-8E4CFC5D62C2}"/>
              </a:ext>
            </a:extLst>
          </p:cNvPr>
          <p:cNvCxnSpPr>
            <a:cxnSpLocks/>
          </p:cNvCxnSpPr>
          <p:nvPr/>
        </p:nvCxnSpPr>
        <p:spPr>
          <a:xfrm flipH="1" flipV="1">
            <a:off x="4017730" y="2293772"/>
            <a:ext cx="1030054" cy="42958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E9D958A-C82A-C7C3-45CB-C8AA9806581C}"/>
              </a:ext>
            </a:extLst>
          </p:cNvPr>
          <p:cNvCxnSpPr>
            <a:cxnSpLocks/>
          </p:cNvCxnSpPr>
          <p:nvPr/>
        </p:nvCxnSpPr>
        <p:spPr>
          <a:xfrm flipH="1">
            <a:off x="2736931" y="2293772"/>
            <a:ext cx="845370" cy="41742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A7ADE11-BDAE-70F0-BF5A-CD9169AE385A}"/>
              </a:ext>
            </a:extLst>
          </p:cNvPr>
          <p:cNvCxnSpPr>
            <a:cxnSpLocks/>
          </p:cNvCxnSpPr>
          <p:nvPr/>
        </p:nvCxnSpPr>
        <p:spPr>
          <a:xfrm flipH="1" flipV="1">
            <a:off x="5099125" y="3096971"/>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078C0DC-01E6-F727-E1E5-EF4E82660D4E}"/>
              </a:ext>
            </a:extLst>
          </p:cNvPr>
          <p:cNvCxnSpPr>
            <a:cxnSpLocks/>
          </p:cNvCxnSpPr>
          <p:nvPr/>
        </p:nvCxnSpPr>
        <p:spPr>
          <a:xfrm flipH="1">
            <a:off x="4222702" y="3096971"/>
            <a:ext cx="440994" cy="465202"/>
          </a:xfrm>
          <a:prstGeom prst="line">
            <a:avLst/>
          </a:prstGeom>
          <a:ln w="5715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AEB2A617-0856-B94A-B6B0-8E10D64D2082}"/>
                  </a:ext>
                </a:extLst>
              </p:cNvPr>
              <p:cNvSpPr/>
              <p:nvPr/>
            </p:nvSpPr>
            <p:spPr>
              <a:xfrm>
                <a:off x="4553850" y="2580229"/>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6</m:t>
                          </m:r>
                        </m:sub>
                      </m:sSub>
                    </m:oMath>
                  </m:oMathPara>
                </a14:m>
                <a:endParaRPr lang="en-US" sz="2800" dirty="0"/>
              </a:p>
            </p:txBody>
          </p:sp>
        </mc:Choice>
        <mc:Fallback xmlns="">
          <p:sp>
            <p:nvSpPr>
              <p:cNvPr id="31" name="Rectangle 30">
                <a:extLst>
                  <a:ext uri="{FF2B5EF4-FFF2-40B4-BE49-F238E27FC236}">
                    <a16:creationId xmlns:a16="http://schemas.microsoft.com/office/drawing/2014/main" id="{AEB2A617-0856-B94A-B6B0-8E10D64D2082}"/>
                  </a:ext>
                </a:extLst>
              </p:cNvPr>
              <p:cNvSpPr>
                <a:spLocks noRot="1" noChangeAspect="1" noMove="1" noResize="1" noEditPoints="1" noAdjustHandles="1" noChangeArrowheads="1" noChangeShapeType="1" noTextEdit="1"/>
              </p:cNvSpPr>
              <p:nvPr/>
            </p:nvSpPr>
            <p:spPr>
              <a:xfrm>
                <a:off x="4553850" y="2580229"/>
                <a:ext cx="636814" cy="620486"/>
              </a:xfrm>
              <a:prstGeom prst="rect">
                <a:avLst/>
              </a:prstGeom>
              <a:blipFill>
                <a:blip r:embed="rId3"/>
                <a:stretch>
                  <a:fillRect l="-7692"/>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45E80883-1FB8-92A1-4EF5-8913EA299947}"/>
              </a:ext>
            </a:extLst>
          </p:cNvPr>
          <p:cNvCxnSpPr>
            <a:cxnSpLocks/>
          </p:cNvCxnSpPr>
          <p:nvPr/>
        </p:nvCxnSpPr>
        <p:spPr>
          <a:xfrm flipH="1" flipV="1">
            <a:off x="2996828" y="3096971"/>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B660E41-72AC-C1B3-3586-28BFDB21C2E3}"/>
              </a:ext>
            </a:extLst>
          </p:cNvPr>
          <p:cNvCxnSpPr/>
          <p:nvPr/>
        </p:nvCxnSpPr>
        <p:spPr>
          <a:xfrm flipH="1">
            <a:off x="2224685" y="3096971"/>
            <a:ext cx="336714" cy="373487"/>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B1A7586-EB40-6793-FFCF-9D867563D535}"/>
              </a:ext>
            </a:extLst>
          </p:cNvPr>
          <p:cNvSpPr>
            <a:spLocks noGrp="1"/>
          </p:cNvSpPr>
          <p:nvPr>
            <p:ph type="title"/>
          </p:nvPr>
        </p:nvSpPr>
        <p:spPr>
          <a:xfrm>
            <a:off x="838200" y="365125"/>
            <a:ext cx="4817012" cy="1325563"/>
          </a:xfrm>
        </p:spPr>
        <p:txBody>
          <a:bodyPr/>
          <a:lstStyle/>
          <a:p>
            <a:r>
              <a:rPr lang="en-US" dirty="0"/>
              <a:t>Succinct Openings</a:t>
            </a:r>
          </a:p>
        </p:txBody>
      </p:sp>
      <p:sp>
        <p:nvSpPr>
          <p:cNvPr id="3" name="Content Placeholder 2">
            <a:extLst>
              <a:ext uri="{FF2B5EF4-FFF2-40B4-BE49-F238E27FC236}">
                <a16:creationId xmlns:a16="http://schemas.microsoft.com/office/drawing/2014/main" id="{AA3BB13A-3177-19BA-8FA8-D6C1035B0846}"/>
              </a:ext>
            </a:extLst>
          </p:cNvPr>
          <p:cNvSpPr>
            <a:spLocks noGrp="1"/>
          </p:cNvSpPr>
          <p:nvPr>
            <p:ph idx="1"/>
          </p:nvPr>
        </p:nvSpPr>
        <p:spPr>
          <a:xfrm>
            <a:off x="838200" y="1825625"/>
            <a:ext cx="10515600" cy="2262428"/>
          </a:xfrm>
        </p:spPr>
        <p:txBody>
          <a:bodyPr/>
          <a:lstStyle/>
          <a:p>
            <a:pPr marL="0" indent="0">
              <a:buNone/>
            </a:pPr>
            <a:r>
              <a:rPr lang="en-US" dirty="0"/>
              <a:t>Instead:</a:t>
            </a:r>
          </a:p>
        </p:txBody>
      </p:sp>
      <p:sp>
        <p:nvSpPr>
          <p:cNvPr id="4" name="Slide Number Placeholder 3">
            <a:extLst>
              <a:ext uri="{FF2B5EF4-FFF2-40B4-BE49-F238E27FC236}">
                <a16:creationId xmlns:a16="http://schemas.microsoft.com/office/drawing/2014/main" id="{C277BCD8-E1C8-77C7-8835-B15D673F2141}"/>
              </a:ext>
            </a:extLst>
          </p:cNvPr>
          <p:cNvSpPr>
            <a:spLocks noGrp="1"/>
          </p:cNvSpPr>
          <p:nvPr>
            <p:ph type="sldNum" sz="quarter" idx="12"/>
          </p:nvPr>
        </p:nvSpPr>
        <p:spPr/>
        <p:txBody>
          <a:bodyPr/>
          <a:lstStyle/>
          <a:p>
            <a:fld id="{57E20FA2-3170-F043-A30C-F04EE61C13E9}" type="slidenum">
              <a:rPr lang="en-US" smtClean="0"/>
              <a:t>15</a:t>
            </a:fld>
            <a:endParaRPr lang="en-US" dirty="0"/>
          </a:p>
        </p:txBody>
      </p:sp>
      <p:sp>
        <p:nvSpPr>
          <p:cNvPr id="6" name="TextBox 5">
            <a:extLst>
              <a:ext uri="{FF2B5EF4-FFF2-40B4-BE49-F238E27FC236}">
                <a16:creationId xmlns:a16="http://schemas.microsoft.com/office/drawing/2014/main" id="{81DAC202-C35B-640A-DF12-55BC42A4A802}"/>
              </a:ext>
            </a:extLst>
          </p:cNvPr>
          <p:cNvSpPr txBox="1"/>
          <p:nvPr/>
        </p:nvSpPr>
        <p:spPr>
          <a:xfrm>
            <a:off x="5103055" y="643185"/>
            <a:ext cx="6098344" cy="769441"/>
          </a:xfrm>
          <a:prstGeom prst="rect">
            <a:avLst/>
          </a:prstGeom>
          <a:noFill/>
        </p:spPr>
        <p:txBody>
          <a:bodyPr wrap="square">
            <a:spAutoFit/>
          </a:bodyPr>
          <a:lstStyle/>
          <a:p>
            <a:r>
              <a:rPr lang="en-US" sz="4400" dirty="0"/>
              <a:t>: Hash and BARG</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09079D6-046F-DA61-13BF-F57566ADD437}"/>
                  </a:ext>
                </a:extLst>
              </p:cNvPr>
              <p:cNvSpPr txBox="1">
                <a:spLocks/>
              </p:cNvSpPr>
              <p:nvPr/>
            </p:nvSpPr>
            <p:spPr>
              <a:xfrm>
                <a:off x="345443" y="3629712"/>
                <a:ext cx="1349110" cy="752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7" name="Content Placeholder 2">
                <a:extLst>
                  <a:ext uri="{FF2B5EF4-FFF2-40B4-BE49-F238E27FC236}">
                    <a16:creationId xmlns:a16="http://schemas.microsoft.com/office/drawing/2014/main" id="{409079D6-046F-DA61-13BF-F57566ADD437}"/>
                  </a:ext>
                </a:extLst>
              </p:cNvPr>
              <p:cNvSpPr txBox="1">
                <a:spLocks noRot="1" noChangeAspect="1" noMove="1" noResize="1" noEditPoints="1" noAdjustHandles="1" noChangeArrowheads="1" noChangeShapeType="1" noTextEdit="1"/>
              </p:cNvSpPr>
              <p:nvPr/>
            </p:nvSpPr>
            <p:spPr>
              <a:xfrm>
                <a:off x="345443" y="3629712"/>
                <a:ext cx="1349110" cy="752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5E55960-3A97-32D1-8757-DFA71092937E}"/>
                  </a:ext>
                </a:extLst>
              </p:cNvPr>
              <p:cNvSpPr/>
              <p:nvPr/>
            </p:nvSpPr>
            <p:spPr>
              <a:xfrm>
                <a:off x="1924585" y="349477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8" name="Rectangle 7">
                <a:extLst>
                  <a:ext uri="{FF2B5EF4-FFF2-40B4-BE49-F238E27FC236}">
                    <a16:creationId xmlns:a16="http://schemas.microsoft.com/office/drawing/2014/main" id="{A5E55960-3A97-32D1-8757-DFA71092937E}"/>
                  </a:ext>
                </a:extLst>
              </p:cNvPr>
              <p:cNvSpPr>
                <a:spLocks noRot="1" noChangeAspect="1" noMove="1" noResize="1" noEditPoints="1" noAdjustHandles="1" noChangeArrowheads="1" noChangeShapeType="1" noTextEdit="1"/>
              </p:cNvSpPr>
              <p:nvPr/>
            </p:nvSpPr>
            <p:spPr>
              <a:xfrm>
                <a:off x="1924585" y="3494775"/>
                <a:ext cx="636814" cy="620486"/>
              </a:xfrm>
              <a:prstGeom prst="rect">
                <a:avLst/>
              </a:prstGeom>
              <a:blipFill>
                <a:blip r:embed="rId5"/>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E5D28D3-4AE1-67FD-C3D1-D965B538233A}"/>
                  </a:ext>
                </a:extLst>
              </p:cNvPr>
              <p:cNvSpPr/>
              <p:nvPr/>
            </p:nvSpPr>
            <p:spPr>
              <a:xfrm>
                <a:off x="2996828" y="349477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9" name="Rectangle 8">
                <a:extLst>
                  <a:ext uri="{FF2B5EF4-FFF2-40B4-BE49-F238E27FC236}">
                    <a16:creationId xmlns:a16="http://schemas.microsoft.com/office/drawing/2014/main" id="{AE5D28D3-4AE1-67FD-C3D1-D965B538233A}"/>
                  </a:ext>
                </a:extLst>
              </p:cNvPr>
              <p:cNvSpPr>
                <a:spLocks noRot="1" noChangeAspect="1" noMove="1" noResize="1" noEditPoints="1" noAdjustHandles="1" noChangeArrowheads="1" noChangeShapeType="1" noTextEdit="1"/>
              </p:cNvSpPr>
              <p:nvPr/>
            </p:nvSpPr>
            <p:spPr>
              <a:xfrm>
                <a:off x="2996828" y="3494775"/>
                <a:ext cx="636814" cy="620486"/>
              </a:xfrm>
              <a:prstGeom prst="rect">
                <a:avLst/>
              </a:prstGeom>
              <a:blipFill>
                <a:blip r:embed="rId6"/>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8126893-FEDA-2F08-545F-0B2AD18686CA}"/>
                  </a:ext>
                </a:extLst>
              </p:cNvPr>
              <p:cNvSpPr/>
              <p:nvPr/>
            </p:nvSpPr>
            <p:spPr>
              <a:xfrm>
                <a:off x="4069071" y="349477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10" name="Rectangle 9">
                <a:extLst>
                  <a:ext uri="{FF2B5EF4-FFF2-40B4-BE49-F238E27FC236}">
                    <a16:creationId xmlns:a16="http://schemas.microsoft.com/office/drawing/2014/main" id="{98126893-FEDA-2F08-545F-0B2AD18686CA}"/>
                  </a:ext>
                </a:extLst>
              </p:cNvPr>
              <p:cNvSpPr>
                <a:spLocks noRot="1" noChangeAspect="1" noMove="1" noResize="1" noEditPoints="1" noAdjustHandles="1" noChangeArrowheads="1" noChangeShapeType="1" noTextEdit="1"/>
              </p:cNvSpPr>
              <p:nvPr/>
            </p:nvSpPr>
            <p:spPr>
              <a:xfrm>
                <a:off x="4069071" y="3494775"/>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FDDBE61-D71B-CE50-A22C-C808B1765A9A}"/>
                  </a:ext>
                </a:extLst>
              </p:cNvPr>
              <p:cNvSpPr/>
              <p:nvPr/>
            </p:nvSpPr>
            <p:spPr>
              <a:xfrm>
                <a:off x="5141314" y="349477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11" name="Rectangle 10">
                <a:extLst>
                  <a:ext uri="{FF2B5EF4-FFF2-40B4-BE49-F238E27FC236}">
                    <a16:creationId xmlns:a16="http://schemas.microsoft.com/office/drawing/2014/main" id="{8FDDBE61-D71B-CE50-A22C-C808B1765A9A}"/>
                  </a:ext>
                </a:extLst>
              </p:cNvPr>
              <p:cNvSpPr>
                <a:spLocks noRot="1" noChangeAspect="1" noMove="1" noResize="1" noEditPoints="1" noAdjustHandles="1" noChangeArrowheads="1" noChangeShapeType="1" noTextEdit="1"/>
              </p:cNvSpPr>
              <p:nvPr/>
            </p:nvSpPr>
            <p:spPr>
              <a:xfrm>
                <a:off x="5141314" y="3494775"/>
                <a:ext cx="636814" cy="620486"/>
              </a:xfrm>
              <a:prstGeom prst="rect">
                <a:avLst/>
              </a:prstGeom>
              <a:blipFill>
                <a:blip r:embed="rId8"/>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8F7DC8-99F2-7913-22FF-E0473A47E7E2}"/>
                  </a:ext>
                </a:extLst>
              </p:cNvPr>
              <p:cNvSpPr txBox="1"/>
              <p:nvPr/>
            </p:nvSpPr>
            <p:spPr>
              <a:xfrm>
                <a:off x="583143" y="4297118"/>
                <a:ext cx="5374327" cy="523220"/>
              </a:xfrm>
              <a:prstGeom prst="rect">
                <a:avLst/>
              </a:prstGeom>
              <a:noFill/>
            </p:spPr>
            <p:txBody>
              <a:bodyPr wrap="square">
                <a:spAutoFit/>
              </a:bodyPr>
              <a:lstStyle/>
              <a:p>
                <a:pPr marL="0" indent="0">
                  <a:buNone/>
                </a:pPr>
                <a:r>
                  <a:rPr lang="en-US" sz="2800" b="0"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           0          1            1           0  </m:t>
                    </m:r>
                  </m:oMath>
                </a14:m>
                <a:endParaRPr lang="en-US" sz="2800" dirty="0"/>
              </a:p>
            </p:txBody>
          </p:sp>
        </mc:Choice>
        <mc:Fallback xmlns="">
          <p:sp>
            <p:nvSpPr>
              <p:cNvPr id="14" name="TextBox 13">
                <a:extLst>
                  <a:ext uri="{FF2B5EF4-FFF2-40B4-BE49-F238E27FC236}">
                    <a16:creationId xmlns:a16="http://schemas.microsoft.com/office/drawing/2014/main" id="{3E8F7DC8-99F2-7913-22FF-E0473A47E7E2}"/>
                  </a:ext>
                </a:extLst>
              </p:cNvPr>
              <p:cNvSpPr txBox="1">
                <a:spLocks noRot="1" noChangeAspect="1" noMove="1" noResize="1" noEditPoints="1" noAdjustHandles="1" noChangeArrowheads="1" noChangeShapeType="1" noTextEdit="1"/>
              </p:cNvSpPr>
              <p:nvPr/>
            </p:nvSpPr>
            <p:spPr>
              <a:xfrm>
                <a:off x="583143" y="4297118"/>
                <a:ext cx="5374327" cy="523220"/>
              </a:xfrm>
              <a:prstGeom prst="rect">
                <a:avLst/>
              </a:prstGeom>
              <a:blipFill>
                <a:blip r:embed="rId9"/>
                <a:stretch>
                  <a:fillRect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321483D-FDB2-59BA-D848-B70CB019A20F}"/>
                  </a:ext>
                </a:extLst>
              </p:cNvPr>
              <p:cNvSpPr/>
              <p:nvPr/>
            </p:nvSpPr>
            <p:spPr>
              <a:xfrm>
                <a:off x="5068969" y="3446142"/>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Sub>
                    </m:oMath>
                  </m:oMathPara>
                </a14:m>
                <a:endParaRPr lang="en-US" sz="2800" dirty="0"/>
              </a:p>
            </p:txBody>
          </p:sp>
        </mc:Choice>
        <mc:Fallback xmlns="">
          <p:sp>
            <p:nvSpPr>
              <p:cNvPr id="16" name="Rectangle 15">
                <a:extLst>
                  <a:ext uri="{FF2B5EF4-FFF2-40B4-BE49-F238E27FC236}">
                    <a16:creationId xmlns:a16="http://schemas.microsoft.com/office/drawing/2014/main" id="{6321483D-FDB2-59BA-D848-B70CB019A20F}"/>
                  </a:ext>
                </a:extLst>
              </p:cNvPr>
              <p:cNvSpPr>
                <a:spLocks noRot="1" noChangeAspect="1" noMove="1" noResize="1" noEditPoints="1" noAdjustHandles="1" noChangeArrowheads="1" noChangeShapeType="1" noTextEdit="1"/>
              </p:cNvSpPr>
              <p:nvPr/>
            </p:nvSpPr>
            <p:spPr>
              <a:xfrm>
                <a:off x="5068969" y="3446142"/>
                <a:ext cx="636814" cy="620486"/>
              </a:xfrm>
              <a:prstGeom prst="rect">
                <a:avLst/>
              </a:prstGeom>
              <a:blipFill>
                <a:blip r:embed="rId10"/>
                <a:stretch>
                  <a:fillRect l="-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829F03C-9744-FF3A-056B-A565848989F1}"/>
                  </a:ext>
                </a:extLst>
              </p:cNvPr>
              <p:cNvSpPr/>
              <p:nvPr/>
            </p:nvSpPr>
            <p:spPr>
              <a:xfrm>
                <a:off x="2451553" y="2580229"/>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5</m:t>
                          </m:r>
                        </m:sub>
                      </m:sSub>
                    </m:oMath>
                  </m:oMathPara>
                </a14:m>
                <a:endParaRPr lang="en-US" sz="2800" dirty="0"/>
              </a:p>
            </p:txBody>
          </p:sp>
        </mc:Choice>
        <mc:Fallback xmlns="">
          <p:sp>
            <p:nvSpPr>
              <p:cNvPr id="26" name="Rectangle 25">
                <a:extLst>
                  <a:ext uri="{FF2B5EF4-FFF2-40B4-BE49-F238E27FC236}">
                    <a16:creationId xmlns:a16="http://schemas.microsoft.com/office/drawing/2014/main" id="{3829F03C-9744-FF3A-056B-A565848989F1}"/>
                  </a:ext>
                </a:extLst>
              </p:cNvPr>
              <p:cNvSpPr>
                <a:spLocks noRot="1" noChangeAspect="1" noMove="1" noResize="1" noEditPoints="1" noAdjustHandles="1" noChangeArrowheads="1" noChangeShapeType="1" noTextEdit="1"/>
              </p:cNvSpPr>
              <p:nvPr/>
            </p:nvSpPr>
            <p:spPr>
              <a:xfrm>
                <a:off x="2451553" y="2580229"/>
                <a:ext cx="636814" cy="620486"/>
              </a:xfrm>
              <a:prstGeom prst="rect">
                <a:avLst/>
              </a:prstGeom>
              <a:blipFill>
                <a:blip r:embed="rId11"/>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A0D4B711-636D-9ADA-A6E7-7517B3E1E01E}"/>
                  </a:ext>
                </a:extLst>
              </p:cNvPr>
              <p:cNvSpPr/>
              <p:nvPr/>
            </p:nvSpPr>
            <p:spPr>
              <a:xfrm>
                <a:off x="3472455" y="177703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m:rPr>
                              <m:sty m:val="p"/>
                            </m:rPr>
                            <a:rPr lang="en-US" sz="2800">
                              <a:latin typeface="Cambria Math" panose="02040503050406030204" pitchFamily="18" charset="0"/>
                            </a:rPr>
                            <m:t>ct</m:t>
                          </m:r>
                        </m:e>
                      </m:acc>
                    </m:oMath>
                  </m:oMathPara>
                </a14:m>
                <a:endParaRPr lang="en-US" sz="2800" dirty="0"/>
              </a:p>
            </p:txBody>
          </p:sp>
        </mc:Choice>
        <mc:Fallback xmlns="">
          <p:sp>
            <p:nvSpPr>
              <p:cNvPr id="35" name="Rectangle 34">
                <a:extLst>
                  <a:ext uri="{FF2B5EF4-FFF2-40B4-BE49-F238E27FC236}">
                    <a16:creationId xmlns:a16="http://schemas.microsoft.com/office/drawing/2014/main" id="{A0D4B711-636D-9ADA-A6E7-7517B3E1E01E}"/>
                  </a:ext>
                </a:extLst>
              </p:cNvPr>
              <p:cNvSpPr>
                <a:spLocks noRot="1" noChangeAspect="1" noMove="1" noResize="1" noEditPoints="1" noAdjustHandles="1" noChangeArrowheads="1" noChangeShapeType="1" noTextEdit="1"/>
              </p:cNvSpPr>
              <p:nvPr/>
            </p:nvSpPr>
            <p:spPr>
              <a:xfrm>
                <a:off x="3472455" y="1777030"/>
                <a:ext cx="636814" cy="620486"/>
              </a:xfrm>
              <a:prstGeom prst="rect">
                <a:avLst/>
              </a:prstGeom>
              <a:blipFill>
                <a:blip r:embed="rId12"/>
                <a:stretch>
                  <a:fillRect/>
                </a:stretch>
              </a:blipFill>
            </p:spPr>
            <p:txBody>
              <a:bodyPr/>
              <a:lstStyle/>
              <a:p>
                <a:r>
                  <a:rPr lang="en-US">
                    <a:noFill/>
                  </a:rPr>
                  <a:t> </a:t>
                </a:r>
              </a:p>
            </p:txBody>
          </p:sp>
        </mc:Fallback>
      </mc:AlternateContent>
      <p:sp>
        <p:nvSpPr>
          <p:cNvPr id="38" name="Right Brace 37">
            <a:extLst>
              <a:ext uri="{FF2B5EF4-FFF2-40B4-BE49-F238E27FC236}">
                <a16:creationId xmlns:a16="http://schemas.microsoft.com/office/drawing/2014/main" id="{75061862-9CC4-075B-DB9F-23ED2D728EA2}"/>
              </a:ext>
            </a:extLst>
          </p:cNvPr>
          <p:cNvSpPr/>
          <p:nvPr/>
        </p:nvSpPr>
        <p:spPr>
          <a:xfrm>
            <a:off x="5820317" y="1690686"/>
            <a:ext cx="551365" cy="2606432"/>
          </a:xfrm>
          <a:prstGeom prst="rightBrace">
            <a:avLst/>
          </a:prstGeom>
          <a:ln w="5715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2FEFD51A-27F5-06FC-46F3-B6C4AA7620D2}"/>
              </a:ext>
            </a:extLst>
          </p:cNvPr>
          <p:cNvSpPr/>
          <p:nvPr/>
        </p:nvSpPr>
        <p:spPr>
          <a:xfrm>
            <a:off x="6536787" y="1480778"/>
            <a:ext cx="2931889" cy="156097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Merkle hash and</a:t>
            </a:r>
          </a:p>
          <a:p>
            <a:pPr algn="ctr"/>
            <a:r>
              <a:rPr lang="en-US" sz="2800" dirty="0"/>
              <a:t>BARG proof for consistency</a:t>
            </a:r>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71ABAC79-89B3-C04C-CD56-6147C3DFB168}"/>
                  </a:ext>
                </a:extLst>
              </p:cNvPr>
              <p:cNvSpPr/>
              <p:nvPr/>
            </p:nvSpPr>
            <p:spPr>
              <a:xfrm>
                <a:off x="846876" y="5116503"/>
                <a:ext cx="2671240" cy="156097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Opening </a:t>
                </a:r>
                <a14:m>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𝑖</m:t>
                        </m:r>
                      </m:e>
                      <m:sup>
                        <m:r>
                          <a:rPr lang="en-US" sz="2800" b="0" i="1" smtClean="0">
                            <a:latin typeface="Cambria Math" panose="02040503050406030204" pitchFamily="18" charset="0"/>
                          </a:rPr>
                          <m:t>∗</m:t>
                        </m:r>
                      </m:sup>
                    </m:sSup>
                  </m:oMath>
                </a14:m>
                <a:r>
                  <a:rPr lang="en-US" sz="2800" dirty="0"/>
                  <a:t> to </a:t>
                </a:r>
                <a14:m>
                  <m:oMath xmlns:m="http://schemas.openxmlformats.org/officeDocument/2006/math">
                    <m:r>
                      <a:rPr lang="en-US" sz="2800" b="0" i="1" smtClean="0">
                        <a:latin typeface="Cambria Math" panose="02040503050406030204" pitchFamily="18" charset="0"/>
                      </a:rPr>
                      <m:t>0</m:t>
                    </m:r>
                  </m:oMath>
                </a14:m>
                <a:r>
                  <a:rPr lang="en-US" sz="2800" dirty="0"/>
                  <a:t> requires leaf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𝑖</m:t>
                        </m:r>
                      </m:e>
                      <m:sup>
                        <m:r>
                          <a:rPr lang="en-US" sz="2800" i="1">
                            <a:latin typeface="Cambria Math" panose="02040503050406030204" pitchFamily="18" charset="0"/>
                          </a:rPr>
                          <m:t>∗</m:t>
                        </m:r>
                      </m:sup>
                    </m:sSup>
                  </m:oMath>
                </a14:m>
                <a:r>
                  <a:rPr lang="en-US" sz="2800" dirty="0"/>
                  <a:t> opens to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ct</m:t>
                        </m:r>
                      </m:e>
                      <m:sub>
                        <m:r>
                          <a:rPr lang="en-US" sz="2800" b="1">
                            <a:latin typeface="Cambria Math" panose="02040503050406030204" pitchFamily="18" charset="0"/>
                          </a:rPr>
                          <m:t>𝐳</m:t>
                        </m:r>
                      </m:sub>
                    </m:sSub>
                  </m:oMath>
                </a14:m>
                <a:endParaRPr lang="en-US" sz="2800" dirty="0"/>
              </a:p>
            </p:txBody>
          </p:sp>
        </mc:Choice>
        <mc:Fallback xmlns="">
          <p:sp>
            <p:nvSpPr>
              <p:cNvPr id="40" name="Rounded Rectangle 39">
                <a:extLst>
                  <a:ext uri="{FF2B5EF4-FFF2-40B4-BE49-F238E27FC236}">
                    <a16:creationId xmlns:a16="http://schemas.microsoft.com/office/drawing/2014/main" id="{71ABAC79-89B3-C04C-CD56-6147C3DFB168}"/>
                  </a:ext>
                </a:extLst>
              </p:cNvPr>
              <p:cNvSpPr>
                <a:spLocks noRot="1" noChangeAspect="1" noMove="1" noResize="1" noEditPoints="1" noAdjustHandles="1" noChangeArrowheads="1" noChangeShapeType="1" noTextEdit="1"/>
              </p:cNvSpPr>
              <p:nvPr/>
            </p:nvSpPr>
            <p:spPr>
              <a:xfrm>
                <a:off x="846876" y="5116503"/>
                <a:ext cx="2671240" cy="1560972"/>
              </a:xfrm>
              <a:prstGeom prst="roundRect">
                <a:avLst/>
              </a:prstGeom>
              <a:blipFill>
                <a:blip r:embed="rId13"/>
                <a:stretch>
                  <a:fillRect l="-943" b="-4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146570FE-3271-C39F-A963-DD1C0E6716C4}"/>
                  </a:ext>
                </a:extLst>
              </p:cNvPr>
              <p:cNvSpPr/>
              <p:nvPr/>
            </p:nvSpPr>
            <p:spPr>
              <a:xfrm>
                <a:off x="3712164" y="5079124"/>
                <a:ext cx="2671240" cy="156097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Opening </a:t>
                </a:r>
                <a14:m>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𝑖</m:t>
                        </m:r>
                      </m:e>
                      <m:sup>
                        <m:r>
                          <a:rPr lang="en-US" sz="2800" b="0" i="1" smtClean="0">
                            <a:latin typeface="Cambria Math" panose="02040503050406030204" pitchFamily="18" charset="0"/>
                          </a:rPr>
                          <m:t>∗</m:t>
                        </m:r>
                      </m:sup>
                    </m:sSup>
                  </m:oMath>
                </a14:m>
                <a:r>
                  <a:rPr lang="en-US" sz="2800" dirty="0"/>
                  <a:t> to </a:t>
                </a:r>
                <a14:m>
                  <m:oMath xmlns:m="http://schemas.openxmlformats.org/officeDocument/2006/math">
                    <m:r>
                      <a:rPr lang="en-US" sz="2800" b="0" i="1" smtClean="0">
                        <a:latin typeface="Cambria Math" panose="02040503050406030204" pitchFamily="18" charset="0"/>
                      </a:rPr>
                      <m:t>1</m:t>
                    </m:r>
                  </m:oMath>
                </a14:m>
                <a:r>
                  <a:rPr lang="en-US" sz="2800" dirty="0"/>
                  <a:t> requires leaf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𝑖</m:t>
                        </m:r>
                      </m:e>
                      <m:sup>
                        <m:r>
                          <a:rPr lang="en-US" sz="2800" i="1">
                            <a:latin typeface="Cambria Math" panose="02040503050406030204" pitchFamily="18" charset="0"/>
                          </a:rPr>
                          <m:t>∗</m:t>
                        </m:r>
                      </m:sup>
                    </m:sSup>
                  </m:oMath>
                </a14:m>
                <a:r>
                  <a:rPr lang="en-US" sz="2800" dirty="0"/>
                  <a:t> opens to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ct</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a14:m>
                <a:endParaRPr lang="en-US" sz="2800" dirty="0"/>
              </a:p>
            </p:txBody>
          </p:sp>
        </mc:Choice>
        <mc:Fallback xmlns="">
          <p:sp>
            <p:nvSpPr>
              <p:cNvPr id="41" name="Rounded Rectangle 40">
                <a:extLst>
                  <a:ext uri="{FF2B5EF4-FFF2-40B4-BE49-F238E27FC236}">
                    <a16:creationId xmlns:a16="http://schemas.microsoft.com/office/drawing/2014/main" id="{146570FE-3271-C39F-A963-DD1C0E6716C4}"/>
                  </a:ext>
                </a:extLst>
              </p:cNvPr>
              <p:cNvSpPr>
                <a:spLocks noRot="1" noChangeAspect="1" noMove="1" noResize="1" noEditPoints="1" noAdjustHandles="1" noChangeArrowheads="1" noChangeShapeType="1" noTextEdit="1"/>
              </p:cNvSpPr>
              <p:nvPr/>
            </p:nvSpPr>
            <p:spPr>
              <a:xfrm>
                <a:off x="3712164" y="5079124"/>
                <a:ext cx="2671240" cy="1560972"/>
              </a:xfrm>
              <a:prstGeom prst="roundRect">
                <a:avLst/>
              </a:prstGeom>
              <a:blipFill>
                <a:blip r:embed="rId14"/>
                <a:stretch>
                  <a:fillRect l="-939" b="-4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02827B4-EAD7-9B40-6E05-85C42C62F4E6}"/>
                  </a:ext>
                </a:extLst>
              </p:cNvPr>
              <p:cNvSpPr/>
              <p:nvPr/>
            </p:nvSpPr>
            <p:spPr>
              <a:xfrm>
                <a:off x="1864089" y="3446142"/>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Sub>
                    </m:oMath>
                  </m:oMathPara>
                </a14:m>
                <a:endParaRPr lang="en-US" sz="2800" dirty="0"/>
              </a:p>
            </p:txBody>
          </p:sp>
        </mc:Choice>
        <mc:Fallback xmlns="">
          <p:sp>
            <p:nvSpPr>
              <p:cNvPr id="5" name="Rectangle 4">
                <a:extLst>
                  <a:ext uri="{FF2B5EF4-FFF2-40B4-BE49-F238E27FC236}">
                    <a16:creationId xmlns:a16="http://schemas.microsoft.com/office/drawing/2014/main" id="{302827B4-EAD7-9B40-6E05-85C42C62F4E6}"/>
                  </a:ext>
                </a:extLst>
              </p:cNvPr>
              <p:cNvSpPr>
                <a:spLocks noRot="1" noChangeAspect="1" noMove="1" noResize="1" noEditPoints="1" noAdjustHandles="1" noChangeArrowheads="1" noChangeShapeType="1" noTextEdit="1"/>
              </p:cNvSpPr>
              <p:nvPr/>
            </p:nvSpPr>
            <p:spPr>
              <a:xfrm>
                <a:off x="1864089" y="3446142"/>
                <a:ext cx="636814" cy="620486"/>
              </a:xfrm>
              <a:prstGeom prst="rect">
                <a:avLst/>
              </a:prstGeom>
              <a:blipFill>
                <a:blip r:embed="rId15"/>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7C5C6062-0657-E900-D1C0-877DBFDBE24B}"/>
                  </a:ext>
                </a:extLst>
              </p:cNvPr>
              <p:cNvSpPr/>
              <p:nvPr/>
            </p:nvSpPr>
            <p:spPr>
              <a:xfrm>
                <a:off x="6518275" y="3125023"/>
                <a:ext cx="4080164" cy="19804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C00000"/>
                    </a:solidFill>
                    <a:latin typeface="Cambria Math" panose="02040503050406030204" pitchFamily="18" charset="0"/>
                  </a:rPr>
                  <a:t>Consistency relation:</a:t>
                </a:r>
                <a:endParaRPr lang="en-US" sz="2800" b="0" i="0" dirty="0">
                  <a:solidFill>
                    <a:srgbClr val="C00000"/>
                  </a:solidFill>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US" sz="2800" b="0" i="1" smtClean="0">
                            <a:solidFill>
                              <a:srgbClr val="C00000"/>
                            </a:solidFill>
                            <a:latin typeface="Cambria Math" panose="02040503050406030204" pitchFamily="18" charset="0"/>
                          </a:rPr>
                        </m:ctrlPr>
                      </m:sSubPr>
                      <m:e>
                        <m:r>
                          <m:rPr>
                            <m:sty m:val="p"/>
                          </m:rPr>
                          <a:rPr lang="en-US" sz="2800" b="0" i="0" smtClean="0">
                            <a:solidFill>
                              <a:srgbClr val="C00000"/>
                            </a:solidFill>
                            <a:latin typeface="Cambria Math" panose="02040503050406030204" pitchFamily="18" charset="0"/>
                          </a:rPr>
                          <m:t>ct</m:t>
                        </m:r>
                      </m:e>
                      <m:sub>
                        <m:r>
                          <m:rPr>
                            <m:sty m:val="p"/>
                          </m:rPr>
                          <a:rPr lang="en-US" sz="2800" b="0" i="0" smtClean="0">
                            <a:solidFill>
                              <a:srgbClr val="C00000"/>
                            </a:solidFill>
                            <a:latin typeface="Cambria Math" panose="02040503050406030204" pitchFamily="18" charset="0"/>
                          </a:rPr>
                          <m:t>internal</m:t>
                        </m:r>
                      </m:sub>
                    </m:sSub>
                    <m:r>
                      <a:rPr lang="en-US" sz="2800" b="0" i="0"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m:rPr>
                            <m:sty m:val="p"/>
                          </m:rPr>
                          <a:rPr lang="en-US" sz="2800" b="0" i="0" smtClean="0">
                            <a:solidFill>
                              <a:srgbClr val="C00000"/>
                            </a:solidFill>
                            <a:latin typeface="Cambria Math" panose="02040503050406030204" pitchFamily="18" charset="0"/>
                          </a:rPr>
                          <m:t>ct</m:t>
                        </m:r>
                      </m:e>
                      <m:sub>
                        <m:r>
                          <m:rPr>
                            <m:sty m:val="p"/>
                          </m:rPr>
                          <a:rPr lang="en-US" sz="2800" b="0" i="0" smtClean="0">
                            <a:solidFill>
                              <a:srgbClr val="C00000"/>
                            </a:solidFill>
                            <a:latin typeface="Cambria Math" panose="02040503050406030204" pitchFamily="18" charset="0"/>
                          </a:rPr>
                          <m:t>L</m:t>
                        </m:r>
                      </m:sub>
                    </m:sSub>
                    <m:r>
                      <a:rPr lang="en-US" sz="2800" b="0" i="0"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m:rPr>
                            <m:sty m:val="p"/>
                          </m:rPr>
                          <a:rPr lang="en-US" sz="2800" b="0" i="0" smtClean="0">
                            <a:solidFill>
                              <a:srgbClr val="C00000"/>
                            </a:solidFill>
                            <a:latin typeface="Cambria Math" panose="02040503050406030204" pitchFamily="18" charset="0"/>
                          </a:rPr>
                          <m:t>ct</m:t>
                        </m:r>
                      </m:e>
                      <m:sub>
                        <m:r>
                          <m:rPr>
                            <m:sty m:val="p"/>
                          </m:rPr>
                          <a:rPr lang="en-US" sz="2800" b="0" i="0" smtClean="0">
                            <a:solidFill>
                              <a:srgbClr val="C00000"/>
                            </a:solidFill>
                            <a:latin typeface="Cambria Math" panose="02040503050406030204" pitchFamily="18" charset="0"/>
                          </a:rPr>
                          <m:t>R</m:t>
                        </m:r>
                      </m:sub>
                    </m:sSub>
                  </m:oMath>
                </a14:m>
                <a:endParaRPr lang="en-US" sz="2800" b="0" dirty="0">
                  <a:solidFill>
                    <a:srgbClr val="C00000"/>
                  </a:solidFill>
                </a:endParaRPr>
              </a:p>
              <a:p>
                <a:pPr marL="285750" indent="-285750">
                  <a:buFont typeface="Arial" panose="020B0604020202020204" pitchFamily="34" charset="0"/>
                  <a:buChar char="•"/>
                </a:pPr>
                <a14:m>
                  <m:oMath xmlns:m="http://schemas.openxmlformats.org/officeDocument/2006/math">
                    <m:sSub>
                      <m:sSubPr>
                        <m:ctrlPr>
                          <a:rPr lang="en-US" sz="2800" b="0" i="1" smtClean="0">
                            <a:solidFill>
                              <a:srgbClr val="C00000"/>
                            </a:solidFill>
                            <a:latin typeface="Cambria Math" panose="02040503050406030204" pitchFamily="18" charset="0"/>
                          </a:rPr>
                        </m:ctrlPr>
                      </m:sSubPr>
                      <m:e>
                        <m:r>
                          <m:rPr>
                            <m:sty m:val="p"/>
                          </m:rPr>
                          <a:rPr lang="en-US" sz="2800" b="0" i="0" smtClean="0">
                            <a:solidFill>
                              <a:srgbClr val="C00000"/>
                            </a:solidFill>
                            <a:latin typeface="Cambria Math" panose="02040503050406030204" pitchFamily="18" charset="0"/>
                          </a:rPr>
                          <m:t>leaf</m:t>
                        </m:r>
                      </m:e>
                      <m:sub>
                        <m:r>
                          <a:rPr lang="en-US" sz="2800" b="0" i="1" smtClean="0">
                            <a:solidFill>
                              <a:srgbClr val="C00000"/>
                            </a:solidFill>
                            <a:latin typeface="Cambria Math" panose="02040503050406030204" pitchFamily="18" charset="0"/>
                          </a:rPr>
                          <m:t>𝑖</m:t>
                        </m:r>
                      </m:sub>
                    </m:sSub>
                    <m:r>
                      <a:rPr lang="en-US" sz="2800" b="0" i="1" smtClean="0">
                        <a:solidFill>
                          <a:srgbClr val="C00000"/>
                        </a:solidFill>
                        <a:latin typeface="Cambria Math" panose="02040503050406030204" pitchFamily="18" charset="0"/>
                      </a:rPr>
                      <m:t>∈</m:t>
                    </m:r>
                    <m:d>
                      <m:dPr>
                        <m:begChr m:val="{"/>
                        <m:endChr m:val="}"/>
                        <m:ctrlPr>
                          <a:rPr lang="en-US" sz="2800" b="0" i="1" smtClean="0">
                            <a:solidFill>
                              <a:srgbClr val="C00000"/>
                            </a:solidFill>
                            <a:latin typeface="Cambria Math" panose="02040503050406030204" pitchFamily="18" charset="0"/>
                          </a:rPr>
                        </m:ctrlPr>
                      </m:dPr>
                      <m:e>
                        <m:sSub>
                          <m:sSubPr>
                            <m:ctrlPr>
                              <a:rPr lang="en-US" sz="2800" b="0" i="1" smtClean="0">
                                <a:solidFill>
                                  <a:srgbClr val="C00000"/>
                                </a:solidFill>
                                <a:latin typeface="Cambria Math" panose="02040503050406030204" pitchFamily="18" charset="0"/>
                              </a:rPr>
                            </m:ctrlPr>
                          </m:sSubPr>
                          <m:e>
                            <m:r>
                              <m:rPr>
                                <m:sty m:val="p"/>
                              </m:rPr>
                              <a:rPr lang="en-US" sz="2800">
                                <a:solidFill>
                                  <a:srgbClr val="C00000"/>
                                </a:solidFill>
                                <a:latin typeface="Cambria Math" panose="02040503050406030204" pitchFamily="18" charset="0"/>
                              </a:rPr>
                              <m:t>ct</m:t>
                            </m:r>
                          </m:e>
                          <m:sub>
                            <m:r>
                              <a:rPr lang="en-US" sz="2800" b="0" i="1" smtClean="0">
                                <a:solidFill>
                                  <a:srgbClr val="C00000"/>
                                </a:solidFill>
                                <a:latin typeface="Cambria Math" panose="02040503050406030204" pitchFamily="18" charset="0"/>
                              </a:rPr>
                              <m:t>𝑖</m:t>
                            </m:r>
                          </m:sub>
                        </m:sSub>
                        <m:r>
                          <a:rPr lang="en-US" sz="2800" b="0" i="0"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m:rPr>
                                <m:sty m:val="p"/>
                              </m:rPr>
                              <a:rPr lang="en-US" sz="2800" b="0" i="0" smtClean="0">
                                <a:solidFill>
                                  <a:srgbClr val="C00000"/>
                                </a:solidFill>
                                <a:latin typeface="Cambria Math" panose="02040503050406030204" pitchFamily="18" charset="0"/>
                              </a:rPr>
                              <m:t>ct</m:t>
                            </m:r>
                          </m:e>
                          <m:sub>
                            <m:r>
                              <m:rPr>
                                <m:sty m:val="p"/>
                              </m:rPr>
                              <a:rPr lang="en-US" sz="2800" b="0" i="0" smtClean="0">
                                <a:solidFill>
                                  <a:srgbClr val="C00000"/>
                                </a:solidFill>
                                <a:latin typeface="Cambria Math" panose="02040503050406030204" pitchFamily="18" charset="0"/>
                              </a:rPr>
                              <m:t>z</m:t>
                            </m:r>
                          </m:sub>
                        </m:sSub>
                      </m:e>
                    </m:d>
                  </m:oMath>
                </a14:m>
                <a:endParaRPr lang="en-US" sz="2800" b="0" dirty="0">
                  <a:solidFill>
                    <a:srgbClr val="C00000"/>
                  </a:solidFill>
                </a:endParaRPr>
              </a:p>
              <a:p>
                <a:pPr marL="285750" indent="-285750">
                  <a:buFont typeface="Arial" panose="020B0604020202020204" pitchFamily="34" charset="0"/>
                  <a:buChar char="•"/>
                </a:pPr>
                <a14:m>
                  <m:oMath xmlns:m="http://schemas.openxmlformats.org/officeDocument/2006/math">
                    <m:r>
                      <m:rPr>
                        <m:sty m:val="p"/>
                      </m:rPr>
                      <a:rPr lang="en-US" sz="2800" b="0" i="0" smtClean="0">
                        <a:solidFill>
                          <a:srgbClr val="C00000"/>
                        </a:solidFill>
                        <a:latin typeface="Cambria Math" panose="02040503050406030204" pitchFamily="18" charset="0"/>
                      </a:rPr>
                      <m:t>root</m:t>
                    </m:r>
                    <m:r>
                      <a:rPr lang="en-US" sz="2800" b="0" i="1" smtClean="0">
                        <a:solidFill>
                          <a:srgbClr val="C00000"/>
                        </a:solidFill>
                        <a:latin typeface="Cambria Math" panose="02040503050406030204" pitchFamily="18" charset="0"/>
                      </a:rPr>
                      <m:t>=</m:t>
                    </m:r>
                    <m:acc>
                      <m:accPr>
                        <m:chr m:val="̃"/>
                        <m:ctrlPr>
                          <a:rPr lang="en-US" sz="2800" b="0" i="1" smtClean="0">
                            <a:solidFill>
                              <a:srgbClr val="C00000"/>
                            </a:solidFill>
                            <a:latin typeface="Cambria Math" panose="02040503050406030204" pitchFamily="18" charset="0"/>
                          </a:rPr>
                        </m:ctrlPr>
                      </m:accPr>
                      <m:e>
                        <m:r>
                          <m:rPr>
                            <m:sty m:val="p"/>
                          </m:rPr>
                          <a:rPr lang="en-US" sz="2800" b="0" i="0" smtClean="0">
                            <a:solidFill>
                              <a:srgbClr val="C00000"/>
                            </a:solidFill>
                            <a:latin typeface="Cambria Math" panose="02040503050406030204" pitchFamily="18" charset="0"/>
                          </a:rPr>
                          <m:t>ct</m:t>
                        </m:r>
                      </m:e>
                    </m:acc>
                  </m:oMath>
                </a14:m>
                <a:r>
                  <a:rPr lang="en-US" sz="2800" dirty="0">
                    <a:solidFill>
                      <a:srgbClr val="C00000"/>
                    </a:solidFill>
                  </a:rPr>
                  <a:t> </a:t>
                </a:r>
              </a:p>
            </p:txBody>
          </p:sp>
        </mc:Choice>
        <mc:Fallback xmlns="">
          <p:sp>
            <p:nvSpPr>
              <p:cNvPr id="12" name="Rounded Rectangle 11">
                <a:extLst>
                  <a:ext uri="{FF2B5EF4-FFF2-40B4-BE49-F238E27FC236}">
                    <a16:creationId xmlns:a16="http://schemas.microsoft.com/office/drawing/2014/main" id="{7C5C6062-0657-E900-D1C0-877DBFDBE24B}"/>
                  </a:ext>
                </a:extLst>
              </p:cNvPr>
              <p:cNvSpPr>
                <a:spLocks noRot="1" noChangeAspect="1" noMove="1" noResize="1" noEditPoints="1" noAdjustHandles="1" noChangeArrowheads="1" noChangeShapeType="1" noTextEdit="1"/>
              </p:cNvSpPr>
              <p:nvPr/>
            </p:nvSpPr>
            <p:spPr>
              <a:xfrm>
                <a:off x="6518275" y="3125023"/>
                <a:ext cx="4080164" cy="1980475"/>
              </a:xfrm>
              <a:prstGeom prst="roundRect">
                <a:avLst/>
              </a:prstGeom>
              <a:blipFill>
                <a:blip r:embed="rId16"/>
                <a:stretch>
                  <a:fillRect l="-307" b="-1250"/>
                </a:stretch>
              </a:blipFill>
              <a:ln w="38100">
                <a:solidFill>
                  <a:srgbClr val="C00000"/>
                </a:solidFill>
              </a:ln>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7B7DA64C-1F31-B2B2-38B3-BC3FC1DF8528}"/>
              </a:ext>
            </a:extLst>
          </p:cNvPr>
          <p:cNvGrpSpPr/>
          <p:nvPr/>
        </p:nvGrpSpPr>
        <p:grpSpPr>
          <a:xfrm>
            <a:off x="8002731" y="5240297"/>
            <a:ext cx="5544970" cy="1103753"/>
            <a:chOff x="4849585" y="3874576"/>
            <a:chExt cx="5566661" cy="1348999"/>
          </a:xfrm>
        </p:grpSpPr>
        <p:sp>
          <p:nvSpPr>
            <p:cNvPr id="15" name="Rounded Rectangle 14">
              <a:extLst>
                <a:ext uri="{FF2B5EF4-FFF2-40B4-BE49-F238E27FC236}">
                  <a16:creationId xmlns:a16="http://schemas.microsoft.com/office/drawing/2014/main" id="{98EDB8EF-128E-4847-BBF7-B57D777909B3}"/>
                </a:ext>
              </a:extLst>
            </p:cNvPr>
            <p:cNvSpPr/>
            <p:nvPr/>
          </p:nvSpPr>
          <p:spPr>
            <a:xfrm>
              <a:off x="4849585" y="3874576"/>
              <a:ext cx="3409277" cy="134899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32D1355-23E5-9FE8-213C-313CE4A60620}"/>
                </a:ext>
              </a:extLst>
            </p:cNvPr>
            <p:cNvGrpSpPr/>
            <p:nvPr/>
          </p:nvGrpSpPr>
          <p:grpSpPr>
            <a:xfrm>
              <a:off x="4983561" y="4252460"/>
              <a:ext cx="5432685" cy="842017"/>
              <a:chOff x="838200" y="1736291"/>
              <a:chExt cx="5432685" cy="842017"/>
            </a:xfrm>
          </p:grpSpPr>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98159142-16A3-18BB-EE9A-C4715E553FAC}"/>
                      </a:ext>
                    </a:extLst>
                  </p:cNvPr>
                  <p:cNvSpPr txBox="1">
                    <a:spLocks/>
                  </p:cNvSpPr>
                  <p:nvPr/>
                </p:nvSpPr>
                <p:spPr>
                  <a:xfrm>
                    <a:off x="838200" y="1825625"/>
                    <a:ext cx="5432685" cy="752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b="0" i="0" dirty="0" smtClean="0">
                            <a:latin typeface="Cambria Math" panose="02040503050406030204" pitchFamily="18" charset="0"/>
                          </a:rPr>
                          <m:t>dig</m:t>
                        </m:r>
                        <m:r>
                          <a:rPr lang="en-US" dirty="0" smtClean="0">
                            <a:latin typeface="Cambria Math" panose="02040503050406030204" pitchFamily="18" charset="0"/>
                          </a:rPr>
                          <m:t>=</m:t>
                        </m:r>
                      </m:oMath>
                    </a14:m>
                    <a:endParaRPr lang="en-US" dirty="0"/>
                  </a:p>
                </p:txBody>
              </p:sp>
            </mc:Choice>
            <mc:Fallback xmlns="">
              <p:sp>
                <p:nvSpPr>
                  <p:cNvPr id="18" name="Content Placeholder 2">
                    <a:extLst>
                      <a:ext uri="{FF2B5EF4-FFF2-40B4-BE49-F238E27FC236}">
                        <a16:creationId xmlns:a16="http://schemas.microsoft.com/office/drawing/2014/main" id="{98159142-16A3-18BB-EE9A-C4715E553FAC}"/>
                      </a:ext>
                    </a:extLst>
                  </p:cNvPr>
                  <p:cNvSpPr txBox="1">
                    <a:spLocks noRot="1" noChangeAspect="1" noMove="1" noResize="1" noEditPoints="1" noAdjustHandles="1" noChangeArrowheads="1" noChangeShapeType="1" noTextEdit="1"/>
                  </p:cNvSpPr>
                  <p:nvPr/>
                </p:nvSpPr>
                <p:spPr>
                  <a:xfrm>
                    <a:off x="838200" y="1825625"/>
                    <a:ext cx="5432685" cy="75268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BB6426C-84D9-21AB-30B8-FFB98334172E}"/>
                      </a:ext>
                    </a:extLst>
                  </p:cNvPr>
                  <p:cNvSpPr/>
                  <p:nvPr/>
                </p:nvSpPr>
                <p:spPr>
                  <a:xfrm>
                    <a:off x="1954098" y="1747136"/>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m:rPr>
                                  <m:sty m:val="p"/>
                                </m:rPr>
                                <a:rPr lang="en-US" sz="2800">
                                  <a:latin typeface="Cambria Math" panose="02040503050406030204" pitchFamily="18" charset="0"/>
                                </a:rPr>
                                <m:t>ct</m:t>
                              </m:r>
                            </m:e>
                          </m:acc>
                        </m:oMath>
                      </m:oMathPara>
                    </a14:m>
                    <a:endParaRPr lang="en-US" sz="2800" dirty="0"/>
                  </a:p>
                </p:txBody>
              </p:sp>
            </mc:Choice>
            <mc:Fallback xmlns="">
              <p:sp>
                <p:nvSpPr>
                  <p:cNvPr id="20" name="Rectangle 19">
                    <a:extLst>
                      <a:ext uri="{FF2B5EF4-FFF2-40B4-BE49-F238E27FC236}">
                        <a16:creationId xmlns:a16="http://schemas.microsoft.com/office/drawing/2014/main" id="{4BB6426C-84D9-21AB-30B8-FFB98334172E}"/>
                      </a:ext>
                    </a:extLst>
                  </p:cNvPr>
                  <p:cNvSpPr>
                    <a:spLocks noRot="1" noChangeAspect="1" noMove="1" noResize="1" noEditPoints="1" noAdjustHandles="1" noChangeArrowheads="1" noChangeShapeType="1" noTextEdit="1"/>
                  </p:cNvSpPr>
                  <p:nvPr/>
                </p:nvSpPr>
                <p:spPr>
                  <a:xfrm>
                    <a:off x="1954098" y="1747136"/>
                    <a:ext cx="636814" cy="620486"/>
                  </a:xfrm>
                  <a:prstGeom prst="rect">
                    <a:avLst/>
                  </a:prstGeom>
                  <a:blipFill>
                    <a:blip r:embed="rId18"/>
                    <a:stretch>
                      <a:fillRect t="-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FDF01336-8680-BBEF-A49B-33207AB69B89}"/>
                      </a:ext>
                    </a:extLst>
                  </p:cNvPr>
                  <p:cNvSpPr/>
                  <p:nvPr/>
                </p:nvSpPr>
                <p:spPr>
                  <a:xfrm>
                    <a:off x="2662832" y="1736291"/>
                    <a:ext cx="1197395" cy="62048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𝐵𝐴𝑅𝐺</m:t>
                              </m:r>
                            </m:sub>
                          </m:sSub>
                        </m:oMath>
                      </m:oMathPara>
                    </a14:m>
                    <a:endParaRPr lang="en-US" sz="2800" dirty="0"/>
                  </a:p>
                </p:txBody>
              </p:sp>
            </mc:Choice>
            <mc:Fallback>
              <p:sp>
                <p:nvSpPr>
                  <p:cNvPr id="22" name="Rectangle 21">
                    <a:extLst>
                      <a:ext uri="{FF2B5EF4-FFF2-40B4-BE49-F238E27FC236}">
                        <a16:creationId xmlns:a16="http://schemas.microsoft.com/office/drawing/2014/main" id="{FDF01336-8680-BBEF-A49B-33207AB69B89}"/>
                      </a:ext>
                    </a:extLst>
                  </p:cNvPr>
                  <p:cNvSpPr>
                    <a:spLocks noRot="1" noChangeAspect="1" noMove="1" noResize="1" noEditPoints="1" noAdjustHandles="1" noChangeArrowheads="1" noChangeShapeType="1" noTextEdit="1"/>
                  </p:cNvSpPr>
                  <p:nvPr/>
                </p:nvSpPr>
                <p:spPr>
                  <a:xfrm>
                    <a:off x="2662832" y="1736291"/>
                    <a:ext cx="1197395" cy="620486"/>
                  </a:xfrm>
                  <a:prstGeom prst="rect">
                    <a:avLst/>
                  </a:prstGeom>
                  <a:blipFill>
                    <a:blip r:embed="rId19"/>
                    <a:stretch>
                      <a:fillRect b="-4651"/>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41678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500"/>
                                        <p:tgtEl>
                                          <p:spTgt spid="31"/>
                                        </p:tgtEl>
                                      </p:cBhvr>
                                    </p:animEffect>
                                  </p:childTnLst>
                                </p:cTn>
                              </p:par>
                              <p:par>
                                <p:cTn id="52" presetID="9"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500"/>
                                        <p:tgtEl>
                                          <p:spTgt spid="30"/>
                                        </p:tgtEl>
                                      </p:cBhvr>
                                    </p:animEffect>
                                  </p:childTnLst>
                                </p:cTn>
                              </p:par>
                              <p:par>
                                <p:cTn id="55" presetID="9"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par>
                                <p:cTn id="63" presetID="9"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dissolve">
                                      <p:cBhvr>
                                        <p:cTn id="65" dur="500"/>
                                        <p:tgtEl>
                                          <p:spTgt spid="34"/>
                                        </p:tgtEl>
                                      </p:cBhvr>
                                    </p:animEffect>
                                  </p:childTnLst>
                                </p:cTn>
                              </p:par>
                              <p:par>
                                <p:cTn id="66" presetID="9"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dissolv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dissolve">
                                      <p:cBhvr>
                                        <p:cTn id="78" dur="500"/>
                                        <p:tgtEl>
                                          <p:spTgt spid="3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dissolve">
                                      <p:cBhvr>
                                        <p:cTn id="81" dur="500"/>
                                        <p:tgtEl>
                                          <p:spTgt spid="38"/>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dissolve">
                                      <p:cBhvr>
                                        <p:cTn id="86" dur="500"/>
                                        <p:tgtEl>
                                          <p:spTgt spid="12"/>
                                        </p:tgtEl>
                                      </p:cBhvr>
                                    </p:animEffect>
                                  </p:childTnLst>
                                </p:cTn>
                              </p:par>
                              <p:par>
                                <p:cTn id="87" presetID="9" presetClass="entr" presetSubtype="0" fill="hold" nodeType="withEffect">
                                  <p:stCondLst>
                                    <p:cond delay="0"/>
                                  </p:stCondLst>
                                  <p:childTnLst>
                                    <p:set>
                                      <p:cBhvr>
                                        <p:cTn id="88" dur="1" fill="hold">
                                          <p:stCondLst>
                                            <p:cond delay="0"/>
                                          </p:stCondLst>
                                        </p:cTn>
                                        <p:tgtEl>
                                          <p:spTgt spid="12">
                                            <p:txEl>
                                              <p:pRg st="0" end="0"/>
                                            </p:txEl>
                                          </p:spTgt>
                                        </p:tgtEl>
                                        <p:attrNameLst>
                                          <p:attrName>style.visibility</p:attrName>
                                        </p:attrNameLst>
                                      </p:cBhvr>
                                      <p:to>
                                        <p:strVal val="visible"/>
                                      </p:to>
                                    </p:set>
                                    <p:animEffect transition="in" filter="dissolve">
                                      <p:cBhvr>
                                        <p:cTn id="89" dur="500"/>
                                        <p:tgtEl>
                                          <p:spTgt spid="12">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12">
                                            <p:txEl>
                                              <p:pRg st="1" end="1"/>
                                            </p:txEl>
                                          </p:spTgt>
                                        </p:tgtEl>
                                        <p:attrNameLst>
                                          <p:attrName>style.visibility</p:attrName>
                                        </p:attrNameLst>
                                      </p:cBhvr>
                                      <p:to>
                                        <p:strVal val="visible"/>
                                      </p:to>
                                    </p:set>
                                    <p:animEffect transition="in" filter="dissolve">
                                      <p:cBhvr>
                                        <p:cTn id="94" dur="500"/>
                                        <p:tgtEl>
                                          <p:spTgt spid="12">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12">
                                            <p:txEl>
                                              <p:pRg st="2" end="2"/>
                                            </p:txEl>
                                          </p:spTgt>
                                        </p:tgtEl>
                                        <p:attrNameLst>
                                          <p:attrName>style.visibility</p:attrName>
                                        </p:attrNameLst>
                                      </p:cBhvr>
                                      <p:to>
                                        <p:strVal val="visible"/>
                                      </p:to>
                                    </p:set>
                                    <p:animEffect transition="in" filter="dissolve">
                                      <p:cBhvr>
                                        <p:cTn id="99" dur="500"/>
                                        <p:tgtEl>
                                          <p:spTgt spid="12">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12">
                                            <p:txEl>
                                              <p:pRg st="3" end="3"/>
                                            </p:txEl>
                                          </p:spTgt>
                                        </p:tgtEl>
                                        <p:attrNameLst>
                                          <p:attrName>style.visibility</p:attrName>
                                        </p:attrNameLst>
                                      </p:cBhvr>
                                      <p:to>
                                        <p:strVal val="visible"/>
                                      </p:to>
                                    </p:set>
                                    <p:animEffect transition="in" filter="dissolve">
                                      <p:cBhvr>
                                        <p:cTn id="104" dur="500"/>
                                        <p:tgtEl>
                                          <p:spTgt spid="12">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dissolve">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dissolve">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dissolve">
                                      <p:cBhvr>
                                        <p:cTn id="1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build="p"/>
      <p:bldP spid="6" grpId="0"/>
      <p:bldP spid="7" grpId="0"/>
      <p:bldP spid="8" grpId="0" animBg="1"/>
      <p:bldP spid="9" grpId="0" animBg="1"/>
      <p:bldP spid="10" grpId="0" animBg="1"/>
      <p:bldP spid="11" grpId="0" animBg="1"/>
      <p:bldP spid="14" grpId="0"/>
      <p:bldP spid="16" grpId="0" animBg="1"/>
      <p:bldP spid="26" grpId="0" animBg="1"/>
      <p:bldP spid="35" grpId="0" animBg="1"/>
      <p:bldP spid="38" grpId="0" animBg="1"/>
      <p:bldP spid="39" grpId="0" animBg="1"/>
      <p:bldP spid="40" grpId="0" animBg="1"/>
      <p:bldP spid="41" grpId="0" animBg="1"/>
      <p:bldP spid="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CE73-43F2-3420-823B-F6A3540B4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4BF82-D263-F4B8-17CD-1CCB0CF234C0}"/>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43E9F0C6-50C6-C9DB-9F4F-F7FA1954FC52}"/>
              </a:ext>
            </a:extLst>
          </p:cNvPr>
          <p:cNvSpPr>
            <a:spLocks noGrp="1"/>
          </p:cNvSpPr>
          <p:nvPr>
            <p:ph type="sldNum" sz="quarter" idx="12"/>
          </p:nvPr>
        </p:nvSpPr>
        <p:spPr/>
        <p:txBody>
          <a:bodyPr/>
          <a:lstStyle/>
          <a:p>
            <a:fld id="{57E20FA2-3170-F043-A30C-F04EE61C13E9}" type="slidenum">
              <a:rPr lang="en-US" smtClean="0"/>
              <a:t>16</a:t>
            </a:fld>
            <a:endParaRPr lang="en-US"/>
          </a:p>
        </p:txBody>
      </p:sp>
      <p:sp>
        <p:nvSpPr>
          <p:cNvPr id="5" name="Rounded Rectangle 4">
            <a:extLst>
              <a:ext uri="{FF2B5EF4-FFF2-40B4-BE49-F238E27FC236}">
                <a16:creationId xmlns:a16="http://schemas.microsoft.com/office/drawing/2014/main" id="{3A0498FB-B591-26CB-F452-C62A86FBAAB6}"/>
              </a:ext>
            </a:extLst>
          </p:cNvPr>
          <p:cNvSpPr/>
          <p:nvPr/>
        </p:nvSpPr>
        <p:spPr>
          <a:xfrm>
            <a:off x="838200" y="3416057"/>
            <a:ext cx="2760785"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Additively</a:t>
            </a:r>
            <a:br>
              <a:rPr lang="en-US" sz="2800" dirty="0"/>
            </a:br>
            <a:r>
              <a:rPr lang="en-US" sz="2800" dirty="0"/>
              <a:t>Homomorphic</a:t>
            </a:r>
            <a:br>
              <a:rPr lang="en-US" sz="2800" dirty="0"/>
            </a:br>
            <a:r>
              <a:rPr lang="en-US" sz="2800" dirty="0"/>
              <a:t>Encryption</a:t>
            </a:r>
          </a:p>
        </p:txBody>
      </p:sp>
      <p:sp>
        <p:nvSpPr>
          <p:cNvPr id="6" name="Rounded Rectangle 5">
            <a:extLst>
              <a:ext uri="{FF2B5EF4-FFF2-40B4-BE49-F238E27FC236}">
                <a16:creationId xmlns:a16="http://schemas.microsoft.com/office/drawing/2014/main" id="{91E78E1E-1645-520B-B90E-9D701356AAB6}"/>
              </a:ext>
            </a:extLst>
          </p:cNvPr>
          <p:cNvSpPr/>
          <p:nvPr/>
        </p:nvSpPr>
        <p:spPr>
          <a:xfrm>
            <a:off x="5035062" y="3416057"/>
            <a:ext cx="2760785"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BARGs</a:t>
            </a:r>
          </a:p>
        </p:txBody>
      </p:sp>
      <p:sp>
        <p:nvSpPr>
          <p:cNvPr id="7" name="Plus 6">
            <a:extLst>
              <a:ext uri="{FF2B5EF4-FFF2-40B4-BE49-F238E27FC236}">
                <a16:creationId xmlns:a16="http://schemas.microsoft.com/office/drawing/2014/main" id="{F05E2C34-FC04-DDC1-9F9E-BB91E7F756EF}"/>
              </a:ext>
            </a:extLst>
          </p:cNvPr>
          <p:cNvSpPr/>
          <p:nvPr/>
        </p:nvSpPr>
        <p:spPr>
          <a:xfrm>
            <a:off x="3912577" y="3908427"/>
            <a:ext cx="808892" cy="75613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qual 7">
            <a:extLst>
              <a:ext uri="{FF2B5EF4-FFF2-40B4-BE49-F238E27FC236}">
                <a16:creationId xmlns:a16="http://schemas.microsoft.com/office/drawing/2014/main" id="{502060F1-6426-10B9-7FC5-D9692563C368}"/>
              </a:ext>
            </a:extLst>
          </p:cNvPr>
          <p:cNvSpPr/>
          <p:nvPr/>
        </p:nvSpPr>
        <p:spPr>
          <a:xfrm>
            <a:off x="8109440" y="3873256"/>
            <a:ext cx="638907" cy="65063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a:extLst>
              <a:ext uri="{FF2B5EF4-FFF2-40B4-BE49-F238E27FC236}">
                <a16:creationId xmlns:a16="http://schemas.microsoft.com/office/drawing/2014/main" id="{DD08EFDE-A3CE-29D9-7291-618C1AF0029C}"/>
              </a:ext>
            </a:extLst>
          </p:cNvPr>
          <p:cNvSpPr/>
          <p:nvPr/>
        </p:nvSpPr>
        <p:spPr>
          <a:xfrm>
            <a:off x="9061940" y="3416055"/>
            <a:ext cx="2948356"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Monotone</a:t>
            </a:r>
            <a:br>
              <a:rPr lang="en-US" sz="2800" dirty="0"/>
            </a:br>
            <a:r>
              <a:rPr lang="en-US" sz="2800" dirty="0"/>
              <a:t>Policy</a:t>
            </a:r>
            <a:br>
              <a:rPr lang="en-US" sz="2800" dirty="0"/>
            </a:br>
            <a:r>
              <a:rPr lang="en-US" sz="2800" dirty="0"/>
              <a:t>BARGs</a:t>
            </a:r>
          </a:p>
        </p:txBody>
      </p:sp>
      <p:sp>
        <p:nvSpPr>
          <p:cNvPr id="10" name="Rounded Rectangle 9">
            <a:extLst>
              <a:ext uri="{FF2B5EF4-FFF2-40B4-BE49-F238E27FC236}">
                <a16:creationId xmlns:a16="http://schemas.microsoft.com/office/drawing/2014/main" id="{2B84DF31-F9C7-7287-F54D-651DCCF0205A}"/>
              </a:ext>
            </a:extLst>
          </p:cNvPr>
          <p:cNvSpPr/>
          <p:nvPr/>
        </p:nvSpPr>
        <p:spPr>
          <a:xfrm>
            <a:off x="838200" y="5131352"/>
            <a:ext cx="2760785"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Quadratic</a:t>
            </a:r>
          </a:p>
          <a:p>
            <a:pPr algn="ctr"/>
            <a:r>
              <a:rPr lang="en-US" sz="2800" dirty="0"/>
              <a:t>Residuosity</a:t>
            </a:r>
          </a:p>
        </p:txBody>
      </p:sp>
      <p:sp>
        <p:nvSpPr>
          <p:cNvPr id="11" name="Rounded Rectangle 10">
            <a:extLst>
              <a:ext uri="{FF2B5EF4-FFF2-40B4-BE49-F238E27FC236}">
                <a16:creationId xmlns:a16="http://schemas.microsoft.com/office/drawing/2014/main" id="{385A587F-9393-DF7E-07A6-CFF1371D4769}"/>
              </a:ext>
            </a:extLst>
          </p:cNvPr>
          <p:cNvSpPr/>
          <p:nvPr/>
        </p:nvSpPr>
        <p:spPr>
          <a:xfrm>
            <a:off x="5035062" y="5131352"/>
            <a:ext cx="2760785"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BARGs</a:t>
            </a:r>
          </a:p>
        </p:txBody>
      </p:sp>
      <p:sp>
        <p:nvSpPr>
          <p:cNvPr id="12" name="Plus 11">
            <a:extLst>
              <a:ext uri="{FF2B5EF4-FFF2-40B4-BE49-F238E27FC236}">
                <a16:creationId xmlns:a16="http://schemas.microsoft.com/office/drawing/2014/main" id="{BFE9B34E-88B4-C557-DABF-58C6A7AC3741}"/>
              </a:ext>
            </a:extLst>
          </p:cNvPr>
          <p:cNvSpPr/>
          <p:nvPr/>
        </p:nvSpPr>
        <p:spPr>
          <a:xfrm>
            <a:off x="3912577" y="5623722"/>
            <a:ext cx="808892" cy="75613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 12">
            <a:extLst>
              <a:ext uri="{FF2B5EF4-FFF2-40B4-BE49-F238E27FC236}">
                <a16:creationId xmlns:a16="http://schemas.microsoft.com/office/drawing/2014/main" id="{9D578282-AD62-8A9D-666B-70D805281B3A}"/>
              </a:ext>
            </a:extLst>
          </p:cNvPr>
          <p:cNvSpPr/>
          <p:nvPr/>
        </p:nvSpPr>
        <p:spPr>
          <a:xfrm>
            <a:off x="8109440" y="5588551"/>
            <a:ext cx="638907" cy="65063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a:extLst>
              <a:ext uri="{FF2B5EF4-FFF2-40B4-BE49-F238E27FC236}">
                <a16:creationId xmlns:a16="http://schemas.microsoft.com/office/drawing/2014/main" id="{3A539DD6-4EF0-2CAD-9768-73038FDB010F}"/>
              </a:ext>
            </a:extLst>
          </p:cNvPr>
          <p:cNvSpPr/>
          <p:nvPr/>
        </p:nvSpPr>
        <p:spPr>
          <a:xfrm>
            <a:off x="9061940" y="5131350"/>
            <a:ext cx="2948356" cy="1565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Monotone</a:t>
            </a:r>
            <a:br>
              <a:rPr lang="en-US" sz="2800" dirty="0"/>
            </a:br>
            <a:r>
              <a:rPr lang="en-US" sz="2800" dirty="0"/>
              <a:t>Policy</a:t>
            </a:r>
            <a:br>
              <a:rPr lang="en-US" sz="2800" dirty="0"/>
            </a:br>
            <a:r>
              <a:rPr lang="en-US" sz="2800" dirty="0"/>
              <a:t>Multi-Signatures</a:t>
            </a:r>
          </a:p>
        </p:txBody>
      </p:sp>
      <p:sp>
        <p:nvSpPr>
          <p:cNvPr id="3" name="Rounded Rectangle 2">
            <a:extLst>
              <a:ext uri="{FF2B5EF4-FFF2-40B4-BE49-F238E27FC236}">
                <a16:creationId xmlns:a16="http://schemas.microsoft.com/office/drawing/2014/main" id="{0DB53C08-1C4D-13E7-07B1-2C2F09558666}"/>
              </a:ext>
            </a:extLst>
          </p:cNvPr>
          <p:cNvSpPr/>
          <p:nvPr/>
        </p:nvSpPr>
        <p:spPr>
          <a:xfrm>
            <a:off x="838200" y="1690690"/>
            <a:ext cx="2760785" cy="156503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Additively</a:t>
            </a:r>
            <a:br>
              <a:rPr lang="en-US" sz="2800" dirty="0"/>
            </a:br>
            <a:r>
              <a:rPr lang="en-US" sz="2800" dirty="0"/>
              <a:t>Homomorphic</a:t>
            </a:r>
            <a:br>
              <a:rPr lang="en-US" sz="2800" dirty="0"/>
            </a:br>
            <a:r>
              <a:rPr lang="en-US" sz="2800" dirty="0"/>
              <a:t>Encryption</a:t>
            </a:r>
          </a:p>
        </p:txBody>
      </p:sp>
      <p:sp>
        <p:nvSpPr>
          <p:cNvPr id="15" name="Rounded Rectangle 14">
            <a:extLst>
              <a:ext uri="{FF2B5EF4-FFF2-40B4-BE49-F238E27FC236}">
                <a16:creationId xmlns:a16="http://schemas.microsoft.com/office/drawing/2014/main" id="{CA185AB9-F881-3568-02A3-FC89618F769E}"/>
              </a:ext>
            </a:extLst>
          </p:cNvPr>
          <p:cNvSpPr/>
          <p:nvPr/>
        </p:nvSpPr>
        <p:spPr>
          <a:xfrm>
            <a:off x="5035062" y="1690690"/>
            <a:ext cx="2760785" cy="156503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BARGs</a:t>
            </a:r>
          </a:p>
        </p:txBody>
      </p:sp>
      <p:sp>
        <p:nvSpPr>
          <p:cNvPr id="16" name="Plus 15">
            <a:extLst>
              <a:ext uri="{FF2B5EF4-FFF2-40B4-BE49-F238E27FC236}">
                <a16:creationId xmlns:a16="http://schemas.microsoft.com/office/drawing/2014/main" id="{D4DBE84E-6A94-9656-10A5-90AD28A48393}"/>
              </a:ext>
            </a:extLst>
          </p:cNvPr>
          <p:cNvSpPr/>
          <p:nvPr/>
        </p:nvSpPr>
        <p:spPr>
          <a:xfrm>
            <a:off x="3912577" y="2183060"/>
            <a:ext cx="808892" cy="756138"/>
          </a:xfrm>
          <a:prstGeom prst="mathPlus">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 16">
            <a:extLst>
              <a:ext uri="{FF2B5EF4-FFF2-40B4-BE49-F238E27FC236}">
                <a16:creationId xmlns:a16="http://schemas.microsoft.com/office/drawing/2014/main" id="{51C4D73D-BD13-5DA8-DC6C-1EF6B9A083B4}"/>
              </a:ext>
            </a:extLst>
          </p:cNvPr>
          <p:cNvSpPr/>
          <p:nvPr/>
        </p:nvSpPr>
        <p:spPr>
          <a:xfrm>
            <a:off x="8109440" y="2147889"/>
            <a:ext cx="638907" cy="650631"/>
          </a:xfrm>
          <a:prstGeom prst="mathEqual">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a:extLst>
              <a:ext uri="{FF2B5EF4-FFF2-40B4-BE49-F238E27FC236}">
                <a16:creationId xmlns:a16="http://schemas.microsoft.com/office/drawing/2014/main" id="{396C751C-7DE6-3075-AFB4-55C4BCFFF214}"/>
              </a:ext>
            </a:extLst>
          </p:cNvPr>
          <p:cNvSpPr/>
          <p:nvPr/>
        </p:nvSpPr>
        <p:spPr>
          <a:xfrm>
            <a:off x="9061940" y="1690688"/>
            <a:ext cx="2948356" cy="156503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Zero</a:t>
            </a:r>
            <a:br>
              <a:rPr lang="en-US" sz="2800" dirty="0"/>
            </a:br>
            <a:r>
              <a:rPr lang="en-US" sz="2800" dirty="0"/>
              <a:t>Fixing</a:t>
            </a:r>
          </a:p>
          <a:p>
            <a:pPr algn="ctr"/>
            <a:r>
              <a:rPr lang="en-US" sz="2800" dirty="0"/>
              <a:t>Hash</a:t>
            </a:r>
          </a:p>
        </p:txBody>
      </p:sp>
      <p:sp>
        <p:nvSpPr>
          <p:cNvPr id="19" name="TextBox 18">
            <a:extLst>
              <a:ext uri="{FF2B5EF4-FFF2-40B4-BE49-F238E27FC236}">
                <a16:creationId xmlns:a16="http://schemas.microsoft.com/office/drawing/2014/main" id="{C26E6BAD-6CB1-7A9F-E4C1-413EF5AE32D3}"/>
              </a:ext>
            </a:extLst>
          </p:cNvPr>
          <p:cNvSpPr txBox="1"/>
          <p:nvPr/>
        </p:nvSpPr>
        <p:spPr>
          <a:xfrm>
            <a:off x="76200" y="2027498"/>
            <a:ext cx="762000" cy="646331"/>
          </a:xfrm>
          <a:prstGeom prst="rect">
            <a:avLst/>
          </a:prstGeom>
          <a:noFill/>
        </p:spPr>
        <p:txBody>
          <a:bodyPr wrap="square" rtlCol="0">
            <a:spAutoFit/>
          </a:bodyPr>
          <a:lstStyle/>
          <a:p>
            <a:r>
              <a:rPr lang="en-US" b="1" dirty="0">
                <a:solidFill>
                  <a:srgbClr val="BF5700"/>
                </a:solidFill>
              </a:rPr>
              <a:t>This work</a:t>
            </a:r>
          </a:p>
        </p:txBody>
      </p:sp>
      <p:sp>
        <p:nvSpPr>
          <p:cNvPr id="20" name="TextBox 19">
            <a:extLst>
              <a:ext uri="{FF2B5EF4-FFF2-40B4-BE49-F238E27FC236}">
                <a16:creationId xmlns:a16="http://schemas.microsoft.com/office/drawing/2014/main" id="{DEFA9AC8-A6BB-941B-9B66-EF6F133A86B6}"/>
              </a:ext>
            </a:extLst>
          </p:cNvPr>
          <p:cNvSpPr txBox="1"/>
          <p:nvPr/>
        </p:nvSpPr>
        <p:spPr>
          <a:xfrm>
            <a:off x="15586" y="3688590"/>
            <a:ext cx="883227" cy="923330"/>
          </a:xfrm>
          <a:prstGeom prst="rect">
            <a:avLst/>
          </a:prstGeom>
          <a:noFill/>
        </p:spPr>
        <p:txBody>
          <a:bodyPr wrap="square" rtlCol="0">
            <a:spAutoFit/>
          </a:bodyPr>
          <a:lstStyle/>
          <a:p>
            <a:r>
              <a:rPr lang="en-US" b="1" dirty="0">
                <a:solidFill>
                  <a:schemeClr val="accent1"/>
                </a:solidFill>
              </a:rPr>
              <a:t>NWW</a:t>
            </a:r>
          </a:p>
          <a:p>
            <a:r>
              <a:rPr lang="en-US" b="1" dirty="0">
                <a:solidFill>
                  <a:schemeClr val="accent1"/>
                </a:solidFill>
              </a:rPr>
              <a:t>+ </a:t>
            </a:r>
            <a:r>
              <a:rPr lang="en-US" b="1" dirty="0">
                <a:solidFill>
                  <a:srgbClr val="BF5700"/>
                </a:solidFill>
              </a:rPr>
              <a:t>this work</a:t>
            </a:r>
          </a:p>
        </p:txBody>
      </p:sp>
      <p:sp>
        <p:nvSpPr>
          <p:cNvPr id="21" name="TextBox 20">
            <a:extLst>
              <a:ext uri="{FF2B5EF4-FFF2-40B4-BE49-F238E27FC236}">
                <a16:creationId xmlns:a16="http://schemas.microsoft.com/office/drawing/2014/main" id="{176AFB81-E46B-4DD0-3271-2ACA06381FD5}"/>
              </a:ext>
            </a:extLst>
          </p:cNvPr>
          <p:cNvSpPr txBox="1"/>
          <p:nvPr/>
        </p:nvSpPr>
        <p:spPr>
          <a:xfrm>
            <a:off x="50222" y="5315852"/>
            <a:ext cx="883227" cy="1200329"/>
          </a:xfrm>
          <a:prstGeom prst="rect">
            <a:avLst/>
          </a:prstGeom>
          <a:noFill/>
        </p:spPr>
        <p:txBody>
          <a:bodyPr wrap="square" rtlCol="0">
            <a:spAutoFit/>
          </a:bodyPr>
          <a:lstStyle/>
          <a:p>
            <a:r>
              <a:rPr lang="en-US" b="1" dirty="0">
                <a:solidFill>
                  <a:schemeClr val="accent1"/>
                </a:solidFill>
              </a:rPr>
              <a:t>Std techs</a:t>
            </a:r>
          </a:p>
          <a:p>
            <a:r>
              <a:rPr lang="en-US" b="1" dirty="0">
                <a:solidFill>
                  <a:schemeClr val="accent1"/>
                </a:solidFill>
              </a:rPr>
              <a:t>+ </a:t>
            </a:r>
            <a:r>
              <a:rPr lang="en-US" b="1" dirty="0">
                <a:solidFill>
                  <a:srgbClr val="BF5700"/>
                </a:solidFill>
              </a:rPr>
              <a:t>this work</a:t>
            </a:r>
          </a:p>
        </p:txBody>
      </p:sp>
    </p:spTree>
    <p:extLst>
      <p:ext uri="{BB962C8B-B14F-4D97-AF65-F5344CB8AC3E}">
        <p14:creationId xmlns:p14="http://schemas.microsoft.com/office/powerpoint/2010/main" val="32477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tgtEl>
                                          <p:spTgt spid="1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dissolv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 grpId="0" animBg="1"/>
      <p:bldP spid="15" grpId="0" animBg="1"/>
      <p:bldP spid="16" grpId="0" animBg="1"/>
      <p:bldP spid="17" grpId="0" animBg="1"/>
      <p:bldP spid="18"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73140-B475-6A8E-B925-A9B4F0C90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88186-04F1-8935-E499-5830AB32FFF8}"/>
              </a:ext>
            </a:extLst>
          </p:cNvPr>
          <p:cNvSpPr>
            <a:spLocks noGrp="1"/>
          </p:cNvSpPr>
          <p:nvPr>
            <p:ph type="title"/>
          </p:nvPr>
        </p:nvSpPr>
        <p:spPr/>
        <p:txBody>
          <a:bodyPr/>
          <a:lstStyle/>
          <a:p>
            <a:r>
              <a:rPr lang="en-US" dirty="0"/>
              <a:t>Open questions</a:t>
            </a:r>
          </a:p>
        </p:txBody>
      </p:sp>
      <p:sp>
        <p:nvSpPr>
          <p:cNvPr id="4" name="Content Placeholder 2">
            <a:extLst>
              <a:ext uri="{FF2B5EF4-FFF2-40B4-BE49-F238E27FC236}">
                <a16:creationId xmlns:a16="http://schemas.microsoft.com/office/drawing/2014/main" id="{C62DDC17-CA1D-F102-5159-F6AFC32526E4}"/>
              </a:ext>
            </a:extLst>
          </p:cNvPr>
          <p:cNvSpPr txBox="1">
            <a:spLocks/>
          </p:cNvSpPr>
          <p:nvPr/>
        </p:nvSpPr>
        <p:spPr>
          <a:xfrm>
            <a:off x="838200" y="1825624"/>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are the minimal assumptions needed to compile BARGs to monotone-policy BARGs?</a:t>
            </a:r>
          </a:p>
          <a:p>
            <a:pPr lvl="1"/>
            <a:r>
              <a:rPr lang="en-US" dirty="0"/>
              <a:t>Completely close the gap? Get to CRHF?</a:t>
            </a:r>
          </a:p>
          <a:p>
            <a:r>
              <a:rPr lang="en-US" dirty="0"/>
              <a:t>Can we build BARGs just from QR?</a:t>
            </a:r>
          </a:p>
          <a:p>
            <a:pPr lvl="1"/>
            <a:r>
              <a:rPr lang="en-US" dirty="0"/>
              <a:t>Automatically gives us monotone-policy BARGs and multi-signatures</a:t>
            </a:r>
          </a:p>
          <a:p>
            <a:r>
              <a:rPr lang="en-US" dirty="0"/>
              <a:t>Do monotone-policy BARGs have additional applications?</a:t>
            </a:r>
          </a:p>
          <a:p>
            <a:pPr lvl="1"/>
            <a:r>
              <a:rPr lang="en-US" dirty="0"/>
              <a:t>Other than monotone-policy multi-signatures</a:t>
            </a:r>
          </a:p>
        </p:txBody>
      </p:sp>
      <p:sp>
        <p:nvSpPr>
          <p:cNvPr id="5" name="Title 1">
            <a:extLst>
              <a:ext uri="{FF2B5EF4-FFF2-40B4-BE49-F238E27FC236}">
                <a16:creationId xmlns:a16="http://schemas.microsoft.com/office/drawing/2014/main" id="{BBE526D2-04C0-5AC1-9BB2-7DB2A9ECB752}"/>
              </a:ext>
            </a:extLst>
          </p:cNvPr>
          <p:cNvSpPr txBox="1">
            <a:spLocks/>
          </p:cNvSpPr>
          <p:nvPr/>
        </p:nvSpPr>
        <p:spPr>
          <a:xfrm>
            <a:off x="838200" y="37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3" name="Slide Number Placeholder 2">
            <a:extLst>
              <a:ext uri="{FF2B5EF4-FFF2-40B4-BE49-F238E27FC236}">
                <a16:creationId xmlns:a16="http://schemas.microsoft.com/office/drawing/2014/main" id="{24261280-0034-6ECE-7FE6-8B21DAABA350}"/>
              </a:ext>
            </a:extLst>
          </p:cNvPr>
          <p:cNvSpPr>
            <a:spLocks noGrp="1"/>
          </p:cNvSpPr>
          <p:nvPr>
            <p:ph type="sldNum" sz="quarter" idx="12"/>
          </p:nvPr>
        </p:nvSpPr>
        <p:spPr/>
        <p:txBody>
          <a:bodyPr/>
          <a:lstStyle/>
          <a:p>
            <a:fld id="{57E20FA2-3170-F043-A30C-F04EE61C13E9}" type="slidenum">
              <a:rPr lang="en-US" smtClean="0"/>
              <a:t>17</a:t>
            </a:fld>
            <a:endParaRPr lang="en-US"/>
          </a:p>
        </p:txBody>
      </p:sp>
    </p:spTree>
    <p:extLst>
      <p:ext uri="{BB962C8B-B14F-4D97-AF65-F5344CB8AC3E}">
        <p14:creationId xmlns:p14="http://schemas.microsoft.com/office/powerpoint/2010/main" val="38903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2D035F-514F-42C8-F8F0-980D040A92A8}"/>
              </a:ext>
            </a:extLst>
          </p:cNvPr>
          <p:cNvGrpSpPr/>
          <p:nvPr/>
        </p:nvGrpSpPr>
        <p:grpSpPr>
          <a:xfrm>
            <a:off x="2921000" y="254000"/>
            <a:ext cx="6350000" cy="6350000"/>
            <a:chOff x="2921000" y="254000"/>
            <a:chExt cx="6350000" cy="6350000"/>
          </a:xfrm>
        </p:grpSpPr>
        <p:sp>
          <p:nvSpPr>
            <p:cNvPr id="3" name="Oval 2">
              <a:extLst>
                <a:ext uri="{FF2B5EF4-FFF2-40B4-BE49-F238E27FC236}">
                  <a16:creationId xmlns:a16="http://schemas.microsoft.com/office/drawing/2014/main" id="{F89D5555-21F2-9D33-BB5B-3D33D551D965}"/>
                </a:ext>
              </a:extLst>
            </p:cNvPr>
            <p:cNvSpPr/>
            <p:nvPr/>
          </p:nvSpPr>
          <p:spPr>
            <a:xfrm>
              <a:off x="3075709" y="465513"/>
              <a:ext cx="6001789" cy="591866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074" name="Picture 2" descr="Stream That's all Folks ! (Looney Tunes theme Remake) by y as se r. |  Listen online for free on SoundCloud">
              <a:extLst>
                <a:ext uri="{FF2B5EF4-FFF2-40B4-BE49-F238E27FC236}">
                  <a16:creationId xmlns:a16="http://schemas.microsoft.com/office/drawing/2014/main" id="{2C170BC5-92C0-06CB-D573-D51620E463B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9FD0AC17-069B-01E4-7159-8B1F1FE4C6B1}"/>
              </a:ext>
            </a:extLst>
          </p:cNvPr>
          <p:cNvSpPr>
            <a:spLocks noGrp="1"/>
          </p:cNvSpPr>
          <p:nvPr>
            <p:ph type="sldNum" sz="quarter" idx="12"/>
          </p:nvPr>
        </p:nvSpPr>
        <p:spPr/>
        <p:txBody>
          <a:bodyPr/>
          <a:lstStyle/>
          <a:p>
            <a:fld id="{57E20FA2-3170-F043-A30C-F04EE61C13E9}" type="slidenum">
              <a:rPr lang="en-US" smtClean="0"/>
              <a:t>18</a:t>
            </a:fld>
            <a:endParaRPr lang="en-US"/>
          </a:p>
        </p:txBody>
      </p:sp>
      <p:sp>
        <p:nvSpPr>
          <p:cNvPr id="6" name="TextBox 5">
            <a:extLst>
              <a:ext uri="{FF2B5EF4-FFF2-40B4-BE49-F238E27FC236}">
                <a16:creationId xmlns:a16="http://schemas.microsoft.com/office/drawing/2014/main" id="{7A94311F-DF78-5FDD-9DDC-852829D47E4D}"/>
              </a:ext>
            </a:extLst>
          </p:cNvPr>
          <p:cNvSpPr txBox="1"/>
          <p:nvPr/>
        </p:nvSpPr>
        <p:spPr>
          <a:xfrm>
            <a:off x="223520" y="6010912"/>
            <a:ext cx="4470400" cy="584775"/>
          </a:xfrm>
          <a:prstGeom prst="rect">
            <a:avLst/>
          </a:prstGeom>
          <a:noFill/>
        </p:spPr>
        <p:txBody>
          <a:bodyPr wrap="square">
            <a:spAutoFit/>
          </a:bodyPr>
          <a:lstStyle/>
          <a:p>
            <a:r>
              <a:rPr lang="en-US" sz="3200" u="none" strike="noStrike" dirty="0">
                <a:solidFill>
                  <a:srgbClr val="66468E"/>
                </a:solidFill>
                <a:effectLst/>
                <a:hlinkClick r:id="rId4"/>
              </a:rPr>
              <a:t>https://ia.cr/2025/391</a:t>
            </a:r>
            <a:endParaRPr lang="en-US" sz="3200" dirty="0"/>
          </a:p>
        </p:txBody>
      </p:sp>
      <p:pic>
        <p:nvPicPr>
          <p:cNvPr id="10" name="Picture 9" descr="A qr code with black squares&#10;&#10;AI-generated content may be incorrect.">
            <a:extLst>
              <a:ext uri="{FF2B5EF4-FFF2-40B4-BE49-F238E27FC236}">
                <a16:creationId xmlns:a16="http://schemas.microsoft.com/office/drawing/2014/main" id="{F4D99333-6C29-66C5-3997-7C382248BC25}"/>
              </a:ext>
            </a:extLst>
          </p:cNvPr>
          <p:cNvPicPr>
            <a:picLocks noChangeAspect="1"/>
          </p:cNvPicPr>
          <p:nvPr/>
        </p:nvPicPr>
        <p:blipFill>
          <a:blip r:embed="rId5"/>
          <a:stretch>
            <a:fillRect/>
          </a:stretch>
        </p:blipFill>
        <p:spPr>
          <a:xfrm>
            <a:off x="255155" y="4290639"/>
            <a:ext cx="1828800" cy="1803400"/>
          </a:xfrm>
          <a:prstGeom prst="rect">
            <a:avLst/>
          </a:prstGeom>
        </p:spPr>
      </p:pic>
    </p:spTree>
    <p:extLst>
      <p:ext uri="{BB962C8B-B14F-4D97-AF65-F5344CB8AC3E}">
        <p14:creationId xmlns:p14="http://schemas.microsoft.com/office/powerpoint/2010/main" val="212450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779A-7E7F-878A-AD53-352E37790ABD}"/>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EF10222A-2F8F-0696-AC86-5365EBC8B201}"/>
              </a:ext>
            </a:extLst>
          </p:cNvPr>
          <p:cNvSpPr/>
          <p:nvPr/>
        </p:nvSpPr>
        <p:spPr>
          <a:xfrm>
            <a:off x="3516155" y="6022844"/>
            <a:ext cx="317859" cy="44198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D2BC0-822E-74FE-8AB0-72170CEF6F42}"/>
              </a:ext>
            </a:extLst>
          </p:cNvPr>
          <p:cNvSpPr>
            <a:spLocks noGrp="1"/>
          </p:cNvSpPr>
          <p:nvPr>
            <p:ph type="title"/>
          </p:nvPr>
        </p:nvSpPr>
        <p:spPr/>
        <p:txBody>
          <a:bodyPr/>
          <a:lstStyle/>
          <a:p>
            <a:r>
              <a:rPr lang="en-US" dirty="0"/>
              <a:t>Back to ZF Security</a:t>
            </a:r>
          </a:p>
        </p:txBody>
      </p:sp>
      <p:sp>
        <p:nvSpPr>
          <p:cNvPr id="4" name="Slide Number Placeholder 3">
            <a:extLst>
              <a:ext uri="{FF2B5EF4-FFF2-40B4-BE49-F238E27FC236}">
                <a16:creationId xmlns:a16="http://schemas.microsoft.com/office/drawing/2014/main" id="{E249ED9E-5E06-29CD-45AD-7DDA140982FC}"/>
              </a:ext>
            </a:extLst>
          </p:cNvPr>
          <p:cNvSpPr>
            <a:spLocks noGrp="1"/>
          </p:cNvSpPr>
          <p:nvPr>
            <p:ph type="sldNum" sz="quarter" idx="12"/>
          </p:nvPr>
        </p:nvSpPr>
        <p:spPr/>
        <p:txBody>
          <a:bodyPr/>
          <a:lstStyle/>
          <a:p>
            <a:fld id="{57E20FA2-3170-F043-A30C-F04EE61C13E9}" type="slidenum">
              <a:rPr lang="en-US" smtClean="0"/>
              <a:t>19</a:t>
            </a:fld>
            <a:endParaRPr lang="en-US"/>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54EA9024-B383-6131-5D5D-EF1236213126}"/>
                  </a:ext>
                </a:extLst>
              </p:cNvPr>
              <p:cNvSpPr/>
              <p:nvPr/>
            </p:nvSpPr>
            <p:spPr>
              <a:xfrm>
                <a:off x="963385" y="1499054"/>
                <a:ext cx="1910443" cy="32503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0" i="1" smtClean="0">
                        <a:latin typeface="Cambria Math" panose="02040503050406030204" pitchFamily="18" charset="0"/>
                      </a:rPr>
                      <m:t>𝒜</m:t>
                    </m:r>
                  </m:oMath>
                </a14:m>
                <a:r>
                  <a:rPr lang="en-US" sz="2800" dirty="0"/>
                  <a:t> for ZF security</a:t>
                </a:r>
              </a:p>
            </p:txBody>
          </p:sp>
        </mc:Choice>
        <mc:Fallback xmlns="">
          <p:sp>
            <p:nvSpPr>
              <p:cNvPr id="5" name="Rounded Rectangle 4">
                <a:extLst>
                  <a:ext uri="{FF2B5EF4-FFF2-40B4-BE49-F238E27FC236}">
                    <a16:creationId xmlns:a16="http://schemas.microsoft.com/office/drawing/2014/main" id="{54EA9024-B383-6131-5D5D-EF1236213126}"/>
                  </a:ext>
                </a:extLst>
              </p:cNvPr>
              <p:cNvSpPr>
                <a:spLocks noRot="1" noChangeAspect="1" noMove="1" noResize="1" noEditPoints="1" noAdjustHandles="1" noChangeArrowheads="1" noChangeShapeType="1" noTextEdit="1"/>
              </p:cNvSpPr>
              <p:nvPr/>
            </p:nvSpPr>
            <p:spPr>
              <a:xfrm>
                <a:off x="963385" y="1499054"/>
                <a:ext cx="1910443" cy="325037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9EE5962-4C8F-B9CE-9D4B-D2FE331B20F3}"/>
                  </a:ext>
                </a:extLst>
              </p:cNvPr>
              <p:cNvSpPr/>
              <p:nvPr/>
            </p:nvSpPr>
            <p:spPr>
              <a:xfrm>
                <a:off x="4506684" y="1499055"/>
                <a:ext cx="3112852" cy="3250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ZF security challenger:</a:t>
                </a:r>
              </a:p>
              <a:p>
                <a:pPr marL="514350" indent="-514350">
                  <a:buFont typeface="+mj-lt"/>
                  <a:buAutoNum type="arabicPeriod"/>
                </a:pPr>
                <a:r>
                  <a:rPr lang="en-US" sz="2400" dirty="0"/>
                  <a:t>Samples all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𝐯</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𝜆</m:t>
                        </m:r>
                      </m:sup>
                    </m:sSup>
                  </m:oMath>
                </a14:m>
                <a:r>
                  <a:rPr lang="en-US" sz="2400" dirty="0"/>
                  <a:t> </a:t>
                </a:r>
              </a:p>
              <a:p>
                <a:pPr marL="514350" indent="-514350">
                  <a:buFont typeface="+mj-lt"/>
                  <a:buAutoNum type="arabicPeriod"/>
                </a:pPr>
                <a:r>
                  <a:rPr lang="en-US" sz="2400" dirty="0"/>
                  <a:t>Gens </a:t>
                </a:r>
                <a14:m>
                  <m:oMath xmlns:m="http://schemas.openxmlformats.org/officeDocument/2006/math">
                    <m:r>
                      <m:rPr>
                        <m:sty m:val="p"/>
                      </m:rPr>
                      <a:rPr lang="en-US" sz="2400" b="0" i="0" smtClean="0">
                        <a:latin typeface="Cambria Math" panose="02040503050406030204" pitchFamily="18" charset="0"/>
                      </a:rPr>
                      <m:t>sk</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pk</m:t>
                    </m:r>
                  </m:oMath>
                </a14:m>
                <a:endParaRPr lang="en-US" sz="2400" dirty="0"/>
              </a:p>
              <a:p>
                <a:pPr marL="514350" indent="-514350">
                  <a:buFont typeface="+mj-lt"/>
                  <a:buAutoNum type="arabicPeriod"/>
                </a:pPr>
                <a:r>
                  <a:rPr lang="en-US" sz="2400" dirty="0"/>
                  <a:t>Encrypts</a:t>
                </a:r>
                <a:br>
                  <a:rPr lang="en-US" sz="2400" dirty="0"/>
                </a:b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Enc</m:t>
                        </m:r>
                      </m:e>
                      <m:sub>
                        <m:r>
                          <m:rPr>
                            <m:sty m:val="p"/>
                          </m:rPr>
                          <a:rPr lang="en-US" sz="2400" b="0" i="0" smtClean="0">
                            <a:latin typeface="Cambria Math" panose="02040503050406030204" pitchFamily="18" charset="0"/>
                          </a:rPr>
                          <m:t>pk</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𝐯</m:t>
                            </m:r>
                          </m:e>
                          <m:sub>
                            <m:r>
                              <a:rPr lang="en-US" sz="2400" b="0" i="1" smtClean="0">
                                <a:latin typeface="Cambria Math" panose="02040503050406030204" pitchFamily="18" charset="0"/>
                              </a:rPr>
                              <m:t>𝑖</m:t>
                            </m:r>
                          </m:sub>
                        </m:sSub>
                      </m:e>
                    </m:d>
                  </m:oMath>
                </a14:m>
                <a:endParaRPr lang="en-US" sz="2400" dirty="0"/>
              </a:p>
            </p:txBody>
          </p:sp>
        </mc:Choice>
        <mc:Fallback xmlns="">
          <p:sp>
            <p:nvSpPr>
              <p:cNvPr id="6" name="Rounded Rectangle 5">
                <a:extLst>
                  <a:ext uri="{FF2B5EF4-FFF2-40B4-BE49-F238E27FC236}">
                    <a16:creationId xmlns:a16="http://schemas.microsoft.com/office/drawing/2014/main" id="{B9EE5962-4C8F-B9CE-9D4B-D2FE331B20F3}"/>
                  </a:ext>
                </a:extLst>
              </p:cNvPr>
              <p:cNvSpPr>
                <a:spLocks noRot="1" noChangeAspect="1" noMove="1" noResize="1" noEditPoints="1" noAdjustHandles="1" noChangeArrowheads="1" noChangeShapeType="1" noTextEdit="1"/>
              </p:cNvSpPr>
              <p:nvPr/>
            </p:nvSpPr>
            <p:spPr>
              <a:xfrm>
                <a:off x="4506684" y="1499055"/>
                <a:ext cx="3112852" cy="3250366"/>
              </a:xfrm>
              <a:prstGeom prst="roundRect">
                <a:avLst/>
              </a:prstGeom>
              <a:blipFill>
                <a:blip r:embed="rId4"/>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80FF23AE-6EFF-383C-80AB-7C7CF2BD8FE3}"/>
              </a:ext>
            </a:extLst>
          </p:cNvPr>
          <p:cNvCxnSpPr/>
          <p:nvPr/>
        </p:nvCxnSpPr>
        <p:spPr>
          <a:xfrm>
            <a:off x="2873828" y="2351315"/>
            <a:ext cx="163285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E73032-7829-24A1-7D31-D6F753E63BDF}"/>
                  </a:ext>
                </a:extLst>
              </p:cNvPr>
              <p:cNvSpPr txBox="1"/>
              <p:nvPr/>
            </p:nvSpPr>
            <p:spPr>
              <a:xfrm>
                <a:off x="2948091" y="1806103"/>
                <a:ext cx="14191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a:latin typeface="Cambria Math" panose="02040503050406030204" pitchFamily="18" charset="0"/>
                            </a:rPr>
                            <m:t>𝑖</m:t>
                          </m:r>
                        </m:e>
                        <m:sup>
                          <m:r>
                            <a:rPr lang="en-US" sz="2800" i="1">
                              <a:latin typeface="Cambria Math" panose="02040503050406030204" pitchFamily="18" charset="0"/>
                            </a:rPr>
                            <m:t>∗</m:t>
                          </m:r>
                        </m:sup>
                      </m:sSup>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oMath>
                  </m:oMathPara>
                </a14:m>
                <a:endParaRPr lang="en-US" sz="2800" dirty="0"/>
              </a:p>
            </p:txBody>
          </p:sp>
        </mc:Choice>
        <mc:Fallback xmlns="">
          <p:sp>
            <p:nvSpPr>
              <p:cNvPr id="9" name="TextBox 8">
                <a:extLst>
                  <a:ext uri="{FF2B5EF4-FFF2-40B4-BE49-F238E27FC236}">
                    <a16:creationId xmlns:a16="http://schemas.microsoft.com/office/drawing/2014/main" id="{21E73032-7829-24A1-7D31-D6F753E63BDF}"/>
                  </a:ext>
                </a:extLst>
              </p:cNvPr>
              <p:cNvSpPr txBox="1">
                <a:spLocks noRot="1" noChangeAspect="1" noMove="1" noResize="1" noEditPoints="1" noAdjustHandles="1" noChangeArrowheads="1" noChangeShapeType="1" noTextEdit="1"/>
              </p:cNvSpPr>
              <p:nvPr/>
            </p:nvSpPr>
            <p:spPr>
              <a:xfrm>
                <a:off x="2948091" y="1806103"/>
                <a:ext cx="1419106" cy="523220"/>
              </a:xfrm>
              <a:prstGeom prst="rect">
                <a:avLst/>
              </a:prstGeom>
              <a:blipFill>
                <a:blip r:embed="rId5"/>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FC8D6F90-96B7-A517-3406-1A157BC0633C}"/>
              </a:ext>
            </a:extLst>
          </p:cNvPr>
          <p:cNvGrpSpPr/>
          <p:nvPr/>
        </p:nvGrpSpPr>
        <p:grpSpPr>
          <a:xfrm>
            <a:off x="2746081" y="2824617"/>
            <a:ext cx="1858009" cy="556293"/>
            <a:chOff x="2761252" y="2928951"/>
            <a:chExt cx="1858009" cy="556293"/>
          </a:xfrm>
        </p:grpSpPr>
        <p:cxnSp>
          <p:nvCxnSpPr>
            <p:cNvPr id="11" name="Straight Arrow Connector 10">
              <a:extLst>
                <a:ext uri="{FF2B5EF4-FFF2-40B4-BE49-F238E27FC236}">
                  <a16:creationId xmlns:a16="http://schemas.microsoft.com/office/drawing/2014/main" id="{8703722D-ED7B-2763-26F8-10CDBD551075}"/>
                </a:ext>
              </a:extLst>
            </p:cNvPr>
            <p:cNvCxnSpPr>
              <a:cxnSpLocks/>
            </p:cNvCxnSpPr>
            <p:nvPr/>
          </p:nvCxnSpPr>
          <p:spPr>
            <a:xfrm flipH="1">
              <a:off x="2873828" y="3485244"/>
              <a:ext cx="1632856"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B37B7F-287C-A38E-9C86-1A58F83B68D4}"/>
                    </a:ext>
                  </a:extLst>
                </p:cNvPr>
                <p:cNvSpPr txBox="1"/>
                <p:nvPr/>
              </p:nvSpPr>
              <p:spPr>
                <a:xfrm>
                  <a:off x="2761252" y="2928951"/>
                  <a:ext cx="18580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ct</m:t>
                            </m:r>
                          </m:e>
                          <m:sub>
                            <m:r>
                              <a:rPr lang="en-US" sz="2800" b="0" i="1" smtClean="0">
                                <a:latin typeface="Cambria Math" panose="02040503050406030204" pitchFamily="18" charset="0"/>
                              </a:rPr>
                              <m:t>𝑛</m:t>
                            </m:r>
                          </m:sub>
                        </m:sSub>
                      </m:oMath>
                    </m:oMathPara>
                  </a14:m>
                  <a:endParaRPr lang="en-US" sz="2800" dirty="0"/>
                </a:p>
              </p:txBody>
            </p:sp>
          </mc:Choice>
          <mc:Fallback xmlns="">
            <p:sp>
              <p:nvSpPr>
                <p:cNvPr id="12" name="TextBox 11">
                  <a:extLst>
                    <a:ext uri="{FF2B5EF4-FFF2-40B4-BE49-F238E27FC236}">
                      <a16:creationId xmlns:a16="http://schemas.microsoft.com/office/drawing/2014/main" id="{4AB37B7F-287C-A38E-9C86-1A58F83B68D4}"/>
                    </a:ext>
                  </a:extLst>
                </p:cNvPr>
                <p:cNvSpPr txBox="1">
                  <a:spLocks noRot="1" noChangeAspect="1" noMove="1" noResize="1" noEditPoints="1" noAdjustHandles="1" noChangeArrowheads="1" noChangeShapeType="1" noTextEdit="1"/>
                </p:cNvSpPr>
                <p:nvPr/>
              </p:nvSpPr>
              <p:spPr>
                <a:xfrm>
                  <a:off x="2761252" y="2928951"/>
                  <a:ext cx="1858009" cy="523220"/>
                </a:xfrm>
                <a:prstGeom prst="rect">
                  <a:avLst/>
                </a:prstGeom>
                <a:blipFill>
                  <a:blip r:embed="rId6"/>
                  <a:stretch>
                    <a:fillRect b="-2381"/>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9C89A7F3-897C-135A-43EA-FAB541B198C1}"/>
              </a:ext>
            </a:extLst>
          </p:cNvPr>
          <p:cNvGrpSpPr/>
          <p:nvPr/>
        </p:nvGrpSpPr>
        <p:grpSpPr>
          <a:xfrm>
            <a:off x="2766253" y="3786986"/>
            <a:ext cx="1848006" cy="523285"/>
            <a:chOff x="2766253" y="3786986"/>
            <a:chExt cx="1848006" cy="523285"/>
          </a:xfrm>
        </p:grpSpPr>
        <p:cxnSp>
          <p:nvCxnSpPr>
            <p:cNvPr id="13" name="Straight Arrow Connector 12">
              <a:extLst>
                <a:ext uri="{FF2B5EF4-FFF2-40B4-BE49-F238E27FC236}">
                  <a16:creationId xmlns:a16="http://schemas.microsoft.com/office/drawing/2014/main" id="{40A740BB-29E8-D1E9-1BFD-6B689C3C83DB}"/>
                </a:ext>
              </a:extLst>
            </p:cNvPr>
            <p:cNvCxnSpPr/>
            <p:nvPr/>
          </p:nvCxnSpPr>
          <p:spPr>
            <a:xfrm>
              <a:off x="2873828" y="4256982"/>
              <a:ext cx="163285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D6B933-58FB-6938-3C8C-D16ED020CD4A}"/>
                    </a:ext>
                  </a:extLst>
                </p:cNvPr>
                <p:cNvSpPr txBox="1"/>
                <p:nvPr/>
              </p:nvSpPr>
              <p:spPr>
                <a:xfrm>
                  <a:off x="2766253" y="3786986"/>
                  <a:ext cx="1848006" cy="5232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m:rPr>
                                <m:sty m:val="p"/>
                              </m:rPr>
                              <a:rPr lang="en-US" sz="2800" b="0" i="0" smtClean="0">
                                <a:latin typeface="Cambria Math" panose="02040503050406030204" pitchFamily="18" charset="0"/>
                              </a:rPr>
                              <m:t>ct</m:t>
                            </m:r>
                          </m:e>
                        </m:acc>
                        <m:r>
                          <a:rPr lang="en-US" sz="2800" b="0" i="1" smtClean="0">
                            <a:latin typeface="Cambria Math" panose="02040503050406030204" pitchFamily="18" charset="0"/>
                          </a:rPr>
                          <m:t>,</m:t>
                        </m:r>
                        <m:r>
                          <m:rPr>
                            <m:sty m:val="p"/>
                          </m:rPr>
                          <a:rPr lang="en-US" sz="2800" b="0" i="0" smtClean="0">
                            <a:latin typeface="Cambria Math" panose="02040503050406030204" pitchFamily="18" charset="0"/>
                          </a:rPr>
                          <m:t>dig</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br>
                    <a:rPr lang="en-US" sz="2800" dirty="0"/>
                  </a:br>
                  <a:endParaRPr lang="en-US" sz="2800" dirty="0"/>
                </a:p>
              </p:txBody>
            </p:sp>
          </mc:Choice>
          <mc:Fallback xmlns="">
            <p:sp>
              <p:nvSpPr>
                <p:cNvPr id="14" name="TextBox 13">
                  <a:extLst>
                    <a:ext uri="{FF2B5EF4-FFF2-40B4-BE49-F238E27FC236}">
                      <a16:creationId xmlns:a16="http://schemas.microsoft.com/office/drawing/2014/main" id="{B7D6B933-58FB-6938-3C8C-D16ED020CD4A}"/>
                    </a:ext>
                  </a:extLst>
                </p:cNvPr>
                <p:cNvSpPr txBox="1">
                  <a:spLocks noRot="1" noChangeAspect="1" noMove="1" noResize="1" noEditPoints="1" noAdjustHandles="1" noChangeArrowheads="1" noChangeShapeType="1" noTextEdit="1"/>
                </p:cNvSpPr>
                <p:nvPr/>
              </p:nvSpPr>
              <p:spPr>
                <a:xfrm>
                  <a:off x="2766253" y="3786986"/>
                  <a:ext cx="1848006" cy="523285"/>
                </a:xfrm>
                <a:prstGeom prst="rect">
                  <a:avLst/>
                </a:prstGeom>
                <a:blipFill>
                  <a:blip r:embed="rId7"/>
                  <a:stretch>
                    <a:fillRect t="-7143" b="-19048"/>
                  </a:stretch>
                </a:blipFill>
              </p:spPr>
              <p:txBody>
                <a:bodyPr/>
                <a:lstStyle/>
                <a:p>
                  <a:r>
                    <a:rPr lang="en-US">
                      <a:noFill/>
                    </a:rPr>
                    <a:t> </a:t>
                  </a:r>
                </a:p>
              </p:txBody>
            </p:sp>
          </mc:Fallback>
        </mc:AlternateContent>
      </p:grpSp>
      <p:cxnSp>
        <p:nvCxnSpPr>
          <p:cNvPr id="19" name="Straight Arrow Connector 18">
            <a:extLst>
              <a:ext uri="{FF2B5EF4-FFF2-40B4-BE49-F238E27FC236}">
                <a16:creationId xmlns:a16="http://schemas.microsoft.com/office/drawing/2014/main" id="{8F7AD467-EB75-7E05-B981-8F59D8A70AC3}"/>
              </a:ext>
            </a:extLst>
          </p:cNvPr>
          <p:cNvCxnSpPr>
            <a:cxnSpLocks/>
            <a:stCxn id="6" idx="2"/>
          </p:cNvCxnSpPr>
          <p:nvPr/>
        </p:nvCxnSpPr>
        <p:spPr>
          <a:xfrm flipH="1">
            <a:off x="5602331" y="4749421"/>
            <a:ext cx="460779" cy="60952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693FC428-EDBC-74E8-B3C4-88DFFDC69731}"/>
                  </a:ext>
                </a:extLst>
              </p:cNvPr>
              <p:cNvSpPr/>
              <p:nvPr/>
            </p:nvSpPr>
            <p:spPr>
              <a:xfrm>
                <a:off x="4511664" y="1499054"/>
                <a:ext cx="3112852" cy="3250366"/>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CPA reduction:</a:t>
                </a:r>
              </a:p>
              <a:p>
                <a:pPr marL="514350" indent="-514350">
                  <a:buFont typeface="+mj-lt"/>
                  <a:buAutoNum type="arabicPeriod"/>
                </a:pPr>
                <a:r>
                  <a:rPr lang="en-US" sz="2400" dirty="0"/>
                  <a:t>Samples all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𝐯</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𝜆</m:t>
                        </m:r>
                      </m:sup>
                    </m:sSup>
                  </m:oMath>
                </a14:m>
                <a:r>
                  <a:rPr lang="en-US" sz="2400" dirty="0"/>
                  <a:t> </a:t>
                </a:r>
              </a:p>
              <a:p>
                <a:pPr marL="514350" indent="-514350">
                  <a:buFont typeface="+mj-lt"/>
                  <a:buAutoNum type="arabicPeriod"/>
                </a:pPr>
                <a:r>
                  <a:rPr lang="en-US" sz="2400" dirty="0"/>
                  <a:t>Gets </a:t>
                </a:r>
                <a14:m>
                  <m:oMath xmlns:m="http://schemas.openxmlformats.org/officeDocument/2006/math">
                    <m:r>
                      <m:rPr>
                        <m:sty m:val="p"/>
                      </m:rPr>
                      <a:rPr lang="en-US" sz="2400" b="0" i="0" smtClean="0">
                        <a:latin typeface="Cambria Math" panose="02040503050406030204" pitchFamily="18" charset="0"/>
                      </a:rPr>
                      <m:t>pk</m:t>
                    </m:r>
                  </m:oMath>
                </a14:m>
                <a:r>
                  <a:rPr lang="en-US" sz="2400" dirty="0"/>
                  <a:t> and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ct</m:t>
                        </m:r>
                      </m:e>
                      <m:sup>
                        <m:r>
                          <a:rPr lang="en-US" sz="2400" i="1">
                            <a:latin typeface="Cambria Math" panose="02040503050406030204" pitchFamily="18" charset="0"/>
                          </a:rPr>
                          <m:t>∗</m:t>
                        </m:r>
                      </m:sup>
                    </m:sSup>
                  </m:oMath>
                </a14:m>
                <a:endParaRPr lang="en-US" sz="2400" dirty="0"/>
              </a:p>
              <a:p>
                <a:pPr marL="514350" indent="-514350">
                  <a:buFont typeface="+mj-lt"/>
                  <a:buAutoNum type="arabicPeriod"/>
                </a:pPr>
                <a:r>
                  <a:rPr lang="en-US" sz="2400" dirty="0"/>
                  <a:t>Encrypts</a:t>
                </a:r>
                <a:br>
                  <a:rPr lang="en-US" sz="2400" dirty="0"/>
                </a:b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Enc</m:t>
                        </m:r>
                      </m:e>
                      <m:sub>
                        <m:r>
                          <m:rPr>
                            <m:sty m:val="p"/>
                          </m:rPr>
                          <a:rPr lang="en-US" sz="2400" b="0" i="0" smtClean="0">
                            <a:latin typeface="Cambria Math" panose="02040503050406030204" pitchFamily="18" charset="0"/>
                          </a:rPr>
                          <m:t>pk</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𝐯</m:t>
                            </m:r>
                          </m:e>
                          <m:sub>
                            <m:r>
                              <a:rPr lang="en-US" sz="2400" b="0" i="1" smtClean="0">
                                <a:latin typeface="Cambria Math" panose="02040503050406030204" pitchFamily="18" charset="0"/>
                              </a:rPr>
                              <m:t>𝑖</m:t>
                            </m:r>
                          </m:sub>
                        </m:sSub>
                      </m:e>
                    </m:d>
                  </m:oMath>
                </a14:m>
                <a:endParaRPr lang="en-US" sz="2400" dirty="0"/>
              </a:p>
            </p:txBody>
          </p:sp>
        </mc:Choice>
        <mc:Fallback xmlns="">
          <p:sp>
            <p:nvSpPr>
              <p:cNvPr id="16" name="Rounded Rectangle 15">
                <a:extLst>
                  <a:ext uri="{FF2B5EF4-FFF2-40B4-BE49-F238E27FC236}">
                    <a16:creationId xmlns:a16="http://schemas.microsoft.com/office/drawing/2014/main" id="{693FC428-EDBC-74E8-B3C4-88DFFDC69731}"/>
                  </a:ext>
                </a:extLst>
              </p:cNvPr>
              <p:cNvSpPr>
                <a:spLocks noRot="1" noChangeAspect="1" noMove="1" noResize="1" noEditPoints="1" noAdjustHandles="1" noChangeArrowheads="1" noChangeShapeType="1" noTextEdit="1"/>
              </p:cNvSpPr>
              <p:nvPr/>
            </p:nvSpPr>
            <p:spPr>
              <a:xfrm>
                <a:off x="4511664" y="1499054"/>
                <a:ext cx="3112852" cy="3250366"/>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400B600-2580-68BC-A78A-A8B89754F827}"/>
                  </a:ext>
                </a:extLst>
              </p:cNvPr>
              <p:cNvSpPr txBox="1"/>
              <p:nvPr/>
            </p:nvSpPr>
            <p:spPr>
              <a:xfrm>
                <a:off x="2873828" y="5444135"/>
                <a:ext cx="4593771" cy="954107"/>
              </a:xfrm>
              <a:prstGeom prst="rect">
                <a:avLst/>
              </a:prstGeom>
              <a:noFill/>
            </p:spPr>
            <p:txBody>
              <a:bodyPr wrap="square">
                <a:spAutoFit/>
              </a:bodyPr>
              <a:lstStyle/>
              <a:p>
                <a14:m>
                  <m:oMath xmlns:m="http://schemas.openxmlformats.org/officeDocument/2006/math">
                    <m:r>
                      <m:rPr>
                        <m:sty m:val="p"/>
                      </m:rPr>
                      <a:rPr lang="en-US" sz="2800">
                        <a:latin typeface="Cambria Math" panose="02040503050406030204" pitchFamily="18" charset="0"/>
                      </a:rPr>
                      <m:t>Verify</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dig</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𝜋</m:t>
                            </m:r>
                          </m:e>
                          <m:sub>
                            <m:sSup>
                              <m:sSupPr>
                                <m:ctrlPr>
                                  <a:rPr lang="en-US" sz="2800" i="1">
                                    <a:latin typeface="Cambria Math" panose="02040503050406030204" pitchFamily="18" charset="0"/>
                                  </a:rPr>
                                </m:ctrlPr>
                              </m:sSupPr>
                              <m:e>
                                <m:r>
                                  <a:rPr lang="en-US" sz="2800" i="1">
                                    <a:latin typeface="Cambria Math" panose="02040503050406030204" pitchFamily="18" charset="0"/>
                                  </a:rPr>
                                  <m:t>𝑖</m:t>
                                </m:r>
                              </m:e>
                              <m:sup>
                                <m:r>
                                  <a:rPr lang="en-US" sz="2800" i="1">
                                    <a:latin typeface="Cambria Math" panose="02040503050406030204" pitchFamily="18" charset="0"/>
                                  </a:rPr>
                                  <m:t>∗</m:t>
                                </m:r>
                              </m:sup>
                            </m:sSup>
                          </m:sub>
                        </m:sSub>
                      </m:e>
                    </m:d>
                    <m:r>
                      <a:rPr lang="en-US" sz="2800" b="0" i="1" smtClean="0">
                        <a:latin typeface="Cambria Math" panose="02040503050406030204" pitchFamily="18" charset="0"/>
                      </a:rPr>
                      <m:t>=1</m:t>
                    </m:r>
                  </m:oMath>
                </a14:m>
                <a:r>
                  <a:rPr lang="en-US" sz="2800" b="0" dirty="0"/>
                  <a:t> and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smtClean="0">
                            <a:latin typeface="Cambria Math" panose="02040503050406030204" pitchFamily="18" charset="0"/>
                          </a:rPr>
                          <m:t>Dec</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m:rPr>
                                <m:sty m:val="p"/>
                              </m:rPr>
                              <a:rPr lang="en-US" sz="2800">
                                <a:latin typeface="Cambria Math" panose="02040503050406030204" pitchFamily="18" charset="0"/>
                              </a:rPr>
                              <m:t>ct</m:t>
                            </m:r>
                          </m:e>
                        </m:acc>
                      </m:e>
                    </m:d>
                    <m:r>
                      <a:rPr lang="en-US" sz="2800" i="1">
                        <a:latin typeface="Cambria Math" panose="02040503050406030204" pitchFamily="18" charset="0"/>
                      </a:rPr>
                      <m:t>=</m:t>
                    </m:r>
                    <m:r>
                      <a:rPr lang="en-US" sz="2800" b="1" i="1" smtClean="0">
                        <a:latin typeface="Cambria Math" panose="02040503050406030204" pitchFamily="18" charset="0"/>
                      </a:rPr>
                      <m:t>𝟎</m:t>
                    </m:r>
                  </m:oMath>
                </a14:m>
                <a:endParaRPr lang="en-US" sz="2800" b="1" dirty="0"/>
              </a:p>
            </p:txBody>
          </p:sp>
        </mc:Choice>
        <mc:Fallback xmlns="">
          <p:sp>
            <p:nvSpPr>
              <p:cNvPr id="17" name="TextBox 16">
                <a:extLst>
                  <a:ext uri="{FF2B5EF4-FFF2-40B4-BE49-F238E27FC236}">
                    <a16:creationId xmlns:a16="http://schemas.microsoft.com/office/drawing/2014/main" id="{0400B600-2580-68BC-A78A-A8B89754F827}"/>
                  </a:ext>
                </a:extLst>
              </p:cNvPr>
              <p:cNvSpPr txBox="1">
                <a:spLocks noRot="1" noChangeAspect="1" noMove="1" noResize="1" noEditPoints="1" noAdjustHandles="1" noChangeArrowheads="1" noChangeShapeType="1" noTextEdit="1"/>
              </p:cNvSpPr>
              <p:nvPr/>
            </p:nvSpPr>
            <p:spPr>
              <a:xfrm>
                <a:off x="2873828" y="5444135"/>
                <a:ext cx="4593771" cy="954107"/>
              </a:xfrm>
              <a:prstGeom prst="rect">
                <a:avLst/>
              </a:prstGeom>
              <a:blipFill>
                <a:blip r:embed="rId9"/>
                <a:stretch>
                  <a:fillRect l="-1657" t="-6494" r="-1934" b="-1299"/>
                </a:stretch>
              </a:blipFill>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FF0E6BCC-5D19-9970-BDFD-4AA715154556}"/>
              </a:ext>
            </a:extLst>
          </p:cNvPr>
          <p:cNvSpPr/>
          <p:nvPr/>
        </p:nvSpPr>
        <p:spPr>
          <a:xfrm>
            <a:off x="9982200" y="1499054"/>
            <a:ext cx="2022987" cy="32503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CPA challenger</a:t>
            </a:r>
          </a:p>
        </p:txBody>
      </p:sp>
      <p:grpSp>
        <p:nvGrpSpPr>
          <p:cNvPr id="33" name="Group 32">
            <a:extLst>
              <a:ext uri="{FF2B5EF4-FFF2-40B4-BE49-F238E27FC236}">
                <a16:creationId xmlns:a16="http://schemas.microsoft.com/office/drawing/2014/main" id="{819EB99B-FF46-58AF-251D-814D5515A687}"/>
              </a:ext>
            </a:extLst>
          </p:cNvPr>
          <p:cNvGrpSpPr/>
          <p:nvPr/>
        </p:nvGrpSpPr>
        <p:grpSpPr>
          <a:xfrm>
            <a:off x="7619536" y="2178545"/>
            <a:ext cx="2362664" cy="523220"/>
            <a:chOff x="7619536" y="2178545"/>
            <a:chExt cx="2362664" cy="523220"/>
          </a:xfrm>
        </p:grpSpPr>
        <p:cxnSp>
          <p:nvCxnSpPr>
            <p:cNvPr id="21" name="Straight Arrow Connector 20">
              <a:extLst>
                <a:ext uri="{FF2B5EF4-FFF2-40B4-BE49-F238E27FC236}">
                  <a16:creationId xmlns:a16="http://schemas.microsoft.com/office/drawing/2014/main" id="{3AA62C13-0679-C303-8A86-42ACF1E80DF6}"/>
                </a:ext>
              </a:extLst>
            </p:cNvPr>
            <p:cNvCxnSpPr>
              <a:cxnSpLocks/>
            </p:cNvCxnSpPr>
            <p:nvPr/>
          </p:nvCxnSpPr>
          <p:spPr>
            <a:xfrm>
              <a:off x="7619536" y="2695444"/>
              <a:ext cx="236266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68E6F28-0EDA-1148-8197-F682CF118796}"/>
                    </a:ext>
                  </a:extLst>
                </p:cNvPr>
                <p:cNvSpPr txBox="1"/>
                <p:nvPr/>
              </p:nvSpPr>
              <p:spPr>
                <a:xfrm>
                  <a:off x="8035681" y="2178545"/>
                  <a:ext cx="158626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challenge</m:t>
                        </m:r>
                      </m:oMath>
                    </m:oMathPara>
                  </a14:m>
                  <a:endParaRPr lang="en-US" sz="2800" b="1" dirty="0"/>
                </a:p>
              </p:txBody>
            </p:sp>
          </mc:Choice>
          <mc:Fallback xmlns="">
            <p:sp>
              <p:nvSpPr>
                <p:cNvPr id="24" name="TextBox 23">
                  <a:extLst>
                    <a:ext uri="{FF2B5EF4-FFF2-40B4-BE49-F238E27FC236}">
                      <a16:creationId xmlns:a16="http://schemas.microsoft.com/office/drawing/2014/main" id="{068E6F28-0EDA-1148-8197-F682CF118796}"/>
                    </a:ext>
                  </a:extLst>
                </p:cNvPr>
                <p:cNvSpPr txBox="1">
                  <a:spLocks noRot="1" noChangeAspect="1" noMove="1" noResize="1" noEditPoints="1" noAdjustHandles="1" noChangeArrowheads="1" noChangeShapeType="1" noTextEdit="1"/>
                </p:cNvSpPr>
                <p:nvPr/>
              </p:nvSpPr>
              <p:spPr>
                <a:xfrm>
                  <a:off x="8035681" y="2178545"/>
                  <a:ext cx="1586266" cy="523220"/>
                </a:xfrm>
                <a:prstGeom prst="rect">
                  <a:avLst/>
                </a:prstGeom>
                <a:blipFill>
                  <a:blip r:embed="rId10"/>
                  <a:stretch>
                    <a:fillRect l="-4762" r="-7143" b="-19048"/>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5AF1A383-DE52-96D5-77CB-F23C9A5B048C}"/>
              </a:ext>
            </a:extLst>
          </p:cNvPr>
          <p:cNvGrpSpPr/>
          <p:nvPr/>
        </p:nvGrpSpPr>
        <p:grpSpPr>
          <a:xfrm>
            <a:off x="7619536" y="2718325"/>
            <a:ext cx="2345353" cy="537758"/>
            <a:chOff x="2161331" y="2947486"/>
            <a:chExt cx="2345353" cy="537758"/>
          </a:xfrm>
        </p:grpSpPr>
        <p:cxnSp>
          <p:nvCxnSpPr>
            <p:cNvPr id="30" name="Straight Arrow Connector 29">
              <a:extLst>
                <a:ext uri="{FF2B5EF4-FFF2-40B4-BE49-F238E27FC236}">
                  <a16:creationId xmlns:a16="http://schemas.microsoft.com/office/drawing/2014/main" id="{A4ECA337-3CF8-882D-B8DC-BFEE0A8661D3}"/>
                </a:ext>
              </a:extLst>
            </p:cNvPr>
            <p:cNvCxnSpPr>
              <a:cxnSpLocks/>
            </p:cNvCxnSpPr>
            <p:nvPr/>
          </p:nvCxnSpPr>
          <p:spPr>
            <a:xfrm flipH="1">
              <a:off x="2161331" y="3485244"/>
              <a:ext cx="234535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88D2758-4D96-6EE9-851B-1F6D748B452C}"/>
                    </a:ext>
                  </a:extLst>
                </p:cNvPr>
                <p:cNvSpPr txBox="1"/>
                <p:nvPr/>
              </p:nvSpPr>
              <p:spPr>
                <a:xfrm>
                  <a:off x="2967569" y="2947486"/>
                  <a:ext cx="12159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ct</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pk</m:t>
                        </m:r>
                      </m:oMath>
                    </m:oMathPara>
                  </a14:m>
                  <a:endParaRPr lang="en-US" sz="2800" dirty="0"/>
                </a:p>
              </p:txBody>
            </p:sp>
          </mc:Choice>
          <mc:Fallback xmlns="">
            <p:sp>
              <p:nvSpPr>
                <p:cNvPr id="31" name="TextBox 30">
                  <a:extLst>
                    <a:ext uri="{FF2B5EF4-FFF2-40B4-BE49-F238E27FC236}">
                      <a16:creationId xmlns:a16="http://schemas.microsoft.com/office/drawing/2014/main" id="{F88D2758-4D96-6EE9-851B-1F6D748B452C}"/>
                    </a:ext>
                  </a:extLst>
                </p:cNvPr>
                <p:cNvSpPr txBox="1">
                  <a:spLocks noRot="1" noChangeAspect="1" noMove="1" noResize="1" noEditPoints="1" noAdjustHandles="1" noChangeArrowheads="1" noChangeShapeType="1" noTextEdit="1"/>
                </p:cNvSpPr>
                <p:nvPr/>
              </p:nvSpPr>
              <p:spPr>
                <a:xfrm>
                  <a:off x="2967569" y="2947486"/>
                  <a:ext cx="1215974" cy="523220"/>
                </a:xfrm>
                <a:prstGeom prst="rect">
                  <a:avLst/>
                </a:prstGeom>
                <a:blipFill>
                  <a:blip r:embed="rId11"/>
                  <a:stretch>
                    <a:fillRect r="-2062" b="-19048"/>
                  </a:stretch>
                </a:blipFill>
              </p:spPr>
              <p:txBody>
                <a:bodyPr/>
                <a:lstStyle/>
                <a:p>
                  <a:r>
                    <a:rPr lang="en-US">
                      <a:noFill/>
                    </a:rPr>
                    <a:t> </a:t>
                  </a:r>
                </a:p>
              </p:txBody>
            </p:sp>
          </mc:Fallback>
        </mc:AlternateContent>
      </p:grpSp>
      <p:pic>
        <p:nvPicPr>
          <p:cNvPr id="7" name="Picture 2" descr="Hmmm, I'm Thinking&quot; Sticker for Sale by kapilpokrl | Redbubble">
            <a:extLst>
              <a:ext uri="{FF2B5EF4-FFF2-40B4-BE49-F238E27FC236}">
                <a16:creationId xmlns:a16="http://schemas.microsoft.com/office/drawing/2014/main" id="{0F11FAEA-034F-4F5C-A122-F5726CFD62F0}"/>
              </a:ext>
            </a:extLst>
          </p:cNvPr>
          <p:cNvPicPr>
            <a:picLocks noChangeAspect="1" noChangeArrowheads="1"/>
          </p:cNvPicPr>
          <p:nvPr/>
        </p:nvPicPr>
        <p:blipFill>
          <a:blip r:embed="rId1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7484910" y="4048628"/>
            <a:ext cx="2321602" cy="30954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07CAA06-1DAF-3F86-547E-96C5E0C4AFE2}"/>
                  </a:ext>
                </a:extLst>
              </p:cNvPr>
              <p:cNvSpPr txBox="1"/>
              <p:nvPr/>
            </p:nvSpPr>
            <p:spPr>
              <a:xfrm>
                <a:off x="5402797" y="749587"/>
                <a:ext cx="1386405" cy="523220"/>
              </a:xfrm>
              <a:prstGeom prst="rect">
                <a:avLst/>
              </a:prstGeom>
              <a:solidFill>
                <a:srgbClr val="BF57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rPr>
                        <m:t>𝑆</m:t>
                      </m:r>
                      <m:r>
                        <a:rPr lang="en-US" sz="2800" b="0" i="1" smtClean="0">
                          <a:solidFill>
                            <a:schemeClr val="bg1"/>
                          </a:solidFill>
                          <a:latin typeface="Cambria Math" panose="02040503050406030204" pitchFamily="18" charset="0"/>
                        </a:rPr>
                        <m:t>=</m:t>
                      </m:r>
                      <m:d>
                        <m:dPr>
                          <m:begChr m:val="["/>
                          <m:endChr m:val="]"/>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𝑛</m:t>
                          </m:r>
                        </m:e>
                      </m:d>
                    </m:oMath>
                  </m:oMathPara>
                </a14:m>
                <a:endParaRPr lang="en-US" sz="2800" dirty="0">
                  <a:solidFill>
                    <a:schemeClr val="bg1"/>
                  </a:solidFill>
                </a:endParaRPr>
              </a:p>
            </p:txBody>
          </p:sp>
        </mc:Choice>
        <mc:Fallback xmlns="">
          <p:sp>
            <p:nvSpPr>
              <p:cNvPr id="10" name="TextBox 9">
                <a:extLst>
                  <a:ext uri="{FF2B5EF4-FFF2-40B4-BE49-F238E27FC236}">
                    <a16:creationId xmlns:a16="http://schemas.microsoft.com/office/drawing/2014/main" id="{307CAA06-1DAF-3F86-547E-96C5E0C4AFE2}"/>
                  </a:ext>
                </a:extLst>
              </p:cNvPr>
              <p:cNvSpPr txBox="1">
                <a:spLocks noRot="1" noChangeAspect="1" noMove="1" noResize="1" noEditPoints="1" noAdjustHandles="1" noChangeArrowheads="1" noChangeShapeType="1" noTextEdit="1"/>
              </p:cNvSpPr>
              <p:nvPr/>
            </p:nvSpPr>
            <p:spPr>
              <a:xfrm>
                <a:off x="5402797" y="749587"/>
                <a:ext cx="1386405" cy="52322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52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ppt_x</p:attrName>
                                        </p:attrNameLst>
                                      </p:cBhvr>
                                      <p:tavLst>
                                        <p:tav tm="0">
                                          <p:val>
                                            <p:strVal val="#ppt_x-#ppt_w*1.125000"/>
                                          </p:val>
                                        </p:tav>
                                        <p:tav tm="100000">
                                          <p:val>
                                            <p:strVal val="#ppt_x"/>
                                          </p:val>
                                        </p:tav>
                                      </p:tavLst>
                                    </p:anim>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dissolv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dissolv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dissolv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ppt_x</p:attrName>
                                        </p:attrNameLst>
                                      </p:cBhvr>
                                      <p:tavLst>
                                        <p:tav tm="0">
                                          <p:val>
                                            <p:strVal val="#ppt_x+#ppt_w*1.125000"/>
                                          </p:val>
                                        </p:tav>
                                        <p:tav tm="100000">
                                          <p:val>
                                            <p:strVal val="#ppt_x"/>
                                          </p:val>
                                        </p:tav>
                                      </p:tavLst>
                                    </p:anim>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down)">
                                      <p:cBhvr>
                                        <p:cTn id="51" dur="500"/>
                                        <p:tgtEl>
                                          <p:spTgt spid="19"/>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ppt_y</p:attrName>
                                        </p:attrNameLst>
                                      </p:cBhvr>
                                      <p:tavLst>
                                        <p:tav tm="0">
                                          <p:val>
                                            <p:strVal val="#ppt_y-#ppt_h*1.125000"/>
                                          </p:val>
                                        </p:tav>
                                        <p:tav tm="100000">
                                          <p:val>
                                            <p:strVal val="#ppt_y"/>
                                          </p:val>
                                        </p:tav>
                                      </p:tavLst>
                                    </p:anim>
                                    <p:animEffect transition="in" filter="wipe(down)">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par>
                                <p:cTn id="61" presetID="9" presetClass="entr" presetSubtype="0" fill="hold" nodeType="with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dissolve">
                                      <p:cBhvr>
                                        <p:cTn id="63" dur="500"/>
                                        <p:tgtEl>
                                          <p:spTgt spid="1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dissolv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dissolve">
                                      <p:cBhvr>
                                        <p:cTn id="73" dur="500"/>
                                        <p:tgtEl>
                                          <p:spTgt spid="16">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8"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p:tgtEl>
                                          <p:spTgt spid="33"/>
                                        </p:tgtEl>
                                        <p:attrNameLst>
                                          <p:attrName>ppt_x</p:attrName>
                                        </p:attrNameLst>
                                      </p:cBhvr>
                                      <p:tavLst>
                                        <p:tav tm="0">
                                          <p:val>
                                            <p:strVal val="#ppt_x-#ppt_w*1.125000"/>
                                          </p:val>
                                        </p:tav>
                                        <p:tav tm="100000">
                                          <p:val>
                                            <p:strVal val="#ppt_x"/>
                                          </p:val>
                                        </p:tav>
                                      </p:tavLst>
                                    </p:anim>
                                    <p:animEffect transition="in" filter="wipe(righ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2"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p:tgtEl>
                                          <p:spTgt spid="29"/>
                                        </p:tgtEl>
                                        <p:attrNameLst>
                                          <p:attrName>ppt_x</p:attrName>
                                        </p:attrNameLst>
                                      </p:cBhvr>
                                      <p:tavLst>
                                        <p:tav tm="0">
                                          <p:val>
                                            <p:strVal val="#ppt_x+#ppt_w*1.125000"/>
                                          </p:val>
                                        </p:tav>
                                        <p:tav tm="100000">
                                          <p:val>
                                            <p:strVal val="#ppt_x"/>
                                          </p:val>
                                        </p:tav>
                                      </p:tavLst>
                                    </p:anim>
                                    <p:animEffect transition="in" filter="wipe(left)">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16">
                                            <p:txEl>
                                              <p:pRg st="2" end="2"/>
                                            </p:txEl>
                                          </p:spTgt>
                                        </p:tgtEl>
                                        <p:attrNameLst>
                                          <p:attrName>style.visibility</p:attrName>
                                        </p:attrNameLst>
                                      </p:cBhvr>
                                      <p:to>
                                        <p:strVal val="visible"/>
                                      </p:to>
                                    </p:set>
                                    <p:animEffect transition="in" filter="dissolve">
                                      <p:cBhvr>
                                        <p:cTn id="90" dur="500"/>
                                        <p:tgtEl>
                                          <p:spTgt spid="16">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6">
                                            <p:txEl>
                                              <p:pRg st="3" end="3"/>
                                            </p:txEl>
                                          </p:spTgt>
                                        </p:tgtEl>
                                        <p:attrNameLst>
                                          <p:attrName>style.visibility</p:attrName>
                                        </p:attrNameLst>
                                      </p:cBhvr>
                                      <p:to>
                                        <p:strVal val="visible"/>
                                      </p:to>
                                    </p:set>
                                    <p:animEffect transition="in" filter="dissolve">
                                      <p:cBhvr>
                                        <p:cTn id="95" dur="500"/>
                                        <p:tgtEl>
                                          <p:spTgt spid="16">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dissolv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additive="base">
                                        <p:cTn id="105" dur="2000" fill="hold"/>
                                        <p:tgtEl>
                                          <p:spTgt spid="7"/>
                                        </p:tgtEl>
                                        <p:attrNameLst>
                                          <p:attrName>ppt_x</p:attrName>
                                        </p:attrNameLst>
                                      </p:cBhvr>
                                      <p:tavLst>
                                        <p:tav tm="0">
                                          <p:val>
                                            <p:strVal val="#ppt_x"/>
                                          </p:val>
                                        </p:tav>
                                        <p:tav tm="100000">
                                          <p:val>
                                            <p:strVal val="#ppt_x"/>
                                          </p:val>
                                        </p:tav>
                                      </p:tavLst>
                                    </p:anim>
                                    <p:anim calcmode="lin" valueType="num">
                                      <p:cBhvr additive="base">
                                        <p:cTn id="10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6" grpId="0" animBg="1"/>
      <p:bldP spid="17" grpId="0"/>
      <p:bldP spid="2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D4C-2759-469C-C83E-7F39A02D12FB}"/>
              </a:ext>
            </a:extLst>
          </p:cNvPr>
          <p:cNvSpPr>
            <a:spLocks noGrp="1"/>
          </p:cNvSpPr>
          <p:nvPr>
            <p:ph type="title"/>
          </p:nvPr>
        </p:nvSpPr>
        <p:spPr/>
        <p:txBody>
          <a:bodyPr/>
          <a:lstStyle/>
          <a:p>
            <a:r>
              <a:rPr lang="en-US" dirty="0"/>
              <a:t>Non-interactive Batch Arguments (BARGs) [CJJ21]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7CA3E7-DDDF-8BB9-A985-FC4133B624E8}"/>
                  </a:ext>
                </a:extLst>
              </p:cNvPr>
              <p:cNvSpPr>
                <a:spLocks noGrp="1"/>
              </p:cNvSpPr>
              <p:nvPr>
                <p:ph idx="1"/>
              </p:nvPr>
            </p:nvSpPr>
            <p:spPr>
              <a:xfrm>
                <a:off x="838200" y="3744501"/>
                <a:ext cx="10515600" cy="2432462"/>
              </a:xfrm>
            </p:spPr>
            <p:txBody>
              <a:bodyPr>
                <a:normAutofit/>
              </a:bodyPr>
              <a:lstStyle/>
              <a:p>
                <a:r>
                  <a:rPr lang="en-US" b="1" dirty="0"/>
                  <a:t>Completeness</a:t>
                </a:r>
                <a:r>
                  <a:rPr lang="en-US" dirty="0"/>
                  <a:t>: 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ℛ</m:t>
                        </m:r>
                      </m:e>
                      <m:sub>
                        <m:r>
                          <a:rPr lang="en-US" i="1">
                            <a:latin typeface="Cambria Math" panose="02040503050406030204" pitchFamily="18" charset="0"/>
                          </a:rPr>
                          <m:t>ℒ</m:t>
                        </m:r>
                      </m:sub>
                    </m:sSub>
                    <m:r>
                      <a:rPr lang="en-US" b="0" i="1" smtClean="0">
                        <a:latin typeface="Cambria Math" panose="02040503050406030204" pitchFamily="18" charset="0"/>
                      </a:rPr>
                      <m:t> </m:t>
                    </m:r>
                  </m:oMath>
                </a14:m>
                <a:r>
                  <a:rPr lang="en-US" dirty="0"/>
                  <a:t> then verifier accepts</a:t>
                </a:r>
              </a:p>
              <a:p>
                <a:r>
                  <a:rPr lang="en-US" b="1" dirty="0"/>
                  <a:t>Soundness</a:t>
                </a:r>
                <a:r>
                  <a:rPr lang="en-US" dirty="0"/>
                  <a:t>: If </a:t>
                </a: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𝑖</m:t>
                    </m:r>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ℒ</m:t>
                    </m:r>
                    <m:r>
                      <a:rPr lang="en-US" b="0" i="1" smtClean="0">
                        <a:latin typeface="Cambria Math" panose="02040503050406030204" pitchFamily="18" charset="0"/>
                      </a:rPr>
                      <m:t> </m:t>
                    </m:r>
                  </m:oMath>
                </a14:m>
                <a:r>
                  <a:rPr lang="en-US" dirty="0"/>
                  <a:t> then verifier rejects</a:t>
                </a:r>
              </a:p>
              <a:p>
                <a:r>
                  <a:rPr lang="en-US" b="1" dirty="0"/>
                  <a:t>Succinctness</a:t>
                </a:r>
                <a:r>
                  <a:rPr lang="en-US" dirty="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dirty="0"/>
              </a:p>
            </p:txBody>
          </p:sp>
        </mc:Choice>
        <mc:Fallback xmlns="">
          <p:sp>
            <p:nvSpPr>
              <p:cNvPr id="3" name="Content Placeholder 2">
                <a:extLst>
                  <a:ext uri="{FF2B5EF4-FFF2-40B4-BE49-F238E27FC236}">
                    <a16:creationId xmlns:a16="http://schemas.microsoft.com/office/drawing/2014/main" id="{277CA3E7-DDDF-8BB9-A985-FC4133B624E8}"/>
                  </a:ext>
                </a:extLst>
              </p:cNvPr>
              <p:cNvSpPr>
                <a:spLocks noGrp="1" noRot="1" noChangeAspect="1" noMove="1" noResize="1" noEditPoints="1" noAdjustHandles="1" noChangeArrowheads="1" noChangeShapeType="1" noTextEdit="1"/>
              </p:cNvSpPr>
              <p:nvPr>
                <p:ph idx="1"/>
              </p:nvPr>
            </p:nvSpPr>
            <p:spPr>
              <a:xfrm>
                <a:off x="838200" y="3744501"/>
                <a:ext cx="10515600" cy="2432462"/>
              </a:xfrm>
              <a:blipFill>
                <a:blip r:embed="rId2"/>
                <a:stretch>
                  <a:fillRect l="-1086" t="-4145"/>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B92D3014-4244-BBD9-3F28-F8B90E333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502" y="1918254"/>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A06E9-BC50-C7E8-E548-FE25F465D31F}"/>
                  </a:ext>
                </a:extLst>
              </p:cNvPr>
              <p:cNvSpPr txBox="1"/>
              <p:nvPr/>
            </p:nvSpPr>
            <p:spPr>
              <a:xfrm>
                <a:off x="1901482" y="2314372"/>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A0FA06E9-BC50-C7E8-E548-FE25F465D31F}"/>
                  </a:ext>
                </a:extLst>
              </p:cNvPr>
              <p:cNvSpPr txBox="1">
                <a:spLocks noRot="1" noChangeAspect="1" noMove="1" noResize="1" noEditPoints="1" noAdjustHandles="1" noChangeArrowheads="1" noChangeShapeType="1" noTextEdit="1"/>
              </p:cNvSpPr>
              <p:nvPr/>
            </p:nvSpPr>
            <p:spPr>
              <a:xfrm>
                <a:off x="1901482" y="2314372"/>
                <a:ext cx="1569276" cy="523220"/>
              </a:xfrm>
              <a:prstGeom prst="rect">
                <a:avLst/>
              </a:prstGeom>
              <a:blipFill>
                <a:blip r:embed="rId4"/>
                <a:stretch>
                  <a:fillRect b="-238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73F9A36-4F39-9636-72FA-76DA8575F831}"/>
              </a:ext>
            </a:extLst>
          </p:cNvPr>
          <p:cNvCxnSpPr>
            <a:cxnSpLocks/>
          </p:cNvCxnSpPr>
          <p:nvPr/>
        </p:nvCxnSpPr>
        <p:spPr>
          <a:xfrm>
            <a:off x="4161692" y="3021000"/>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6DDE76-7627-441B-6DA5-D0941CB02E67}"/>
              </a:ext>
            </a:extLst>
          </p:cNvPr>
          <p:cNvSpPr/>
          <p:nvPr/>
        </p:nvSpPr>
        <p:spPr>
          <a:xfrm>
            <a:off x="3574655" y="1826434"/>
            <a:ext cx="5042689" cy="398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CRS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044795-51F0-67A3-8EA8-2CDE5ABE32C0}"/>
                  </a:ext>
                </a:extLst>
              </p:cNvPr>
              <p:cNvSpPr txBox="1"/>
              <p:nvPr/>
            </p:nvSpPr>
            <p:spPr>
              <a:xfrm>
                <a:off x="5856350" y="2469076"/>
                <a:ext cx="479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𝜋</m:t>
                      </m:r>
                    </m:oMath>
                  </m:oMathPara>
                </a14:m>
                <a:endParaRPr lang="en-US" dirty="0"/>
              </a:p>
            </p:txBody>
          </p:sp>
        </mc:Choice>
        <mc:Fallback xmlns="">
          <p:sp>
            <p:nvSpPr>
              <p:cNvPr id="11" name="TextBox 10">
                <a:extLst>
                  <a:ext uri="{FF2B5EF4-FFF2-40B4-BE49-F238E27FC236}">
                    <a16:creationId xmlns:a16="http://schemas.microsoft.com/office/drawing/2014/main" id="{9F044795-51F0-67A3-8EA8-2CDE5ABE32C0}"/>
                  </a:ext>
                </a:extLst>
              </p:cNvPr>
              <p:cNvSpPr txBox="1">
                <a:spLocks noRot="1" noChangeAspect="1" noMove="1" noResize="1" noEditPoints="1" noAdjustHandles="1" noChangeArrowheads="1" noChangeShapeType="1" noTextEdit="1"/>
              </p:cNvSpPr>
              <p:nvPr/>
            </p:nvSpPr>
            <p:spPr>
              <a:xfrm>
                <a:off x="5856350" y="2469076"/>
                <a:ext cx="47929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F088A9-D843-EE5D-09FC-FFC98509CC4A}"/>
                  </a:ext>
                </a:extLst>
              </p:cNvPr>
              <p:cNvSpPr txBox="1"/>
              <p:nvPr/>
            </p:nvSpPr>
            <p:spPr>
              <a:xfrm>
                <a:off x="1895888" y="2666950"/>
                <a:ext cx="16999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oMath>
                  </m:oMathPara>
                </a14:m>
                <a:endParaRPr lang="en-US" dirty="0"/>
              </a:p>
            </p:txBody>
          </p:sp>
        </mc:Choice>
        <mc:Fallback xmlns="">
          <p:sp>
            <p:nvSpPr>
              <p:cNvPr id="12" name="TextBox 11">
                <a:extLst>
                  <a:ext uri="{FF2B5EF4-FFF2-40B4-BE49-F238E27FC236}">
                    <a16:creationId xmlns:a16="http://schemas.microsoft.com/office/drawing/2014/main" id="{1BF088A9-D843-EE5D-09FC-FFC98509CC4A}"/>
                  </a:ext>
                </a:extLst>
              </p:cNvPr>
              <p:cNvSpPr txBox="1">
                <a:spLocks noRot="1" noChangeAspect="1" noMove="1" noResize="1" noEditPoints="1" noAdjustHandles="1" noChangeArrowheads="1" noChangeShapeType="1" noTextEdit="1"/>
              </p:cNvSpPr>
              <p:nvPr/>
            </p:nvSpPr>
            <p:spPr>
              <a:xfrm>
                <a:off x="1895888" y="2666950"/>
                <a:ext cx="1699953"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036073-CE7C-21FB-58EA-F5D1FEBE31DB}"/>
                  </a:ext>
                </a:extLst>
              </p:cNvPr>
              <p:cNvSpPr txBox="1"/>
              <p:nvPr/>
            </p:nvSpPr>
            <p:spPr>
              <a:xfrm>
                <a:off x="8596156" y="2456793"/>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13" name="TextBox 12">
                <a:extLst>
                  <a:ext uri="{FF2B5EF4-FFF2-40B4-BE49-F238E27FC236}">
                    <a16:creationId xmlns:a16="http://schemas.microsoft.com/office/drawing/2014/main" id="{FB036073-CE7C-21FB-58EA-F5D1FEBE31DB}"/>
                  </a:ext>
                </a:extLst>
              </p:cNvPr>
              <p:cNvSpPr txBox="1">
                <a:spLocks noRot="1" noChangeAspect="1" noMove="1" noResize="1" noEditPoints="1" noAdjustHandles="1" noChangeArrowheads="1" noChangeShapeType="1" noTextEdit="1"/>
              </p:cNvSpPr>
              <p:nvPr/>
            </p:nvSpPr>
            <p:spPr>
              <a:xfrm>
                <a:off x="8596156" y="2456793"/>
                <a:ext cx="1569276" cy="523220"/>
              </a:xfrm>
              <a:prstGeom prst="rect">
                <a:avLst/>
              </a:prstGeom>
              <a:blipFill>
                <a:blip r:embed="rId7"/>
                <a:stretch>
                  <a:fillRect b="-2381"/>
                </a:stretch>
              </a:blipFill>
            </p:spPr>
            <p:txBody>
              <a:bodyPr/>
              <a:lstStyle/>
              <a:p>
                <a:r>
                  <a:rPr lang="en-US">
                    <a:noFill/>
                  </a:rPr>
                  <a:t> </a:t>
                </a:r>
              </a:p>
            </p:txBody>
          </p:sp>
        </mc:Fallback>
      </mc:AlternateContent>
      <p:pic>
        <p:nvPicPr>
          <p:cNvPr id="2052" name="Picture 4" descr="cartoon teacher woman 9415668 PNG">
            <a:extLst>
              <a:ext uri="{FF2B5EF4-FFF2-40B4-BE49-F238E27FC236}">
                <a16:creationId xmlns:a16="http://schemas.microsoft.com/office/drawing/2014/main" id="{B423B3AA-165B-4278-440F-5F957E8DC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0135" y="1824785"/>
            <a:ext cx="976360" cy="178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F74BA39-C9F0-C209-4031-5A6CE3678103}"/>
              </a:ext>
            </a:extLst>
          </p:cNvPr>
          <p:cNvSpPr>
            <a:spLocks noGrp="1"/>
          </p:cNvSpPr>
          <p:nvPr>
            <p:ph type="sldNum" sz="quarter" idx="12"/>
          </p:nvPr>
        </p:nvSpPr>
        <p:spPr/>
        <p:txBody>
          <a:bodyPr/>
          <a:lstStyle/>
          <a:p>
            <a:fld id="{57E20FA2-3170-F043-A30C-F04EE61C13E9}" type="slidenum">
              <a:rPr lang="en-US" smtClean="0"/>
              <a:t>2</a:t>
            </a:fld>
            <a:endParaRPr lang="en-US"/>
          </a:p>
        </p:txBody>
      </p:sp>
    </p:spTree>
    <p:extLst>
      <p:ext uri="{BB962C8B-B14F-4D97-AF65-F5344CB8AC3E}">
        <p14:creationId xmlns:p14="http://schemas.microsoft.com/office/powerpoint/2010/main" val="18904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F36A-1321-6ADE-1A59-7551FDDE54FA}"/>
              </a:ext>
            </a:extLst>
          </p:cNvPr>
          <p:cNvSpPr>
            <a:spLocks noGrp="1"/>
          </p:cNvSpPr>
          <p:nvPr>
            <p:ph type="title"/>
          </p:nvPr>
        </p:nvSpPr>
        <p:spPr/>
        <p:txBody>
          <a:bodyPr/>
          <a:lstStyle/>
          <a:p>
            <a:r>
              <a:rPr lang="en-US" dirty="0"/>
              <a:t>Naor-Yung to the Rescue</a:t>
            </a:r>
          </a:p>
        </p:txBody>
      </p:sp>
      <p:sp>
        <p:nvSpPr>
          <p:cNvPr id="4" name="Slide Number Placeholder 3">
            <a:extLst>
              <a:ext uri="{FF2B5EF4-FFF2-40B4-BE49-F238E27FC236}">
                <a16:creationId xmlns:a16="http://schemas.microsoft.com/office/drawing/2014/main" id="{A285F0E0-ECEB-78CD-959E-42B4E29E8CFD}"/>
              </a:ext>
            </a:extLst>
          </p:cNvPr>
          <p:cNvSpPr>
            <a:spLocks noGrp="1"/>
          </p:cNvSpPr>
          <p:nvPr>
            <p:ph type="sldNum" sz="quarter" idx="12"/>
          </p:nvPr>
        </p:nvSpPr>
        <p:spPr/>
        <p:txBody>
          <a:bodyPr/>
          <a:lstStyle/>
          <a:p>
            <a:fld id="{57E20FA2-3170-F043-A30C-F04EE61C13E9}" type="slidenum">
              <a:rPr lang="en-US" smtClean="0"/>
              <a:t>20</a:t>
            </a:fld>
            <a:endParaRPr lang="en-US"/>
          </a:p>
        </p:txBody>
      </p:sp>
      <p:grpSp>
        <p:nvGrpSpPr>
          <p:cNvPr id="12" name="Group 11">
            <a:extLst>
              <a:ext uri="{FF2B5EF4-FFF2-40B4-BE49-F238E27FC236}">
                <a16:creationId xmlns:a16="http://schemas.microsoft.com/office/drawing/2014/main" id="{BC2047A9-FDA4-E481-C542-FB62BAA48451}"/>
              </a:ext>
            </a:extLst>
          </p:cNvPr>
          <p:cNvGrpSpPr/>
          <p:nvPr/>
        </p:nvGrpSpPr>
        <p:grpSpPr>
          <a:xfrm>
            <a:off x="402771" y="1831892"/>
            <a:ext cx="5022679" cy="620486"/>
            <a:chOff x="1057279" y="1825625"/>
            <a:chExt cx="5022679" cy="62048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8C40DEE-CD07-56E4-3110-543402AF6763}"/>
                    </a:ext>
                  </a:extLst>
                </p:cNvPr>
                <p:cNvSpPr/>
                <p:nvPr/>
              </p:nvSpPr>
              <p:spPr>
                <a:xfrm>
                  <a:off x="2226415"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88C40DEE-CD07-56E4-3110-543402AF6763}"/>
                    </a:ext>
                  </a:extLst>
                </p:cNvPr>
                <p:cNvSpPr>
                  <a:spLocks noRot="1" noChangeAspect="1" noMove="1" noResize="1" noEditPoints="1" noAdjustHandles="1" noChangeArrowheads="1" noChangeShapeType="1" noTextEdit="1"/>
                </p:cNvSpPr>
                <p:nvPr/>
              </p:nvSpPr>
              <p:spPr>
                <a:xfrm>
                  <a:off x="2226415" y="1825625"/>
                  <a:ext cx="636814" cy="620486"/>
                </a:xfrm>
                <a:prstGeom prst="rect">
                  <a:avLst/>
                </a:prstGeom>
                <a:blipFill>
                  <a:blip r:embed="rId2"/>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55876C-2413-4202-E2CB-91DBACCA4B7D}"/>
                    </a:ext>
                  </a:extLst>
                </p:cNvPr>
                <p:cNvSpPr/>
                <p:nvPr/>
              </p:nvSpPr>
              <p:spPr>
                <a:xfrm>
                  <a:off x="3298658"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E455876C-2413-4202-E2CB-91DBACCA4B7D}"/>
                    </a:ext>
                  </a:extLst>
                </p:cNvPr>
                <p:cNvSpPr>
                  <a:spLocks noRot="1" noChangeAspect="1" noMove="1" noResize="1" noEditPoints="1" noAdjustHandles="1" noChangeArrowheads="1" noChangeShapeType="1" noTextEdit="1"/>
                </p:cNvSpPr>
                <p:nvPr/>
              </p:nvSpPr>
              <p:spPr>
                <a:xfrm>
                  <a:off x="3298658" y="1825625"/>
                  <a:ext cx="636814" cy="620486"/>
                </a:xfrm>
                <a:prstGeom prst="rect">
                  <a:avLst/>
                </a:prstGeom>
                <a:blipFill>
                  <a:blip r:embed="rId3"/>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F14A991-C04E-1606-42C4-FDE671C65161}"/>
                    </a:ext>
                  </a:extLst>
                </p:cNvPr>
                <p:cNvSpPr/>
                <p:nvPr/>
              </p:nvSpPr>
              <p:spPr>
                <a:xfrm>
                  <a:off x="4370901"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CF14A991-C04E-1606-42C4-FDE671C65161}"/>
                    </a:ext>
                  </a:extLst>
                </p:cNvPr>
                <p:cNvSpPr>
                  <a:spLocks noRot="1" noChangeAspect="1" noMove="1" noResize="1" noEditPoints="1" noAdjustHandles="1" noChangeArrowheads="1" noChangeShapeType="1" noTextEdit="1"/>
                </p:cNvSpPr>
                <p:nvPr/>
              </p:nvSpPr>
              <p:spPr>
                <a:xfrm>
                  <a:off x="4370901" y="1825625"/>
                  <a:ext cx="636814" cy="620486"/>
                </a:xfrm>
                <a:prstGeom prst="rect">
                  <a:avLst/>
                </a:prstGeom>
                <a:blipFill>
                  <a:blip r:embed="rId4"/>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1810DA9-152F-437D-2BE5-DFF09013F83D}"/>
                    </a:ext>
                  </a:extLst>
                </p:cNvPr>
                <p:cNvSpPr/>
                <p:nvPr/>
              </p:nvSpPr>
              <p:spPr>
                <a:xfrm>
                  <a:off x="5443144"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81810DA9-152F-437D-2BE5-DFF09013F83D}"/>
                    </a:ext>
                  </a:extLst>
                </p:cNvPr>
                <p:cNvSpPr>
                  <a:spLocks noRot="1" noChangeAspect="1" noMove="1" noResize="1" noEditPoints="1" noAdjustHandles="1" noChangeArrowheads="1" noChangeShapeType="1" noTextEdit="1"/>
                </p:cNvSpPr>
                <p:nvPr/>
              </p:nvSpPr>
              <p:spPr>
                <a:xfrm>
                  <a:off x="5443144" y="1825625"/>
                  <a:ext cx="636814" cy="620486"/>
                </a:xfrm>
                <a:prstGeom prst="rect">
                  <a:avLst/>
                </a:prstGeom>
                <a:blipFill>
                  <a:blip r:embed="rId5"/>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9C83918-DA90-2B04-EDA6-D6411CCC5492}"/>
                    </a:ext>
                  </a:extLst>
                </p:cNvPr>
                <p:cNvSpPr txBox="1">
                  <a:spLocks/>
                </p:cNvSpPr>
                <p:nvPr/>
              </p:nvSpPr>
              <p:spPr>
                <a:xfrm>
                  <a:off x="1057279" y="1951058"/>
                  <a:ext cx="1028195" cy="49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19C83918-DA90-2B04-EDA6-D6411CCC5492}"/>
                    </a:ext>
                  </a:extLst>
                </p:cNvPr>
                <p:cNvSpPr txBox="1">
                  <a:spLocks noRot="1" noChangeAspect="1" noMove="1" noResize="1" noEditPoints="1" noAdjustHandles="1" noChangeArrowheads="1" noChangeShapeType="1" noTextEdit="1"/>
                </p:cNvSpPr>
                <p:nvPr/>
              </p:nvSpPr>
              <p:spPr>
                <a:xfrm>
                  <a:off x="1057279" y="1951058"/>
                  <a:ext cx="1028195" cy="495053"/>
                </a:xfrm>
                <a:prstGeom prst="rect">
                  <a:avLst/>
                </a:prstGeom>
                <a:blipFill>
                  <a:blip r:embed="rId6"/>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FF0CF1BC-9CE8-B9E4-C5BF-539B894D38E5}"/>
              </a:ext>
            </a:extLst>
          </p:cNvPr>
          <p:cNvGrpSpPr/>
          <p:nvPr/>
        </p:nvGrpSpPr>
        <p:grpSpPr>
          <a:xfrm>
            <a:off x="1555865" y="2814781"/>
            <a:ext cx="3853543" cy="620486"/>
            <a:chOff x="2226415" y="2808514"/>
            <a:chExt cx="3853543" cy="620486"/>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1CBE25F-BEA1-D6B4-975C-5E0943B6CC39}"/>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3" name="Rectangle 12">
                  <a:extLst>
                    <a:ext uri="{FF2B5EF4-FFF2-40B4-BE49-F238E27FC236}">
                      <a16:creationId xmlns:a16="http://schemas.microsoft.com/office/drawing/2014/main" id="{71CBE25F-BEA1-D6B4-975C-5E0943B6CC39}"/>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E03C39D-6BD1-AF2D-D76B-1911856C6E9A}"/>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4" name="Rectangle 13">
                  <a:extLst>
                    <a:ext uri="{FF2B5EF4-FFF2-40B4-BE49-F238E27FC236}">
                      <a16:creationId xmlns:a16="http://schemas.microsoft.com/office/drawing/2014/main" id="{9E03C39D-6BD1-AF2D-D76B-1911856C6E9A}"/>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A6A2DB7-F1DD-D1BB-8B94-12034A1169CF}"/>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5" name="Rectangle 14">
                  <a:extLst>
                    <a:ext uri="{FF2B5EF4-FFF2-40B4-BE49-F238E27FC236}">
                      <a16:creationId xmlns:a16="http://schemas.microsoft.com/office/drawing/2014/main" id="{1A6A2DB7-F1DD-D1BB-8B94-12034A1169CF}"/>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A8B49C6-BADE-3D39-76D4-148ED633292E}"/>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6" name="Rectangle 15">
                  <a:extLst>
                    <a:ext uri="{FF2B5EF4-FFF2-40B4-BE49-F238E27FC236}">
                      <a16:creationId xmlns:a16="http://schemas.microsoft.com/office/drawing/2014/main" id="{2A8B49C6-BADE-3D39-76D4-148ED633292E}"/>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0"/>
                  <a:stretch>
                    <a:fillRect l="-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6E75BFC2-4C94-E4C5-35B5-5595F9F71500}"/>
              </a:ext>
            </a:extLst>
          </p:cNvPr>
          <p:cNvGrpSpPr/>
          <p:nvPr/>
        </p:nvGrpSpPr>
        <p:grpSpPr>
          <a:xfrm>
            <a:off x="1571907" y="1831892"/>
            <a:ext cx="3853543" cy="620486"/>
            <a:chOff x="2226415" y="2808514"/>
            <a:chExt cx="3853543" cy="620486"/>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F58A3DE-9B75-7FDD-56E6-6CD2A53A5913}"/>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19" name="Rectangle 18">
                  <a:extLst>
                    <a:ext uri="{FF2B5EF4-FFF2-40B4-BE49-F238E27FC236}">
                      <a16:creationId xmlns:a16="http://schemas.microsoft.com/office/drawing/2014/main" id="{FF58A3DE-9B75-7FDD-56E6-6CD2A53A5913}"/>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1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0BC86F5-3DB5-46E2-07C8-31F7BF3CB295}"/>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0" name="Rectangle 19">
                  <a:extLst>
                    <a:ext uri="{FF2B5EF4-FFF2-40B4-BE49-F238E27FC236}">
                      <a16:creationId xmlns:a16="http://schemas.microsoft.com/office/drawing/2014/main" id="{70BC86F5-3DB5-46E2-07C8-31F7BF3CB295}"/>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1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A4F9CD8-D0FC-F906-7D37-3BB93316DA26}"/>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1" name="Rectangle 20">
                  <a:extLst>
                    <a:ext uri="{FF2B5EF4-FFF2-40B4-BE49-F238E27FC236}">
                      <a16:creationId xmlns:a16="http://schemas.microsoft.com/office/drawing/2014/main" id="{BA4F9CD8-D0FC-F906-7D37-3BB93316DA26}"/>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13"/>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07BBCFB-EBD4-7283-EE90-A3489CB88180}"/>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2" name="Rectangle 21">
                  <a:extLst>
                    <a:ext uri="{FF2B5EF4-FFF2-40B4-BE49-F238E27FC236}">
                      <a16:creationId xmlns:a16="http://schemas.microsoft.com/office/drawing/2014/main" id="{D07BBCFB-EBD4-7283-EE90-A3489CB88180}"/>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4"/>
                  <a:stretch>
                    <a:fillRect l="-75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BF0C2997-9255-73F4-08B8-75F9C7FF2873}"/>
                  </a:ext>
                </a:extLst>
              </p:cNvPr>
              <p:cNvSpPr/>
              <p:nvPr/>
            </p:nvSpPr>
            <p:spPr>
              <a:xfrm>
                <a:off x="6063337" y="1259450"/>
                <a:ext cx="5933861" cy="27478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solidFill>
                  </a:rPr>
                  <a:t>2 key pairs </a:t>
                </a:r>
                <a14:m>
                  <m:oMath xmlns:m="http://schemas.openxmlformats.org/officeDocument/2006/math">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pk</m:t>
                            </m:r>
                          </m:e>
                          <m:sub>
                            <m:r>
                              <a:rPr lang="en-US" sz="2800" b="0" i="0" smtClean="0">
                                <a:solidFill>
                                  <a:schemeClr val="tx1"/>
                                </a:solidFill>
                                <a:latin typeface="Cambria Math" panose="02040503050406030204" pitchFamily="18" charset="0"/>
                              </a:rPr>
                              <m:t>0</m:t>
                            </m:r>
                          </m:sub>
                        </m:sSub>
                        <m:r>
                          <a:rPr lang="en-US" sz="2800" b="0" i="0"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sk</m:t>
                            </m:r>
                          </m:e>
                          <m:sub>
                            <m:r>
                              <a:rPr lang="en-US" sz="2800" b="0" i="0" smtClean="0">
                                <a:solidFill>
                                  <a:schemeClr val="tx1"/>
                                </a:solidFill>
                                <a:latin typeface="Cambria Math" panose="02040503050406030204" pitchFamily="18" charset="0"/>
                              </a:rPr>
                              <m:t>0</m:t>
                            </m:r>
                          </m:sub>
                        </m:sSub>
                      </m:e>
                    </m:d>
                  </m:oMath>
                </a14:m>
                <a:r>
                  <a:rPr lang="en-US" sz="2800" dirty="0">
                    <a:solidFill>
                      <a:schemeClr val="tx1"/>
                    </a:solidFill>
                  </a:rPr>
                  <a:t>, </a:t>
                </a:r>
                <a14:m>
                  <m:oMath xmlns:m="http://schemas.openxmlformats.org/officeDocument/2006/math">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pk</m:t>
                            </m:r>
                          </m:e>
                          <m:sub>
                            <m:r>
                              <a:rPr lang="en-US" sz="2800" b="0" i="0" smtClean="0">
                                <a:solidFill>
                                  <a:schemeClr val="tx1"/>
                                </a:solidFill>
                                <a:latin typeface="Cambria Math" panose="02040503050406030204" pitchFamily="18" charset="0"/>
                              </a:rPr>
                              <m:t>1</m:t>
                            </m:r>
                          </m:sub>
                        </m:sSub>
                        <m:r>
                          <a:rPr lang="en-US" sz="280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sk</m:t>
                            </m:r>
                          </m:e>
                          <m:sub>
                            <m:r>
                              <a:rPr lang="en-US" sz="2800" b="0" i="0" smtClean="0">
                                <a:solidFill>
                                  <a:schemeClr val="tx1"/>
                                </a:solidFill>
                                <a:latin typeface="Cambria Math" panose="02040503050406030204" pitchFamily="18" charset="0"/>
                              </a:rPr>
                              <m:t>1</m:t>
                            </m:r>
                          </m:sub>
                        </m:sSub>
                      </m:e>
                    </m:d>
                  </m:oMath>
                </a14:m>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2 evaluation trees</a:t>
                </a:r>
              </a:p>
              <a:p>
                <a:pPr marL="285750" indent="-285750">
                  <a:buFont typeface="Arial" panose="020B0604020202020204" pitchFamily="34" charset="0"/>
                  <a:buChar char="•"/>
                </a:pPr>
                <a:r>
                  <a:rPr lang="en-US" sz="2800" dirty="0">
                    <a:solidFill>
                      <a:schemeClr val="tx1"/>
                    </a:solidFill>
                  </a:rPr>
                  <a:t>2 Merkle Hashes</a:t>
                </a:r>
              </a:p>
              <a:p>
                <a:pPr marL="285750" indent="-285750">
                  <a:buFont typeface="Arial" panose="020B0604020202020204" pitchFamily="34" charset="0"/>
                  <a:buChar char="•"/>
                </a:pPr>
                <a:r>
                  <a:rPr lang="en-US" sz="2800" dirty="0">
                    <a:solidFill>
                      <a:schemeClr val="tx1"/>
                    </a:solidFill>
                  </a:rPr>
                  <a:t>1 BARG proof ensures consistency between hashes</a:t>
                </a:r>
              </a:p>
            </p:txBody>
          </p:sp>
        </mc:Choice>
        <mc:Fallback xmlns="">
          <p:sp>
            <p:nvSpPr>
              <p:cNvPr id="23" name="Rounded Rectangle 22">
                <a:extLst>
                  <a:ext uri="{FF2B5EF4-FFF2-40B4-BE49-F238E27FC236}">
                    <a16:creationId xmlns:a16="http://schemas.microsoft.com/office/drawing/2014/main" id="{BF0C2997-9255-73F4-08B8-75F9C7FF2873}"/>
                  </a:ext>
                </a:extLst>
              </p:cNvPr>
              <p:cNvSpPr>
                <a:spLocks noRot="1" noChangeAspect="1" noMove="1" noResize="1" noEditPoints="1" noAdjustHandles="1" noChangeArrowheads="1" noChangeShapeType="1" noTextEdit="1"/>
              </p:cNvSpPr>
              <p:nvPr/>
            </p:nvSpPr>
            <p:spPr>
              <a:xfrm>
                <a:off x="6063337" y="1259450"/>
                <a:ext cx="5933861" cy="2747893"/>
              </a:xfrm>
              <a:prstGeom prst="roundRect">
                <a:avLst/>
              </a:prstGeom>
              <a:blipFill>
                <a:blip r:embed="rId15"/>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9F61CE25-698E-D205-5711-7F97CFDB8CF7}"/>
              </a:ext>
            </a:extLst>
          </p:cNvPr>
          <p:cNvCxnSpPr>
            <a:cxnSpLocks/>
          </p:cNvCxnSpPr>
          <p:nvPr/>
        </p:nvCxnSpPr>
        <p:spPr>
          <a:xfrm flipH="1" flipV="1">
            <a:off x="3180273" y="4534861"/>
            <a:ext cx="1030054" cy="42958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6D3AA-29DF-541C-3BBF-1D098CD4D02D}"/>
              </a:ext>
            </a:extLst>
          </p:cNvPr>
          <p:cNvCxnSpPr>
            <a:cxnSpLocks/>
          </p:cNvCxnSpPr>
          <p:nvPr/>
        </p:nvCxnSpPr>
        <p:spPr>
          <a:xfrm flipH="1">
            <a:off x="1899474" y="4534861"/>
            <a:ext cx="845370" cy="41742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DF41EAF-75C2-ED99-83FB-DC3BF1B3DA5E}"/>
              </a:ext>
            </a:extLst>
          </p:cNvPr>
          <p:cNvCxnSpPr>
            <a:cxnSpLocks/>
          </p:cNvCxnSpPr>
          <p:nvPr/>
        </p:nvCxnSpPr>
        <p:spPr>
          <a:xfrm flipH="1" flipV="1">
            <a:off x="4261668" y="5338060"/>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30E05D7-FB1A-0E13-B579-F99040C12556}"/>
              </a:ext>
            </a:extLst>
          </p:cNvPr>
          <p:cNvCxnSpPr>
            <a:cxnSpLocks/>
          </p:cNvCxnSpPr>
          <p:nvPr/>
        </p:nvCxnSpPr>
        <p:spPr>
          <a:xfrm flipH="1">
            <a:off x="3385245" y="5338060"/>
            <a:ext cx="440994" cy="465202"/>
          </a:xfrm>
          <a:prstGeom prst="line">
            <a:avLst/>
          </a:prstGeom>
          <a:ln w="5715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491750B-DDEF-7B8C-32A1-0C5EF9C2EECE}"/>
                  </a:ext>
                </a:extLst>
              </p:cNvPr>
              <p:cNvSpPr/>
              <p:nvPr/>
            </p:nvSpPr>
            <p:spPr>
              <a:xfrm>
                <a:off x="3716393" y="482131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6</m:t>
                          </m:r>
                        </m:sub>
                        <m:sup>
                          <m:r>
                            <a:rPr lang="en-US" sz="2800" b="0" i="1" smtClean="0">
                              <a:latin typeface="Cambria Math" panose="02040503050406030204" pitchFamily="18" charset="0"/>
                            </a:rPr>
                            <m:t>0</m:t>
                          </m:r>
                        </m:sup>
                      </m:sSubSup>
                    </m:oMath>
                  </m:oMathPara>
                </a14:m>
                <a:endParaRPr lang="en-US" sz="2800" dirty="0"/>
              </a:p>
            </p:txBody>
          </p:sp>
        </mc:Choice>
        <mc:Fallback xmlns="">
          <p:sp>
            <p:nvSpPr>
              <p:cNvPr id="28" name="Rectangle 27">
                <a:extLst>
                  <a:ext uri="{FF2B5EF4-FFF2-40B4-BE49-F238E27FC236}">
                    <a16:creationId xmlns:a16="http://schemas.microsoft.com/office/drawing/2014/main" id="{1491750B-DDEF-7B8C-32A1-0C5EF9C2EECE}"/>
                  </a:ext>
                </a:extLst>
              </p:cNvPr>
              <p:cNvSpPr>
                <a:spLocks noRot="1" noChangeAspect="1" noMove="1" noResize="1" noEditPoints="1" noAdjustHandles="1" noChangeArrowheads="1" noChangeShapeType="1" noTextEdit="1"/>
              </p:cNvSpPr>
              <p:nvPr/>
            </p:nvSpPr>
            <p:spPr>
              <a:xfrm>
                <a:off x="3716393" y="4821318"/>
                <a:ext cx="636814" cy="620486"/>
              </a:xfrm>
              <a:prstGeom prst="rect">
                <a:avLst/>
              </a:prstGeom>
              <a:blipFill>
                <a:blip r:embed="rId16"/>
                <a:stretch>
                  <a:fillRect l="-769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52286AF-72CD-23F3-23FB-A63FF54281F4}"/>
              </a:ext>
            </a:extLst>
          </p:cNvPr>
          <p:cNvCxnSpPr>
            <a:cxnSpLocks/>
          </p:cNvCxnSpPr>
          <p:nvPr/>
        </p:nvCxnSpPr>
        <p:spPr>
          <a:xfrm flipH="1" flipV="1">
            <a:off x="2159371" y="5338060"/>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B6D86D6-1758-368C-5BF5-2A2C31B8530E}"/>
              </a:ext>
            </a:extLst>
          </p:cNvPr>
          <p:cNvCxnSpPr/>
          <p:nvPr/>
        </p:nvCxnSpPr>
        <p:spPr>
          <a:xfrm flipH="1">
            <a:off x="1387228" y="5338060"/>
            <a:ext cx="336714" cy="373487"/>
          </a:xfrm>
          <a:prstGeom prst="line">
            <a:avLst/>
          </a:prstGeom>
          <a:ln w="5715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3B061B0-34FE-A802-786E-5F1613F17C1B}"/>
                  </a:ext>
                </a:extLst>
              </p:cNvPr>
              <p:cNvSpPr/>
              <p:nvPr/>
            </p:nvSpPr>
            <p:spPr>
              <a:xfrm>
                <a:off x="1087128"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31" name="Rectangle 30">
                <a:extLst>
                  <a:ext uri="{FF2B5EF4-FFF2-40B4-BE49-F238E27FC236}">
                    <a16:creationId xmlns:a16="http://schemas.microsoft.com/office/drawing/2014/main" id="{73B061B0-34FE-A802-786E-5F1613F17C1B}"/>
                  </a:ext>
                </a:extLst>
              </p:cNvPr>
              <p:cNvSpPr>
                <a:spLocks noRot="1" noChangeAspect="1" noMove="1" noResize="1" noEditPoints="1" noAdjustHandles="1" noChangeArrowheads="1" noChangeShapeType="1" noTextEdit="1"/>
              </p:cNvSpPr>
              <p:nvPr/>
            </p:nvSpPr>
            <p:spPr>
              <a:xfrm>
                <a:off x="1087128" y="5735864"/>
                <a:ext cx="636814" cy="620486"/>
              </a:xfrm>
              <a:prstGeom prst="rect">
                <a:avLst/>
              </a:prstGeom>
              <a:blipFill>
                <a:blip r:embed="rId17"/>
                <a:stretch>
                  <a:fillRect l="-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BC3330E-0CA1-A4F6-2A5A-7A40F2B07888}"/>
                  </a:ext>
                </a:extLst>
              </p:cNvPr>
              <p:cNvSpPr/>
              <p:nvPr/>
            </p:nvSpPr>
            <p:spPr>
              <a:xfrm>
                <a:off x="2159371"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32" name="Rectangle 31">
                <a:extLst>
                  <a:ext uri="{FF2B5EF4-FFF2-40B4-BE49-F238E27FC236}">
                    <a16:creationId xmlns:a16="http://schemas.microsoft.com/office/drawing/2014/main" id="{9BC3330E-0CA1-A4F6-2A5A-7A40F2B07888}"/>
                  </a:ext>
                </a:extLst>
              </p:cNvPr>
              <p:cNvSpPr>
                <a:spLocks noRot="1" noChangeAspect="1" noMove="1" noResize="1" noEditPoints="1" noAdjustHandles="1" noChangeArrowheads="1" noChangeShapeType="1" noTextEdit="1"/>
              </p:cNvSpPr>
              <p:nvPr/>
            </p:nvSpPr>
            <p:spPr>
              <a:xfrm>
                <a:off x="2159371" y="5735864"/>
                <a:ext cx="636814" cy="620486"/>
              </a:xfrm>
              <a:prstGeom prst="rect">
                <a:avLst/>
              </a:prstGeom>
              <a:blipFill>
                <a:blip r:embed="rId1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9461165-C6EF-63E3-E9AB-2106EFD637A4}"/>
                  </a:ext>
                </a:extLst>
              </p:cNvPr>
              <p:cNvSpPr/>
              <p:nvPr/>
            </p:nvSpPr>
            <p:spPr>
              <a:xfrm>
                <a:off x="3231614"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33" name="Rectangle 32">
                <a:extLst>
                  <a:ext uri="{FF2B5EF4-FFF2-40B4-BE49-F238E27FC236}">
                    <a16:creationId xmlns:a16="http://schemas.microsoft.com/office/drawing/2014/main" id="{59461165-C6EF-63E3-E9AB-2106EFD637A4}"/>
                  </a:ext>
                </a:extLst>
              </p:cNvPr>
              <p:cNvSpPr>
                <a:spLocks noRot="1" noChangeAspect="1" noMove="1" noResize="1" noEditPoints="1" noAdjustHandles="1" noChangeArrowheads="1" noChangeShapeType="1" noTextEdit="1"/>
              </p:cNvSpPr>
              <p:nvPr/>
            </p:nvSpPr>
            <p:spPr>
              <a:xfrm>
                <a:off x="3231614" y="5735864"/>
                <a:ext cx="636814" cy="620486"/>
              </a:xfrm>
              <a:prstGeom prst="rect">
                <a:avLst/>
              </a:prstGeom>
              <a:blipFill>
                <a:blip r:embed="rId1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F48D9DDA-D189-FB23-1F3B-E9CB1070868D}"/>
                  </a:ext>
                </a:extLst>
              </p:cNvPr>
              <p:cNvSpPr/>
              <p:nvPr/>
            </p:nvSpPr>
            <p:spPr>
              <a:xfrm>
                <a:off x="4303857"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34" name="Rectangle 33">
                <a:extLst>
                  <a:ext uri="{FF2B5EF4-FFF2-40B4-BE49-F238E27FC236}">
                    <a16:creationId xmlns:a16="http://schemas.microsoft.com/office/drawing/2014/main" id="{F48D9DDA-D189-FB23-1F3B-E9CB1070868D}"/>
                  </a:ext>
                </a:extLst>
              </p:cNvPr>
              <p:cNvSpPr>
                <a:spLocks noRot="1" noChangeAspect="1" noMove="1" noResize="1" noEditPoints="1" noAdjustHandles="1" noChangeArrowheads="1" noChangeShapeType="1" noTextEdit="1"/>
              </p:cNvSpPr>
              <p:nvPr/>
            </p:nvSpPr>
            <p:spPr>
              <a:xfrm>
                <a:off x="4303857" y="5735864"/>
                <a:ext cx="636814" cy="620486"/>
              </a:xfrm>
              <a:prstGeom prst="rect">
                <a:avLst/>
              </a:prstGeom>
              <a:blipFill>
                <a:blip r:embed="rId20"/>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74B2051-E7A9-A83A-D24A-CF49307E2758}"/>
                  </a:ext>
                </a:extLst>
              </p:cNvPr>
              <p:cNvSpPr/>
              <p:nvPr/>
            </p:nvSpPr>
            <p:spPr>
              <a:xfrm>
                <a:off x="1001467" y="5687231"/>
                <a:ext cx="636814" cy="62048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up>
                          <m:r>
                            <a:rPr lang="en-US" sz="2800" b="0" i="1" smtClean="0">
                              <a:latin typeface="Cambria Math" panose="02040503050406030204" pitchFamily="18" charset="0"/>
                            </a:rPr>
                            <m:t>0</m:t>
                          </m:r>
                        </m:sup>
                      </m:sSubSup>
                    </m:oMath>
                  </m:oMathPara>
                </a14:m>
                <a:endParaRPr lang="en-US" sz="2800" dirty="0"/>
              </a:p>
            </p:txBody>
          </p:sp>
        </mc:Choice>
        <mc:Fallback xmlns="">
          <p:sp>
            <p:nvSpPr>
              <p:cNvPr id="35" name="Rectangle 34">
                <a:extLst>
                  <a:ext uri="{FF2B5EF4-FFF2-40B4-BE49-F238E27FC236}">
                    <a16:creationId xmlns:a16="http://schemas.microsoft.com/office/drawing/2014/main" id="{D74B2051-E7A9-A83A-D24A-CF49307E2758}"/>
                  </a:ext>
                </a:extLst>
              </p:cNvPr>
              <p:cNvSpPr>
                <a:spLocks noRot="1" noChangeAspect="1" noMove="1" noResize="1" noEditPoints="1" noAdjustHandles="1" noChangeArrowheads="1" noChangeShapeType="1" noTextEdit="1"/>
              </p:cNvSpPr>
              <p:nvPr/>
            </p:nvSpPr>
            <p:spPr>
              <a:xfrm>
                <a:off x="1001467" y="5687231"/>
                <a:ext cx="636814" cy="620486"/>
              </a:xfrm>
              <a:prstGeom prst="rect">
                <a:avLst/>
              </a:prstGeom>
              <a:blipFill>
                <a:blip r:embed="rId21"/>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D700CC6B-A2C6-DE58-1E6E-632C60B1B8CE}"/>
                  </a:ext>
                </a:extLst>
              </p:cNvPr>
              <p:cNvSpPr/>
              <p:nvPr/>
            </p:nvSpPr>
            <p:spPr>
              <a:xfrm>
                <a:off x="4231512" y="5687231"/>
                <a:ext cx="636814" cy="62048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36" name="Rectangle 35">
                <a:extLst>
                  <a:ext uri="{FF2B5EF4-FFF2-40B4-BE49-F238E27FC236}">
                    <a16:creationId xmlns:a16="http://schemas.microsoft.com/office/drawing/2014/main" id="{D700CC6B-A2C6-DE58-1E6E-632C60B1B8CE}"/>
                  </a:ext>
                </a:extLst>
              </p:cNvPr>
              <p:cNvSpPr>
                <a:spLocks noRot="1" noChangeAspect="1" noMove="1" noResize="1" noEditPoints="1" noAdjustHandles="1" noChangeArrowheads="1" noChangeShapeType="1" noTextEdit="1"/>
              </p:cNvSpPr>
              <p:nvPr/>
            </p:nvSpPr>
            <p:spPr>
              <a:xfrm>
                <a:off x="4231512" y="5687231"/>
                <a:ext cx="636814" cy="620486"/>
              </a:xfrm>
              <a:prstGeom prst="rect">
                <a:avLst/>
              </a:prstGeom>
              <a:blipFill>
                <a:blip r:embed="rId2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5976599-BDF9-E079-ACEB-F4CA2896BCCE}"/>
                  </a:ext>
                </a:extLst>
              </p:cNvPr>
              <p:cNvSpPr/>
              <p:nvPr/>
            </p:nvSpPr>
            <p:spPr>
              <a:xfrm>
                <a:off x="1614096" y="482131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5</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37" name="Rectangle 36">
                <a:extLst>
                  <a:ext uri="{FF2B5EF4-FFF2-40B4-BE49-F238E27FC236}">
                    <a16:creationId xmlns:a16="http://schemas.microsoft.com/office/drawing/2014/main" id="{A5976599-BDF9-E079-ACEB-F4CA2896BCCE}"/>
                  </a:ext>
                </a:extLst>
              </p:cNvPr>
              <p:cNvSpPr>
                <a:spLocks noRot="1" noChangeAspect="1" noMove="1" noResize="1" noEditPoints="1" noAdjustHandles="1" noChangeArrowheads="1" noChangeShapeType="1" noTextEdit="1"/>
              </p:cNvSpPr>
              <p:nvPr/>
            </p:nvSpPr>
            <p:spPr>
              <a:xfrm>
                <a:off x="1614096" y="4821318"/>
                <a:ext cx="636814" cy="620486"/>
              </a:xfrm>
              <a:prstGeom prst="rect">
                <a:avLst/>
              </a:prstGeom>
              <a:blipFill>
                <a:blip r:embed="rId23"/>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1BF5E70A-A2D4-EB5A-9CC1-999BF5034D9D}"/>
                  </a:ext>
                </a:extLst>
              </p:cNvPr>
              <p:cNvSpPr/>
              <p:nvPr/>
            </p:nvSpPr>
            <p:spPr>
              <a:xfrm>
                <a:off x="2634998" y="4018119"/>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0</m:t>
                          </m:r>
                        </m:sup>
                      </m:sSup>
                    </m:oMath>
                  </m:oMathPara>
                </a14:m>
                <a:endParaRPr lang="en-US" sz="2800" dirty="0"/>
              </a:p>
            </p:txBody>
          </p:sp>
        </mc:Choice>
        <mc:Fallback xmlns="">
          <p:sp>
            <p:nvSpPr>
              <p:cNvPr id="38" name="Rectangle 37">
                <a:extLst>
                  <a:ext uri="{FF2B5EF4-FFF2-40B4-BE49-F238E27FC236}">
                    <a16:creationId xmlns:a16="http://schemas.microsoft.com/office/drawing/2014/main" id="{1BF5E70A-A2D4-EB5A-9CC1-999BF5034D9D}"/>
                  </a:ext>
                </a:extLst>
              </p:cNvPr>
              <p:cNvSpPr>
                <a:spLocks noRot="1" noChangeAspect="1" noMove="1" noResize="1" noEditPoints="1" noAdjustHandles="1" noChangeArrowheads="1" noChangeShapeType="1" noTextEdit="1"/>
              </p:cNvSpPr>
              <p:nvPr/>
            </p:nvSpPr>
            <p:spPr>
              <a:xfrm>
                <a:off x="2634998" y="4018119"/>
                <a:ext cx="636814" cy="620486"/>
              </a:xfrm>
              <a:prstGeom prst="rect">
                <a:avLst/>
              </a:prstGeom>
              <a:blipFill>
                <a:blip r:embed="rId24"/>
                <a:stretch>
                  <a:fillRect l="-5660"/>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712E2B0F-58BB-0962-D1D5-3AEE960F1C1B}"/>
              </a:ext>
            </a:extLst>
          </p:cNvPr>
          <p:cNvCxnSpPr>
            <a:cxnSpLocks/>
          </p:cNvCxnSpPr>
          <p:nvPr/>
        </p:nvCxnSpPr>
        <p:spPr>
          <a:xfrm flipH="1" flipV="1">
            <a:off x="7337017" y="4534861"/>
            <a:ext cx="1030054" cy="42958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D334F29-0549-C533-D16D-5C1C2A122A31}"/>
              </a:ext>
            </a:extLst>
          </p:cNvPr>
          <p:cNvCxnSpPr>
            <a:cxnSpLocks/>
          </p:cNvCxnSpPr>
          <p:nvPr/>
        </p:nvCxnSpPr>
        <p:spPr>
          <a:xfrm flipH="1">
            <a:off x="6056218" y="4534861"/>
            <a:ext cx="845370" cy="417425"/>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98CEFA3-F6E3-937E-23FD-A7887126B3A9}"/>
              </a:ext>
            </a:extLst>
          </p:cNvPr>
          <p:cNvCxnSpPr>
            <a:cxnSpLocks/>
          </p:cNvCxnSpPr>
          <p:nvPr/>
        </p:nvCxnSpPr>
        <p:spPr>
          <a:xfrm flipH="1" flipV="1">
            <a:off x="8418412" y="5338060"/>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93AF253-60EA-CC81-92AE-2CD5A996E7D4}"/>
              </a:ext>
            </a:extLst>
          </p:cNvPr>
          <p:cNvCxnSpPr>
            <a:cxnSpLocks/>
          </p:cNvCxnSpPr>
          <p:nvPr/>
        </p:nvCxnSpPr>
        <p:spPr>
          <a:xfrm flipH="1">
            <a:off x="7541989" y="5338060"/>
            <a:ext cx="440994" cy="465202"/>
          </a:xfrm>
          <a:prstGeom prst="line">
            <a:avLst/>
          </a:prstGeom>
          <a:ln w="5715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41635C95-65E4-C1F8-0D18-E8EC9725C6E6}"/>
                  </a:ext>
                </a:extLst>
              </p:cNvPr>
              <p:cNvSpPr/>
              <p:nvPr/>
            </p:nvSpPr>
            <p:spPr>
              <a:xfrm>
                <a:off x="7873137" y="482131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6</m:t>
                          </m:r>
                        </m:sub>
                        <m:sup>
                          <m:r>
                            <a:rPr lang="en-US" sz="2800" b="0" i="1" smtClean="0">
                              <a:latin typeface="Cambria Math" panose="02040503050406030204" pitchFamily="18" charset="0"/>
                            </a:rPr>
                            <m:t>1</m:t>
                          </m:r>
                        </m:sup>
                      </m:sSubSup>
                    </m:oMath>
                  </m:oMathPara>
                </a14:m>
                <a:endParaRPr lang="en-US" sz="2800" dirty="0"/>
              </a:p>
            </p:txBody>
          </p:sp>
        </mc:Choice>
        <mc:Fallback xmlns="">
          <p:sp>
            <p:nvSpPr>
              <p:cNvPr id="43" name="Rectangle 42">
                <a:extLst>
                  <a:ext uri="{FF2B5EF4-FFF2-40B4-BE49-F238E27FC236}">
                    <a16:creationId xmlns:a16="http://schemas.microsoft.com/office/drawing/2014/main" id="{41635C95-65E4-C1F8-0D18-E8EC9725C6E6}"/>
                  </a:ext>
                </a:extLst>
              </p:cNvPr>
              <p:cNvSpPr>
                <a:spLocks noRot="1" noChangeAspect="1" noMove="1" noResize="1" noEditPoints="1" noAdjustHandles="1" noChangeArrowheads="1" noChangeShapeType="1" noTextEdit="1"/>
              </p:cNvSpPr>
              <p:nvPr/>
            </p:nvSpPr>
            <p:spPr>
              <a:xfrm>
                <a:off x="7873137" y="4821318"/>
                <a:ext cx="636814" cy="620486"/>
              </a:xfrm>
              <a:prstGeom prst="rect">
                <a:avLst/>
              </a:prstGeom>
              <a:blipFill>
                <a:blip r:embed="rId25"/>
                <a:stretch>
                  <a:fillRect l="-7547"/>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8B87A951-F25C-B460-278E-03EAA72760E7}"/>
              </a:ext>
            </a:extLst>
          </p:cNvPr>
          <p:cNvCxnSpPr>
            <a:cxnSpLocks/>
          </p:cNvCxnSpPr>
          <p:nvPr/>
        </p:nvCxnSpPr>
        <p:spPr>
          <a:xfrm flipH="1" flipV="1">
            <a:off x="6316115" y="5338060"/>
            <a:ext cx="422687" cy="53274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41F12A4-1E21-8B23-C3C8-26287C905B16}"/>
              </a:ext>
            </a:extLst>
          </p:cNvPr>
          <p:cNvCxnSpPr/>
          <p:nvPr/>
        </p:nvCxnSpPr>
        <p:spPr>
          <a:xfrm flipH="1">
            <a:off x="5543972" y="5338060"/>
            <a:ext cx="336714" cy="373487"/>
          </a:xfrm>
          <a:prstGeom prst="line">
            <a:avLst/>
          </a:prstGeom>
          <a:ln w="5715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DF92B0F-C862-BC3D-DF77-644C81738B09}"/>
                  </a:ext>
                </a:extLst>
              </p:cNvPr>
              <p:cNvSpPr/>
              <p:nvPr/>
            </p:nvSpPr>
            <p:spPr>
              <a:xfrm>
                <a:off x="5243872"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46" name="Rectangle 45">
                <a:extLst>
                  <a:ext uri="{FF2B5EF4-FFF2-40B4-BE49-F238E27FC236}">
                    <a16:creationId xmlns:a16="http://schemas.microsoft.com/office/drawing/2014/main" id="{EDF92B0F-C862-BC3D-DF77-644C81738B09}"/>
                  </a:ext>
                </a:extLst>
              </p:cNvPr>
              <p:cNvSpPr>
                <a:spLocks noRot="1" noChangeAspect="1" noMove="1" noResize="1" noEditPoints="1" noAdjustHandles="1" noChangeArrowheads="1" noChangeShapeType="1" noTextEdit="1"/>
              </p:cNvSpPr>
              <p:nvPr/>
            </p:nvSpPr>
            <p:spPr>
              <a:xfrm>
                <a:off x="5243872" y="5735864"/>
                <a:ext cx="636814" cy="620486"/>
              </a:xfrm>
              <a:prstGeom prst="rect">
                <a:avLst/>
              </a:prstGeom>
              <a:blipFill>
                <a:blip r:embed="rId26"/>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2673092-DEED-B042-EB11-9F25AA2F3C38}"/>
                  </a:ext>
                </a:extLst>
              </p:cNvPr>
              <p:cNvSpPr/>
              <p:nvPr/>
            </p:nvSpPr>
            <p:spPr>
              <a:xfrm>
                <a:off x="6316115"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47" name="Rectangle 46">
                <a:extLst>
                  <a:ext uri="{FF2B5EF4-FFF2-40B4-BE49-F238E27FC236}">
                    <a16:creationId xmlns:a16="http://schemas.microsoft.com/office/drawing/2014/main" id="{B2673092-DEED-B042-EB11-9F25AA2F3C38}"/>
                  </a:ext>
                </a:extLst>
              </p:cNvPr>
              <p:cNvSpPr>
                <a:spLocks noRot="1" noChangeAspect="1" noMove="1" noResize="1" noEditPoints="1" noAdjustHandles="1" noChangeArrowheads="1" noChangeShapeType="1" noTextEdit="1"/>
              </p:cNvSpPr>
              <p:nvPr/>
            </p:nvSpPr>
            <p:spPr>
              <a:xfrm>
                <a:off x="6316115" y="5735864"/>
                <a:ext cx="636814" cy="620486"/>
              </a:xfrm>
              <a:prstGeom prst="rect">
                <a:avLst/>
              </a:prstGeom>
              <a:blipFill>
                <a:blip r:embed="rId2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E7BE2E48-8435-3A09-96A3-6F916EFF20B2}"/>
                  </a:ext>
                </a:extLst>
              </p:cNvPr>
              <p:cNvSpPr/>
              <p:nvPr/>
            </p:nvSpPr>
            <p:spPr>
              <a:xfrm>
                <a:off x="7388358"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48" name="Rectangle 47">
                <a:extLst>
                  <a:ext uri="{FF2B5EF4-FFF2-40B4-BE49-F238E27FC236}">
                    <a16:creationId xmlns:a16="http://schemas.microsoft.com/office/drawing/2014/main" id="{E7BE2E48-8435-3A09-96A3-6F916EFF20B2}"/>
                  </a:ext>
                </a:extLst>
              </p:cNvPr>
              <p:cNvSpPr>
                <a:spLocks noRot="1" noChangeAspect="1" noMove="1" noResize="1" noEditPoints="1" noAdjustHandles="1" noChangeArrowheads="1" noChangeShapeType="1" noTextEdit="1"/>
              </p:cNvSpPr>
              <p:nvPr/>
            </p:nvSpPr>
            <p:spPr>
              <a:xfrm>
                <a:off x="7388358" y="5735864"/>
                <a:ext cx="636814" cy="620486"/>
              </a:xfrm>
              <a:prstGeom prst="rect">
                <a:avLst/>
              </a:prstGeom>
              <a:blipFill>
                <a:blip r:embed="rId28"/>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7ABA239-784D-A11D-4589-C5A8C808E89C}"/>
                  </a:ext>
                </a:extLst>
              </p:cNvPr>
              <p:cNvSpPr/>
              <p:nvPr/>
            </p:nvSpPr>
            <p:spPr>
              <a:xfrm>
                <a:off x="8460601" y="5735864"/>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49" name="Rectangle 48">
                <a:extLst>
                  <a:ext uri="{FF2B5EF4-FFF2-40B4-BE49-F238E27FC236}">
                    <a16:creationId xmlns:a16="http://schemas.microsoft.com/office/drawing/2014/main" id="{67ABA239-784D-A11D-4589-C5A8C808E89C}"/>
                  </a:ext>
                </a:extLst>
              </p:cNvPr>
              <p:cNvSpPr>
                <a:spLocks noRot="1" noChangeAspect="1" noMove="1" noResize="1" noEditPoints="1" noAdjustHandles="1" noChangeArrowheads="1" noChangeShapeType="1" noTextEdit="1"/>
              </p:cNvSpPr>
              <p:nvPr/>
            </p:nvSpPr>
            <p:spPr>
              <a:xfrm>
                <a:off x="8460601" y="5735864"/>
                <a:ext cx="636814" cy="620486"/>
              </a:xfrm>
              <a:prstGeom prst="rect">
                <a:avLst/>
              </a:prstGeom>
              <a:blipFill>
                <a:blip r:embed="rId29"/>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97A78AC2-71AD-122A-B575-62602581BAAF}"/>
                  </a:ext>
                </a:extLst>
              </p:cNvPr>
              <p:cNvSpPr/>
              <p:nvPr/>
            </p:nvSpPr>
            <p:spPr>
              <a:xfrm>
                <a:off x="5158211" y="5687231"/>
                <a:ext cx="636814" cy="62048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up>
                          <m:r>
                            <a:rPr lang="en-US" sz="2800" b="0" i="1" smtClean="0">
                              <a:latin typeface="Cambria Math" panose="02040503050406030204" pitchFamily="18" charset="0"/>
                            </a:rPr>
                            <m:t>1</m:t>
                          </m:r>
                        </m:sup>
                      </m:sSubSup>
                    </m:oMath>
                  </m:oMathPara>
                </a14:m>
                <a:endParaRPr lang="en-US" sz="2800" dirty="0"/>
              </a:p>
            </p:txBody>
          </p:sp>
        </mc:Choice>
        <mc:Fallback xmlns="">
          <p:sp>
            <p:nvSpPr>
              <p:cNvPr id="50" name="Rectangle 49">
                <a:extLst>
                  <a:ext uri="{FF2B5EF4-FFF2-40B4-BE49-F238E27FC236}">
                    <a16:creationId xmlns:a16="http://schemas.microsoft.com/office/drawing/2014/main" id="{97A78AC2-71AD-122A-B575-62602581BAAF}"/>
                  </a:ext>
                </a:extLst>
              </p:cNvPr>
              <p:cNvSpPr>
                <a:spLocks noRot="1" noChangeAspect="1" noMove="1" noResize="1" noEditPoints="1" noAdjustHandles="1" noChangeArrowheads="1" noChangeShapeType="1" noTextEdit="1"/>
              </p:cNvSpPr>
              <p:nvPr/>
            </p:nvSpPr>
            <p:spPr>
              <a:xfrm>
                <a:off x="5158211" y="5687231"/>
                <a:ext cx="636814" cy="620486"/>
              </a:xfrm>
              <a:prstGeom prst="rect">
                <a:avLst/>
              </a:prstGeom>
              <a:blipFill>
                <a:blip r:embed="rId30"/>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A5EF2A1-B128-09B1-4384-A8971C160672}"/>
                  </a:ext>
                </a:extLst>
              </p:cNvPr>
              <p:cNvSpPr/>
              <p:nvPr/>
            </p:nvSpPr>
            <p:spPr>
              <a:xfrm>
                <a:off x="8388256" y="5687231"/>
                <a:ext cx="636814" cy="62048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1" i="0" smtClean="0">
                              <a:latin typeface="Cambria Math" panose="02040503050406030204" pitchFamily="18" charset="0"/>
                            </a:rPr>
                            <m:t>𝐳</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51" name="Rectangle 50">
                <a:extLst>
                  <a:ext uri="{FF2B5EF4-FFF2-40B4-BE49-F238E27FC236}">
                    <a16:creationId xmlns:a16="http://schemas.microsoft.com/office/drawing/2014/main" id="{AA5EF2A1-B128-09B1-4384-A8971C160672}"/>
                  </a:ext>
                </a:extLst>
              </p:cNvPr>
              <p:cNvSpPr>
                <a:spLocks noRot="1" noChangeAspect="1" noMove="1" noResize="1" noEditPoints="1" noAdjustHandles="1" noChangeArrowheads="1" noChangeShapeType="1" noTextEdit="1"/>
              </p:cNvSpPr>
              <p:nvPr/>
            </p:nvSpPr>
            <p:spPr>
              <a:xfrm>
                <a:off x="8388256" y="5687231"/>
                <a:ext cx="636814" cy="620486"/>
              </a:xfrm>
              <a:prstGeom prst="rect">
                <a:avLst/>
              </a:prstGeom>
              <a:blipFill>
                <a:blip r:embed="rId3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98B57D4F-20AA-2370-F525-C143323158F7}"/>
                  </a:ext>
                </a:extLst>
              </p:cNvPr>
              <p:cNvSpPr/>
              <p:nvPr/>
            </p:nvSpPr>
            <p:spPr>
              <a:xfrm>
                <a:off x="5770840" y="4821318"/>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5</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52" name="Rectangle 51">
                <a:extLst>
                  <a:ext uri="{FF2B5EF4-FFF2-40B4-BE49-F238E27FC236}">
                    <a16:creationId xmlns:a16="http://schemas.microsoft.com/office/drawing/2014/main" id="{98B57D4F-20AA-2370-F525-C143323158F7}"/>
                  </a:ext>
                </a:extLst>
              </p:cNvPr>
              <p:cNvSpPr>
                <a:spLocks noRot="1" noChangeAspect="1" noMove="1" noResize="1" noEditPoints="1" noAdjustHandles="1" noChangeArrowheads="1" noChangeShapeType="1" noTextEdit="1"/>
              </p:cNvSpPr>
              <p:nvPr/>
            </p:nvSpPr>
            <p:spPr>
              <a:xfrm>
                <a:off x="5770840" y="4821318"/>
                <a:ext cx="636814" cy="620486"/>
              </a:xfrm>
              <a:prstGeom prst="rect">
                <a:avLst/>
              </a:prstGeom>
              <a:blipFill>
                <a:blip r:embed="rId32"/>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0B83E05-9421-CCF8-7CD6-80EEE5DB79A5}"/>
                  </a:ext>
                </a:extLst>
              </p:cNvPr>
              <p:cNvSpPr/>
              <p:nvPr/>
            </p:nvSpPr>
            <p:spPr>
              <a:xfrm>
                <a:off x="6791742" y="4018119"/>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1</m:t>
                          </m:r>
                        </m:sup>
                      </m:sSup>
                    </m:oMath>
                  </m:oMathPara>
                </a14:m>
                <a:endParaRPr lang="en-US" sz="2800" dirty="0"/>
              </a:p>
            </p:txBody>
          </p:sp>
        </mc:Choice>
        <mc:Fallback xmlns="">
          <p:sp>
            <p:nvSpPr>
              <p:cNvPr id="53" name="Rectangle 52">
                <a:extLst>
                  <a:ext uri="{FF2B5EF4-FFF2-40B4-BE49-F238E27FC236}">
                    <a16:creationId xmlns:a16="http://schemas.microsoft.com/office/drawing/2014/main" id="{50B83E05-9421-CCF8-7CD6-80EEE5DB79A5}"/>
                  </a:ext>
                </a:extLst>
              </p:cNvPr>
              <p:cNvSpPr>
                <a:spLocks noRot="1" noChangeAspect="1" noMove="1" noResize="1" noEditPoints="1" noAdjustHandles="1" noChangeArrowheads="1" noChangeShapeType="1" noTextEdit="1"/>
              </p:cNvSpPr>
              <p:nvPr/>
            </p:nvSpPr>
            <p:spPr>
              <a:xfrm>
                <a:off x="6791742" y="4018119"/>
                <a:ext cx="636814" cy="620486"/>
              </a:xfrm>
              <a:prstGeom prst="rect">
                <a:avLst/>
              </a:prstGeom>
              <a:blipFill>
                <a:blip r:embed="rId33"/>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619E5E1-F1A2-89E0-596A-B92930F09ADF}"/>
                  </a:ext>
                </a:extLst>
              </p:cNvPr>
              <p:cNvSpPr txBox="1"/>
              <p:nvPr/>
            </p:nvSpPr>
            <p:spPr>
              <a:xfrm>
                <a:off x="1571907"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1</m:t>
                          </m:r>
                        </m:sub>
                      </m:sSub>
                    </m:oMath>
                  </m:oMathPara>
                </a14:m>
                <a:endParaRPr lang="en-US" sz="2800" dirty="0"/>
              </a:p>
            </p:txBody>
          </p:sp>
        </mc:Choice>
        <mc:Fallback xmlns="">
          <p:sp>
            <p:nvSpPr>
              <p:cNvPr id="55" name="TextBox 54">
                <a:extLst>
                  <a:ext uri="{FF2B5EF4-FFF2-40B4-BE49-F238E27FC236}">
                    <a16:creationId xmlns:a16="http://schemas.microsoft.com/office/drawing/2014/main" id="{E619E5E1-F1A2-89E0-596A-B92930F09ADF}"/>
                  </a:ext>
                </a:extLst>
              </p:cNvPr>
              <p:cNvSpPr txBox="1">
                <a:spLocks noRot="1" noChangeAspect="1" noMove="1" noResize="1" noEditPoints="1" noAdjustHandles="1" noChangeArrowheads="1" noChangeShapeType="1" noTextEdit="1"/>
              </p:cNvSpPr>
              <p:nvPr/>
            </p:nvSpPr>
            <p:spPr>
              <a:xfrm>
                <a:off x="1571907" y="1271950"/>
                <a:ext cx="636814" cy="523220"/>
              </a:xfrm>
              <a:prstGeom prst="rect">
                <a:avLst/>
              </a:prstGeom>
              <a:blipFill>
                <a:blip r:embed="rId34"/>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1A758B4-4B99-B7D2-E0EB-2E90E6473425}"/>
                  </a:ext>
                </a:extLst>
              </p:cNvPr>
              <p:cNvSpPr txBox="1"/>
              <p:nvPr/>
            </p:nvSpPr>
            <p:spPr>
              <a:xfrm>
                <a:off x="3716393"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3</m:t>
                          </m:r>
                        </m:sub>
                      </m:sSub>
                    </m:oMath>
                  </m:oMathPara>
                </a14:m>
                <a:endParaRPr lang="en-US" sz="2800" dirty="0"/>
              </a:p>
            </p:txBody>
          </p:sp>
        </mc:Choice>
        <mc:Fallback xmlns="">
          <p:sp>
            <p:nvSpPr>
              <p:cNvPr id="56" name="TextBox 55">
                <a:extLst>
                  <a:ext uri="{FF2B5EF4-FFF2-40B4-BE49-F238E27FC236}">
                    <a16:creationId xmlns:a16="http://schemas.microsoft.com/office/drawing/2014/main" id="{A1A758B4-4B99-B7D2-E0EB-2E90E6473425}"/>
                  </a:ext>
                </a:extLst>
              </p:cNvPr>
              <p:cNvSpPr txBox="1">
                <a:spLocks noRot="1" noChangeAspect="1" noMove="1" noResize="1" noEditPoints="1" noAdjustHandles="1" noChangeArrowheads="1" noChangeShapeType="1" noTextEdit="1"/>
              </p:cNvSpPr>
              <p:nvPr/>
            </p:nvSpPr>
            <p:spPr>
              <a:xfrm>
                <a:off x="3716393" y="1271950"/>
                <a:ext cx="636814" cy="523220"/>
              </a:xfrm>
              <a:prstGeom prst="rect">
                <a:avLst/>
              </a:prstGeom>
              <a:blipFill>
                <a:blip r:embed="rId35"/>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4F1AFCC-2D11-643B-DC4B-3ADAF647EF35}"/>
                  </a:ext>
                </a:extLst>
              </p:cNvPr>
              <p:cNvSpPr txBox="1"/>
              <p:nvPr/>
            </p:nvSpPr>
            <p:spPr>
              <a:xfrm>
                <a:off x="2634998"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2</m:t>
                          </m:r>
                        </m:sub>
                      </m:sSub>
                    </m:oMath>
                  </m:oMathPara>
                </a14:m>
                <a:endParaRPr lang="en-US" sz="2800" dirty="0"/>
              </a:p>
            </p:txBody>
          </p:sp>
        </mc:Choice>
        <mc:Fallback xmlns="">
          <p:sp>
            <p:nvSpPr>
              <p:cNvPr id="57" name="TextBox 56">
                <a:extLst>
                  <a:ext uri="{FF2B5EF4-FFF2-40B4-BE49-F238E27FC236}">
                    <a16:creationId xmlns:a16="http://schemas.microsoft.com/office/drawing/2014/main" id="{B4F1AFCC-2D11-643B-DC4B-3ADAF647EF35}"/>
                  </a:ext>
                </a:extLst>
              </p:cNvPr>
              <p:cNvSpPr txBox="1">
                <a:spLocks noRot="1" noChangeAspect="1" noMove="1" noResize="1" noEditPoints="1" noAdjustHandles="1" noChangeArrowheads="1" noChangeShapeType="1" noTextEdit="1"/>
              </p:cNvSpPr>
              <p:nvPr/>
            </p:nvSpPr>
            <p:spPr>
              <a:xfrm>
                <a:off x="2634998" y="1271950"/>
                <a:ext cx="636814" cy="523220"/>
              </a:xfrm>
              <a:prstGeom prst="rect">
                <a:avLst/>
              </a:prstGeom>
              <a:blipFill>
                <a:blip r:embed="rId3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2B8FC1C-A38E-E11C-06CF-1C5A7843C870}"/>
                  </a:ext>
                </a:extLst>
              </p:cNvPr>
              <p:cNvSpPr txBox="1"/>
              <p:nvPr/>
            </p:nvSpPr>
            <p:spPr>
              <a:xfrm>
                <a:off x="4781152" y="1276452"/>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4</m:t>
                          </m:r>
                        </m:sub>
                      </m:sSub>
                    </m:oMath>
                  </m:oMathPara>
                </a14:m>
                <a:endParaRPr lang="en-US" sz="2800" dirty="0"/>
              </a:p>
            </p:txBody>
          </p:sp>
        </mc:Choice>
        <mc:Fallback xmlns="">
          <p:sp>
            <p:nvSpPr>
              <p:cNvPr id="58" name="TextBox 57">
                <a:extLst>
                  <a:ext uri="{FF2B5EF4-FFF2-40B4-BE49-F238E27FC236}">
                    <a16:creationId xmlns:a16="http://schemas.microsoft.com/office/drawing/2014/main" id="{02B8FC1C-A38E-E11C-06CF-1C5A7843C870}"/>
                  </a:ext>
                </a:extLst>
              </p:cNvPr>
              <p:cNvSpPr txBox="1">
                <a:spLocks noRot="1" noChangeAspect="1" noMove="1" noResize="1" noEditPoints="1" noAdjustHandles="1" noChangeArrowheads="1" noChangeShapeType="1" noTextEdit="1"/>
              </p:cNvSpPr>
              <p:nvPr/>
            </p:nvSpPr>
            <p:spPr>
              <a:xfrm>
                <a:off x="4781152" y="1276452"/>
                <a:ext cx="636814" cy="523220"/>
              </a:xfrm>
              <a:prstGeom prst="rect">
                <a:avLst/>
              </a:prstGeom>
              <a:blipFill>
                <a:blip r:embed="rId3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6C61C54-2BCE-B3BF-5FD8-7CB10E4FBC84}"/>
                  </a:ext>
                </a:extLst>
              </p:cNvPr>
              <p:cNvSpPr/>
              <p:nvPr/>
            </p:nvSpPr>
            <p:spPr>
              <a:xfrm>
                <a:off x="9429890" y="2452377"/>
                <a:ext cx="762900" cy="4632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0</m:t>
                          </m:r>
                        </m:sub>
                      </m:sSub>
                    </m:oMath>
                  </m:oMathPara>
                </a14:m>
                <a:endParaRPr lang="en-US" sz="2800" dirty="0"/>
              </a:p>
            </p:txBody>
          </p:sp>
        </mc:Choice>
        <mc:Fallback xmlns="">
          <p:sp>
            <p:nvSpPr>
              <p:cNvPr id="59" name="Rectangle 58">
                <a:extLst>
                  <a:ext uri="{FF2B5EF4-FFF2-40B4-BE49-F238E27FC236}">
                    <a16:creationId xmlns:a16="http://schemas.microsoft.com/office/drawing/2014/main" id="{36C61C54-2BCE-B3BF-5FD8-7CB10E4FBC84}"/>
                  </a:ext>
                </a:extLst>
              </p:cNvPr>
              <p:cNvSpPr>
                <a:spLocks noRot="1" noChangeAspect="1" noMove="1" noResize="1" noEditPoints="1" noAdjustHandles="1" noChangeArrowheads="1" noChangeShapeType="1" noTextEdit="1"/>
              </p:cNvSpPr>
              <p:nvPr/>
            </p:nvSpPr>
            <p:spPr>
              <a:xfrm>
                <a:off x="9429890" y="2452377"/>
                <a:ext cx="762900" cy="463287"/>
              </a:xfrm>
              <a:prstGeom prst="rect">
                <a:avLst/>
              </a:prstGeom>
              <a:blipFill>
                <a:blip r:embed="rId38"/>
                <a:stretch>
                  <a:fillRect l="-17742" b="-25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144A887E-7070-C5CB-A406-8F7E75B857C5}"/>
                  </a:ext>
                </a:extLst>
              </p:cNvPr>
              <p:cNvSpPr/>
              <p:nvPr/>
            </p:nvSpPr>
            <p:spPr>
              <a:xfrm>
                <a:off x="10744739" y="2452377"/>
                <a:ext cx="762900" cy="4632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1</m:t>
                          </m:r>
                        </m:sub>
                      </m:sSub>
                    </m:oMath>
                  </m:oMathPara>
                </a14:m>
                <a:endParaRPr lang="en-US" sz="2800" dirty="0"/>
              </a:p>
            </p:txBody>
          </p:sp>
        </mc:Choice>
        <mc:Fallback xmlns="">
          <p:sp>
            <p:nvSpPr>
              <p:cNvPr id="60" name="Rectangle 59">
                <a:extLst>
                  <a:ext uri="{FF2B5EF4-FFF2-40B4-BE49-F238E27FC236}">
                    <a16:creationId xmlns:a16="http://schemas.microsoft.com/office/drawing/2014/main" id="{144A887E-7070-C5CB-A406-8F7E75B857C5}"/>
                  </a:ext>
                </a:extLst>
              </p:cNvPr>
              <p:cNvSpPr>
                <a:spLocks noRot="1" noChangeAspect="1" noMove="1" noResize="1" noEditPoints="1" noAdjustHandles="1" noChangeArrowheads="1" noChangeShapeType="1" noTextEdit="1"/>
              </p:cNvSpPr>
              <p:nvPr/>
            </p:nvSpPr>
            <p:spPr>
              <a:xfrm>
                <a:off x="10744739" y="2452377"/>
                <a:ext cx="762900" cy="463287"/>
              </a:xfrm>
              <a:prstGeom prst="rect">
                <a:avLst/>
              </a:prstGeom>
              <a:blipFill>
                <a:blip r:embed="rId39"/>
                <a:stretch>
                  <a:fillRect l="-17460" b="-25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B795F2E8-7C2A-774A-300E-6508B65093E2}"/>
                  </a:ext>
                </a:extLst>
              </p:cNvPr>
              <p:cNvSpPr/>
              <p:nvPr/>
            </p:nvSpPr>
            <p:spPr>
              <a:xfrm>
                <a:off x="11126189" y="3084992"/>
                <a:ext cx="636815" cy="463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endParaRPr lang="en-US" sz="2800" dirty="0"/>
              </a:p>
            </p:txBody>
          </p:sp>
        </mc:Choice>
        <mc:Fallback xmlns="">
          <p:sp>
            <p:nvSpPr>
              <p:cNvPr id="61" name="Rectangle 60">
                <a:extLst>
                  <a:ext uri="{FF2B5EF4-FFF2-40B4-BE49-F238E27FC236}">
                    <a16:creationId xmlns:a16="http://schemas.microsoft.com/office/drawing/2014/main" id="{B795F2E8-7C2A-774A-300E-6508B65093E2}"/>
                  </a:ext>
                </a:extLst>
              </p:cNvPr>
              <p:cNvSpPr>
                <a:spLocks noRot="1" noChangeAspect="1" noMove="1" noResize="1" noEditPoints="1" noAdjustHandles="1" noChangeArrowheads="1" noChangeShapeType="1" noTextEdit="1"/>
              </p:cNvSpPr>
              <p:nvPr/>
            </p:nvSpPr>
            <p:spPr>
              <a:xfrm>
                <a:off x="11126189" y="3084992"/>
                <a:ext cx="636815" cy="463288"/>
              </a:xfrm>
              <a:prstGeom prst="rect">
                <a:avLst/>
              </a:prstGeom>
              <a:blipFill>
                <a:blip r:embed="rId40"/>
                <a:stretch>
                  <a:fillRect l="-1887" b="-7692"/>
                </a:stretch>
              </a:blipFill>
            </p:spPr>
            <p:txBody>
              <a:bodyPr/>
              <a:lstStyle/>
              <a:p>
                <a:r>
                  <a:rPr lang="en-US">
                    <a:noFill/>
                  </a:rPr>
                  <a:t> </a:t>
                </a:r>
              </a:p>
            </p:txBody>
          </p:sp>
        </mc:Fallback>
      </mc:AlternateContent>
    </p:spTree>
    <p:extLst>
      <p:ext uri="{BB962C8B-B14F-4D97-AF65-F5344CB8AC3E}">
        <p14:creationId xmlns:p14="http://schemas.microsoft.com/office/powerpoint/2010/main" val="15525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dissolve">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dissolve">
                                      <p:cBhvr>
                                        <p:cTn id="25" dur="500"/>
                                        <p:tgtEl>
                                          <p:spTgt spid="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par>
                                <p:cTn id="49" presetID="9"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par>
                                <p:cTn id="52" presetID="9"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dissolve">
                                      <p:cBhvr>
                                        <p:cTn id="66" dur="500"/>
                                        <p:tgtEl>
                                          <p:spTgt spid="38"/>
                                        </p:tgtEl>
                                      </p:cBhvr>
                                    </p:animEffect>
                                  </p:childTnLst>
                                </p:cTn>
                              </p:par>
                              <p:par>
                                <p:cTn id="67" presetID="9"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dissolve">
                                      <p:cBhvr>
                                        <p:cTn id="69" dur="500"/>
                                        <p:tgtEl>
                                          <p:spTgt spid="25"/>
                                        </p:tgtEl>
                                      </p:cBhvr>
                                    </p:animEffect>
                                  </p:childTnLst>
                                </p:cTn>
                              </p:par>
                              <p:par>
                                <p:cTn id="70" presetID="9"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dissolve">
                                      <p:cBhvr>
                                        <p:cTn id="77" dur="500"/>
                                        <p:tgtEl>
                                          <p:spTgt spid="4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dissolve">
                                      <p:cBhvr>
                                        <p:cTn id="83" dur="500"/>
                                        <p:tgtEl>
                                          <p:spTgt spid="48"/>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dissolve">
                                      <p:cBhvr>
                                        <p:cTn id="86" dur="500"/>
                                        <p:tgtEl>
                                          <p:spTgt spid="49"/>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dissolve">
                                      <p:cBhvr>
                                        <p:cTn id="89" dur="500"/>
                                        <p:tgtEl>
                                          <p:spTgt spid="5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dissolve">
                                      <p:cBhvr>
                                        <p:cTn id="95" dur="500"/>
                                        <p:tgtEl>
                                          <p:spTgt spid="52"/>
                                        </p:tgtEl>
                                      </p:cBhvr>
                                    </p:animEffect>
                                  </p:childTnLst>
                                </p:cTn>
                              </p:par>
                              <p:par>
                                <p:cTn id="96" presetID="9"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500"/>
                                        <p:tgtEl>
                                          <p:spTgt spid="45"/>
                                        </p:tgtEl>
                                      </p:cBhvr>
                                    </p:animEffect>
                                  </p:childTnLst>
                                </p:cTn>
                              </p:par>
                              <p:par>
                                <p:cTn id="99" presetID="9" presetClass="entr" presetSubtype="0"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dissolve">
                                      <p:cBhvr>
                                        <p:cTn id="101" dur="500"/>
                                        <p:tgtEl>
                                          <p:spTgt spid="4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dissolve">
                                      <p:cBhvr>
                                        <p:cTn id="104" dur="500"/>
                                        <p:tgtEl>
                                          <p:spTgt spid="43"/>
                                        </p:tgtEl>
                                      </p:cBhvr>
                                    </p:animEffect>
                                  </p:childTnLst>
                                </p:cTn>
                              </p:par>
                              <p:par>
                                <p:cTn id="105" presetID="9"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dissolve">
                                      <p:cBhvr>
                                        <p:cTn id="107" dur="500"/>
                                        <p:tgtEl>
                                          <p:spTgt spid="42"/>
                                        </p:tgtEl>
                                      </p:cBhvr>
                                    </p:animEffect>
                                  </p:childTnLst>
                                </p:cTn>
                              </p:par>
                              <p:par>
                                <p:cTn id="108" presetID="9" presetClass="entr" presetSubtype="0"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dissolve">
                                      <p:cBhvr>
                                        <p:cTn id="110" dur="500"/>
                                        <p:tgtEl>
                                          <p:spTgt spid="41"/>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dissolve">
                                      <p:cBhvr>
                                        <p:cTn id="113" dur="500"/>
                                        <p:tgtEl>
                                          <p:spTgt spid="53"/>
                                        </p:tgtEl>
                                      </p:cBhvr>
                                    </p:animEffect>
                                  </p:childTnLst>
                                </p:cTn>
                              </p:par>
                              <p:par>
                                <p:cTn id="114" presetID="9" presetClass="entr" presetSubtype="0" fill="hold"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dissolve">
                                      <p:cBhvr>
                                        <p:cTn id="116" dur="500"/>
                                        <p:tgtEl>
                                          <p:spTgt spid="40"/>
                                        </p:tgtEl>
                                      </p:cBhvr>
                                    </p:animEffect>
                                  </p:childTnLst>
                                </p:cTn>
                              </p:par>
                              <p:par>
                                <p:cTn id="117" presetID="9"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dissolv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23">
                                            <p:txEl>
                                              <p:pRg st="2" end="2"/>
                                            </p:txEl>
                                          </p:spTgt>
                                        </p:tgtEl>
                                        <p:attrNameLst>
                                          <p:attrName>style.visibility</p:attrName>
                                        </p:attrNameLst>
                                      </p:cBhvr>
                                      <p:to>
                                        <p:strVal val="visible"/>
                                      </p:to>
                                    </p:set>
                                    <p:animEffect transition="in" filter="dissolve">
                                      <p:cBhvr>
                                        <p:cTn id="124" dur="500"/>
                                        <p:tgtEl>
                                          <p:spTgt spid="23">
                                            <p:txEl>
                                              <p:pRg st="2" end="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dissolve">
                                      <p:cBhvr>
                                        <p:cTn id="129" dur="500"/>
                                        <p:tgtEl>
                                          <p:spTgt spid="59"/>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dissolve">
                                      <p:cBhvr>
                                        <p:cTn id="132" dur="500"/>
                                        <p:tgtEl>
                                          <p:spTgt spid="6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23">
                                            <p:txEl>
                                              <p:pRg st="3" end="3"/>
                                            </p:txEl>
                                          </p:spTgt>
                                        </p:tgtEl>
                                        <p:attrNameLst>
                                          <p:attrName>style.visibility</p:attrName>
                                        </p:attrNameLst>
                                      </p:cBhvr>
                                      <p:to>
                                        <p:strVal val="visible"/>
                                      </p:to>
                                    </p:set>
                                    <p:animEffect transition="in" filter="dissolve">
                                      <p:cBhvr>
                                        <p:cTn id="137" dur="500"/>
                                        <p:tgtEl>
                                          <p:spTgt spid="23">
                                            <p:txEl>
                                              <p:pRg st="3" end="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dissolve">
                                      <p:cBhvr>
                                        <p:cTn id="1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1" grpId="0" animBg="1"/>
      <p:bldP spid="32" grpId="0" animBg="1"/>
      <p:bldP spid="33" grpId="0" animBg="1"/>
      <p:bldP spid="34" grpId="0" animBg="1"/>
      <p:bldP spid="35" grpId="0" animBg="1"/>
      <p:bldP spid="36" grpId="0" animBg="1"/>
      <p:bldP spid="37" grpId="0" animBg="1"/>
      <p:bldP spid="38" grpId="0" animBg="1"/>
      <p:bldP spid="43" grpId="0" animBg="1"/>
      <p:bldP spid="46" grpId="0" animBg="1"/>
      <p:bldP spid="47" grpId="0" animBg="1"/>
      <p:bldP spid="48" grpId="0" animBg="1"/>
      <p:bldP spid="49" grpId="0" animBg="1"/>
      <p:bldP spid="50" grpId="0" animBg="1"/>
      <p:bldP spid="51" grpId="0" animBg="1"/>
      <p:bldP spid="52" grpId="0" animBg="1"/>
      <p:bldP spid="53" grpId="0" animBg="1"/>
      <p:bldP spid="59" grpId="0" animBg="1"/>
      <p:bldP spid="60"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5B2F9-AB88-376C-388C-86FEFA4B3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D1C20-09DF-20A6-D9AB-483A1A647A68}"/>
              </a:ext>
            </a:extLst>
          </p:cNvPr>
          <p:cNvSpPr>
            <a:spLocks noGrp="1"/>
          </p:cNvSpPr>
          <p:nvPr>
            <p:ph type="title"/>
          </p:nvPr>
        </p:nvSpPr>
        <p:spPr/>
        <p:txBody>
          <a:bodyPr/>
          <a:lstStyle/>
          <a:p>
            <a:r>
              <a:rPr lang="en-US" dirty="0"/>
              <a:t>Naor-Yung to the Rescue</a:t>
            </a:r>
          </a:p>
        </p:txBody>
      </p:sp>
      <p:sp>
        <p:nvSpPr>
          <p:cNvPr id="4" name="Slide Number Placeholder 3">
            <a:extLst>
              <a:ext uri="{FF2B5EF4-FFF2-40B4-BE49-F238E27FC236}">
                <a16:creationId xmlns:a16="http://schemas.microsoft.com/office/drawing/2014/main" id="{5E532E66-C023-EB0C-6042-66343F42B18A}"/>
              </a:ext>
            </a:extLst>
          </p:cNvPr>
          <p:cNvSpPr>
            <a:spLocks noGrp="1"/>
          </p:cNvSpPr>
          <p:nvPr>
            <p:ph type="sldNum" sz="quarter" idx="12"/>
          </p:nvPr>
        </p:nvSpPr>
        <p:spPr/>
        <p:txBody>
          <a:bodyPr/>
          <a:lstStyle/>
          <a:p>
            <a:fld id="{57E20FA2-3170-F043-A30C-F04EE61C13E9}" type="slidenum">
              <a:rPr lang="en-US" smtClean="0"/>
              <a:t>21</a:t>
            </a:fld>
            <a:endParaRPr lang="en-US"/>
          </a:p>
        </p:txBody>
      </p:sp>
      <p:grpSp>
        <p:nvGrpSpPr>
          <p:cNvPr id="12" name="Group 11">
            <a:extLst>
              <a:ext uri="{FF2B5EF4-FFF2-40B4-BE49-F238E27FC236}">
                <a16:creationId xmlns:a16="http://schemas.microsoft.com/office/drawing/2014/main" id="{ABE63EDC-C466-D66A-3198-D984699F2F22}"/>
              </a:ext>
            </a:extLst>
          </p:cNvPr>
          <p:cNvGrpSpPr/>
          <p:nvPr/>
        </p:nvGrpSpPr>
        <p:grpSpPr>
          <a:xfrm>
            <a:off x="402771" y="1831892"/>
            <a:ext cx="5022679" cy="620486"/>
            <a:chOff x="1057279" y="1825625"/>
            <a:chExt cx="5022679" cy="62048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A2204BB-C126-0A3C-4DA1-2AE5E59BB664}"/>
                    </a:ext>
                  </a:extLst>
                </p:cNvPr>
                <p:cNvSpPr/>
                <p:nvPr/>
              </p:nvSpPr>
              <p:spPr>
                <a:xfrm>
                  <a:off x="2226415"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EA2204BB-C126-0A3C-4DA1-2AE5E59BB664}"/>
                    </a:ext>
                  </a:extLst>
                </p:cNvPr>
                <p:cNvSpPr>
                  <a:spLocks noRot="1" noChangeAspect="1" noMove="1" noResize="1" noEditPoints="1" noAdjustHandles="1" noChangeArrowheads="1" noChangeShapeType="1" noTextEdit="1"/>
                </p:cNvSpPr>
                <p:nvPr/>
              </p:nvSpPr>
              <p:spPr>
                <a:xfrm>
                  <a:off x="2226415" y="1825625"/>
                  <a:ext cx="636814" cy="620486"/>
                </a:xfrm>
                <a:prstGeom prst="rect">
                  <a:avLst/>
                </a:prstGeom>
                <a:blipFill>
                  <a:blip r:embed="rId2"/>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5E04EFB-7AE0-3359-7CB5-A3CECAB8FF9D}"/>
                    </a:ext>
                  </a:extLst>
                </p:cNvPr>
                <p:cNvSpPr/>
                <p:nvPr/>
              </p:nvSpPr>
              <p:spPr>
                <a:xfrm>
                  <a:off x="3298658"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95E04EFB-7AE0-3359-7CB5-A3CECAB8FF9D}"/>
                    </a:ext>
                  </a:extLst>
                </p:cNvPr>
                <p:cNvSpPr>
                  <a:spLocks noRot="1" noChangeAspect="1" noMove="1" noResize="1" noEditPoints="1" noAdjustHandles="1" noChangeArrowheads="1" noChangeShapeType="1" noTextEdit="1"/>
                </p:cNvSpPr>
                <p:nvPr/>
              </p:nvSpPr>
              <p:spPr>
                <a:xfrm>
                  <a:off x="3298658" y="1825625"/>
                  <a:ext cx="636814" cy="620486"/>
                </a:xfrm>
                <a:prstGeom prst="rect">
                  <a:avLst/>
                </a:prstGeom>
                <a:blipFill>
                  <a:blip r:embed="rId3"/>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C7E3B02-6173-4F93-E52A-2D192D385813}"/>
                    </a:ext>
                  </a:extLst>
                </p:cNvPr>
                <p:cNvSpPr/>
                <p:nvPr/>
              </p:nvSpPr>
              <p:spPr>
                <a:xfrm>
                  <a:off x="4370901"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2C7E3B02-6173-4F93-E52A-2D192D385813}"/>
                    </a:ext>
                  </a:extLst>
                </p:cNvPr>
                <p:cNvSpPr>
                  <a:spLocks noRot="1" noChangeAspect="1" noMove="1" noResize="1" noEditPoints="1" noAdjustHandles="1" noChangeArrowheads="1" noChangeShapeType="1" noTextEdit="1"/>
                </p:cNvSpPr>
                <p:nvPr/>
              </p:nvSpPr>
              <p:spPr>
                <a:xfrm>
                  <a:off x="4370901" y="1825625"/>
                  <a:ext cx="636814" cy="620486"/>
                </a:xfrm>
                <a:prstGeom prst="rect">
                  <a:avLst/>
                </a:prstGeom>
                <a:blipFill>
                  <a:blip r:embed="rId4"/>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1F275CC-94C0-B253-496A-84CC9A51B9EF}"/>
                    </a:ext>
                  </a:extLst>
                </p:cNvPr>
                <p:cNvSpPr/>
                <p:nvPr/>
              </p:nvSpPr>
              <p:spPr>
                <a:xfrm>
                  <a:off x="5443144"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11F275CC-94C0-B253-496A-84CC9A51B9EF}"/>
                    </a:ext>
                  </a:extLst>
                </p:cNvPr>
                <p:cNvSpPr>
                  <a:spLocks noRot="1" noChangeAspect="1" noMove="1" noResize="1" noEditPoints="1" noAdjustHandles="1" noChangeArrowheads="1" noChangeShapeType="1" noTextEdit="1"/>
                </p:cNvSpPr>
                <p:nvPr/>
              </p:nvSpPr>
              <p:spPr>
                <a:xfrm>
                  <a:off x="5443144" y="1825625"/>
                  <a:ext cx="636814" cy="620486"/>
                </a:xfrm>
                <a:prstGeom prst="rect">
                  <a:avLst/>
                </a:prstGeom>
                <a:blipFill>
                  <a:blip r:embed="rId5"/>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6260100-4A64-A537-EE53-957FC4C963EF}"/>
                    </a:ext>
                  </a:extLst>
                </p:cNvPr>
                <p:cNvSpPr txBox="1">
                  <a:spLocks/>
                </p:cNvSpPr>
                <p:nvPr/>
              </p:nvSpPr>
              <p:spPr>
                <a:xfrm>
                  <a:off x="1057279" y="1951058"/>
                  <a:ext cx="1028195" cy="49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B6260100-4A64-A537-EE53-957FC4C963EF}"/>
                    </a:ext>
                  </a:extLst>
                </p:cNvPr>
                <p:cNvSpPr txBox="1">
                  <a:spLocks noRot="1" noChangeAspect="1" noMove="1" noResize="1" noEditPoints="1" noAdjustHandles="1" noChangeArrowheads="1" noChangeShapeType="1" noTextEdit="1"/>
                </p:cNvSpPr>
                <p:nvPr/>
              </p:nvSpPr>
              <p:spPr>
                <a:xfrm>
                  <a:off x="1057279" y="1951058"/>
                  <a:ext cx="1028195" cy="495053"/>
                </a:xfrm>
                <a:prstGeom prst="rect">
                  <a:avLst/>
                </a:prstGeom>
                <a:blipFill>
                  <a:blip r:embed="rId6"/>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6D4DCBB1-5213-5124-8AB2-E30F0F02C9F7}"/>
              </a:ext>
            </a:extLst>
          </p:cNvPr>
          <p:cNvGrpSpPr/>
          <p:nvPr/>
        </p:nvGrpSpPr>
        <p:grpSpPr>
          <a:xfrm>
            <a:off x="1555865" y="2814781"/>
            <a:ext cx="3853543" cy="620486"/>
            <a:chOff x="2226415" y="2808514"/>
            <a:chExt cx="3853543" cy="620486"/>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9931765-6AC2-5EE4-8825-6C10A7B31D5D}"/>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3" name="Rectangle 12">
                  <a:extLst>
                    <a:ext uri="{FF2B5EF4-FFF2-40B4-BE49-F238E27FC236}">
                      <a16:creationId xmlns:a16="http://schemas.microsoft.com/office/drawing/2014/main" id="{99931765-6AC2-5EE4-8825-6C10A7B31D5D}"/>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1D17B4-3FCD-6CB5-C232-C0BD542E4F97}"/>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4" name="Rectangle 13">
                  <a:extLst>
                    <a:ext uri="{FF2B5EF4-FFF2-40B4-BE49-F238E27FC236}">
                      <a16:creationId xmlns:a16="http://schemas.microsoft.com/office/drawing/2014/main" id="{001D17B4-3FCD-6CB5-C232-C0BD542E4F97}"/>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B3C0B97-D907-27FF-F450-7D116FCA2D54}"/>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5" name="Rectangle 14">
                  <a:extLst>
                    <a:ext uri="{FF2B5EF4-FFF2-40B4-BE49-F238E27FC236}">
                      <a16:creationId xmlns:a16="http://schemas.microsoft.com/office/drawing/2014/main" id="{FB3C0B97-D907-27FF-F450-7D116FCA2D54}"/>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EBC9B9E-1188-106D-1A6D-5A33C5C264C9}"/>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6" name="Rectangle 15">
                  <a:extLst>
                    <a:ext uri="{FF2B5EF4-FFF2-40B4-BE49-F238E27FC236}">
                      <a16:creationId xmlns:a16="http://schemas.microsoft.com/office/drawing/2014/main" id="{4EBC9B9E-1188-106D-1A6D-5A33C5C264C9}"/>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0"/>
                  <a:stretch>
                    <a:fillRect l="-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615AE06D-9ED7-E61B-0A61-CCCC7DE018FC}"/>
              </a:ext>
            </a:extLst>
          </p:cNvPr>
          <p:cNvGrpSpPr/>
          <p:nvPr/>
        </p:nvGrpSpPr>
        <p:grpSpPr>
          <a:xfrm>
            <a:off x="1571907" y="1831892"/>
            <a:ext cx="3853543" cy="620486"/>
            <a:chOff x="2226415" y="2808514"/>
            <a:chExt cx="3853543" cy="620486"/>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C982854-0CC8-01CD-020D-5F04D60559AB}"/>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19" name="Rectangle 18">
                  <a:extLst>
                    <a:ext uri="{FF2B5EF4-FFF2-40B4-BE49-F238E27FC236}">
                      <a16:creationId xmlns:a16="http://schemas.microsoft.com/office/drawing/2014/main" id="{BC982854-0CC8-01CD-020D-5F04D60559AB}"/>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1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0597B82-E26A-F5B9-8EF1-22CB616838C8}"/>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0" name="Rectangle 19">
                  <a:extLst>
                    <a:ext uri="{FF2B5EF4-FFF2-40B4-BE49-F238E27FC236}">
                      <a16:creationId xmlns:a16="http://schemas.microsoft.com/office/drawing/2014/main" id="{F0597B82-E26A-F5B9-8EF1-22CB616838C8}"/>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1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00015D9-DBFF-B3CA-0268-63905F471F5E}"/>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1" name="Rectangle 20">
                  <a:extLst>
                    <a:ext uri="{FF2B5EF4-FFF2-40B4-BE49-F238E27FC236}">
                      <a16:creationId xmlns:a16="http://schemas.microsoft.com/office/drawing/2014/main" id="{500015D9-DBFF-B3CA-0268-63905F471F5E}"/>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13"/>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79A2705-DD4A-6FF4-2082-A2DF09E949E6}"/>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2" name="Rectangle 21">
                  <a:extLst>
                    <a:ext uri="{FF2B5EF4-FFF2-40B4-BE49-F238E27FC236}">
                      <a16:creationId xmlns:a16="http://schemas.microsoft.com/office/drawing/2014/main" id="{779A2705-DD4A-6FF4-2082-A2DF09E949E6}"/>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4"/>
                  <a:stretch>
                    <a:fillRect l="-75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39AEB383-E955-71FA-487F-111F1F3DB626}"/>
                  </a:ext>
                </a:extLst>
              </p:cNvPr>
              <p:cNvSpPr/>
              <p:nvPr/>
            </p:nvSpPr>
            <p:spPr>
              <a:xfrm>
                <a:off x="5822920" y="1742174"/>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first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sk</m:t>
                            </m:r>
                          </m:e>
                          <m:sub>
                            <m:r>
                              <a:rPr lang="en-US" sz="2800" b="0" i="1" smtClean="0">
                                <a:solidFill>
                                  <a:schemeClr val="tx1"/>
                                </a:solidFill>
                                <a:latin typeface="Cambria Math" panose="02040503050406030204" pitchFamily="18" charset="0"/>
                              </a:rPr>
                              <m:t>0</m:t>
                            </m:r>
                          </m:sub>
                        </m:sSub>
                      </m:sub>
                    </m:sSub>
                    <m:d>
                      <m:dPr>
                        <m:ctrlPr>
                          <a:rPr lang="en-US" sz="2800" b="0" i="1" smtClean="0">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m:rPr>
                                    <m:sty m:val="p"/>
                                  </m:rPr>
                                  <a:rPr lang="en-US" sz="2800">
                                    <a:solidFill>
                                      <a:schemeClr val="tx1"/>
                                    </a:solidFill>
                                    <a:latin typeface="Cambria Math" panose="02040503050406030204" pitchFamily="18" charset="0"/>
                                  </a:rPr>
                                  <m:t>ct</m:t>
                                </m:r>
                              </m:e>
                            </m:acc>
                          </m:e>
                          <m:sup>
                            <m:r>
                              <a:rPr lang="en-US" sz="2800" i="1">
                                <a:solidFill>
                                  <a:schemeClr val="tx1"/>
                                </a:solidFill>
                                <a:latin typeface="Cambria Math" panose="02040503050406030204" pitchFamily="18" charset="0"/>
                              </a:rPr>
                              <m:t>0</m:t>
                            </m:r>
                          </m:sup>
                        </m:sSup>
                      </m:e>
                    </m:d>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oMath>
                </a14:m>
                <a:r>
                  <a:rPr lang="en-US" sz="2800" dirty="0">
                    <a:solidFill>
                      <a:schemeClr val="tx1"/>
                    </a:solidFill>
                  </a:rPr>
                  <a:t>? </a:t>
                </a:r>
              </a:p>
            </p:txBody>
          </p:sp>
        </mc:Choice>
        <mc:Fallback xmlns="">
          <p:sp>
            <p:nvSpPr>
              <p:cNvPr id="23" name="Rounded Rectangle 22">
                <a:extLst>
                  <a:ext uri="{FF2B5EF4-FFF2-40B4-BE49-F238E27FC236}">
                    <a16:creationId xmlns:a16="http://schemas.microsoft.com/office/drawing/2014/main" id="{39AEB383-E955-71FA-487F-111F1F3DB626}"/>
                  </a:ext>
                </a:extLst>
              </p:cNvPr>
              <p:cNvSpPr>
                <a:spLocks noRot="1" noChangeAspect="1" noMove="1" noResize="1" noEditPoints="1" noAdjustHandles="1" noChangeArrowheads="1" noChangeShapeType="1" noTextEdit="1"/>
              </p:cNvSpPr>
              <p:nvPr/>
            </p:nvSpPr>
            <p:spPr>
              <a:xfrm>
                <a:off x="5822920" y="1742174"/>
                <a:ext cx="3458727" cy="1749311"/>
              </a:xfrm>
              <a:prstGeom prst="roundRect">
                <a:avLst/>
              </a:prstGeom>
              <a:blipFill>
                <a:blip r:embed="rId15"/>
                <a:stretch>
                  <a:fillRect l="-727"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1D1456B-6428-7031-4A26-8B750F05732B}"/>
                  </a:ext>
                </a:extLst>
              </p:cNvPr>
              <p:cNvSpPr/>
              <p:nvPr/>
            </p:nvSpPr>
            <p:spPr>
              <a:xfrm>
                <a:off x="3067756"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0</m:t>
                          </m:r>
                        </m:sup>
                      </m:sSup>
                    </m:oMath>
                  </m:oMathPara>
                </a14:m>
                <a:endParaRPr lang="en-US" sz="2800" dirty="0"/>
              </a:p>
            </p:txBody>
          </p:sp>
        </mc:Choice>
        <mc:Fallback xmlns="">
          <p:sp>
            <p:nvSpPr>
              <p:cNvPr id="38" name="Rectangle 37">
                <a:extLst>
                  <a:ext uri="{FF2B5EF4-FFF2-40B4-BE49-F238E27FC236}">
                    <a16:creationId xmlns:a16="http://schemas.microsoft.com/office/drawing/2014/main" id="{B1D1456B-6428-7031-4A26-8B750F05732B}"/>
                  </a:ext>
                </a:extLst>
              </p:cNvPr>
              <p:cNvSpPr>
                <a:spLocks noRot="1" noChangeAspect="1" noMove="1" noResize="1" noEditPoints="1" noAdjustHandles="1" noChangeArrowheads="1" noChangeShapeType="1" noTextEdit="1"/>
              </p:cNvSpPr>
              <p:nvPr/>
            </p:nvSpPr>
            <p:spPr>
              <a:xfrm>
                <a:off x="3067756" y="4442345"/>
                <a:ext cx="636814" cy="620486"/>
              </a:xfrm>
              <a:prstGeom prst="rect">
                <a:avLst/>
              </a:prstGeom>
              <a:blipFill>
                <a:blip r:embed="rId16"/>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F88DB21F-5B35-5E3B-45FE-0CBB0F98FB6B}"/>
                  </a:ext>
                </a:extLst>
              </p:cNvPr>
              <p:cNvSpPr/>
              <p:nvPr/>
            </p:nvSpPr>
            <p:spPr>
              <a:xfrm>
                <a:off x="4149151"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1</m:t>
                          </m:r>
                        </m:sup>
                      </m:sSup>
                    </m:oMath>
                  </m:oMathPara>
                </a14:m>
                <a:endParaRPr lang="en-US" sz="2800" dirty="0"/>
              </a:p>
            </p:txBody>
          </p:sp>
        </mc:Choice>
        <mc:Fallback xmlns="">
          <p:sp>
            <p:nvSpPr>
              <p:cNvPr id="53" name="Rectangle 52">
                <a:extLst>
                  <a:ext uri="{FF2B5EF4-FFF2-40B4-BE49-F238E27FC236}">
                    <a16:creationId xmlns:a16="http://schemas.microsoft.com/office/drawing/2014/main" id="{F88DB21F-5B35-5E3B-45FE-0CBB0F98FB6B}"/>
                  </a:ext>
                </a:extLst>
              </p:cNvPr>
              <p:cNvSpPr>
                <a:spLocks noRot="1" noChangeAspect="1" noMove="1" noResize="1" noEditPoints="1" noAdjustHandles="1" noChangeArrowheads="1" noChangeShapeType="1" noTextEdit="1"/>
              </p:cNvSpPr>
              <p:nvPr/>
            </p:nvSpPr>
            <p:spPr>
              <a:xfrm>
                <a:off x="4149151" y="4442345"/>
                <a:ext cx="636814" cy="620486"/>
              </a:xfrm>
              <a:prstGeom prst="rect">
                <a:avLst/>
              </a:prstGeom>
              <a:blipFill>
                <a:blip r:embed="rId1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EB1D8BF-E42B-3DB9-8FE9-8348CD521E32}"/>
                  </a:ext>
                </a:extLst>
              </p:cNvPr>
              <p:cNvSpPr txBox="1"/>
              <p:nvPr/>
            </p:nvSpPr>
            <p:spPr>
              <a:xfrm>
                <a:off x="1571907"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1</m:t>
                          </m:r>
                        </m:sub>
                      </m:sSub>
                    </m:oMath>
                  </m:oMathPara>
                </a14:m>
                <a:endParaRPr lang="en-US" sz="2800" dirty="0"/>
              </a:p>
            </p:txBody>
          </p:sp>
        </mc:Choice>
        <mc:Fallback xmlns="">
          <p:sp>
            <p:nvSpPr>
              <p:cNvPr id="55" name="TextBox 54">
                <a:extLst>
                  <a:ext uri="{FF2B5EF4-FFF2-40B4-BE49-F238E27FC236}">
                    <a16:creationId xmlns:a16="http://schemas.microsoft.com/office/drawing/2014/main" id="{2EB1D8BF-E42B-3DB9-8FE9-8348CD521E32}"/>
                  </a:ext>
                </a:extLst>
              </p:cNvPr>
              <p:cNvSpPr txBox="1">
                <a:spLocks noRot="1" noChangeAspect="1" noMove="1" noResize="1" noEditPoints="1" noAdjustHandles="1" noChangeArrowheads="1" noChangeShapeType="1" noTextEdit="1"/>
              </p:cNvSpPr>
              <p:nvPr/>
            </p:nvSpPr>
            <p:spPr>
              <a:xfrm>
                <a:off x="1571907" y="1271950"/>
                <a:ext cx="636814"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8BDD364-9305-996E-9654-8CF5FDFF9635}"/>
                  </a:ext>
                </a:extLst>
              </p:cNvPr>
              <p:cNvSpPr txBox="1"/>
              <p:nvPr/>
            </p:nvSpPr>
            <p:spPr>
              <a:xfrm>
                <a:off x="3716393"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3</m:t>
                          </m:r>
                        </m:sub>
                      </m:sSub>
                    </m:oMath>
                  </m:oMathPara>
                </a14:m>
                <a:endParaRPr lang="en-US" sz="2800" dirty="0"/>
              </a:p>
            </p:txBody>
          </p:sp>
        </mc:Choice>
        <mc:Fallback xmlns="">
          <p:sp>
            <p:nvSpPr>
              <p:cNvPr id="56" name="TextBox 55">
                <a:extLst>
                  <a:ext uri="{FF2B5EF4-FFF2-40B4-BE49-F238E27FC236}">
                    <a16:creationId xmlns:a16="http://schemas.microsoft.com/office/drawing/2014/main" id="{68BDD364-9305-996E-9654-8CF5FDFF9635}"/>
                  </a:ext>
                </a:extLst>
              </p:cNvPr>
              <p:cNvSpPr txBox="1">
                <a:spLocks noRot="1" noChangeAspect="1" noMove="1" noResize="1" noEditPoints="1" noAdjustHandles="1" noChangeArrowheads="1" noChangeShapeType="1" noTextEdit="1"/>
              </p:cNvSpPr>
              <p:nvPr/>
            </p:nvSpPr>
            <p:spPr>
              <a:xfrm>
                <a:off x="3716393" y="1271950"/>
                <a:ext cx="636814" cy="523220"/>
              </a:xfrm>
              <a:prstGeom prst="rect">
                <a:avLst/>
              </a:prstGeom>
              <a:blipFill>
                <a:blip r:embed="rId1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D47EB27-BAFB-AE74-2FDC-1ED428DF7FEC}"/>
                  </a:ext>
                </a:extLst>
              </p:cNvPr>
              <p:cNvSpPr txBox="1"/>
              <p:nvPr/>
            </p:nvSpPr>
            <p:spPr>
              <a:xfrm>
                <a:off x="2634998"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2</m:t>
                          </m:r>
                        </m:sub>
                      </m:sSub>
                    </m:oMath>
                  </m:oMathPara>
                </a14:m>
                <a:endParaRPr lang="en-US" sz="2800" dirty="0"/>
              </a:p>
            </p:txBody>
          </p:sp>
        </mc:Choice>
        <mc:Fallback xmlns="">
          <p:sp>
            <p:nvSpPr>
              <p:cNvPr id="57" name="TextBox 56">
                <a:extLst>
                  <a:ext uri="{FF2B5EF4-FFF2-40B4-BE49-F238E27FC236}">
                    <a16:creationId xmlns:a16="http://schemas.microsoft.com/office/drawing/2014/main" id="{4D47EB27-BAFB-AE74-2FDC-1ED428DF7FEC}"/>
                  </a:ext>
                </a:extLst>
              </p:cNvPr>
              <p:cNvSpPr txBox="1">
                <a:spLocks noRot="1" noChangeAspect="1" noMove="1" noResize="1" noEditPoints="1" noAdjustHandles="1" noChangeArrowheads="1" noChangeShapeType="1" noTextEdit="1"/>
              </p:cNvSpPr>
              <p:nvPr/>
            </p:nvSpPr>
            <p:spPr>
              <a:xfrm>
                <a:off x="2634998" y="1271950"/>
                <a:ext cx="636814" cy="523220"/>
              </a:xfrm>
              <a:prstGeom prst="rect">
                <a:avLst/>
              </a:prstGeom>
              <a:blipFill>
                <a:blip r:embed="rId2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3CA3BE8-F1BE-0B48-D35F-DEA16717B7AC}"/>
                  </a:ext>
                </a:extLst>
              </p:cNvPr>
              <p:cNvSpPr txBox="1"/>
              <p:nvPr/>
            </p:nvSpPr>
            <p:spPr>
              <a:xfrm>
                <a:off x="4781152" y="1276452"/>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4</m:t>
                          </m:r>
                        </m:sub>
                      </m:sSub>
                    </m:oMath>
                  </m:oMathPara>
                </a14:m>
                <a:endParaRPr lang="en-US" sz="2800" dirty="0"/>
              </a:p>
            </p:txBody>
          </p:sp>
        </mc:Choice>
        <mc:Fallback xmlns="">
          <p:sp>
            <p:nvSpPr>
              <p:cNvPr id="58" name="TextBox 57">
                <a:extLst>
                  <a:ext uri="{FF2B5EF4-FFF2-40B4-BE49-F238E27FC236}">
                    <a16:creationId xmlns:a16="http://schemas.microsoft.com/office/drawing/2014/main" id="{E3CA3BE8-F1BE-0B48-D35F-DEA16717B7AC}"/>
                  </a:ext>
                </a:extLst>
              </p:cNvPr>
              <p:cNvSpPr txBox="1">
                <a:spLocks noRot="1" noChangeAspect="1" noMove="1" noResize="1" noEditPoints="1" noAdjustHandles="1" noChangeArrowheads="1" noChangeShapeType="1" noTextEdit="1"/>
              </p:cNvSpPr>
              <p:nvPr/>
            </p:nvSpPr>
            <p:spPr>
              <a:xfrm>
                <a:off x="4781152" y="1276452"/>
                <a:ext cx="636814" cy="523220"/>
              </a:xfrm>
              <a:prstGeom prst="rect">
                <a:avLst/>
              </a:prstGeom>
              <a:blipFill>
                <a:blip r:embed="rId2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74B67FE-7954-A5D8-5C61-F71E76314914}"/>
                  </a:ext>
                </a:extLst>
              </p:cNvPr>
              <p:cNvSpPr/>
              <p:nvPr/>
            </p:nvSpPr>
            <p:spPr>
              <a:xfrm>
                <a:off x="5213909"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074B67FE-7954-A5D8-5C61-F71E76314914}"/>
                  </a:ext>
                </a:extLst>
              </p:cNvPr>
              <p:cNvSpPr>
                <a:spLocks noRot="1" noChangeAspect="1" noMove="1" noResize="1" noEditPoints="1" noAdjustHandles="1" noChangeArrowheads="1" noChangeShapeType="1" noTextEdit="1"/>
              </p:cNvSpPr>
              <p:nvPr/>
            </p:nvSpPr>
            <p:spPr>
              <a:xfrm>
                <a:off x="5213909" y="4442345"/>
                <a:ext cx="981293" cy="620486"/>
              </a:xfrm>
              <a:prstGeom prst="rect">
                <a:avLst/>
              </a:prstGeom>
              <a:blipFill>
                <a:blip r:embed="rId22"/>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28DE7E6-C56B-9005-5296-1872FDD761D6}"/>
                  </a:ext>
                </a:extLst>
              </p:cNvPr>
              <p:cNvSpPr/>
              <p:nvPr/>
            </p:nvSpPr>
            <p:spPr>
              <a:xfrm>
                <a:off x="6528758"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1</m:t>
                          </m:r>
                        </m:sub>
                      </m:sSub>
                    </m:oMath>
                  </m:oMathPara>
                </a14:m>
                <a:endParaRPr lang="en-US" sz="2800" dirty="0"/>
              </a:p>
            </p:txBody>
          </p:sp>
        </mc:Choice>
        <mc:Fallback xmlns="">
          <p:sp>
            <p:nvSpPr>
              <p:cNvPr id="9" name="Rectangle 8">
                <a:extLst>
                  <a:ext uri="{FF2B5EF4-FFF2-40B4-BE49-F238E27FC236}">
                    <a16:creationId xmlns:a16="http://schemas.microsoft.com/office/drawing/2014/main" id="{A28DE7E6-C56B-9005-5296-1872FDD761D6}"/>
                  </a:ext>
                </a:extLst>
              </p:cNvPr>
              <p:cNvSpPr>
                <a:spLocks noRot="1" noChangeAspect="1" noMove="1" noResize="1" noEditPoints="1" noAdjustHandles="1" noChangeArrowheads="1" noChangeShapeType="1" noTextEdit="1"/>
              </p:cNvSpPr>
              <p:nvPr/>
            </p:nvSpPr>
            <p:spPr>
              <a:xfrm>
                <a:off x="6528758" y="4442345"/>
                <a:ext cx="981293" cy="620486"/>
              </a:xfrm>
              <a:prstGeom prst="rect">
                <a:avLst/>
              </a:prstGeom>
              <a:blipFill>
                <a:blip r:embed="rId23"/>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FB8D504-7FBE-761C-0A39-C7323045EC26}"/>
                  </a:ext>
                </a:extLst>
              </p:cNvPr>
              <p:cNvSpPr/>
              <p:nvPr/>
            </p:nvSpPr>
            <p:spPr>
              <a:xfrm>
                <a:off x="7843608" y="4435972"/>
                <a:ext cx="766992"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endParaRPr lang="en-US" sz="2800" dirty="0"/>
              </a:p>
            </p:txBody>
          </p:sp>
        </mc:Choice>
        <mc:Fallback xmlns="">
          <p:sp>
            <p:nvSpPr>
              <p:cNvPr id="10" name="Rectangle 9">
                <a:extLst>
                  <a:ext uri="{FF2B5EF4-FFF2-40B4-BE49-F238E27FC236}">
                    <a16:creationId xmlns:a16="http://schemas.microsoft.com/office/drawing/2014/main" id="{0FB8D504-7FBE-761C-0A39-C7323045EC26}"/>
                  </a:ext>
                </a:extLst>
              </p:cNvPr>
              <p:cNvSpPr>
                <a:spLocks noRot="1" noChangeAspect="1" noMove="1" noResize="1" noEditPoints="1" noAdjustHandles="1" noChangeArrowheads="1" noChangeShapeType="1" noTextEdit="1"/>
              </p:cNvSpPr>
              <p:nvPr/>
            </p:nvSpPr>
            <p:spPr>
              <a:xfrm>
                <a:off x="7843608" y="4435972"/>
                <a:ext cx="766992" cy="6204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3E6DF526-3B53-BDE7-ED43-DD9231BF0BC3}"/>
                  </a:ext>
                </a:extLst>
              </p:cNvPr>
              <p:cNvSpPr/>
              <p:nvPr/>
            </p:nvSpPr>
            <p:spPr>
              <a:xfrm>
                <a:off x="282236" y="3797670"/>
                <a:ext cx="1910443" cy="21340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0" i="1" smtClean="0">
                        <a:latin typeface="Cambria Math" panose="02040503050406030204" pitchFamily="18" charset="0"/>
                      </a:rPr>
                      <m:t>𝒜</m:t>
                    </m:r>
                  </m:oMath>
                </a14:m>
                <a:r>
                  <a:rPr lang="en-US" sz="2800" dirty="0"/>
                  <a:t> for ZF security</a:t>
                </a:r>
              </a:p>
            </p:txBody>
          </p:sp>
        </mc:Choice>
        <mc:Fallback xmlns="">
          <p:sp>
            <p:nvSpPr>
              <p:cNvPr id="54" name="Rounded Rectangle 53">
                <a:extLst>
                  <a:ext uri="{FF2B5EF4-FFF2-40B4-BE49-F238E27FC236}">
                    <a16:creationId xmlns:a16="http://schemas.microsoft.com/office/drawing/2014/main" id="{3E6DF526-3B53-BDE7-ED43-DD9231BF0BC3}"/>
                  </a:ext>
                </a:extLst>
              </p:cNvPr>
              <p:cNvSpPr>
                <a:spLocks noRot="1" noChangeAspect="1" noMove="1" noResize="1" noEditPoints="1" noAdjustHandles="1" noChangeArrowheads="1" noChangeShapeType="1" noTextEdit="1"/>
              </p:cNvSpPr>
              <p:nvPr/>
            </p:nvSpPr>
            <p:spPr>
              <a:xfrm>
                <a:off x="282236" y="3797670"/>
                <a:ext cx="1910443" cy="2134071"/>
              </a:xfrm>
              <a:prstGeom prst="roundRect">
                <a:avLst/>
              </a:prstGeom>
              <a:blipFill>
                <a:blip r:embed="rId25"/>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A96D83A9-64C8-1A16-9D03-40409FC91ED7}"/>
              </a:ext>
            </a:extLst>
          </p:cNvPr>
          <p:cNvCxnSpPr/>
          <p:nvPr/>
        </p:nvCxnSpPr>
        <p:spPr>
          <a:xfrm>
            <a:off x="2432649" y="5382883"/>
            <a:ext cx="686662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D694F37-DE39-05DA-E229-5263E4696A8A}"/>
                  </a:ext>
                </a:extLst>
              </p:cNvPr>
              <p:cNvSpPr txBox="1"/>
              <p:nvPr/>
            </p:nvSpPr>
            <p:spPr>
              <a:xfrm>
                <a:off x="3730826" y="1250230"/>
                <a:ext cx="636814"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𝑖</m:t>
                              </m:r>
                            </m:e>
                            <m:sup>
                              <m:r>
                                <a:rPr lang="en-US" sz="2800" b="0" i="1" smtClean="0">
                                  <a:solidFill>
                                    <a:srgbClr val="FF0000"/>
                                  </a:solidFill>
                                  <a:latin typeface="Cambria Math" panose="02040503050406030204" pitchFamily="18" charset="0"/>
                                </a:rPr>
                                <m:t>∗</m:t>
                              </m:r>
                            </m:sup>
                          </m:sSup>
                        </m:sub>
                      </m:sSub>
                    </m:oMath>
                  </m:oMathPara>
                </a14:m>
                <a:endParaRPr lang="en-US" sz="2800" dirty="0">
                  <a:solidFill>
                    <a:srgbClr val="FF0000"/>
                  </a:solidFill>
                </a:endParaRPr>
              </a:p>
            </p:txBody>
          </p:sp>
        </mc:Choice>
        <mc:Fallback xmlns="">
          <p:sp>
            <p:nvSpPr>
              <p:cNvPr id="61" name="TextBox 60">
                <a:extLst>
                  <a:ext uri="{FF2B5EF4-FFF2-40B4-BE49-F238E27FC236}">
                    <a16:creationId xmlns:a16="http://schemas.microsoft.com/office/drawing/2014/main" id="{0D694F37-DE39-05DA-E229-5263E4696A8A}"/>
                  </a:ext>
                </a:extLst>
              </p:cNvPr>
              <p:cNvSpPr txBox="1">
                <a:spLocks noRot="1" noChangeAspect="1" noMove="1" noResize="1" noEditPoints="1" noAdjustHandles="1" noChangeArrowheads="1" noChangeShapeType="1" noTextEdit="1"/>
              </p:cNvSpPr>
              <p:nvPr/>
            </p:nvSpPr>
            <p:spPr>
              <a:xfrm>
                <a:off x="3730826" y="1250230"/>
                <a:ext cx="636814" cy="523220"/>
              </a:xfrm>
              <a:prstGeom prst="rect">
                <a:avLst/>
              </a:prstGeom>
              <a:blipFill>
                <a:blip r:embed="rId26"/>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8DE7CDE-3FC7-D893-031D-8B89D5D8D302}"/>
                  </a:ext>
                </a:extLst>
              </p:cNvPr>
              <p:cNvSpPr/>
              <p:nvPr/>
            </p:nvSpPr>
            <p:spPr>
              <a:xfrm>
                <a:off x="3773540" y="2902413"/>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63" name="Rectangle 62">
                <a:extLst>
                  <a:ext uri="{FF2B5EF4-FFF2-40B4-BE49-F238E27FC236}">
                    <a16:creationId xmlns:a16="http://schemas.microsoft.com/office/drawing/2014/main" id="{D8DE7CDE-3FC7-D893-031D-8B89D5D8D302}"/>
                  </a:ext>
                </a:extLst>
              </p:cNvPr>
              <p:cNvSpPr>
                <a:spLocks noRot="1" noChangeAspect="1" noMove="1" noResize="1" noEditPoints="1" noAdjustHandles="1" noChangeArrowheads="1" noChangeShapeType="1" noTextEdit="1"/>
              </p:cNvSpPr>
              <p:nvPr/>
            </p:nvSpPr>
            <p:spPr>
              <a:xfrm>
                <a:off x="3773540" y="2902413"/>
                <a:ext cx="636814" cy="620486"/>
              </a:xfrm>
              <a:prstGeom prst="rect">
                <a:avLst/>
              </a:prstGeom>
              <a:blipFill>
                <a:blip r:embed="rId2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D3DCC5F-3084-EA3F-3B59-AD5E5BE73496}"/>
                  </a:ext>
                </a:extLst>
              </p:cNvPr>
              <p:cNvSpPr txBox="1"/>
              <p:nvPr/>
            </p:nvSpPr>
            <p:spPr>
              <a:xfrm>
                <a:off x="4034800" y="3559621"/>
                <a:ext cx="2525691" cy="523220"/>
              </a:xfrm>
              <a:prstGeom prst="rect">
                <a:avLst/>
              </a:prstGeom>
              <a:noFill/>
            </p:spPr>
            <p:txBody>
              <a:bodyPr wrap="none" rtlCol="0">
                <a:spAutoFit/>
              </a:bodyPr>
              <a:lstStyle/>
              <a:p>
                <a:r>
                  <a:rPr lang="en-US" sz="2800" dirty="0">
                    <a:solidFill>
                      <a:srgbClr val="00B050"/>
                    </a:solidFill>
                  </a:rPr>
                  <a:t>Encryption of </a:t>
                </a:r>
                <a14:m>
                  <m:oMath xmlns:m="http://schemas.openxmlformats.org/officeDocument/2006/math">
                    <m:r>
                      <a:rPr lang="en-US" sz="2800" b="1" i="1" smtClean="0">
                        <a:solidFill>
                          <a:srgbClr val="00B050"/>
                        </a:solidFill>
                        <a:latin typeface="Cambria Math" panose="02040503050406030204" pitchFamily="18" charset="0"/>
                      </a:rPr>
                      <m:t>𝟎</m:t>
                    </m:r>
                  </m:oMath>
                </a14:m>
                <a:endParaRPr lang="en-US" sz="2800" b="1" dirty="0">
                  <a:solidFill>
                    <a:srgbClr val="00B050"/>
                  </a:solidFill>
                </a:endParaRPr>
              </a:p>
            </p:txBody>
          </p:sp>
        </mc:Choice>
        <mc:Fallback xmlns="">
          <p:sp>
            <p:nvSpPr>
              <p:cNvPr id="64" name="TextBox 63">
                <a:extLst>
                  <a:ext uri="{FF2B5EF4-FFF2-40B4-BE49-F238E27FC236}">
                    <a16:creationId xmlns:a16="http://schemas.microsoft.com/office/drawing/2014/main" id="{7D3DCC5F-3084-EA3F-3B59-AD5E5BE73496}"/>
                  </a:ext>
                </a:extLst>
              </p:cNvPr>
              <p:cNvSpPr txBox="1">
                <a:spLocks noRot="1" noChangeAspect="1" noMove="1" noResize="1" noEditPoints="1" noAdjustHandles="1" noChangeArrowheads="1" noChangeShapeType="1" noTextEdit="1"/>
              </p:cNvSpPr>
              <p:nvPr/>
            </p:nvSpPr>
            <p:spPr>
              <a:xfrm>
                <a:off x="4034800" y="3559621"/>
                <a:ext cx="2525691" cy="523220"/>
              </a:xfrm>
              <a:prstGeom prst="rect">
                <a:avLst/>
              </a:prstGeom>
              <a:blipFill>
                <a:blip r:embed="rId28"/>
                <a:stretch>
                  <a:fillRect l="-5000" t="-1190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ounded Rectangle 64">
                <a:extLst>
                  <a:ext uri="{FF2B5EF4-FFF2-40B4-BE49-F238E27FC236}">
                    <a16:creationId xmlns:a16="http://schemas.microsoft.com/office/drawing/2014/main" id="{3B4A2EAE-2FCB-D793-10E7-6488233F2296}"/>
                  </a:ext>
                </a:extLst>
              </p:cNvPr>
              <p:cNvSpPr/>
              <p:nvPr/>
            </p:nvSpPr>
            <p:spPr>
              <a:xfrm>
                <a:off x="8681049" y="3042216"/>
                <a:ext cx="3458727" cy="1749311"/>
              </a:xfrm>
              <a:prstGeom prst="round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00B050"/>
                    </a:solidFill>
                  </a:rPr>
                  <a:t>Reduce to CPA security because </a:t>
                </a:r>
                <a14:m>
                  <m:oMath xmlns:m="http://schemas.openxmlformats.org/officeDocument/2006/math">
                    <m:sSub>
                      <m:sSubPr>
                        <m:ctrlPr>
                          <a:rPr lang="en-US" sz="2800" i="1">
                            <a:solidFill>
                              <a:srgbClr val="00B050"/>
                            </a:solidFill>
                            <a:latin typeface="Cambria Math" panose="02040503050406030204" pitchFamily="18" charset="0"/>
                          </a:rPr>
                        </m:ctrlPr>
                      </m:sSubPr>
                      <m:e>
                        <m:r>
                          <m:rPr>
                            <m:sty m:val="p"/>
                          </m:rPr>
                          <a:rPr lang="en-US" sz="2800">
                            <a:solidFill>
                              <a:srgbClr val="00B050"/>
                            </a:solidFill>
                            <a:latin typeface="Cambria Math" panose="02040503050406030204" pitchFamily="18" charset="0"/>
                          </a:rPr>
                          <m:t>sk</m:t>
                        </m:r>
                      </m:e>
                      <m:sub>
                        <m:r>
                          <a:rPr lang="en-US" sz="2800" b="0" i="1" smtClean="0">
                            <a:solidFill>
                              <a:srgbClr val="00B050"/>
                            </a:solidFill>
                            <a:latin typeface="Cambria Math" panose="02040503050406030204" pitchFamily="18" charset="0"/>
                          </a:rPr>
                          <m:t>1</m:t>
                        </m:r>
                      </m:sub>
                    </m:sSub>
                  </m:oMath>
                </a14:m>
                <a:r>
                  <a:rPr lang="en-US" sz="2800" dirty="0">
                    <a:solidFill>
                      <a:srgbClr val="00B050"/>
                    </a:solidFill>
                  </a:rPr>
                  <a:t> is not used!</a:t>
                </a:r>
              </a:p>
            </p:txBody>
          </p:sp>
        </mc:Choice>
        <mc:Fallback xmlns="">
          <p:sp>
            <p:nvSpPr>
              <p:cNvPr id="65" name="Rounded Rectangle 64">
                <a:extLst>
                  <a:ext uri="{FF2B5EF4-FFF2-40B4-BE49-F238E27FC236}">
                    <a16:creationId xmlns:a16="http://schemas.microsoft.com/office/drawing/2014/main" id="{3B4A2EAE-2FCB-D793-10E7-6488233F2296}"/>
                  </a:ext>
                </a:extLst>
              </p:cNvPr>
              <p:cNvSpPr>
                <a:spLocks noRot="1" noChangeAspect="1" noMove="1" noResize="1" noEditPoints="1" noAdjustHandles="1" noChangeArrowheads="1" noChangeShapeType="1" noTextEdit="1"/>
              </p:cNvSpPr>
              <p:nvPr/>
            </p:nvSpPr>
            <p:spPr>
              <a:xfrm>
                <a:off x="8681049" y="3042216"/>
                <a:ext cx="3458727" cy="1749311"/>
              </a:xfrm>
              <a:prstGeom prst="roundRect">
                <a:avLst/>
              </a:prstGeom>
              <a:blipFill>
                <a:blip r:embed="rId29"/>
                <a:stretch>
                  <a:fillRect l="-725"/>
                </a:stretch>
              </a:blipFill>
              <a:ln w="38100">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4047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1" grpId="0" animBg="1"/>
      <p:bldP spid="63" grpId="0" animBg="1"/>
      <p:bldP spid="64" grpId="0"/>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775-A68B-926D-9C60-1B508B99B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9A1AD-5278-1C50-6EB9-36CA376AA057}"/>
              </a:ext>
            </a:extLst>
          </p:cNvPr>
          <p:cNvSpPr>
            <a:spLocks noGrp="1"/>
          </p:cNvSpPr>
          <p:nvPr>
            <p:ph type="title"/>
          </p:nvPr>
        </p:nvSpPr>
        <p:spPr/>
        <p:txBody>
          <a:bodyPr/>
          <a:lstStyle/>
          <a:p>
            <a:r>
              <a:rPr lang="en-US" dirty="0"/>
              <a:t>Naor-Yung to the Rescue</a:t>
            </a:r>
          </a:p>
        </p:txBody>
      </p:sp>
      <p:sp>
        <p:nvSpPr>
          <p:cNvPr id="4" name="Slide Number Placeholder 3">
            <a:extLst>
              <a:ext uri="{FF2B5EF4-FFF2-40B4-BE49-F238E27FC236}">
                <a16:creationId xmlns:a16="http://schemas.microsoft.com/office/drawing/2014/main" id="{13B2544D-6DC1-7C25-B5ED-448EBC97D6AF}"/>
              </a:ext>
            </a:extLst>
          </p:cNvPr>
          <p:cNvSpPr>
            <a:spLocks noGrp="1"/>
          </p:cNvSpPr>
          <p:nvPr>
            <p:ph type="sldNum" sz="quarter" idx="12"/>
          </p:nvPr>
        </p:nvSpPr>
        <p:spPr/>
        <p:txBody>
          <a:bodyPr/>
          <a:lstStyle/>
          <a:p>
            <a:fld id="{57E20FA2-3170-F043-A30C-F04EE61C13E9}" type="slidenum">
              <a:rPr lang="en-US" smtClean="0"/>
              <a:t>22</a:t>
            </a:fld>
            <a:endParaRPr lang="en-US"/>
          </a:p>
        </p:txBody>
      </p:sp>
      <p:grpSp>
        <p:nvGrpSpPr>
          <p:cNvPr id="12" name="Group 11">
            <a:extLst>
              <a:ext uri="{FF2B5EF4-FFF2-40B4-BE49-F238E27FC236}">
                <a16:creationId xmlns:a16="http://schemas.microsoft.com/office/drawing/2014/main" id="{BFB21B25-9560-7C25-04CF-92F424E73712}"/>
              </a:ext>
            </a:extLst>
          </p:cNvPr>
          <p:cNvGrpSpPr/>
          <p:nvPr/>
        </p:nvGrpSpPr>
        <p:grpSpPr>
          <a:xfrm>
            <a:off x="402771" y="1831892"/>
            <a:ext cx="5022679" cy="620486"/>
            <a:chOff x="1057279" y="1825625"/>
            <a:chExt cx="5022679" cy="62048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7AF73D2-4F5B-8F36-054F-B6D17B6B7B4C}"/>
                    </a:ext>
                  </a:extLst>
                </p:cNvPr>
                <p:cNvSpPr/>
                <p:nvPr/>
              </p:nvSpPr>
              <p:spPr>
                <a:xfrm>
                  <a:off x="2226415"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07AF73D2-4F5B-8F36-054F-B6D17B6B7B4C}"/>
                    </a:ext>
                  </a:extLst>
                </p:cNvPr>
                <p:cNvSpPr>
                  <a:spLocks noRot="1" noChangeAspect="1" noMove="1" noResize="1" noEditPoints="1" noAdjustHandles="1" noChangeArrowheads="1" noChangeShapeType="1" noTextEdit="1"/>
                </p:cNvSpPr>
                <p:nvPr/>
              </p:nvSpPr>
              <p:spPr>
                <a:xfrm>
                  <a:off x="2226415" y="1825625"/>
                  <a:ext cx="636814" cy="620486"/>
                </a:xfrm>
                <a:prstGeom prst="rect">
                  <a:avLst/>
                </a:prstGeom>
                <a:blipFill>
                  <a:blip r:embed="rId2"/>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6D2685E-D95B-E234-F598-E412FADE6320}"/>
                    </a:ext>
                  </a:extLst>
                </p:cNvPr>
                <p:cNvSpPr/>
                <p:nvPr/>
              </p:nvSpPr>
              <p:spPr>
                <a:xfrm>
                  <a:off x="3298658"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C6D2685E-D95B-E234-F598-E412FADE6320}"/>
                    </a:ext>
                  </a:extLst>
                </p:cNvPr>
                <p:cNvSpPr>
                  <a:spLocks noRot="1" noChangeAspect="1" noMove="1" noResize="1" noEditPoints="1" noAdjustHandles="1" noChangeArrowheads="1" noChangeShapeType="1" noTextEdit="1"/>
                </p:cNvSpPr>
                <p:nvPr/>
              </p:nvSpPr>
              <p:spPr>
                <a:xfrm>
                  <a:off x="3298658" y="1825625"/>
                  <a:ext cx="636814" cy="620486"/>
                </a:xfrm>
                <a:prstGeom prst="rect">
                  <a:avLst/>
                </a:prstGeom>
                <a:blipFill>
                  <a:blip r:embed="rId3"/>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EE78625-3BD6-09DF-8490-BAEC682AD1AE}"/>
                    </a:ext>
                  </a:extLst>
                </p:cNvPr>
                <p:cNvSpPr/>
                <p:nvPr/>
              </p:nvSpPr>
              <p:spPr>
                <a:xfrm>
                  <a:off x="4370901"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9EE78625-3BD6-09DF-8490-BAEC682AD1AE}"/>
                    </a:ext>
                  </a:extLst>
                </p:cNvPr>
                <p:cNvSpPr>
                  <a:spLocks noRot="1" noChangeAspect="1" noMove="1" noResize="1" noEditPoints="1" noAdjustHandles="1" noChangeArrowheads="1" noChangeShapeType="1" noTextEdit="1"/>
                </p:cNvSpPr>
                <p:nvPr/>
              </p:nvSpPr>
              <p:spPr>
                <a:xfrm>
                  <a:off x="4370901" y="1825625"/>
                  <a:ext cx="636814" cy="620486"/>
                </a:xfrm>
                <a:prstGeom prst="rect">
                  <a:avLst/>
                </a:prstGeom>
                <a:blipFill>
                  <a:blip r:embed="rId4"/>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C993B77-C4DF-C333-4275-6ECF864E19D6}"/>
                    </a:ext>
                  </a:extLst>
                </p:cNvPr>
                <p:cNvSpPr/>
                <p:nvPr/>
              </p:nvSpPr>
              <p:spPr>
                <a:xfrm>
                  <a:off x="5443144"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2C993B77-C4DF-C333-4275-6ECF864E19D6}"/>
                    </a:ext>
                  </a:extLst>
                </p:cNvPr>
                <p:cNvSpPr>
                  <a:spLocks noRot="1" noChangeAspect="1" noMove="1" noResize="1" noEditPoints="1" noAdjustHandles="1" noChangeArrowheads="1" noChangeShapeType="1" noTextEdit="1"/>
                </p:cNvSpPr>
                <p:nvPr/>
              </p:nvSpPr>
              <p:spPr>
                <a:xfrm>
                  <a:off x="5443144" y="1825625"/>
                  <a:ext cx="636814" cy="620486"/>
                </a:xfrm>
                <a:prstGeom prst="rect">
                  <a:avLst/>
                </a:prstGeom>
                <a:blipFill>
                  <a:blip r:embed="rId5"/>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7334E60A-9CC5-0CE9-05C5-A1AC3B3467D9}"/>
                    </a:ext>
                  </a:extLst>
                </p:cNvPr>
                <p:cNvSpPr txBox="1">
                  <a:spLocks/>
                </p:cNvSpPr>
                <p:nvPr/>
              </p:nvSpPr>
              <p:spPr>
                <a:xfrm>
                  <a:off x="1057279" y="1951058"/>
                  <a:ext cx="1028195" cy="49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7334E60A-9CC5-0CE9-05C5-A1AC3B3467D9}"/>
                    </a:ext>
                  </a:extLst>
                </p:cNvPr>
                <p:cNvSpPr txBox="1">
                  <a:spLocks noRot="1" noChangeAspect="1" noMove="1" noResize="1" noEditPoints="1" noAdjustHandles="1" noChangeArrowheads="1" noChangeShapeType="1" noTextEdit="1"/>
                </p:cNvSpPr>
                <p:nvPr/>
              </p:nvSpPr>
              <p:spPr>
                <a:xfrm>
                  <a:off x="1057279" y="1951058"/>
                  <a:ext cx="1028195" cy="495053"/>
                </a:xfrm>
                <a:prstGeom prst="rect">
                  <a:avLst/>
                </a:prstGeom>
                <a:blipFill>
                  <a:blip r:embed="rId6"/>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E2886437-8955-528D-05BC-5371CF949A3D}"/>
              </a:ext>
            </a:extLst>
          </p:cNvPr>
          <p:cNvGrpSpPr/>
          <p:nvPr/>
        </p:nvGrpSpPr>
        <p:grpSpPr>
          <a:xfrm>
            <a:off x="1555865" y="2814781"/>
            <a:ext cx="3853543" cy="620486"/>
            <a:chOff x="2226415" y="2808514"/>
            <a:chExt cx="3853543" cy="620486"/>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F3A6C4F-997F-D70C-941C-437146F7BCA0}"/>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3" name="Rectangle 12">
                  <a:extLst>
                    <a:ext uri="{FF2B5EF4-FFF2-40B4-BE49-F238E27FC236}">
                      <a16:creationId xmlns:a16="http://schemas.microsoft.com/office/drawing/2014/main" id="{9F3A6C4F-997F-D70C-941C-437146F7BCA0}"/>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C292073-4A93-20D0-6A71-372C69E58B01}"/>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4" name="Rectangle 13">
                  <a:extLst>
                    <a:ext uri="{FF2B5EF4-FFF2-40B4-BE49-F238E27FC236}">
                      <a16:creationId xmlns:a16="http://schemas.microsoft.com/office/drawing/2014/main" id="{BC292073-4A93-20D0-6A71-372C69E58B01}"/>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3996844-8489-AD3A-E640-8F33E425681B}"/>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5" name="Rectangle 14">
                  <a:extLst>
                    <a:ext uri="{FF2B5EF4-FFF2-40B4-BE49-F238E27FC236}">
                      <a16:creationId xmlns:a16="http://schemas.microsoft.com/office/drawing/2014/main" id="{F3996844-8489-AD3A-E640-8F33E425681B}"/>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C4892F0-96F9-8C46-7C9E-EC9E0C5BEE00}"/>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6" name="Rectangle 15">
                  <a:extLst>
                    <a:ext uri="{FF2B5EF4-FFF2-40B4-BE49-F238E27FC236}">
                      <a16:creationId xmlns:a16="http://schemas.microsoft.com/office/drawing/2014/main" id="{8C4892F0-96F9-8C46-7C9E-EC9E0C5BEE00}"/>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0"/>
                  <a:stretch>
                    <a:fillRect l="-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E2C69EE3-13FB-E08D-11C3-815AFE80282D}"/>
              </a:ext>
            </a:extLst>
          </p:cNvPr>
          <p:cNvGrpSpPr/>
          <p:nvPr/>
        </p:nvGrpSpPr>
        <p:grpSpPr>
          <a:xfrm>
            <a:off x="1571907" y="1831892"/>
            <a:ext cx="3853543" cy="620486"/>
            <a:chOff x="2226415" y="2808514"/>
            <a:chExt cx="3853543" cy="620486"/>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8904DA8-1504-A53A-E22F-7508AB4919C0}"/>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19" name="Rectangle 18">
                  <a:extLst>
                    <a:ext uri="{FF2B5EF4-FFF2-40B4-BE49-F238E27FC236}">
                      <a16:creationId xmlns:a16="http://schemas.microsoft.com/office/drawing/2014/main" id="{F8904DA8-1504-A53A-E22F-7508AB4919C0}"/>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1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AFBBD2F-F3F4-76CC-46E9-941DBCAEA6E1}"/>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0" name="Rectangle 19">
                  <a:extLst>
                    <a:ext uri="{FF2B5EF4-FFF2-40B4-BE49-F238E27FC236}">
                      <a16:creationId xmlns:a16="http://schemas.microsoft.com/office/drawing/2014/main" id="{DAFBBD2F-F3F4-76CC-46E9-941DBCAEA6E1}"/>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1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CC081B1-64AD-6BF1-ED82-1799105FD9CB}"/>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1" name="Rectangle 20">
                  <a:extLst>
                    <a:ext uri="{FF2B5EF4-FFF2-40B4-BE49-F238E27FC236}">
                      <a16:creationId xmlns:a16="http://schemas.microsoft.com/office/drawing/2014/main" id="{FCC081B1-64AD-6BF1-ED82-1799105FD9CB}"/>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13"/>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3FC7BAA-2A9B-52F7-D94B-E802420874DF}"/>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2" name="Rectangle 21">
                  <a:extLst>
                    <a:ext uri="{FF2B5EF4-FFF2-40B4-BE49-F238E27FC236}">
                      <a16:creationId xmlns:a16="http://schemas.microsoft.com/office/drawing/2014/main" id="{43FC7BAA-2A9B-52F7-D94B-E802420874DF}"/>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4"/>
                  <a:stretch>
                    <a:fillRect l="-75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59838772-7DB1-1ADF-52D7-DF939D64B90B}"/>
                  </a:ext>
                </a:extLst>
              </p:cNvPr>
              <p:cNvSpPr/>
              <p:nvPr/>
            </p:nvSpPr>
            <p:spPr>
              <a:xfrm>
                <a:off x="5822920" y="1742174"/>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first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sk</m:t>
                            </m:r>
                          </m:e>
                          <m:sub>
                            <m:r>
                              <a:rPr lang="en-US" sz="2800" b="0" i="1" smtClean="0">
                                <a:solidFill>
                                  <a:schemeClr val="tx1"/>
                                </a:solidFill>
                                <a:latin typeface="Cambria Math" panose="02040503050406030204" pitchFamily="18" charset="0"/>
                              </a:rPr>
                              <m:t>0</m:t>
                            </m:r>
                          </m:sub>
                        </m:sSub>
                      </m:sub>
                    </m:sSub>
                    <m:d>
                      <m:dPr>
                        <m:ctrlPr>
                          <a:rPr lang="en-US" sz="2800" b="0" i="1" smtClean="0">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m:rPr>
                                    <m:sty m:val="p"/>
                                  </m:rPr>
                                  <a:rPr lang="en-US" sz="2800">
                                    <a:solidFill>
                                      <a:schemeClr val="tx1"/>
                                    </a:solidFill>
                                    <a:latin typeface="Cambria Math" panose="02040503050406030204" pitchFamily="18" charset="0"/>
                                  </a:rPr>
                                  <m:t>ct</m:t>
                                </m:r>
                              </m:e>
                            </m:acc>
                          </m:e>
                          <m:sup>
                            <m:r>
                              <a:rPr lang="en-US" sz="2800" i="1">
                                <a:solidFill>
                                  <a:schemeClr val="tx1"/>
                                </a:solidFill>
                                <a:latin typeface="Cambria Math" panose="02040503050406030204" pitchFamily="18" charset="0"/>
                              </a:rPr>
                              <m:t>0</m:t>
                            </m:r>
                          </m:sup>
                        </m:sSup>
                      </m:e>
                    </m:d>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oMath>
                </a14:m>
                <a:r>
                  <a:rPr lang="en-US" sz="2800" dirty="0">
                    <a:solidFill>
                      <a:schemeClr val="tx1"/>
                    </a:solidFill>
                  </a:rPr>
                  <a:t>? </a:t>
                </a:r>
              </a:p>
            </p:txBody>
          </p:sp>
        </mc:Choice>
        <mc:Fallback xmlns="">
          <p:sp>
            <p:nvSpPr>
              <p:cNvPr id="23" name="Rounded Rectangle 22">
                <a:extLst>
                  <a:ext uri="{FF2B5EF4-FFF2-40B4-BE49-F238E27FC236}">
                    <a16:creationId xmlns:a16="http://schemas.microsoft.com/office/drawing/2014/main" id="{59838772-7DB1-1ADF-52D7-DF939D64B90B}"/>
                  </a:ext>
                </a:extLst>
              </p:cNvPr>
              <p:cNvSpPr>
                <a:spLocks noRot="1" noChangeAspect="1" noMove="1" noResize="1" noEditPoints="1" noAdjustHandles="1" noChangeArrowheads="1" noChangeShapeType="1" noTextEdit="1"/>
              </p:cNvSpPr>
              <p:nvPr/>
            </p:nvSpPr>
            <p:spPr>
              <a:xfrm>
                <a:off x="5822920" y="1742174"/>
                <a:ext cx="3458727" cy="1749311"/>
              </a:xfrm>
              <a:prstGeom prst="roundRect">
                <a:avLst/>
              </a:prstGeom>
              <a:blipFill>
                <a:blip r:embed="rId15"/>
                <a:stretch>
                  <a:fillRect l="-727"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A7A9572-B49A-1B1C-FD59-5CD55CE68C5E}"/>
                  </a:ext>
                </a:extLst>
              </p:cNvPr>
              <p:cNvSpPr/>
              <p:nvPr/>
            </p:nvSpPr>
            <p:spPr>
              <a:xfrm>
                <a:off x="3067756"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0</m:t>
                          </m:r>
                        </m:sup>
                      </m:sSup>
                    </m:oMath>
                  </m:oMathPara>
                </a14:m>
                <a:endParaRPr lang="en-US" sz="2800" dirty="0"/>
              </a:p>
            </p:txBody>
          </p:sp>
        </mc:Choice>
        <mc:Fallback xmlns="">
          <p:sp>
            <p:nvSpPr>
              <p:cNvPr id="38" name="Rectangle 37">
                <a:extLst>
                  <a:ext uri="{FF2B5EF4-FFF2-40B4-BE49-F238E27FC236}">
                    <a16:creationId xmlns:a16="http://schemas.microsoft.com/office/drawing/2014/main" id="{EA7A9572-B49A-1B1C-FD59-5CD55CE68C5E}"/>
                  </a:ext>
                </a:extLst>
              </p:cNvPr>
              <p:cNvSpPr>
                <a:spLocks noRot="1" noChangeAspect="1" noMove="1" noResize="1" noEditPoints="1" noAdjustHandles="1" noChangeArrowheads="1" noChangeShapeType="1" noTextEdit="1"/>
              </p:cNvSpPr>
              <p:nvPr/>
            </p:nvSpPr>
            <p:spPr>
              <a:xfrm>
                <a:off x="3067756" y="4442345"/>
                <a:ext cx="636814" cy="620486"/>
              </a:xfrm>
              <a:prstGeom prst="rect">
                <a:avLst/>
              </a:prstGeom>
              <a:blipFill>
                <a:blip r:embed="rId16"/>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2A1E8EE1-4CD6-AADF-9845-43E9F9762663}"/>
                  </a:ext>
                </a:extLst>
              </p:cNvPr>
              <p:cNvSpPr/>
              <p:nvPr/>
            </p:nvSpPr>
            <p:spPr>
              <a:xfrm>
                <a:off x="4149151"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1</m:t>
                          </m:r>
                        </m:sup>
                      </m:sSup>
                    </m:oMath>
                  </m:oMathPara>
                </a14:m>
                <a:endParaRPr lang="en-US" sz="2800" dirty="0"/>
              </a:p>
            </p:txBody>
          </p:sp>
        </mc:Choice>
        <mc:Fallback xmlns="">
          <p:sp>
            <p:nvSpPr>
              <p:cNvPr id="53" name="Rectangle 52">
                <a:extLst>
                  <a:ext uri="{FF2B5EF4-FFF2-40B4-BE49-F238E27FC236}">
                    <a16:creationId xmlns:a16="http://schemas.microsoft.com/office/drawing/2014/main" id="{2A1E8EE1-4CD6-AADF-9845-43E9F9762663}"/>
                  </a:ext>
                </a:extLst>
              </p:cNvPr>
              <p:cNvSpPr>
                <a:spLocks noRot="1" noChangeAspect="1" noMove="1" noResize="1" noEditPoints="1" noAdjustHandles="1" noChangeArrowheads="1" noChangeShapeType="1" noTextEdit="1"/>
              </p:cNvSpPr>
              <p:nvPr/>
            </p:nvSpPr>
            <p:spPr>
              <a:xfrm>
                <a:off x="4149151" y="4442345"/>
                <a:ext cx="636814" cy="620486"/>
              </a:xfrm>
              <a:prstGeom prst="rect">
                <a:avLst/>
              </a:prstGeom>
              <a:blipFill>
                <a:blip r:embed="rId1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6F9927-03B3-D598-D218-725AE72DF70C}"/>
                  </a:ext>
                </a:extLst>
              </p:cNvPr>
              <p:cNvSpPr txBox="1"/>
              <p:nvPr/>
            </p:nvSpPr>
            <p:spPr>
              <a:xfrm>
                <a:off x="1571907"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1</m:t>
                          </m:r>
                        </m:sub>
                      </m:sSub>
                    </m:oMath>
                  </m:oMathPara>
                </a14:m>
                <a:endParaRPr lang="en-US" sz="2800" dirty="0"/>
              </a:p>
            </p:txBody>
          </p:sp>
        </mc:Choice>
        <mc:Fallback xmlns="">
          <p:sp>
            <p:nvSpPr>
              <p:cNvPr id="55" name="TextBox 54">
                <a:extLst>
                  <a:ext uri="{FF2B5EF4-FFF2-40B4-BE49-F238E27FC236}">
                    <a16:creationId xmlns:a16="http://schemas.microsoft.com/office/drawing/2014/main" id="{876F9927-03B3-D598-D218-725AE72DF70C}"/>
                  </a:ext>
                </a:extLst>
              </p:cNvPr>
              <p:cNvSpPr txBox="1">
                <a:spLocks noRot="1" noChangeAspect="1" noMove="1" noResize="1" noEditPoints="1" noAdjustHandles="1" noChangeArrowheads="1" noChangeShapeType="1" noTextEdit="1"/>
              </p:cNvSpPr>
              <p:nvPr/>
            </p:nvSpPr>
            <p:spPr>
              <a:xfrm>
                <a:off x="1571907" y="1271950"/>
                <a:ext cx="636814"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15BD94C-9AC2-6B20-CB9A-E15F23612AC6}"/>
                  </a:ext>
                </a:extLst>
              </p:cNvPr>
              <p:cNvSpPr txBox="1"/>
              <p:nvPr/>
            </p:nvSpPr>
            <p:spPr>
              <a:xfrm>
                <a:off x="3716393"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3</m:t>
                          </m:r>
                        </m:sub>
                      </m:sSub>
                    </m:oMath>
                  </m:oMathPara>
                </a14:m>
                <a:endParaRPr lang="en-US" sz="2800" dirty="0"/>
              </a:p>
            </p:txBody>
          </p:sp>
        </mc:Choice>
        <mc:Fallback xmlns="">
          <p:sp>
            <p:nvSpPr>
              <p:cNvPr id="56" name="TextBox 55">
                <a:extLst>
                  <a:ext uri="{FF2B5EF4-FFF2-40B4-BE49-F238E27FC236}">
                    <a16:creationId xmlns:a16="http://schemas.microsoft.com/office/drawing/2014/main" id="{215BD94C-9AC2-6B20-CB9A-E15F23612AC6}"/>
                  </a:ext>
                </a:extLst>
              </p:cNvPr>
              <p:cNvSpPr txBox="1">
                <a:spLocks noRot="1" noChangeAspect="1" noMove="1" noResize="1" noEditPoints="1" noAdjustHandles="1" noChangeArrowheads="1" noChangeShapeType="1" noTextEdit="1"/>
              </p:cNvSpPr>
              <p:nvPr/>
            </p:nvSpPr>
            <p:spPr>
              <a:xfrm>
                <a:off x="3716393" y="1271950"/>
                <a:ext cx="636814" cy="523220"/>
              </a:xfrm>
              <a:prstGeom prst="rect">
                <a:avLst/>
              </a:prstGeom>
              <a:blipFill>
                <a:blip r:embed="rId1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76A353B-143D-B736-CEC1-203A673D7967}"/>
                  </a:ext>
                </a:extLst>
              </p:cNvPr>
              <p:cNvSpPr txBox="1"/>
              <p:nvPr/>
            </p:nvSpPr>
            <p:spPr>
              <a:xfrm>
                <a:off x="2634998"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2</m:t>
                          </m:r>
                        </m:sub>
                      </m:sSub>
                    </m:oMath>
                  </m:oMathPara>
                </a14:m>
                <a:endParaRPr lang="en-US" sz="2800" dirty="0"/>
              </a:p>
            </p:txBody>
          </p:sp>
        </mc:Choice>
        <mc:Fallback xmlns="">
          <p:sp>
            <p:nvSpPr>
              <p:cNvPr id="57" name="TextBox 56">
                <a:extLst>
                  <a:ext uri="{FF2B5EF4-FFF2-40B4-BE49-F238E27FC236}">
                    <a16:creationId xmlns:a16="http://schemas.microsoft.com/office/drawing/2014/main" id="{876A353B-143D-B736-CEC1-203A673D7967}"/>
                  </a:ext>
                </a:extLst>
              </p:cNvPr>
              <p:cNvSpPr txBox="1">
                <a:spLocks noRot="1" noChangeAspect="1" noMove="1" noResize="1" noEditPoints="1" noAdjustHandles="1" noChangeArrowheads="1" noChangeShapeType="1" noTextEdit="1"/>
              </p:cNvSpPr>
              <p:nvPr/>
            </p:nvSpPr>
            <p:spPr>
              <a:xfrm>
                <a:off x="2634998" y="1271950"/>
                <a:ext cx="636814" cy="523220"/>
              </a:xfrm>
              <a:prstGeom prst="rect">
                <a:avLst/>
              </a:prstGeom>
              <a:blipFill>
                <a:blip r:embed="rId2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DF7A8C3-400B-F654-8DA7-06F066F696F6}"/>
                  </a:ext>
                </a:extLst>
              </p:cNvPr>
              <p:cNvSpPr txBox="1"/>
              <p:nvPr/>
            </p:nvSpPr>
            <p:spPr>
              <a:xfrm>
                <a:off x="4781152" y="1276452"/>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4</m:t>
                          </m:r>
                        </m:sub>
                      </m:sSub>
                    </m:oMath>
                  </m:oMathPara>
                </a14:m>
                <a:endParaRPr lang="en-US" sz="2800" dirty="0"/>
              </a:p>
            </p:txBody>
          </p:sp>
        </mc:Choice>
        <mc:Fallback xmlns="">
          <p:sp>
            <p:nvSpPr>
              <p:cNvPr id="58" name="TextBox 57">
                <a:extLst>
                  <a:ext uri="{FF2B5EF4-FFF2-40B4-BE49-F238E27FC236}">
                    <a16:creationId xmlns:a16="http://schemas.microsoft.com/office/drawing/2014/main" id="{DDF7A8C3-400B-F654-8DA7-06F066F696F6}"/>
                  </a:ext>
                </a:extLst>
              </p:cNvPr>
              <p:cNvSpPr txBox="1">
                <a:spLocks noRot="1" noChangeAspect="1" noMove="1" noResize="1" noEditPoints="1" noAdjustHandles="1" noChangeArrowheads="1" noChangeShapeType="1" noTextEdit="1"/>
              </p:cNvSpPr>
              <p:nvPr/>
            </p:nvSpPr>
            <p:spPr>
              <a:xfrm>
                <a:off x="4781152" y="1276452"/>
                <a:ext cx="636814" cy="523220"/>
              </a:xfrm>
              <a:prstGeom prst="rect">
                <a:avLst/>
              </a:prstGeom>
              <a:blipFill>
                <a:blip r:embed="rId2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C4E4D1B-7D2A-024D-2D95-77B5C9A5EA19}"/>
                  </a:ext>
                </a:extLst>
              </p:cNvPr>
              <p:cNvSpPr/>
              <p:nvPr/>
            </p:nvSpPr>
            <p:spPr>
              <a:xfrm>
                <a:off x="5213909"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3C4E4D1B-7D2A-024D-2D95-77B5C9A5EA19}"/>
                  </a:ext>
                </a:extLst>
              </p:cNvPr>
              <p:cNvSpPr>
                <a:spLocks noRot="1" noChangeAspect="1" noMove="1" noResize="1" noEditPoints="1" noAdjustHandles="1" noChangeArrowheads="1" noChangeShapeType="1" noTextEdit="1"/>
              </p:cNvSpPr>
              <p:nvPr/>
            </p:nvSpPr>
            <p:spPr>
              <a:xfrm>
                <a:off x="5213909" y="4442345"/>
                <a:ext cx="981293" cy="620486"/>
              </a:xfrm>
              <a:prstGeom prst="rect">
                <a:avLst/>
              </a:prstGeom>
              <a:blipFill>
                <a:blip r:embed="rId22"/>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9928E73-D31D-C167-C117-B6842C33091C}"/>
                  </a:ext>
                </a:extLst>
              </p:cNvPr>
              <p:cNvSpPr/>
              <p:nvPr/>
            </p:nvSpPr>
            <p:spPr>
              <a:xfrm>
                <a:off x="6528758"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1</m:t>
                          </m:r>
                        </m:sub>
                      </m:sSub>
                    </m:oMath>
                  </m:oMathPara>
                </a14:m>
                <a:endParaRPr lang="en-US" sz="2800" dirty="0"/>
              </a:p>
            </p:txBody>
          </p:sp>
        </mc:Choice>
        <mc:Fallback xmlns="">
          <p:sp>
            <p:nvSpPr>
              <p:cNvPr id="9" name="Rectangle 8">
                <a:extLst>
                  <a:ext uri="{FF2B5EF4-FFF2-40B4-BE49-F238E27FC236}">
                    <a16:creationId xmlns:a16="http://schemas.microsoft.com/office/drawing/2014/main" id="{29928E73-D31D-C167-C117-B6842C33091C}"/>
                  </a:ext>
                </a:extLst>
              </p:cNvPr>
              <p:cNvSpPr>
                <a:spLocks noRot="1" noChangeAspect="1" noMove="1" noResize="1" noEditPoints="1" noAdjustHandles="1" noChangeArrowheads="1" noChangeShapeType="1" noTextEdit="1"/>
              </p:cNvSpPr>
              <p:nvPr/>
            </p:nvSpPr>
            <p:spPr>
              <a:xfrm>
                <a:off x="6528758" y="4442345"/>
                <a:ext cx="981293" cy="620486"/>
              </a:xfrm>
              <a:prstGeom prst="rect">
                <a:avLst/>
              </a:prstGeom>
              <a:blipFill>
                <a:blip r:embed="rId23"/>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44F7DB6-4F6B-500C-D22A-CDC078868D42}"/>
                  </a:ext>
                </a:extLst>
              </p:cNvPr>
              <p:cNvSpPr/>
              <p:nvPr/>
            </p:nvSpPr>
            <p:spPr>
              <a:xfrm>
                <a:off x="7843608" y="4435972"/>
                <a:ext cx="766992"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endParaRPr lang="en-US" sz="2800" dirty="0"/>
              </a:p>
            </p:txBody>
          </p:sp>
        </mc:Choice>
        <mc:Fallback xmlns="">
          <p:sp>
            <p:nvSpPr>
              <p:cNvPr id="10" name="Rectangle 9">
                <a:extLst>
                  <a:ext uri="{FF2B5EF4-FFF2-40B4-BE49-F238E27FC236}">
                    <a16:creationId xmlns:a16="http://schemas.microsoft.com/office/drawing/2014/main" id="{D44F7DB6-4F6B-500C-D22A-CDC078868D42}"/>
                  </a:ext>
                </a:extLst>
              </p:cNvPr>
              <p:cNvSpPr>
                <a:spLocks noRot="1" noChangeAspect="1" noMove="1" noResize="1" noEditPoints="1" noAdjustHandles="1" noChangeArrowheads="1" noChangeShapeType="1" noTextEdit="1"/>
              </p:cNvSpPr>
              <p:nvPr/>
            </p:nvSpPr>
            <p:spPr>
              <a:xfrm>
                <a:off x="7843608" y="4435972"/>
                <a:ext cx="766992" cy="6204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5B23D733-6BC8-5321-9330-E299E34F5BA4}"/>
                  </a:ext>
                </a:extLst>
              </p:cNvPr>
              <p:cNvSpPr/>
              <p:nvPr/>
            </p:nvSpPr>
            <p:spPr>
              <a:xfrm>
                <a:off x="282236" y="3797670"/>
                <a:ext cx="1910443" cy="21340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0" i="1" smtClean="0">
                        <a:latin typeface="Cambria Math" panose="02040503050406030204" pitchFamily="18" charset="0"/>
                      </a:rPr>
                      <m:t>𝒜</m:t>
                    </m:r>
                  </m:oMath>
                </a14:m>
                <a:r>
                  <a:rPr lang="en-US" sz="2800" dirty="0"/>
                  <a:t> for ZF security</a:t>
                </a:r>
              </a:p>
            </p:txBody>
          </p:sp>
        </mc:Choice>
        <mc:Fallback xmlns="">
          <p:sp>
            <p:nvSpPr>
              <p:cNvPr id="54" name="Rounded Rectangle 53">
                <a:extLst>
                  <a:ext uri="{FF2B5EF4-FFF2-40B4-BE49-F238E27FC236}">
                    <a16:creationId xmlns:a16="http://schemas.microsoft.com/office/drawing/2014/main" id="{5B23D733-6BC8-5321-9330-E299E34F5BA4}"/>
                  </a:ext>
                </a:extLst>
              </p:cNvPr>
              <p:cNvSpPr>
                <a:spLocks noRot="1" noChangeAspect="1" noMove="1" noResize="1" noEditPoints="1" noAdjustHandles="1" noChangeArrowheads="1" noChangeShapeType="1" noTextEdit="1"/>
              </p:cNvSpPr>
              <p:nvPr/>
            </p:nvSpPr>
            <p:spPr>
              <a:xfrm>
                <a:off x="282236" y="3797670"/>
                <a:ext cx="1910443" cy="2134071"/>
              </a:xfrm>
              <a:prstGeom prst="roundRect">
                <a:avLst/>
              </a:prstGeom>
              <a:blipFill>
                <a:blip r:embed="rId25"/>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8D06920F-78BA-0299-2DC7-9B4450DB73CA}"/>
              </a:ext>
            </a:extLst>
          </p:cNvPr>
          <p:cNvCxnSpPr/>
          <p:nvPr/>
        </p:nvCxnSpPr>
        <p:spPr>
          <a:xfrm>
            <a:off x="2432649" y="5382883"/>
            <a:ext cx="686662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E4BF923-DEE7-20FD-9340-56945757EAEE}"/>
                  </a:ext>
                </a:extLst>
              </p:cNvPr>
              <p:cNvSpPr txBox="1"/>
              <p:nvPr/>
            </p:nvSpPr>
            <p:spPr>
              <a:xfrm>
                <a:off x="3730826" y="1250230"/>
                <a:ext cx="636814"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𝑖</m:t>
                              </m:r>
                            </m:e>
                            <m:sup>
                              <m:r>
                                <a:rPr lang="en-US" sz="2800" b="0" i="1" smtClean="0">
                                  <a:solidFill>
                                    <a:srgbClr val="FF0000"/>
                                  </a:solidFill>
                                  <a:latin typeface="Cambria Math" panose="02040503050406030204" pitchFamily="18" charset="0"/>
                                </a:rPr>
                                <m:t>∗</m:t>
                              </m:r>
                            </m:sup>
                          </m:sSup>
                        </m:sub>
                      </m:sSub>
                    </m:oMath>
                  </m:oMathPara>
                </a14:m>
                <a:endParaRPr lang="en-US" sz="2800" dirty="0">
                  <a:solidFill>
                    <a:srgbClr val="FF0000"/>
                  </a:solidFill>
                </a:endParaRPr>
              </a:p>
            </p:txBody>
          </p:sp>
        </mc:Choice>
        <mc:Fallback xmlns="">
          <p:sp>
            <p:nvSpPr>
              <p:cNvPr id="61" name="TextBox 60">
                <a:extLst>
                  <a:ext uri="{FF2B5EF4-FFF2-40B4-BE49-F238E27FC236}">
                    <a16:creationId xmlns:a16="http://schemas.microsoft.com/office/drawing/2014/main" id="{0E4BF923-DEE7-20FD-9340-56945757EAEE}"/>
                  </a:ext>
                </a:extLst>
              </p:cNvPr>
              <p:cNvSpPr txBox="1">
                <a:spLocks noRot="1" noChangeAspect="1" noMove="1" noResize="1" noEditPoints="1" noAdjustHandles="1" noChangeArrowheads="1" noChangeShapeType="1" noTextEdit="1"/>
              </p:cNvSpPr>
              <p:nvPr/>
            </p:nvSpPr>
            <p:spPr>
              <a:xfrm>
                <a:off x="3730826" y="1250230"/>
                <a:ext cx="636814" cy="523220"/>
              </a:xfrm>
              <a:prstGeom prst="rect">
                <a:avLst/>
              </a:prstGeom>
              <a:blipFill>
                <a:blip r:embed="rId26"/>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CAA3794-71D6-C4B7-CC17-57EC486C599E}"/>
                  </a:ext>
                </a:extLst>
              </p:cNvPr>
              <p:cNvSpPr/>
              <p:nvPr/>
            </p:nvSpPr>
            <p:spPr>
              <a:xfrm>
                <a:off x="3773540" y="2902413"/>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63" name="Rectangle 62">
                <a:extLst>
                  <a:ext uri="{FF2B5EF4-FFF2-40B4-BE49-F238E27FC236}">
                    <a16:creationId xmlns:a16="http://schemas.microsoft.com/office/drawing/2014/main" id="{DCAA3794-71D6-C4B7-CC17-57EC486C599E}"/>
                  </a:ext>
                </a:extLst>
              </p:cNvPr>
              <p:cNvSpPr>
                <a:spLocks noRot="1" noChangeAspect="1" noMove="1" noResize="1" noEditPoints="1" noAdjustHandles="1" noChangeArrowheads="1" noChangeShapeType="1" noTextEdit="1"/>
              </p:cNvSpPr>
              <p:nvPr/>
            </p:nvSpPr>
            <p:spPr>
              <a:xfrm>
                <a:off x="3773540" y="2902413"/>
                <a:ext cx="636814" cy="620486"/>
              </a:xfrm>
              <a:prstGeom prst="rect">
                <a:avLst/>
              </a:prstGeom>
              <a:blipFill>
                <a:blip r:embed="rId2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FAAD324C-1FC8-66E2-89F4-998C5CE15736}"/>
                  </a:ext>
                </a:extLst>
              </p:cNvPr>
              <p:cNvSpPr/>
              <p:nvPr/>
            </p:nvSpPr>
            <p:spPr>
              <a:xfrm>
                <a:off x="5896109" y="1773588"/>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a:t>
                </a:r>
                <a:r>
                  <a:rPr lang="en-US" sz="2800" dirty="0">
                    <a:solidFill>
                      <a:srgbClr val="00B050"/>
                    </a:solidFill>
                  </a:rPr>
                  <a:t>second</a:t>
                </a:r>
                <a:r>
                  <a:rPr lang="en-US" sz="2800" dirty="0">
                    <a:solidFill>
                      <a:schemeClr val="tx1"/>
                    </a:solidFill>
                  </a:rPr>
                  <a: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rgbClr val="00B050"/>
                                </a:solidFill>
                                <a:latin typeface="Cambria Math" panose="02040503050406030204" pitchFamily="18" charset="0"/>
                              </a:rPr>
                            </m:ctrlPr>
                          </m:sSubPr>
                          <m:e>
                            <m:r>
                              <m:rPr>
                                <m:sty m:val="p"/>
                              </m:rPr>
                              <a:rPr lang="en-US" sz="2800" b="0" i="0" smtClean="0">
                                <a:solidFill>
                                  <a:srgbClr val="00B050"/>
                                </a:solidFill>
                                <a:latin typeface="Cambria Math" panose="02040503050406030204" pitchFamily="18" charset="0"/>
                              </a:rPr>
                              <m:t>sk</m:t>
                            </m:r>
                          </m:e>
                          <m:sub>
                            <m:r>
                              <a:rPr lang="en-US" sz="2800" b="0" i="1" smtClean="0">
                                <a:solidFill>
                                  <a:srgbClr val="00B050"/>
                                </a:solidFill>
                                <a:latin typeface="Cambria Math" panose="02040503050406030204" pitchFamily="18" charset="0"/>
                              </a:rPr>
                              <m:t>1</m:t>
                            </m:r>
                          </m:sub>
                        </m:sSub>
                      </m:sub>
                    </m:sSub>
                    <m:d>
                      <m:dPr>
                        <m:ctrlPr>
                          <a:rPr lang="en-US" sz="2800" b="0" i="1" smtClean="0">
                            <a:solidFill>
                              <a:schemeClr val="tx1"/>
                            </a:solidFill>
                            <a:latin typeface="Cambria Math" panose="02040503050406030204" pitchFamily="18" charset="0"/>
                          </a:rPr>
                        </m:ctrlPr>
                      </m:dPr>
                      <m:e>
                        <m:sSup>
                          <m:sSupPr>
                            <m:ctrlPr>
                              <a:rPr lang="en-US" sz="2800" i="1" smtClean="0">
                                <a:solidFill>
                                  <a:srgbClr val="00B050"/>
                                </a:solidFill>
                                <a:latin typeface="Cambria Math" panose="02040503050406030204" pitchFamily="18" charset="0"/>
                              </a:rPr>
                            </m:ctrlPr>
                          </m:sSupPr>
                          <m:e>
                            <m:acc>
                              <m:accPr>
                                <m:chr m:val="̃"/>
                                <m:ctrlPr>
                                  <a:rPr lang="en-US" sz="2800" i="1">
                                    <a:solidFill>
                                      <a:srgbClr val="00B050"/>
                                    </a:solidFill>
                                    <a:latin typeface="Cambria Math" panose="02040503050406030204" pitchFamily="18" charset="0"/>
                                  </a:rPr>
                                </m:ctrlPr>
                              </m:accPr>
                              <m:e>
                                <m:r>
                                  <m:rPr>
                                    <m:sty m:val="p"/>
                                  </m:rPr>
                                  <a:rPr lang="en-US" sz="2800">
                                    <a:solidFill>
                                      <a:srgbClr val="00B050"/>
                                    </a:solidFill>
                                    <a:latin typeface="Cambria Math" panose="02040503050406030204" pitchFamily="18" charset="0"/>
                                  </a:rPr>
                                  <m:t>ct</m:t>
                                </m:r>
                              </m:e>
                            </m:acc>
                          </m:e>
                          <m:sup>
                            <m:r>
                              <a:rPr lang="en-US" sz="2800" b="0" i="1" smtClean="0">
                                <a:solidFill>
                                  <a:srgbClr val="00B050"/>
                                </a:solidFill>
                                <a:latin typeface="Cambria Math" panose="02040503050406030204" pitchFamily="18" charset="0"/>
                              </a:rPr>
                              <m:t>1</m:t>
                            </m:r>
                          </m:sup>
                        </m:sSup>
                      </m:e>
                    </m:d>
                    <m:r>
                      <a:rPr lang="en-US" sz="2800" b="0" i="1" smtClean="0">
                        <a:solidFill>
                          <a:schemeClr val="tx1"/>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𝑖</m:t>
                            </m:r>
                          </m:e>
                          <m:sup>
                            <m:r>
                              <a:rPr lang="en-US" sz="2800" i="1">
                                <a:solidFill>
                                  <a:srgbClr val="FF0000"/>
                                </a:solidFill>
                                <a:latin typeface="Cambria Math" panose="02040503050406030204" pitchFamily="18" charset="0"/>
                              </a:rPr>
                              <m:t>∗</m:t>
                            </m:r>
                          </m:sup>
                        </m:sSup>
                      </m:sub>
                    </m:sSub>
                  </m:oMath>
                </a14:m>
                <a:r>
                  <a:rPr lang="en-US" sz="2800" dirty="0">
                    <a:solidFill>
                      <a:schemeClr val="tx1"/>
                    </a:solidFill>
                  </a:rPr>
                  <a:t>? </a:t>
                </a:r>
              </a:p>
            </p:txBody>
          </p:sp>
        </mc:Choice>
        <mc:Fallback xmlns="">
          <p:sp>
            <p:nvSpPr>
              <p:cNvPr id="24" name="Rounded Rectangle 23">
                <a:extLst>
                  <a:ext uri="{FF2B5EF4-FFF2-40B4-BE49-F238E27FC236}">
                    <a16:creationId xmlns:a16="http://schemas.microsoft.com/office/drawing/2014/main" id="{FAAD324C-1FC8-66E2-89F4-998C5CE15736}"/>
                  </a:ext>
                </a:extLst>
              </p:cNvPr>
              <p:cNvSpPr>
                <a:spLocks noRot="1" noChangeAspect="1" noMove="1" noResize="1" noEditPoints="1" noAdjustHandles="1" noChangeArrowheads="1" noChangeShapeType="1" noTextEdit="1"/>
              </p:cNvSpPr>
              <p:nvPr/>
            </p:nvSpPr>
            <p:spPr>
              <a:xfrm>
                <a:off x="5896109" y="1773588"/>
                <a:ext cx="3458727" cy="1749311"/>
              </a:xfrm>
              <a:prstGeom prst="roundRect">
                <a:avLst/>
              </a:prstGeom>
              <a:blipFill>
                <a:blip r:embed="rId28"/>
                <a:stretch>
                  <a:fillRect l="-1091" r="-2182"/>
                </a:stretch>
              </a:blipFill>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7EED9BB9-7F5F-BEB5-BC07-564F4D858902}"/>
              </a:ext>
            </a:extLst>
          </p:cNvPr>
          <p:cNvSpPr/>
          <p:nvPr/>
        </p:nvSpPr>
        <p:spPr>
          <a:xfrm>
            <a:off x="8733273" y="3190313"/>
            <a:ext cx="3458727" cy="1749311"/>
          </a:xfrm>
          <a:prstGeom prst="round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00B050"/>
                </a:solidFill>
              </a:rPr>
              <a:t>Reduce to BARG security because of consistency check!</a:t>
            </a:r>
          </a:p>
        </p:txBody>
      </p:sp>
    </p:spTree>
    <p:extLst>
      <p:ext uri="{BB962C8B-B14F-4D97-AF65-F5344CB8AC3E}">
        <p14:creationId xmlns:p14="http://schemas.microsoft.com/office/powerpoint/2010/main" val="33712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7C722-E65C-36D8-A67D-C65505B0A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46AD3-277E-38D6-7AA3-0AC98F08512B}"/>
              </a:ext>
            </a:extLst>
          </p:cNvPr>
          <p:cNvSpPr>
            <a:spLocks noGrp="1"/>
          </p:cNvSpPr>
          <p:nvPr>
            <p:ph type="title"/>
          </p:nvPr>
        </p:nvSpPr>
        <p:spPr/>
        <p:txBody>
          <a:bodyPr/>
          <a:lstStyle/>
          <a:p>
            <a:r>
              <a:rPr lang="en-US" dirty="0"/>
              <a:t>Naor-Yung to the Rescue</a:t>
            </a:r>
          </a:p>
        </p:txBody>
      </p:sp>
      <p:sp>
        <p:nvSpPr>
          <p:cNvPr id="4" name="Slide Number Placeholder 3">
            <a:extLst>
              <a:ext uri="{FF2B5EF4-FFF2-40B4-BE49-F238E27FC236}">
                <a16:creationId xmlns:a16="http://schemas.microsoft.com/office/drawing/2014/main" id="{9F2B44BB-FC30-675A-D1AE-1F10432E9E52}"/>
              </a:ext>
            </a:extLst>
          </p:cNvPr>
          <p:cNvSpPr>
            <a:spLocks noGrp="1"/>
          </p:cNvSpPr>
          <p:nvPr>
            <p:ph type="sldNum" sz="quarter" idx="12"/>
          </p:nvPr>
        </p:nvSpPr>
        <p:spPr/>
        <p:txBody>
          <a:bodyPr/>
          <a:lstStyle/>
          <a:p>
            <a:fld id="{57E20FA2-3170-F043-A30C-F04EE61C13E9}" type="slidenum">
              <a:rPr lang="en-US" smtClean="0"/>
              <a:t>23</a:t>
            </a:fld>
            <a:endParaRPr lang="en-US"/>
          </a:p>
        </p:txBody>
      </p:sp>
      <p:grpSp>
        <p:nvGrpSpPr>
          <p:cNvPr id="12" name="Group 11">
            <a:extLst>
              <a:ext uri="{FF2B5EF4-FFF2-40B4-BE49-F238E27FC236}">
                <a16:creationId xmlns:a16="http://schemas.microsoft.com/office/drawing/2014/main" id="{40EA6F18-2631-7A7E-1F09-DCA7B7A2E5FE}"/>
              </a:ext>
            </a:extLst>
          </p:cNvPr>
          <p:cNvGrpSpPr/>
          <p:nvPr/>
        </p:nvGrpSpPr>
        <p:grpSpPr>
          <a:xfrm>
            <a:off x="402771" y="1831892"/>
            <a:ext cx="5022679" cy="620486"/>
            <a:chOff x="1057279" y="1825625"/>
            <a:chExt cx="5022679" cy="62048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8C1836-4F64-66CE-0B32-1482910B0762}"/>
                    </a:ext>
                  </a:extLst>
                </p:cNvPr>
                <p:cNvSpPr/>
                <p:nvPr/>
              </p:nvSpPr>
              <p:spPr>
                <a:xfrm>
                  <a:off x="2226415"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A58C1836-4F64-66CE-0B32-1482910B0762}"/>
                    </a:ext>
                  </a:extLst>
                </p:cNvPr>
                <p:cNvSpPr>
                  <a:spLocks noRot="1" noChangeAspect="1" noMove="1" noResize="1" noEditPoints="1" noAdjustHandles="1" noChangeArrowheads="1" noChangeShapeType="1" noTextEdit="1"/>
                </p:cNvSpPr>
                <p:nvPr/>
              </p:nvSpPr>
              <p:spPr>
                <a:xfrm>
                  <a:off x="2226415" y="1825625"/>
                  <a:ext cx="636814" cy="620486"/>
                </a:xfrm>
                <a:prstGeom prst="rect">
                  <a:avLst/>
                </a:prstGeom>
                <a:blipFill>
                  <a:blip r:embed="rId2"/>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E2D9BAC-46FF-6D7C-C9B7-F15ECDE30183}"/>
                    </a:ext>
                  </a:extLst>
                </p:cNvPr>
                <p:cNvSpPr/>
                <p:nvPr/>
              </p:nvSpPr>
              <p:spPr>
                <a:xfrm>
                  <a:off x="3298658"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AE2D9BAC-46FF-6D7C-C9B7-F15ECDE30183}"/>
                    </a:ext>
                  </a:extLst>
                </p:cNvPr>
                <p:cNvSpPr>
                  <a:spLocks noRot="1" noChangeAspect="1" noMove="1" noResize="1" noEditPoints="1" noAdjustHandles="1" noChangeArrowheads="1" noChangeShapeType="1" noTextEdit="1"/>
                </p:cNvSpPr>
                <p:nvPr/>
              </p:nvSpPr>
              <p:spPr>
                <a:xfrm>
                  <a:off x="3298658" y="1825625"/>
                  <a:ext cx="636814" cy="620486"/>
                </a:xfrm>
                <a:prstGeom prst="rect">
                  <a:avLst/>
                </a:prstGeom>
                <a:blipFill>
                  <a:blip r:embed="rId3"/>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769AE6A-7FFF-738F-5136-1AD7654E92AB}"/>
                    </a:ext>
                  </a:extLst>
                </p:cNvPr>
                <p:cNvSpPr/>
                <p:nvPr/>
              </p:nvSpPr>
              <p:spPr>
                <a:xfrm>
                  <a:off x="4370901"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C769AE6A-7FFF-738F-5136-1AD7654E92AB}"/>
                    </a:ext>
                  </a:extLst>
                </p:cNvPr>
                <p:cNvSpPr>
                  <a:spLocks noRot="1" noChangeAspect="1" noMove="1" noResize="1" noEditPoints="1" noAdjustHandles="1" noChangeArrowheads="1" noChangeShapeType="1" noTextEdit="1"/>
                </p:cNvSpPr>
                <p:nvPr/>
              </p:nvSpPr>
              <p:spPr>
                <a:xfrm>
                  <a:off x="4370901" y="1825625"/>
                  <a:ext cx="636814" cy="620486"/>
                </a:xfrm>
                <a:prstGeom prst="rect">
                  <a:avLst/>
                </a:prstGeom>
                <a:blipFill>
                  <a:blip r:embed="rId4"/>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38068FB-8E70-884C-99ED-381176DF444B}"/>
                    </a:ext>
                  </a:extLst>
                </p:cNvPr>
                <p:cNvSpPr/>
                <p:nvPr/>
              </p:nvSpPr>
              <p:spPr>
                <a:xfrm>
                  <a:off x="5443144"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938068FB-8E70-884C-99ED-381176DF444B}"/>
                    </a:ext>
                  </a:extLst>
                </p:cNvPr>
                <p:cNvSpPr>
                  <a:spLocks noRot="1" noChangeAspect="1" noMove="1" noResize="1" noEditPoints="1" noAdjustHandles="1" noChangeArrowheads="1" noChangeShapeType="1" noTextEdit="1"/>
                </p:cNvSpPr>
                <p:nvPr/>
              </p:nvSpPr>
              <p:spPr>
                <a:xfrm>
                  <a:off x="5443144" y="1825625"/>
                  <a:ext cx="636814" cy="620486"/>
                </a:xfrm>
                <a:prstGeom prst="rect">
                  <a:avLst/>
                </a:prstGeom>
                <a:blipFill>
                  <a:blip r:embed="rId5"/>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6DD0B103-885D-2525-4EF8-574BF2AD078C}"/>
                    </a:ext>
                  </a:extLst>
                </p:cNvPr>
                <p:cNvSpPr txBox="1">
                  <a:spLocks/>
                </p:cNvSpPr>
                <p:nvPr/>
              </p:nvSpPr>
              <p:spPr>
                <a:xfrm>
                  <a:off x="1057279" y="1951058"/>
                  <a:ext cx="1028195" cy="49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6DD0B103-885D-2525-4EF8-574BF2AD078C}"/>
                    </a:ext>
                  </a:extLst>
                </p:cNvPr>
                <p:cNvSpPr txBox="1">
                  <a:spLocks noRot="1" noChangeAspect="1" noMove="1" noResize="1" noEditPoints="1" noAdjustHandles="1" noChangeArrowheads="1" noChangeShapeType="1" noTextEdit="1"/>
                </p:cNvSpPr>
                <p:nvPr/>
              </p:nvSpPr>
              <p:spPr>
                <a:xfrm>
                  <a:off x="1057279" y="1951058"/>
                  <a:ext cx="1028195" cy="495053"/>
                </a:xfrm>
                <a:prstGeom prst="rect">
                  <a:avLst/>
                </a:prstGeom>
                <a:blipFill>
                  <a:blip r:embed="rId6"/>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0CCF2DCB-31B4-3137-A361-CA7CD04E9935}"/>
              </a:ext>
            </a:extLst>
          </p:cNvPr>
          <p:cNvGrpSpPr/>
          <p:nvPr/>
        </p:nvGrpSpPr>
        <p:grpSpPr>
          <a:xfrm>
            <a:off x="1555865" y="2814781"/>
            <a:ext cx="3853543" cy="620486"/>
            <a:chOff x="2226415" y="2808514"/>
            <a:chExt cx="3853543" cy="620486"/>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3377632-432D-A180-8EA6-DDF5E4C5BC2B}"/>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3" name="Rectangle 12">
                  <a:extLst>
                    <a:ext uri="{FF2B5EF4-FFF2-40B4-BE49-F238E27FC236}">
                      <a16:creationId xmlns:a16="http://schemas.microsoft.com/office/drawing/2014/main" id="{F3377632-432D-A180-8EA6-DDF5E4C5BC2B}"/>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1549777-485F-E901-8230-62ADCE3CE7B9}"/>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4" name="Rectangle 13">
                  <a:extLst>
                    <a:ext uri="{FF2B5EF4-FFF2-40B4-BE49-F238E27FC236}">
                      <a16:creationId xmlns:a16="http://schemas.microsoft.com/office/drawing/2014/main" id="{F1549777-485F-E901-8230-62ADCE3CE7B9}"/>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2E56A17-ACF9-AE45-E746-8129242D5F41}"/>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5" name="Rectangle 14">
                  <a:extLst>
                    <a:ext uri="{FF2B5EF4-FFF2-40B4-BE49-F238E27FC236}">
                      <a16:creationId xmlns:a16="http://schemas.microsoft.com/office/drawing/2014/main" id="{42E56A17-ACF9-AE45-E746-8129242D5F41}"/>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7B04B3E-EA20-DB70-3E85-341960F15D03}"/>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6" name="Rectangle 15">
                  <a:extLst>
                    <a:ext uri="{FF2B5EF4-FFF2-40B4-BE49-F238E27FC236}">
                      <a16:creationId xmlns:a16="http://schemas.microsoft.com/office/drawing/2014/main" id="{47B04B3E-EA20-DB70-3E85-341960F15D03}"/>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0"/>
                  <a:stretch>
                    <a:fillRect l="-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1EA27CFB-D795-09E6-11C1-4432120425A7}"/>
              </a:ext>
            </a:extLst>
          </p:cNvPr>
          <p:cNvGrpSpPr/>
          <p:nvPr/>
        </p:nvGrpSpPr>
        <p:grpSpPr>
          <a:xfrm>
            <a:off x="1571907" y="1831892"/>
            <a:ext cx="3853543" cy="620486"/>
            <a:chOff x="2226415" y="2808514"/>
            <a:chExt cx="3853543" cy="620486"/>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0B248A2-5AC3-57B0-D093-22CBF54A40E0}"/>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19" name="Rectangle 18">
                  <a:extLst>
                    <a:ext uri="{FF2B5EF4-FFF2-40B4-BE49-F238E27FC236}">
                      <a16:creationId xmlns:a16="http://schemas.microsoft.com/office/drawing/2014/main" id="{20B248A2-5AC3-57B0-D093-22CBF54A40E0}"/>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1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22AAA81-5705-9EC0-A4D3-7805308F1D98}"/>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0" name="Rectangle 19">
                  <a:extLst>
                    <a:ext uri="{FF2B5EF4-FFF2-40B4-BE49-F238E27FC236}">
                      <a16:creationId xmlns:a16="http://schemas.microsoft.com/office/drawing/2014/main" id="{F22AAA81-5705-9EC0-A4D3-7805308F1D98}"/>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1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66A089A-660E-161B-F512-F350C822A024}"/>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1" name="Rectangle 20">
                  <a:extLst>
                    <a:ext uri="{FF2B5EF4-FFF2-40B4-BE49-F238E27FC236}">
                      <a16:creationId xmlns:a16="http://schemas.microsoft.com/office/drawing/2014/main" id="{466A089A-660E-161B-F512-F350C822A024}"/>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13"/>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2655A6-E94E-85D3-7EBE-B01882BC8ABC}"/>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2" name="Rectangle 21">
                  <a:extLst>
                    <a:ext uri="{FF2B5EF4-FFF2-40B4-BE49-F238E27FC236}">
                      <a16:creationId xmlns:a16="http://schemas.microsoft.com/office/drawing/2014/main" id="{A32655A6-E94E-85D3-7EBE-B01882BC8ABC}"/>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4"/>
                  <a:stretch>
                    <a:fillRect l="-75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046CCA8C-4F6C-5253-738E-80A19C8E2D08}"/>
                  </a:ext>
                </a:extLst>
              </p:cNvPr>
              <p:cNvSpPr/>
              <p:nvPr/>
            </p:nvSpPr>
            <p:spPr>
              <a:xfrm>
                <a:off x="5822920" y="1742174"/>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first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sk</m:t>
                            </m:r>
                          </m:e>
                          <m:sub>
                            <m:r>
                              <a:rPr lang="en-US" sz="2800" b="0" i="1" smtClean="0">
                                <a:solidFill>
                                  <a:schemeClr val="tx1"/>
                                </a:solidFill>
                                <a:latin typeface="Cambria Math" panose="02040503050406030204" pitchFamily="18" charset="0"/>
                              </a:rPr>
                              <m:t>0</m:t>
                            </m:r>
                          </m:sub>
                        </m:sSub>
                      </m:sub>
                    </m:sSub>
                    <m:d>
                      <m:dPr>
                        <m:ctrlPr>
                          <a:rPr lang="en-US" sz="2800" b="0" i="1" smtClean="0">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m:rPr>
                                    <m:sty m:val="p"/>
                                  </m:rPr>
                                  <a:rPr lang="en-US" sz="2800">
                                    <a:solidFill>
                                      <a:schemeClr val="tx1"/>
                                    </a:solidFill>
                                    <a:latin typeface="Cambria Math" panose="02040503050406030204" pitchFamily="18" charset="0"/>
                                  </a:rPr>
                                  <m:t>ct</m:t>
                                </m:r>
                              </m:e>
                            </m:acc>
                          </m:e>
                          <m:sup>
                            <m:r>
                              <a:rPr lang="en-US" sz="2800" i="1">
                                <a:solidFill>
                                  <a:schemeClr val="tx1"/>
                                </a:solidFill>
                                <a:latin typeface="Cambria Math" panose="02040503050406030204" pitchFamily="18" charset="0"/>
                              </a:rPr>
                              <m:t>0</m:t>
                            </m:r>
                          </m:sup>
                        </m:sSup>
                      </m:e>
                    </m:d>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oMath>
                </a14:m>
                <a:r>
                  <a:rPr lang="en-US" sz="2800" dirty="0">
                    <a:solidFill>
                      <a:schemeClr val="tx1"/>
                    </a:solidFill>
                  </a:rPr>
                  <a:t>? </a:t>
                </a:r>
              </a:p>
            </p:txBody>
          </p:sp>
        </mc:Choice>
        <mc:Fallback xmlns="">
          <p:sp>
            <p:nvSpPr>
              <p:cNvPr id="23" name="Rounded Rectangle 22">
                <a:extLst>
                  <a:ext uri="{FF2B5EF4-FFF2-40B4-BE49-F238E27FC236}">
                    <a16:creationId xmlns:a16="http://schemas.microsoft.com/office/drawing/2014/main" id="{046CCA8C-4F6C-5253-738E-80A19C8E2D08}"/>
                  </a:ext>
                </a:extLst>
              </p:cNvPr>
              <p:cNvSpPr>
                <a:spLocks noRot="1" noChangeAspect="1" noMove="1" noResize="1" noEditPoints="1" noAdjustHandles="1" noChangeArrowheads="1" noChangeShapeType="1" noTextEdit="1"/>
              </p:cNvSpPr>
              <p:nvPr/>
            </p:nvSpPr>
            <p:spPr>
              <a:xfrm>
                <a:off x="5822920" y="1742174"/>
                <a:ext cx="3458727" cy="1749311"/>
              </a:xfrm>
              <a:prstGeom prst="roundRect">
                <a:avLst/>
              </a:prstGeom>
              <a:blipFill>
                <a:blip r:embed="rId15"/>
                <a:stretch>
                  <a:fillRect l="-727"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83DE8496-82F2-D1E6-C722-A5316252CC6E}"/>
                  </a:ext>
                </a:extLst>
              </p:cNvPr>
              <p:cNvSpPr/>
              <p:nvPr/>
            </p:nvSpPr>
            <p:spPr>
              <a:xfrm>
                <a:off x="3067756"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0</m:t>
                          </m:r>
                        </m:sup>
                      </m:sSup>
                    </m:oMath>
                  </m:oMathPara>
                </a14:m>
                <a:endParaRPr lang="en-US" sz="2800" dirty="0"/>
              </a:p>
            </p:txBody>
          </p:sp>
        </mc:Choice>
        <mc:Fallback xmlns="">
          <p:sp>
            <p:nvSpPr>
              <p:cNvPr id="38" name="Rectangle 37">
                <a:extLst>
                  <a:ext uri="{FF2B5EF4-FFF2-40B4-BE49-F238E27FC236}">
                    <a16:creationId xmlns:a16="http://schemas.microsoft.com/office/drawing/2014/main" id="{83DE8496-82F2-D1E6-C722-A5316252CC6E}"/>
                  </a:ext>
                </a:extLst>
              </p:cNvPr>
              <p:cNvSpPr>
                <a:spLocks noRot="1" noChangeAspect="1" noMove="1" noResize="1" noEditPoints="1" noAdjustHandles="1" noChangeArrowheads="1" noChangeShapeType="1" noTextEdit="1"/>
              </p:cNvSpPr>
              <p:nvPr/>
            </p:nvSpPr>
            <p:spPr>
              <a:xfrm>
                <a:off x="3067756" y="4442345"/>
                <a:ext cx="636814" cy="620486"/>
              </a:xfrm>
              <a:prstGeom prst="rect">
                <a:avLst/>
              </a:prstGeom>
              <a:blipFill>
                <a:blip r:embed="rId16"/>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1B7EC849-13FF-439A-4495-F9553B5FCDEC}"/>
                  </a:ext>
                </a:extLst>
              </p:cNvPr>
              <p:cNvSpPr/>
              <p:nvPr/>
            </p:nvSpPr>
            <p:spPr>
              <a:xfrm>
                <a:off x="4149151"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1</m:t>
                          </m:r>
                        </m:sup>
                      </m:sSup>
                    </m:oMath>
                  </m:oMathPara>
                </a14:m>
                <a:endParaRPr lang="en-US" sz="2800" dirty="0"/>
              </a:p>
            </p:txBody>
          </p:sp>
        </mc:Choice>
        <mc:Fallback xmlns="">
          <p:sp>
            <p:nvSpPr>
              <p:cNvPr id="53" name="Rectangle 52">
                <a:extLst>
                  <a:ext uri="{FF2B5EF4-FFF2-40B4-BE49-F238E27FC236}">
                    <a16:creationId xmlns:a16="http://schemas.microsoft.com/office/drawing/2014/main" id="{1B7EC849-13FF-439A-4495-F9553B5FCDEC}"/>
                  </a:ext>
                </a:extLst>
              </p:cNvPr>
              <p:cNvSpPr>
                <a:spLocks noRot="1" noChangeAspect="1" noMove="1" noResize="1" noEditPoints="1" noAdjustHandles="1" noChangeArrowheads="1" noChangeShapeType="1" noTextEdit="1"/>
              </p:cNvSpPr>
              <p:nvPr/>
            </p:nvSpPr>
            <p:spPr>
              <a:xfrm>
                <a:off x="4149151" y="4442345"/>
                <a:ext cx="636814" cy="620486"/>
              </a:xfrm>
              <a:prstGeom prst="rect">
                <a:avLst/>
              </a:prstGeom>
              <a:blipFill>
                <a:blip r:embed="rId1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60710F23-12B6-4EC4-C986-3997893FEFD6}"/>
                  </a:ext>
                </a:extLst>
              </p:cNvPr>
              <p:cNvSpPr txBox="1"/>
              <p:nvPr/>
            </p:nvSpPr>
            <p:spPr>
              <a:xfrm>
                <a:off x="1571907"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1</m:t>
                          </m:r>
                        </m:sub>
                      </m:sSub>
                    </m:oMath>
                  </m:oMathPara>
                </a14:m>
                <a:endParaRPr lang="en-US" sz="2800" dirty="0"/>
              </a:p>
            </p:txBody>
          </p:sp>
        </mc:Choice>
        <mc:Fallback xmlns="">
          <p:sp>
            <p:nvSpPr>
              <p:cNvPr id="55" name="TextBox 54">
                <a:extLst>
                  <a:ext uri="{FF2B5EF4-FFF2-40B4-BE49-F238E27FC236}">
                    <a16:creationId xmlns:a16="http://schemas.microsoft.com/office/drawing/2014/main" id="{60710F23-12B6-4EC4-C986-3997893FEFD6}"/>
                  </a:ext>
                </a:extLst>
              </p:cNvPr>
              <p:cNvSpPr txBox="1">
                <a:spLocks noRot="1" noChangeAspect="1" noMove="1" noResize="1" noEditPoints="1" noAdjustHandles="1" noChangeArrowheads="1" noChangeShapeType="1" noTextEdit="1"/>
              </p:cNvSpPr>
              <p:nvPr/>
            </p:nvSpPr>
            <p:spPr>
              <a:xfrm>
                <a:off x="1571907" y="1271950"/>
                <a:ext cx="636814"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56FB695-A9B8-FB25-1DFB-7F108885DC52}"/>
                  </a:ext>
                </a:extLst>
              </p:cNvPr>
              <p:cNvSpPr txBox="1"/>
              <p:nvPr/>
            </p:nvSpPr>
            <p:spPr>
              <a:xfrm>
                <a:off x="3716393"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3</m:t>
                          </m:r>
                        </m:sub>
                      </m:sSub>
                    </m:oMath>
                  </m:oMathPara>
                </a14:m>
                <a:endParaRPr lang="en-US" sz="2800" dirty="0"/>
              </a:p>
            </p:txBody>
          </p:sp>
        </mc:Choice>
        <mc:Fallback xmlns="">
          <p:sp>
            <p:nvSpPr>
              <p:cNvPr id="56" name="TextBox 55">
                <a:extLst>
                  <a:ext uri="{FF2B5EF4-FFF2-40B4-BE49-F238E27FC236}">
                    <a16:creationId xmlns:a16="http://schemas.microsoft.com/office/drawing/2014/main" id="{556FB695-A9B8-FB25-1DFB-7F108885DC52}"/>
                  </a:ext>
                </a:extLst>
              </p:cNvPr>
              <p:cNvSpPr txBox="1">
                <a:spLocks noRot="1" noChangeAspect="1" noMove="1" noResize="1" noEditPoints="1" noAdjustHandles="1" noChangeArrowheads="1" noChangeShapeType="1" noTextEdit="1"/>
              </p:cNvSpPr>
              <p:nvPr/>
            </p:nvSpPr>
            <p:spPr>
              <a:xfrm>
                <a:off x="3716393" y="1271950"/>
                <a:ext cx="636814" cy="523220"/>
              </a:xfrm>
              <a:prstGeom prst="rect">
                <a:avLst/>
              </a:prstGeom>
              <a:blipFill>
                <a:blip r:embed="rId1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292BE1B-C3C1-BD41-BF14-F260551DDC4F}"/>
                  </a:ext>
                </a:extLst>
              </p:cNvPr>
              <p:cNvSpPr txBox="1"/>
              <p:nvPr/>
            </p:nvSpPr>
            <p:spPr>
              <a:xfrm>
                <a:off x="2634998"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2</m:t>
                          </m:r>
                        </m:sub>
                      </m:sSub>
                    </m:oMath>
                  </m:oMathPara>
                </a14:m>
                <a:endParaRPr lang="en-US" sz="2800" dirty="0"/>
              </a:p>
            </p:txBody>
          </p:sp>
        </mc:Choice>
        <mc:Fallback xmlns="">
          <p:sp>
            <p:nvSpPr>
              <p:cNvPr id="57" name="TextBox 56">
                <a:extLst>
                  <a:ext uri="{FF2B5EF4-FFF2-40B4-BE49-F238E27FC236}">
                    <a16:creationId xmlns:a16="http://schemas.microsoft.com/office/drawing/2014/main" id="{9292BE1B-C3C1-BD41-BF14-F260551DDC4F}"/>
                  </a:ext>
                </a:extLst>
              </p:cNvPr>
              <p:cNvSpPr txBox="1">
                <a:spLocks noRot="1" noChangeAspect="1" noMove="1" noResize="1" noEditPoints="1" noAdjustHandles="1" noChangeArrowheads="1" noChangeShapeType="1" noTextEdit="1"/>
              </p:cNvSpPr>
              <p:nvPr/>
            </p:nvSpPr>
            <p:spPr>
              <a:xfrm>
                <a:off x="2634998" y="1271950"/>
                <a:ext cx="636814" cy="523220"/>
              </a:xfrm>
              <a:prstGeom prst="rect">
                <a:avLst/>
              </a:prstGeom>
              <a:blipFill>
                <a:blip r:embed="rId2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2F37607-98C9-51E9-2A50-2D2AEF98CB8B}"/>
                  </a:ext>
                </a:extLst>
              </p:cNvPr>
              <p:cNvSpPr txBox="1"/>
              <p:nvPr/>
            </p:nvSpPr>
            <p:spPr>
              <a:xfrm>
                <a:off x="4781152" y="1276452"/>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4</m:t>
                          </m:r>
                        </m:sub>
                      </m:sSub>
                    </m:oMath>
                  </m:oMathPara>
                </a14:m>
                <a:endParaRPr lang="en-US" sz="2800" dirty="0"/>
              </a:p>
            </p:txBody>
          </p:sp>
        </mc:Choice>
        <mc:Fallback xmlns="">
          <p:sp>
            <p:nvSpPr>
              <p:cNvPr id="58" name="TextBox 57">
                <a:extLst>
                  <a:ext uri="{FF2B5EF4-FFF2-40B4-BE49-F238E27FC236}">
                    <a16:creationId xmlns:a16="http://schemas.microsoft.com/office/drawing/2014/main" id="{82F37607-98C9-51E9-2A50-2D2AEF98CB8B}"/>
                  </a:ext>
                </a:extLst>
              </p:cNvPr>
              <p:cNvSpPr txBox="1">
                <a:spLocks noRot="1" noChangeAspect="1" noMove="1" noResize="1" noEditPoints="1" noAdjustHandles="1" noChangeArrowheads="1" noChangeShapeType="1" noTextEdit="1"/>
              </p:cNvSpPr>
              <p:nvPr/>
            </p:nvSpPr>
            <p:spPr>
              <a:xfrm>
                <a:off x="4781152" y="1276452"/>
                <a:ext cx="636814" cy="523220"/>
              </a:xfrm>
              <a:prstGeom prst="rect">
                <a:avLst/>
              </a:prstGeom>
              <a:blipFill>
                <a:blip r:embed="rId2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F179D8E-C64E-C124-785E-B945013E19DC}"/>
                  </a:ext>
                </a:extLst>
              </p:cNvPr>
              <p:cNvSpPr/>
              <p:nvPr/>
            </p:nvSpPr>
            <p:spPr>
              <a:xfrm>
                <a:off x="5213909"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4F179D8E-C64E-C124-785E-B945013E19DC}"/>
                  </a:ext>
                </a:extLst>
              </p:cNvPr>
              <p:cNvSpPr>
                <a:spLocks noRot="1" noChangeAspect="1" noMove="1" noResize="1" noEditPoints="1" noAdjustHandles="1" noChangeArrowheads="1" noChangeShapeType="1" noTextEdit="1"/>
              </p:cNvSpPr>
              <p:nvPr/>
            </p:nvSpPr>
            <p:spPr>
              <a:xfrm>
                <a:off x="5213909" y="4442345"/>
                <a:ext cx="981293" cy="620486"/>
              </a:xfrm>
              <a:prstGeom prst="rect">
                <a:avLst/>
              </a:prstGeom>
              <a:blipFill>
                <a:blip r:embed="rId22"/>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BB4FFC4-4027-F777-6895-FE93D81C0ED8}"/>
                  </a:ext>
                </a:extLst>
              </p:cNvPr>
              <p:cNvSpPr/>
              <p:nvPr/>
            </p:nvSpPr>
            <p:spPr>
              <a:xfrm>
                <a:off x="6528758"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1</m:t>
                          </m:r>
                        </m:sub>
                      </m:sSub>
                    </m:oMath>
                  </m:oMathPara>
                </a14:m>
                <a:endParaRPr lang="en-US" sz="2800" dirty="0"/>
              </a:p>
            </p:txBody>
          </p:sp>
        </mc:Choice>
        <mc:Fallback xmlns="">
          <p:sp>
            <p:nvSpPr>
              <p:cNvPr id="9" name="Rectangle 8">
                <a:extLst>
                  <a:ext uri="{FF2B5EF4-FFF2-40B4-BE49-F238E27FC236}">
                    <a16:creationId xmlns:a16="http://schemas.microsoft.com/office/drawing/2014/main" id="{9BB4FFC4-4027-F777-6895-FE93D81C0ED8}"/>
                  </a:ext>
                </a:extLst>
              </p:cNvPr>
              <p:cNvSpPr>
                <a:spLocks noRot="1" noChangeAspect="1" noMove="1" noResize="1" noEditPoints="1" noAdjustHandles="1" noChangeArrowheads="1" noChangeShapeType="1" noTextEdit="1"/>
              </p:cNvSpPr>
              <p:nvPr/>
            </p:nvSpPr>
            <p:spPr>
              <a:xfrm>
                <a:off x="6528758" y="4442345"/>
                <a:ext cx="981293" cy="620486"/>
              </a:xfrm>
              <a:prstGeom prst="rect">
                <a:avLst/>
              </a:prstGeom>
              <a:blipFill>
                <a:blip r:embed="rId23"/>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BA04F2A-C656-179D-A50F-5B8464795DD7}"/>
                  </a:ext>
                </a:extLst>
              </p:cNvPr>
              <p:cNvSpPr/>
              <p:nvPr/>
            </p:nvSpPr>
            <p:spPr>
              <a:xfrm>
                <a:off x="7843608" y="4435972"/>
                <a:ext cx="766992"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endParaRPr lang="en-US" sz="2800" dirty="0"/>
              </a:p>
            </p:txBody>
          </p:sp>
        </mc:Choice>
        <mc:Fallback xmlns="">
          <p:sp>
            <p:nvSpPr>
              <p:cNvPr id="10" name="Rectangle 9">
                <a:extLst>
                  <a:ext uri="{FF2B5EF4-FFF2-40B4-BE49-F238E27FC236}">
                    <a16:creationId xmlns:a16="http://schemas.microsoft.com/office/drawing/2014/main" id="{ABA04F2A-C656-179D-A50F-5B8464795DD7}"/>
                  </a:ext>
                </a:extLst>
              </p:cNvPr>
              <p:cNvSpPr>
                <a:spLocks noRot="1" noChangeAspect="1" noMove="1" noResize="1" noEditPoints="1" noAdjustHandles="1" noChangeArrowheads="1" noChangeShapeType="1" noTextEdit="1"/>
              </p:cNvSpPr>
              <p:nvPr/>
            </p:nvSpPr>
            <p:spPr>
              <a:xfrm>
                <a:off x="7843608" y="4435972"/>
                <a:ext cx="766992" cy="6204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4EDFAE38-C4FB-DF73-32A3-164E2822E0CF}"/>
                  </a:ext>
                </a:extLst>
              </p:cNvPr>
              <p:cNvSpPr/>
              <p:nvPr/>
            </p:nvSpPr>
            <p:spPr>
              <a:xfrm>
                <a:off x="282236" y="3797670"/>
                <a:ext cx="1910443" cy="21340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0" i="1" smtClean="0">
                        <a:latin typeface="Cambria Math" panose="02040503050406030204" pitchFamily="18" charset="0"/>
                      </a:rPr>
                      <m:t>𝒜</m:t>
                    </m:r>
                  </m:oMath>
                </a14:m>
                <a:r>
                  <a:rPr lang="en-US" sz="2800" dirty="0"/>
                  <a:t> for ZF security</a:t>
                </a:r>
              </a:p>
            </p:txBody>
          </p:sp>
        </mc:Choice>
        <mc:Fallback xmlns="">
          <p:sp>
            <p:nvSpPr>
              <p:cNvPr id="54" name="Rounded Rectangle 53">
                <a:extLst>
                  <a:ext uri="{FF2B5EF4-FFF2-40B4-BE49-F238E27FC236}">
                    <a16:creationId xmlns:a16="http://schemas.microsoft.com/office/drawing/2014/main" id="{4EDFAE38-C4FB-DF73-32A3-164E2822E0CF}"/>
                  </a:ext>
                </a:extLst>
              </p:cNvPr>
              <p:cNvSpPr>
                <a:spLocks noRot="1" noChangeAspect="1" noMove="1" noResize="1" noEditPoints="1" noAdjustHandles="1" noChangeArrowheads="1" noChangeShapeType="1" noTextEdit="1"/>
              </p:cNvSpPr>
              <p:nvPr/>
            </p:nvSpPr>
            <p:spPr>
              <a:xfrm>
                <a:off x="282236" y="3797670"/>
                <a:ext cx="1910443" cy="2134071"/>
              </a:xfrm>
              <a:prstGeom prst="roundRect">
                <a:avLst/>
              </a:prstGeom>
              <a:blipFill>
                <a:blip r:embed="rId25"/>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3D60FF45-1CA4-482F-C51B-1C76F9D9D339}"/>
              </a:ext>
            </a:extLst>
          </p:cNvPr>
          <p:cNvCxnSpPr/>
          <p:nvPr/>
        </p:nvCxnSpPr>
        <p:spPr>
          <a:xfrm>
            <a:off x="2432649" y="5382883"/>
            <a:ext cx="686662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91C52E4-D22B-D596-21DD-251CE9A2E0FA}"/>
                  </a:ext>
                </a:extLst>
              </p:cNvPr>
              <p:cNvSpPr txBox="1"/>
              <p:nvPr/>
            </p:nvSpPr>
            <p:spPr>
              <a:xfrm>
                <a:off x="3730826" y="1250230"/>
                <a:ext cx="636814"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𝑖</m:t>
                              </m:r>
                            </m:e>
                            <m:sup>
                              <m:r>
                                <a:rPr lang="en-US" sz="2800" b="0" i="1" smtClean="0">
                                  <a:solidFill>
                                    <a:srgbClr val="FF0000"/>
                                  </a:solidFill>
                                  <a:latin typeface="Cambria Math" panose="02040503050406030204" pitchFamily="18" charset="0"/>
                                </a:rPr>
                                <m:t>∗</m:t>
                              </m:r>
                            </m:sup>
                          </m:sSup>
                        </m:sub>
                      </m:sSub>
                    </m:oMath>
                  </m:oMathPara>
                </a14:m>
                <a:endParaRPr lang="en-US" sz="2800" dirty="0">
                  <a:solidFill>
                    <a:srgbClr val="FF0000"/>
                  </a:solidFill>
                </a:endParaRPr>
              </a:p>
            </p:txBody>
          </p:sp>
        </mc:Choice>
        <mc:Fallback xmlns="">
          <p:sp>
            <p:nvSpPr>
              <p:cNvPr id="61" name="TextBox 60">
                <a:extLst>
                  <a:ext uri="{FF2B5EF4-FFF2-40B4-BE49-F238E27FC236}">
                    <a16:creationId xmlns:a16="http://schemas.microsoft.com/office/drawing/2014/main" id="{691C52E4-D22B-D596-21DD-251CE9A2E0FA}"/>
                  </a:ext>
                </a:extLst>
              </p:cNvPr>
              <p:cNvSpPr txBox="1">
                <a:spLocks noRot="1" noChangeAspect="1" noMove="1" noResize="1" noEditPoints="1" noAdjustHandles="1" noChangeArrowheads="1" noChangeShapeType="1" noTextEdit="1"/>
              </p:cNvSpPr>
              <p:nvPr/>
            </p:nvSpPr>
            <p:spPr>
              <a:xfrm>
                <a:off x="3730826" y="1250230"/>
                <a:ext cx="636814" cy="523220"/>
              </a:xfrm>
              <a:prstGeom prst="rect">
                <a:avLst/>
              </a:prstGeom>
              <a:blipFill>
                <a:blip r:embed="rId26"/>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079D5FD-87CA-4383-53C3-53ABED815938}"/>
                  </a:ext>
                </a:extLst>
              </p:cNvPr>
              <p:cNvSpPr/>
              <p:nvPr/>
            </p:nvSpPr>
            <p:spPr>
              <a:xfrm>
                <a:off x="3773540" y="2902413"/>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63" name="Rectangle 62">
                <a:extLst>
                  <a:ext uri="{FF2B5EF4-FFF2-40B4-BE49-F238E27FC236}">
                    <a16:creationId xmlns:a16="http://schemas.microsoft.com/office/drawing/2014/main" id="{6079D5FD-87CA-4383-53C3-53ABED815938}"/>
                  </a:ext>
                </a:extLst>
              </p:cNvPr>
              <p:cNvSpPr>
                <a:spLocks noRot="1" noChangeAspect="1" noMove="1" noResize="1" noEditPoints="1" noAdjustHandles="1" noChangeArrowheads="1" noChangeShapeType="1" noTextEdit="1"/>
              </p:cNvSpPr>
              <p:nvPr/>
            </p:nvSpPr>
            <p:spPr>
              <a:xfrm>
                <a:off x="3773540" y="2902413"/>
                <a:ext cx="636814" cy="620486"/>
              </a:xfrm>
              <a:prstGeom prst="rect">
                <a:avLst/>
              </a:prstGeom>
              <a:blipFill>
                <a:blip r:embed="rId2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386ADAD-4557-B590-D4A9-6D34E4D08351}"/>
                  </a:ext>
                </a:extLst>
              </p:cNvPr>
              <p:cNvSpPr txBox="1"/>
              <p:nvPr/>
            </p:nvSpPr>
            <p:spPr>
              <a:xfrm>
                <a:off x="3583013" y="3563918"/>
                <a:ext cx="2525691" cy="523220"/>
              </a:xfrm>
              <a:prstGeom prst="rect">
                <a:avLst/>
              </a:prstGeom>
              <a:noFill/>
            </p:spPr>
            <p:txBody>
              <a:bodyPr wrap="none" rtlCol="0">
                <a:spAutoFit/>
              </a:bodyPr>
              <a:lstStyle/>
              <a:p>
                <a:r>
                  <a:rPr lang="en-US" sz="2800" dirty="0">
                    <a:solidFill>
                      <a:srgbClr val="00B050"/>
                    </a:solidFill>
                  </a:rPr>
                  <a:t>Encryption of </a:t>
                </a:r>
                <a14:m>
                  <m:oMath xmlns:m="http://schemas.openxmlformats.org/officeDocument/2006/math">
                    <m:r>
                      <a:rPr lang="en-US" sz="2800" b="1" i="1" smtClean="0">
                        <a:solidFill>
                          <a:srgbClr val="00B050"/>
                        </a:solidFill>
                        <a:latin typeface="Cambria Math" panose="02040503050406030204" pitchFamily="18" charset="0"/>
                      </a:rPr>
                      <m:t>𝟎</m:t>
                    </m:r>
                  </m:oMath>
                </a14:m>
                <a:endParaRPr lang="en-US" sz="2800" b="1" dirty="0">
                  <a:solidFill>
                    <a:srgbClr val="00B050"/>
                  </a:solidFill>
                </a:endParaRPr>
              </a:p>
            </p:txBody>
          </p:sp>
        </mc:Choice>
        <mc:Fallback xmlns="">
          <p:sp>
            <p:nvSpPr>
              <p:cNvPr id="64" name="TextBox 63">
                <a:extLst>
                  <a:ext uri="{FF2B5EF4-FFF2-40B4-BE49-F238E27FC236}">
                    <a16:creationId xmlns:a16="http://schemas.microsoft.com/office/drawing/2014/main" id="{B386ADAD-4557-B590-D4A9-6D34E4D08351}"/>
                  </a:ext>
                </a:extLst>
              </p:cNvPr>
              <p:cNvSpPr txBox="1">
                <a:spLocks noRot="1" noChangeAspect="1" noMove="1" noResize="1" noEditPoints="1" noAdjustHandles="1" noChangeArrowheads="1" noChangeShapeType="1" noTextEdit="1"/>
              </p:cNvSpPr>
              <p:nvPr/>
            </p:nvSpPr>
            <p:spPr>
              <a:xfrm>
                <a:off x="3583013" y="3563918"/>
                <a:ext cx="2525691" cy="523220"/>
              </a:xfrm>
              <a:prstGeom prst="rect">
                <a:avLst/>
              </a:prstGeom>
              <a:blipFill>
                <a:blip r:embed="rId28"/>
                <a:stretch>
                  <a:fillRect l="-5025" t="-11905" r="-50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28650A8F-3F90-EEC3-8454-E9A925B16261}"/>
                  </a:ext>
                </a:extLst>
              </p:cNvPr>
              <p:cNvSpPr/>
              <p:nvPr/>
            </p:nvSpPr>
            <p:spPr>
              <a:xfrm>
                <a:off x="5896109" y="1773588"/>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a:t>
                </a:r>
                <a:r>
                  <a:rPr lang="en-US" sz="2800" dirty="0">
                    <a:solidFill>
                      <a:srgbClr val="00B050"/>
                    </a:solidFill>
                  </a:rPr>
                  <a:t>second</a:t>
                </a:r>
                <a:r>
                  <a:rPr lang="en-US" sz="2800" dirty="0">
                    <a:solidFill>
                      <a:schemeClr val="tx1"/>
                    </a:solidFill>
                  </a:rPr>
                  <a: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rgbClr val="00B050"/>
                                </a:solidFill>
                                <a:latin typeface="Cambria Math" panose="02040503050406030204" pitchFamily="18" charset="0"/>
                              </a:rPr>
                            </m:ctrlPr>
                          </m:sSubPr>
                          <m:e>
                            <m:r>
                              <m:rPr>
                                <m:sty m:val="p"/>
                              </m:rPr>
                              <a:rPr lang="en-US" sz="2800" b="0" i="0" smtClean="0">
                                <a:solidFill>
                                  <a:srgbClr val="00B050"/>
                                </a:solidFill>
                                <a:latin typeface="Cambria Math" panose="02040503050406030204" pitchFamily="18" charset="0"/>
                              </a:rPr>
                              <m:t>sk</m:t>
                            </m:r>
                          </m:e>
                          <m:sub>
                            <m:r>
                              <a:rPr lang="en-US" sz="2800" b="0" i="1" smtClean="0">
                                <a:solidFill>
                                  <a:srgbClr val="00B050"/>
                                </a:solidFill>
                                <a:latin typeface="Cambria Math" panose="02040503050406030204" pitchFamily="18" charset="0"/>
                              </a:rPr>
                              <m:t>1</m:t>
                            </m:r>
                          </m:sub>
                        </m:sSub>
                      </m:sub>
                    </m:sSub>
                    <m:d>
                      <m:dPr>
                        <m:ctrlPr>
                          <a:rPr lang="en-US" sz="2800" b="0" i="1" smtClean="0">
                            <a:solidFill>
                              <a:schemeClr val="tx1"/>
                            </a:solidFill>
                            <a:latin typeface="Cambria Math" panose="02040503050406030204" pitchFamily="18" charset="0"/>
                          </a:rPr>
                        </m:ctrlPr>
                      </m:dPr>
                      <m:e>
                        <m:sSup>
                          <m:sSupPr>
                            <m:ctrlPr>
                              <a:rPr lang="en-US" sz="2800" i="1" smtClean="0">
                                <a:solidFill>
                                  <a:srgbClr val="00B050"/>
                                </a:solidFill>
                                <a:latin typeface="Cambria Math" panose="02040503050406030204" pitchFamily="18" charset="0"/>
                              </a:rPr>
                            </m:ctrlPr>
                          </m:sSupPr>
                          <m:e>
                            <m:acc>
                              <m:accPr>
                                <m:chr m:val="̃"/>
                                <m:ctrlPr>
                                  <a:rPr lang="en-US" sz="2800" i="1">
                                    <a:solidFill>
                                      <a:srgbClr val="00B050"/>
                                    </a:solidFill>
                                    <a:latin typeface="Cambria Math" panose="02040503050406030204" pitchFamily="18" charset="0"/>
                                  </a:rPr>
                                </m:ctrlPr>
                              </m:accPr>
                              <m:e>
                                <m:r>
                                  <m:rPr>
                                    <m:sty m:val="p"/>
                                  </m:rPr>
                                  <a:rPr lang="en-US" sz="2800">
                                    <a:solidFill>
                                      <a:srgbClr val="00B050"/>
                                    </a:solidFill>
                                    <a:latin typeface="Cambria Math" panose="02040503050406030204" pitchFamily="18" charset="0"/>
                                  </a:rPr>
                                  <m:t>ct</m:t>
                                </m:r>
                              </m:e>
                            </m:acc>
                          </m:e>
                          <m:sup>
                            <m:r>
                              <a:rPr lang="en-US" sz="2800" b="0" i="1" smtClean="0">
                                <a:solidFill>
                                  <a:srgbClr val="00B050"/>
                                </a:solidFill>
                                <a:latin typeface="Cambria Math" panose="02040503050406030204" pitchFamily="18" charset="0"/>
                              </a:rPr>
                              <m:t>1</m:t>
                            </m:r>
                          </m:sup>
                        </m:sSup>
                      </m:e>
                    </m:d>
                    <m:r>
                      <a:rPr lang="en-US" sz="2800" b="0" i="1" smtClean="0">
                        <a:solidFill>
                          <a:schemeClr val="tx1"/>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𝑖</m:t>
                            </m:r>
                          </m:e>
                          <m:sup>
                            <m:r>
                              <a:rPr lang="en-US" sz="2800" i="1">
                                <a:solidFill>
                                  <a:srgbClr val="FF0000"/>
                                </a:solidFill>
                                <a:latin typeface="Cambria Math" panose="02040503050406030204" pitchFamily="18" charset="0"/>
                              </a:rPr>
                              <m:t>∗</m:t>
                            </m:r>
                          </m:sup>
                        </m:sSup>
                      </m:sub>
                    </m:sSub>
                  </m:oMath>
                </a14:m>
                <a:r>
                  <a:rPr lang="en-US" sz="2800" dirty="0">
                    <a:solidFill>
                      <a:schemeClr val="tx1"/>
                    </a:solidFill>
                  </a:rPr>
                  <a:t>? </a:t>
                </a:r>
              </a:p>
            </p:txBody>
          </p:sp>
        </mc:Choice>
        <mc:Fallback xmlns="">
          <p:sp>
            <p:nvSpPr>
              <p:cNvPr id="24" name="Rounded Rectangle 23">
                <a:extLst>
                  <a:ext uri="{FF2B5EF4-FFF2-40B4-BE49-F238E27FC236}">
                    <a16:creationId xmlns:a16="http://schemas.microsoft.com/office/drawing/2014/main" id="{28650A8F-3F90-EEC3-8454-E9A925B16261}"/>
                  </a:ext>
                </a:extLst>
              </p:cNvPr>
              <p:cNvSpPr>
                <a:spLocks noRot="1" noChangeAspect="1" noMove="1" noResize="1" noEditPoints="1" noAdjustHandles="1" noChangeArrowheads="1" noChangeShapeType="1" noTextEdit="1"/>
              </p:cNvSpPr>
              <p:nvPr/>
            </p:nvSpPr>
            <p:spPr>
              <a:xfrm>
                <a:off x="5896109" y="1773588"/>
                <a:ext cx="3458727" cy="1749311"/>
              </a:xfrm>
              <a:prstGeom prst="roundRect">
                <a:avLst/>
              </a:prstGeom>
              <a:blipFill>
                <a:blip r:embed="rId29"/>
                <a:stretch>
                  <a:fillRect l="-1091"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E540156-CCFB-BEC1-9E6D-4E76464EC429}"/>
                  </a:ext>
                </a:extLst>
              </p:cNvPr>
              <p:cNvSpPr/>
              <p:nvPr/>
            </p:nvSpPr>
            <p:spPr>
              <a:xfrm>
                <a:off x="3769864" y="1899244"/>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6" name="Rectangle 25">
                <a:extLst>
                  <a:ext uri="{FF2B5EF4-FFF2-40B4-BE49-F238E27FC236}">
                    <a16:creationId xmlns:a16="http://schemas.microsoft.com/office/drawing/2014/main" id="{2E540156-CCFB-BEC1-9E6D-4E76464EC429}"/>
                  </a:ext>
                </a:extLst>
              </p:cNvPr>
              <p:cNvSpPr>
                <a:spLocks noRot="1" noChangeAspect="1" noMove="1" noResize="1" noEditPoints="1" noAdjustHandles="1" noChangeArrowheads="1" noChangeShapeType="1" noTextEdit="1"/>
              </p:cNvSpPr>
              <p:nvPr/>
            </p:nvSpPr>
            <p:spPr>
              <a:xfrm>
                <a:off x="3769864" y="1899244"/>
                <a:ext cx="636814" cy="620486"/>
              </a:xfrm>
              <a:prstGeom prst="rect">
                <a:avLst/>
              </a:prstGeom>
              <a:blipFill>
                <a:blip r:embed="rId30"/>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CCB4B9FD-0ED4-9493-1477-3F97D6EDBD4F}"/>
                  </a:ext>
                </a:extLst>
              </p:cNvPr>
              <p:cNvSpPr/>
              <p:nvPr/>
            </p:nvSpPr>
            <p:spPr>
              <a:xfrm>
                <a:off x="8681049" y="3042216"/>
                <a:ext cx="3458727" cy="1749311"/>
              </a:xfrm>
              <a:prstGeom prst="round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00B050"/>
                    </a:solidFill>
                  </a:rPr>
                  <a:t>Reduce to CPA security because </a:t>
                </a:r>
                <a14:m>
                  <m:oMath xmlns:m="http://schemas.openxmlformats.org/officeDocument/2006/math">
                    <m:sSub>
                      <m:sSubPr>
                        <m:ctrlPr>
                          <a:rPr lang="en-US" sz="2800" i="1">
                            <a:solidFill>
                              <a:srgbClr val="00B050"/>
                            </a:solidFill>
                            <a:latin typeface="Cambria Math" panose="02040503050406030204" pitchFamily="18" charset="0"/>
                          </a:rPr>
                        </m:ctrlPr>
                      </m:sSubPr>
                      <m:e>
                        <m:r>
                          <m:rPr>
                            <m:sty m:val="p"/>
                          </m:rPr>
                          <a:rPr lang="en-US" sz="2800">
                            <a:solidFill>
                              <a:srgbClr val="00B050"/>
                            </a:solidFill>
                            <a:latin typeface="Cambria Math" panose="02040503050406030204" pitchFamily="18" charset="0"/>
                          </a:rPr>
                          <m:t>sk</m:t>
                        </m:r>
                      </m:e>
                      <m:sub>
                        <m:r>
                          <a:rPr lang="en-US" sz="2800" b="0" i="1" smtClean="0">
                            <a:solidFill>
                              <a:srgbClr val="00B050"/>
                            </a:solidFill>
                            <a:latin typeface="Cambria Math" panose="02040503050406030204" pitchFamily="18" charset="0"/>
                          </a:rPr>
                          <m:t>0</m:t>
                        </m:r>
                      </m:sub>
                    </m:sSub>
                  </m:oMath>
                </a14:m>
                <a:r>
                  <a:rPr lang="en-US" sz="2800" dirty="0">
                    <a:solidFill>
                      <a:srgbClr val="00B050"/>
                    </a:solidFill>
                  </a:rPr>
                  <a:t> is not used!</a:t>
                </a:r>
              </a:p>
            </p:txBody>
          </p:sp>
        </mc:Choice>
        <mc:Fallback xmlns="">
          <p:sp>
            <p:nvSpPr>
              <p:cNvPr id="27" name="Rounded Rectangle 26">
                <a:extLst>
                  <a:ext uri="{FF2B5EF4-FFF2-40B4-BE49-F238E27FC236}">
                    <a16:creationId xmlns:a16="http://schemas.microsoft.com/office/drawing/2014/main" id="{CCB4B9FD-0ED4-9493-1477-3F97D6EDBD4F}"/>
                  </a:ext>
                </a:extLst>
              </p:cNvPr>
              <p:cNvSpPr>
                <a:spLocks noRot="1" noChangeAspect="1" noMove="1" noResize="1" noEditPoints="1" noAdjustHandles="1" noChangeArrowheads="1" noChangeShapeType="1" noTextEdit="1"/>
              </p:cNvSpPr>
              <p:nvPr/>
            </p:nvSpPr>
            <p:spPr>
              <a:xfrm>
                <a:off x="8681049" y="3042216"/>
                <a:ext cx="3458727" cy="1749311"/>
              </a:xfrm>
              <a:prstGeom prst="roundRect">
                <a:avLst/>
              </a:prstGeom>
              <a:blipFill>
                <a:blip r:embed="rId31"/>
                <a:stretch>
                  <a:fillRect l="-725"/>
                </a:stretch>
              </a:blipFill>
              <a:ln w="38100">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8529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42BD-28E6-A468-34C9-93BEC09A5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BCB43-5295-2238-8833-827B8B059D8B}"/>
              </a:ext>
            </a:extLst>
          </p:cNvPr>
          <p:cNvSpPr>
            <a:spLocks noGrp="1"/>
          </p:cNvSpPr>
          <p:nvPr>
            <p:ph type="title"/>
          </p:nvPr>
        </p:nvSpPr>
        <p:spPr/>
        <p:txBody>
          <a:bodyPr/>
          <a:lstStyle/>
          <a:p>
            <a:r>
              <a:rPr lang="en-US" dirty="0"/>
              <a:t>Naor-Yung to the Rescue</a:t>
            </a:r>
          </a:p>
        </p:txBody>
      </p:sp>
      <p:sp>
        <p:nvSpPr>
          <p:cNvPr id="4" name="Slide Number Placeholder 3">
            <a:extLst>
              <a:ext uri="{FF2B5EF4-FFF2-40B4-BE49-F238E27FC236}">
                <a16:creationId xmlns:a16="http://schemas.microsoft.com/office/drawing/2014/main" id="{ACFAFFD6-455B-C0AC-F0EA-FDB23F354375}"/>
              </a:ext>
            </a:extLst>
          </p:cNvPr>
          <p:cNvSpPr>
            <a:spLocks noGrp="1"/>
          </p:cNvSpPr>
          <p:nvPr>
            <p:ph type="sldNum" sz="quarter" idx="12"/>
          </p:nvPr>
        </p:nvSpPr>
        <p:spPr/>
        <p:txBody>
          <a:bodyPr/>
          <a:lstStyle/>
          <a:p>
            <a:fld id="{57E20FA2-3170-F043-A30C-F04EE61C13E9}" type="slidenum">
              <a:rPr lang="en-US" smtClean="0"/>
              <a:t>24</a:t>
            </a:fld>
            <a:endParaRPr lang="en-US"/>
          </a:p>
        </p:txBody>
      </p:sp>
      <p:grpSp>
        <p:nvGrpSpPr>
          <p:cNvPr id="12" name="Group 11">
            <a:extLst>
              <a:ext uri="{FF2B5EF4-FFF2-40B4-BE49-F238E27FC236}">
                <a16:creationId xmlns:a16="http://schemas.microsoft.com/office/drawing/2014/main" id="{E5A0BD13-984E-7184-5346-C83CD2B55ADE}"/>
              </a:ext>
            </a:extLst>
          </p:cNvPr>
          <p:cNvGrpSpPr/>
          <p:nvPr/>
        </p:nvGrpSpPr>
        <p:grpSpPr>
          <a:xfrm>
            <a:off x="402771" y="1831892"/>
            <a:ext cx="5022679" cy="620486"/>
            <a:chOff x="1057279" y="1825625"/>
            <a:chExt cx="5022679" cy="62048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656DD5D-FE93-7CFD-40E3-78C805D6AB2A}"/>
                    </a:ext>
                  </a:extLst>
                </p:cNvPr>
                <p:cNvSpPr/>
                <p:nvPr/>
              </p:nvSpPr>
              <p:spPr>
                <a:xfrm>
                  <a:off x="2226415"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5" name="Rectangle 4">
                  <a:extLst>
                    <a:ext uri="{FF2B5EF4-FFF2-40B4-BE49-F238E27FC236}">
                      <a16:creationId xmlns:a16="http://schemas.microsoft.com/office/drawing/2014/main" id="{8656DD5D-FE93-7CFD-40E3-78C805D6AB2A}"/>
                    </a:ext>
                  </a:extLst>
                </p:cNvPr>
                <p:cNvSpPr>
                  <a:spLocks noRot="1" noChangeAspect="1" noMove="1" noResize="1" noEditPoints="1" noAdjustHandles="1" noChangeArrowheads="1" noChangeShapeType="1" noTextEdit="1"/>
                </p:cNvSpPr>
                <p:nvPr/>
              </p:nvSpPr>
              <p:spPr>
                <a:xfrm>
                  <a:off x="2226415" y="1825625"/>
                  <a:ext cx="636814" cy="620486"/>
                </a:xfrm>
                <a:prstGeom prst="rect">
                  <a:avLst/>
                </a:prstGeom>
                <a:blipFill>
                  <a:blip r:embed="rId2"/>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59EFC7C-6EC6-BF5F-165C-E2CC0D12D205}"/>
                    </a:ext>
                  </a:extLst>
                </p:cNvPr>
                <p:cNvSpPr/>
                <p:nvPr/>
              </p:nvSpPr>
              <p:spPr>
                <a:xfrm>
                  <a:off x="3298658"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6" name="Rectangle 5">
                  <a:extLst>
                    <a:ext uri="{FF2B5EF4-FFF2-40B4-BE49-F238E27FC236}">
                      <a16:creationId xmlns:a16="http://schemas.microsoft.com/office/drawing/2014/main" id="{759EFC7C-6EC6-BF5F-165C-E2CC0D12D205}"/>
                    </a:ext>
                  </a:extLst>
                </p:cNvPr>
                <p:cNvSpPr>
                  <a:spLocks noRot="1" noChangeAspect="1" noMove="1" noResize="1" noEditPoints="1" noAdjustHandles="1" noChangeArrowheads="1" noChangeShapeType="1" noTextEdit="1"/>
                </p:cNvSpPr>
                <p:nvPr/>
              </p:nvSpPr>
              <p:spPr>
                <a:xfrm>
                  <a:off x="3298658" y="1825625"/>
                  <a:ext cx="636814" cy="620486"/>
                </a:xfrm>
                <a:prstGeom prst="rect">
                  <a:avLst/>
                </a:prstGeom>
                <a:blipFill>
                  <a:blip r:embed="rId3"/>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3A66891-899F-118F-928D-C86B8621A30E}"/>
                    </a:ext>
                  </a:extLst>
                </p:cNvPr>
                <p:cNvSpPr/>
                <p:nvPr/>
              </p:nvSpPr>
              <p:spPr>
                <a:xfrm>
                  <a:off x="4370901"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7" name="Rectangle 6">
                  <a:extLst>
                    <a:ext uri="{FF2B5EF4-FFF2-40B4-BE49-F238E27FC236}">
                      <a16:creationId xmlns:a16="http://schemas.microsoft.com/office/drawing/2014/main" id="{63A66891-899F-118F-928D-C86B8621A30E}"/>
                    </a:ext>
                  </a:extLst>
                </p:cNvPr>
                <p:cNvSpPr>
                  <a:spLocks noRot="1" noChangeAspect="1" noMove="1" noResize="1" noEditPoints="1" noAdjustHandles="1" noChangeArrowheads="1" noChangeShapeType="1" noTextEdit="1"/>
                </p:cNvSpPr>
                <p:nvPr/>
              </p:nvSpPr>
              <p:spPr>
                <a:xfrm>
                  <a:off x="4370901" y="1825625"/>
                  <a:ext cx="636814" cy="620486"/>
                </a:xfrm>
                <a:prstGeom prst="rect">
                  <a:avLst/>
                </a:prstGeom>
                <a:blipFill>
                  <a:blip r:embed="rId4"/>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8E352B7-347E-10B5-5C6F-BCAC14041B7E}"/>
                    </a:ext>
                  </a:extLst>
                </p:cNvPr>
                <p:cNvSpPr/>
                <p:nvPr/>
              </p:nvSpPr>
              <p:spPr>
                <a:xfrm>
                  <a:off x="5443144" y="182562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8" name="Rectangle 7">
                  <a:extLst>
                    <a:ext uri="{FF2B5EF4-FFF2-40B4-BE49-F238E27FC236}">
                      <a16:creationId xmlns:a16="http://schemas.microsoft.com/office/drawing/2014/main" id="{58E352B7-347E-10B5-5C6F-BCAC14041B7E}"/>
                    </a:ext>
                  </a:extLst>
                </p:cNvPr>
                <p:cNvSpPr>
                  <a:spLocks noRot="1" noChangeAspect="1" noMove="1" noResize="1" noEditPoints="1" noAdjustHandles="1" noChangeArrowheads="1" noChangeShapeType="1" noTextEdit="1"/>
                </p:cNvSpPr>
                <p:nvPr/>
              </p:nvSpPr>
              <p:spPr>
                <a:xfrm>
                  <a:off x="5443144" y="1825625"/>
                  <a:ext cx="636814" cy="620486"/>
                </a:xfrm>
                <a:prstGeom prst="rect">
                  <a:avLst/>
                </a:prstGeom>
                <a:blipFill>
                  <a:blip r:embed="rId5"/>
                  <a:stretch>
                    <a:fillRect l="-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714B025-2F85-F1FE-2E85-27790E37EC36}"/>
                    </a:ext>
                  </a:extLst>
                </p:cNvPr>
                <p:cNvSpPr txBox="1">
                  <a:spLocks/>
                </p:cNvSpPr>
                <p:nvPr/>
              </p:nvSpPr>
              <p:spPr>
                <a:xfrm>
                  <a:off x="1057279" y="1951058"/>
                  <a:ext cx="1028195" cy="49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14:m>
                    <m:oMath xmlns:m="http://schemas.openxmlformats.org/officeDocument/2006/math">
                      <m:r>
                        <m:rPr>
                          <m:sty m:val="p"/>
                        </m:rPr>
                        <a:rPr lang="en-US" dirty="0" smtClean="0">
                          <a:latin typeface="Cambria Math" panose="02040503050406030204" pitchFamily="18" charset="0"/>
                        </a:rPr>
                        <m:t>hk</m:t>
                      </m:r>
                      <m:r>
                        <a:rPr lang="en-US" dirty="0"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5714B025-2F85-F1FE-2E85-27790E37EC36}"/>
                    </a:ext>
                  </a:extLst>
                </p:cNvPr>
                <p:cNvSpPr txBox="1">
                  <a:spLocks noRot="1" noChangeAspect="1" noMove="1" noResize="1" noEditPoints="1" noAdjustHandles="1" noChangeArrowheads="1" noChangeShapeType="1" noTextEdit="1"/>
                </p:cNvSpPr>
                <p:nvPr/>
              </p:nvSpPr>
              <p:spPr>
                <a:xfrm>
                  <a:off x="1057279" y="1951058"/>
                  <a:ext cx="1028195" cy="495053"/>
                </a:xfrm>
                <a:prstGeom prst="rect">
                  <a:avLst/>
                </a:prstGeom>
                <a:blipFill>
                  <a:blip r:embed="rId6"/>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FF7ED557-17FB-793D-DF52-8517159082D6}"/>
              </a:ext>
            </a:extLst>
          </p:cNvPr>
          <p:cNvGrpSpPr/>
          <p:nvPr/>
        </p:nvGrpSpPr>
        <p:grpSpPr>
          <a:xfrm>
            <a:off x="1555865" y="2814781"/>
            <a:ext cx="3853543" cy="620486"/>
            <a:chOff x="2226415" y="2808514"/>
            <a:chExt cx="3853543" cy="620486"/>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16AAB3C-D0D6-DE5B-8A1F-B635DE0F6BEE}"/>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3" name="Rectangle 12">
                  <a:extLst>
                    <a:ext uri="{FF2B5EF4-FFF2-40B4-BE49-F238E27FC236}">
                      <a16:creationId xmlns:a16="http://schemas.microsoft.com/office/drawing/2014/main" id="{A16AAB3C-D0D6-DE5B-8A1F-B635DE0F6BEE}"/>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7"/>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939C85E-C184-3512-E5CA-189D16CD1911}"/>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4" name="Rectangle 13">
                  <a:extLst>
                    <a:ext uri="{FF2B5EF4-FFF2-40B4-BE49-F238E27FC236}">
                      <a16:creationId xmlns:a16="http://schemas.microsoft.com/office/drawing/2014/main" id="{1939C85E-C184-3512-E5CA-189D16CD1911}"/>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8"/>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B813615-B8FF-D45F-91B4-D5AF585FB2ED}"/>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5" name="Rectangle 14">
                  <a:extLst>
                    <a:ext uri="{FF2B5EF4-FFF2-40B4-BE49-F238E27FC236}">
                      <a16:creationId xmlns:a16="http://schemas.microsoft.com/office/drawing/2014/main" id="{1B813615-B8FF-D45F-91B4-D5AF585FB2ED}"/>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9"/>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13FF3A9-CB5E-2516-F01E-0CBA365E498B}"/>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16" name="Rectangle 15">
                  <a:extLst>
                    <a:ext uri="{FF2B5EF4-FFF2-40B4-BE49-F238E27FC236}">
                      <a16:creationId xmlns:a16="http://schemas.microsoft.com/office/drawing/2014/main" id="{A13FF3A9-CB5E-2516-F01E-0CBA365E498B}"/>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0"/>
                  <a:stretch>
                    <a:fillRect l="-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EE3417FE-1AC1-A03E-EA6E-C72D0285D58E}"/>
              </a:ext>
            </a:extLst>
          </p:cNvPr>
          <p:cNvGrpSpPr/>
          <p:nvPr/>
        </p:nvGrpSpPr>
        <p:grpSpPr>
          <a:xfrm>
            <a:off x="1571907" y="1831892"/>
            <a:ext cx="3853543" cy="620486"/>
            <a:chOff x="2226415" y="2808514"/>
            <a:chExt cx="3853543" cy="620486"/>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63378B6-A8A1-E640-93C0-6BB65669FFE4}"/>
                    </a:ext>
                  </a:extLst>
                </p:cNvPr>
                <p:cNvSpPr/>
                <p:nvPr/>
              </p:nvSpPr>
              <p:spPr>
                <a:xfrm>
                  <a:off x="2226415"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19" name="Rectangle 18">
                  <a:extLst>
                    <a:ext uri="{FF2B5EF4-FFF2-40B4-BE49-F238E27FC236}">
                      <a16:creationId xmlns:a16="http://schemas.microsoft.com/office/drawing/2014/main" id="{363378B6-A8A1-E640-93C0-6BB65669FFE4}"/>
                    </a:ext>
                  </a:extLst>
                </p:cNvPr>
                <p:cNvSpPr>
                  <a:spLocks noRot="1" noChangeAspect="1" noMove="1" noResize="1" noEditPoints="1" noAdjustHandles="1" noChangeArrowheads="1" noChangeShapeType="1" noTextEdit="1"/>
                </p:cNvSpPr>
                <p:nvPr/>
              </p:nvSpPr>
              <p:spPr>
                <a:xfrm>
                  <a:off x="2226415" y="2808514"/>
                  <a:ext cx="636814" cy="620486"/>
                </a:xfrm>
                <a:prstGeom prst="rect">
                  <a:avLst/>
                </a:prstGeom>
                <a:blipFill>
                  <a:blip r:embed="rId11"/>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44F9245-9107-36D6-8384-946283A1E9B8}"/>
                    </a:ext>
                  </a:extLst>
                </p:cNvPr>
                <p:cNvSpPr/>
                <p:nvPr/>
              </p:nvSpPr>
              <p:spPr>
                <a:xfrm>
                  <a:off x="3298658"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0" name="Rectangle 19">
                  <a:extLst>
                    <a:ext uri="{FF2B5EF4-FFF2-40B4-BE49-F238E27FC236}">
                      <a16:creationId xmlns:a16="http://schemas.microsoft.com/office/drawing/2014/main" id="{F44F9245-9107-36D6-8384-946283A1E9B8}"/>
                    </a:ext>
                  </a:extLst>
                </p:cNvPr>
                <p:cNvSpPr>
                  <a:spLocks noRot="1" noChangeAspect="1" noMove="1" noResize="1" noEditPoints="1" noAdjustHandles="1" noChangeArrowheads="1" noChangeShapeType="1" noTextEdit="1"/>
                </p:cNvSpPr>
                <p:nvPr/>
              </p:nvSpPr>
              <p:spPr>
                <a:xfrm>
                  <a:off x="3298658" y="2808514"/>
                  <a:ext cx="636814" cy="620486"/>
                </a:xfrm>
                <a:prstGeom prst="rect">
                  <a:avLst/>
                </a:prstGeom>
                <a:blipFill>
                  <a:blip r:embed="rId12"/>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A4FD765-9456-C3DE-24BF-BB85C16B7ACC}"/>
                    </a:ext>
                  </a:extLst>
                </p:cNvPr>
                <p:cNvSpPr/>
                <p:nvPr/>
              </p:nvSpPr>
              <p:spPr>
                <a:xfrm>
                  <a:off x="4370901"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1" name="Rectangle 20">
                  <a:extLst>
                    <a:ext uri="{FF2B5EF4-FFF2-40B4-BE49-F238E27FC236}">
                      <a16:creationId xmlns:a16="http://schemas.microsoft.com/office/drawing/2014/main" id="{BA4FD765-9456-C3DE-24BF-BB85C16B7ACC}"/>
                    </a:ext>
                  </a:extLst>
                </p:cNvPr>
                <p:cNvSpPr>
                  <a:spLocks noRot="1" noChangeAspect="1" noMove="1" noResize="1" noEditPoints="1" noAdjustHandles="1" noChangeArrowheads="1" noChangeShapeType="1" noTextEdit="1"/>
                </p:cNvSpPr>
                <p:nvPr/>
              </p:nvSpPr>
              <p:spPr>
                <a:xfrm>
                  <a:off x="4370901" y="2808514"/>
                  <a:ext cx="636814" cy="620486"/>
                </a:xfrm>
                <a:prstGeom prst="rect">
                  <a:avLst/>
                </a:prstGeom>
                <a:blipFill>
                  <a:blip r:embed="rId13"/>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034296E-4C21-CD1F-D3D3-69DEF2D61AB6}"/>
                    </a:ext>
                  </a:extLst>
                </p:cNvPr>
                <p:cNvSpPr/>
                <p:nvPr/>
              </p:nvSpPr>
              <p:spPr>
                <a:xfrm>
                  <a:off x="5443144" y="2808514"/>
                  <a:ext cx="636814" cy="620486"/>
                </a:xfrm>
                <a:prstGeom prst="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2" name="Rectangle 21">
                  <a:extLst>
                    <a:ext uri="{FF2B5EF4-FFF2-40B4-BE49-F238E27FC236}">
                      <a16:creationId xmlns:a16="http://schemas.microsoft.com/office/drawing/2014/main" id="{8034296E-4C21-CD1F-D3D3-69DEF2D61AB6}"/>
                    </a:ext>
                  </a:extLst>
                </p:cNvPr>
                <p:cNvSpPr>
                  <a:spLocks noRot="1" noChangeAspect="1" noMove="1" noResize="1" noEditPoints="1" noAdjustHandles="1" noChangeArrowheads="1" noChangeShapeType="1" noTextEdit="1"/>
                </p:cNvSpPr>
                <p:nvPr/>
              </p:nvSpPr>
              <p:spPr>
                <a:xfrm>
                  <a:off x="5443144" y="2808514"/>
                  <a:ext cx="636814" cy="620486"/>
                </a:xfrm>
                <a:prstGeom prst="rect">
                  <a:avLst/>
                </a:prstGeom>
                <a:blipFill>
                  <a:blip r:embed="rId14"/>
                  <a:stretch>
                    <a:fillRect l="-75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2405A2FB-041C-427D-852A-A9B2C540919B}"/>
                  </a:ext>
                </a:extLst>
              </p:cNvPr>
              <p:cNvSpPr/>
              <p:nvPr/>
            </p:nvSpPr>
            <p:spPr>
              <a:xfrm>
                <a:off x="5822920" y="1742174"/>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first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sk</m:t>
                            </m:r>
                          </m:e>
                          <m:sub>
                            <m:r>
                              <a:rPr lang="en-US" sz="2800" b="0" i="1" smtClean="0">
                                <a:solidFill>
                                  <a:schemeClr val="tx1"/>
                                </a:solidFill>
                                <a:latin typeface="Cambria Math" panose="02040503050406030204" pitchFamily="18" charset="0"/>
                              </a:rPr>
                              <m:t>0</m:t>
                            </m:r>
                          </m:sub>
                        </m:sSub>
                      </m:sub>
                    </m:sSub>
                    <m:d>
                      <m:dPr>
                        <m:ctrlPr>
                          <a:rPr lang="en-US" sz="2800" b="0" i="1" smtClean="0">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m:rPr>
                                    <m:sty m:val="p"/>
                                  </m:rPr>
                                  <a:rPr lang="en-US" sz="2800">
                                    <a:solidFill>
                                      <a:schemeClr val="tx1"/>
                                    </a:solidFill>
                                    <a:latin typeface="Cambria Math" panose="02040503050406030204" pitchFamily="18" charset="0"/>
                                  </a:rPr>
                                  <m:t>ct</m:t>
                                </m:r>
                              </m:e>
                            </m:acc>
                          </m:e>
                          <m:sup>
                            <m:r>
                              <a:rPr lang="en-US" sz="2800" i="1">
                                <a:solidFill>
                                  <a:schemeClr val="tx1"/>
                                </a:solidFill>
                                <a:latin typeface="Cambria Math" panose="02040503050406030204" pitchFamily="18" charset="0"/>
                              </a:rPr>
                              <m:t>0</m:t>
                            </m:r>
                          </m:sup>
                        </m:sSup>
                      </m:e>
                    </m:d>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oMath>
                </a14:m>
                <a:r>
                  <a:rPr lang="en-US" sz="2800" dirty="0">
                    <a:solidFill>
                      <a:schemeClr val="tx1"/>
                    </a:solidFill>
                  </a:rPr>
                  <a:t>? </a:t>
                </a:r>
              </a:p>
            </p:txBody>
          </p:sp>
        </mc:Choice>
        <mc:Fallback xmlns="">
          <p:sp>
            <p:nvSpPr>
              <p:cNvPr id="23" name="Rounded Rectangle 22">
                <a:extLst>
                  <a:ext uri="{FF2B5EF4-FFF2-40B4-BE49-F238E27FC236}">
                    <a16:creationId xmlns:a16="http://schemas.microsoft.com/office/drawing/2014/main" id="{2405A2FB-041C-427D-852A-A9B2C540919B}"/>
                  </a:ext>
                </a:extLst>
              </p:cNvPr>
              <p:cNvSpPr>
                <a:spLocks noRot="1" noChangeAspect="1" noMove="1" noResize="1" noEditPoints="1" noAdjustHandles="1" noChangeArrowheads="1" noChangeShapeType="1" noTextEdit="1"/>
              </p:cNvSpPr>
              <p:nvPr/>
            </p:nvSpPr>
            <p:spPr>
              <a:xfrm>
                <a:off x="5822920" y="1742174"/>
                <a:ext cx="3458727" cy="1749311"/>
              </a:xfrm>
              <a:prstGeom prst="roundRect">
                <a:avLst/>
              </a:prstGeom>
              <a:blipFill>
                <a:blip r:embed="rId15"/>
                <a:stretch>
                  <a:fillRect l="-727"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EE40444-DB14-8002-EA18-5C494A47E549}"/>
                  </a:ext>
                </a:extLst>
              </p:cNvPr>
              <p:cNvSpPr/>
              <p:nvPr/>
            </p:nvSpPr>
            <p:spPr>
              <a:xfrm>
                <a:off x="3067756"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0</m:t>
                          </m:r>
                        </m:sup>
                      </m:sSup>
                    </m:oMath>
                  </m:oMathPara>
                </a14:m>
                <a:endParaRPr lang="en-US" sz="2800" dirty="0"/>
              </a:p>
            </p:txBody>
          </p:sp>
        </mc:Choice>
        <mc:Fallback xmlns="">
          <p:sp>
            <p:nvSpPr>
              <p:cNvPr id="38" name="Rectangle 37">
                <a:extLst>
                  <a:ext uri="{FF2B5EF4-FFF2-40B4-BE49-F238E27FC236}">
                    <a16:creationId xmlns:a16="http://schemas.microsoft.com/office/drawing/2014/main" id="{2EE40444-DB14-8002-EA18-5C494A47E549}"/>
                  </a:ext>
                </a:extLst>
              </p:cNvPr>
              <p:cNvSpPr>
                <a:spLocks noRot="1" noChangeAspect="1" noMove="1" noResize="1" noEditPoints="1" noAdjustHandles="1" noChangeArrowheads="1" noChangeShapeType="1" noTextEdit="1"/>
              </p:cNvSpPr>
              <p:nvPr/>
            </p:nvSpPr>
            <p:spPr>
              <a:xfrm>
                <a:off x="3067756" y="4442345"/>
                <a:ext cx="636814" cy="620486"/>
              </a:xfrm>
              <a:prstGeom prst="rect">
                <a:avLst/>
              </a:prstGeom>
              <a:blipFill>
                <a:blip r:embed="rId16"/>
                <a:stretch>
                  <a:fillRect l="-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3424531-C0C0-5BB1-C02C-1EFBCAF52AA1}"/>
                  </a:ext>
                </a:extLst>
              </p:cNvPr>
              <p:cNvSpPr/>
              <p:nvPr/>
            </p:nvSpPr>
            <p:spPr>
              <a:xfrm>
                <a:off x="4149151" y="4442345"/>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m:rPr>
                                  <m:sty m:val="p"/>
                                </m:rPr>
                                <a:rPr lang="en-US" sz="2800">
                                  <a:latin typeface="Cambria Math" panose="02040503050406030204" pitchFamily="18" charset="0"/>
                                </a:rPr>
                                <m:t>ct</m:t>
                              </m:r>
                            </m:e>
                          </m:acc>
                        </m:e>
                        <m:sup>
                          <m:r>
                            <a:rPr lang="en-US" sz="2800" b="0" i="1" smtClean="0">
                              <a:latin typeface="Cambria Math" panose="02040503050406030204" pitchFamily="18" charset="0"/>
                            </a:rPr>
                            <m:t>1</m:t>
                          </m:r>
                        </m:sup>
                      </m:sSup>
                    </m:oMath>
                  </m:oMathPara>
                </a14:m>
                <a:endParaRPr lang="en-US" sz="2800" dirty="0"/>
              </a:p>
            </p:txBody>
          </p:sp>
        </mc:Choice>
        <mc:Fallback xmlns="">
          <p:sp>
            <p:nvSpPr>
              <p:cNvPr id="53" name="Rectangle 52">
                <a:extLst>
                  <a:ext uri="{FF2B5EF4-FFF2-40B4-BE49-F238E27FC236}">
                    <a16:creationId xmlns:a16="http://schemas.microsoft.com/office/drawing/2014/main" id="{53424531-C0C0-5BB1-C02C-1EFBCAF52AA1}"/>
                  </a:ext>
                </a:extLst>
              </p:cNvPr>
              <p:cNvSpPr>
                <a:spLocks noRot="1" noChangeAspect="1" noMove="1" noResize="1" noEditPoints="1" noAdjustHandles="1" noChangeArrowheads="1" noChangeShapeType="1" noTextEdit="1"/>
              </p:cNvSpPr>
              <p:nvPr/>
            </p:nvSpPr>
            <p:spPr>
              <a:xfrm>
                <a:off x="4149151" y="4442345"/>
                <a:ext cx="636814" cy="620486"/>
              </a:xfrm>
              <a:prstGeom prst="rect">
                <a:avLst/>
              </a:prstGeom>
              <a:blipFill>
                <a:blip r:embed="rId1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F4BF01-6FFB-E495-D377-1BEBFC4E9EA3}"/>
                  </a:ext>
                </a:extLst>
              </p:cNvPr>
              <p:cNvSpPr txBox="1"/>
              <p:nvPr/>
            </p:nvSpPr>
            <p:spPr>
              <a:xfrm>
                <a:off x="1571907"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1</m:t>
                          </m:r>
                        </m:sub>
                      </m:sSub>
                    </m:oMath>
                  </m:oMathPara>
                </a14:m>
                <a:endParaRPr lang="en-US" sz="2800" dirty="0"/>
              </a:p>
            </p:txBody>
          </p:sp>
        </mc:Choice>
        <mc:Fallback xmlns="">
          <p:sp>
            <p:nvSpPr>
              <p:cNvPr id="55" name="TextBox 54">
                <a:extLst>
                  <a:ext uri="{FF2B5EF4-FFF2-40B4-BE49-F238E27FC236}">
                    <a16:creationId xmlns:a16="http://schemas.microsoft.com/office/drawing/2014/main" id="{5DF4BF01-6FFB-E495-D377-1BEBFC4E9EA3}"/>
                  </a:ext>
                </a:extLst>
              </p:cNvPr>
              <p:cNvSpPr txBox="1">
                <a:spLocks noRot="1" noChangeAspect="1" noMove="1" noResize="1" noEditPoints="1" noAdjustHandles="1" noChangeArrowheads="1" noChangeShapeType="1" noTextEdit="1"/>
              </p:cNvSpPr>
              <p:nvPr/>
            </p:nvSpPr>
            <p:spPr>
              <a:xfrm>
                <a:off x="1571907" y="1271950"/>
                <a:ext cx="636814"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BD38638-2239-5BF7-46AB-59BDFBB30377}"/>
                  </a:ext>
                </a:extLst>
              </p:cNvPr>
              <p:cNvSpPr txBox="1"/>
              <p:nvPr/>
            </p:nvSpPr>
            <p:spPr>
              <a:xfrm>
                <a:off x="3716393"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3</m:t>
                          </m:r>
                        </m:sub>
                      </m:sSub>
                    </m:oMath>
                  </m:oMathPara>
                </a14:m>
                <a:endParaRPr lang="en-US" sz="2800" dirty="0"/>
              </a:p>
            </p:txBody>
          </p:sp>
        </mc:Choice>
        <mc:Fallback xmlns="">
          <p:sp>
            <p:nvSpPr>
              <p:cNvPr id="56" name="TextBox 55">
                <a:extLst>
                  <a:ext uri="{FF2B5EF4-FFF2-40B4-BE49-F238E27FC236}">
                    <a16:creationId xmlns:a16="http://schemas.microsoft.com/office/drawing/2014/main" id="{8BD38638-2239-5BF7-46AB-59BDFBB30377}"/>
                  </a:ext>
                </a:extLst>
              </p:cNvPr>
              <p:cNvSpPr txBox="1">
                <a:spLocks noRot="1" noChangeAspect="1" noMove="1" noResize="1" noEditPoints="1" noAdjustHandles="1" noChangeArrowheads="1" noChangeShapeType="1" noTextEdit="1"/>
              </p:cNvSpPr>
              <p:nvPr/>
            </p:nvSpPr>
            <p:spPr>
              <a:xfrm>
                <a:off x="3716393" y="1271950"/>
                <a:ext cx="636814" cy="523220"/>
              </a:xfrm>
              <a:prstGeom prst="rect">
                <a:avLst/>
              </a:prstGeom>
              <a:blipFill>
                <a:blip r:embed="rId1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7268D11-8840-7060-FA36-189FE752C195}"/>
                  </a:ext>
                </a:extLst>
              </p:cNvPr>
              <p:cNvSpPr txBox="1"/>
              <p:nvPr/>
            </p:nvSpPr>
            <p:spPr>
              <a:xfrm>
                <a:off x="2634998" y="1271950"/>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2</m:t>
                          </m:r>
                        </m:sub>
                      </m:sSub>
                    </m:oMath>
                  </m:oMathPara>
                </a14:m>
                <a:endParaRPr lang="en-US" sz="2800" dirty="0"/>
              </a:p>
            </p:txBody>
          </p:sp>
        </mc:Choice>
        <mc:Fallback xmlns="">
          <p:sp>
            <p:nvSpPr>
              <p:cNvPr id="57" name="TextBox 56">
                <a:extLst>
                  <a:ext uri="{FF2B5EF4-FFF2-40B4-BE49-F238E27FC236}">
                    <a16:creationId xmlns:a16="http://schemas.microsoft.com/office/drawing/2014/main" id="{27268D11-8840-7060-FA36-189FE752C195}"/>
                  </a:ext>
                </a:extLst>
              </p:cNvPr>
              <p:cNvSpPr txBox="1">
                <a:spLocks noRot="1" noChangeAspect="1" noMove="1" noResize="1" noEditPoints="1" noAdjustHandles="1" noChangeArrowheads="1" noChangeShapeType="1" noTextEdit="1"/>
              </p:cNvSpPr>
              <p:nvPr/>
            </p:nvSpPr>
            <p:spPr>
              <a:xfrm>
                <a:off x="2634998" y="1271950"/>
                <a:ext cx="636814" cy="523220"/>
              </a:xfrm>
              <a:prstGeom prst="rect">
                <a:avLst/>
              </a:prstGeom>
              <a:blipFill>
                <a:blip r:embed="rId2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780E969-18E3-5DF1-619D-FEF827A9F8BD}"/>
                  </a:ext>
                </a:extLst>
              </p:cNvPr>
              <p:cNvSpPr txBox="1"/>
              <p:nvPr/>
            </p:nvSpPr>
            <p:spPr>
              <a:xfrm>
                <a:off x="4781152" y="1276452"/>
                <a:ext cx="6368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𝐯</m:t>
                          </m:r>
                        </m:e>
                        <m:sub>
                          <m:r>
                            <a:rPr lang="en-US" sz="2800" b="0" i="1" smtClean="0">
                              <a:latin typeface="Cambria Math" panose="02040503050406030204" pitchFamily="18" charset="0"/>
                            </a:rPr>
                            <m:t>4</m:t>
                          </m:r>
                        </m:sub>
                      </m:sSub>
                    </m:oMath>
                  </m:oMathPara>
                </a14:m>
                <a:endParaRPr lang="en-US" sz="2800" dirty="0"/>
              </a:p>
            </p:txBody>
          </p:sp>
        </mc:Choice>
        <mc:Fallback xmlns="">
          <p:sp>
            <p:nvSpPr>
              <p:cNvPr id="58" name="TextBox 57">
                <a:extLst>
                  <a:ext uri="{FF2B5EF4-FFF2-40B4-BE49-F238E27FC236}">
                    <a16:creationId xmlns:a16="http://schemas.microsoft.com/office/drawing/2014/main" id="{9780E969-18E3-5DF1-619D-FEF827A9F8BD}"/>
                  </a:ext>
                </a:extLst>
              </p:cNvPr>
              <p:cNvSpPr txBox="1">
                <a:spLocks noRot="1" noChangeAspect="1" noMove="1" noResize="1" noEditPoints="1" noAdjustHandles="1" noChangeArrowheads="1" noChangeShapeType="1" noTextEdit="1"/>
              </p:cNvSpPr>
              <p:nvPr/>
            </p:nvSpPr>
            <p:spPr>
              <a:xfrm>
                <a:off x="4781152" y="1276452"/>
                <a:ext cx="636814" cy="523220"/>
              </a:xfrm>
              <a:prstGeom prst="rect">
                <a:avLst/>
              </a:prstGeom>
              <a:blipFill>
                <a:blip r:embed="rId2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B070DA-AD4C-A932-00BC-E92248835E77}"/>
                  </a:ext>
                </a:extLst>
              </p:cNvPr>
              <p:cNvSpPr/>
              <p:nvPr/>
            </p:nvSpPr>
            <p:spPr>
              <a:xfrm>
                <a:off x="5213909"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0</m:t>
                          </m:r>
                        </m:sub>
                      </m:sSub>
                    </m:oMath>
                  </m:oMathPara>
                </a14:m>
                <a:endParaRPr lang="en-US" sz="2800" dirty="0"/>
              </a:p>
            </p:txBody>
          </p:sp>
        </mc:Choice>
        <mc:Fallback xmlns="">
          <p:sp>
            <p:nvSpPr>
              <p:cNvPr id="3" name="Rectangle 2">
                <a:extLst>
                  <a:ext uri="{FF2B5EF4-FFF2-40B4-BE49-F238E27FC236}">
                    <a16:creationId xmlns:a16="http://schemas.microsoft.com/office/drawing/2014/main" id="{03B070DA-AD4C-A932-00BC-E92248835E77}"/>
                  </a:ext>
                </a:extLst>
              </p:cNvPr>
              <p:cNvSpPr>
                <a:spLocks noRot="1" noChangeAspect="1" noMove="1" noResize="1" noEditPoints="1" noAdjustHandles="1" noChangeArrowheads="1" noChangeShapeType="1" noTextEdit="1"/>
              </p:cNvSpPr>
              <p:nvPr/>
            </p:nvSpPr>
            <p:spPr>
              <a:xfrm>
                <a:off x="5213909" y="4442345"/>
                <a:ext cx="981293" cy="620486"/>
              </a:xfrm>
              <a:prstGeom prst="rect">
                <a:avLst/>
              </a:prstGeom>
              <a:blipFill>
                <a:blip r:embed="rId22"/>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5E3BF44-B4EA-E46D-2D0A-7AE915D90575}"/>
                  </a:ext>
                </a:extLst>
              </p:cNvPr>
              <p:cNvSpPr/>
              <p:nvPr/>
            </p:nvSpPr>
            <p:spPr>
              <a:xfrm>
                <a:off x="6528758" y="4442345"/>
                <a:ext cx="981293"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dig</m:t>
                          </m:r>
                        </m:e>
                        <m:sub>
                          <m:r>
                            <a:rPr lang="en-US" sz="2800" b="0" i="0" smtClean="0">
                              <a:latin typeface="Cambria Math" panose="02040503050406030204" pitchFamily="18" charset="0"/>
                            </a:rPr>
                            <m:t>1</m:t>
                          </m:r>
                        </m:sub>
                      </m:sSub>
                    </m:oMath>
                  </m:oMathPara>
                </a14:m>
                <a:endParaRPr lang="en-US" sz="2800" dirty="0"/>
              </a:p>
            </p:txBody>
          </p:sp>
        </mc:Choice>
        <mc:Fallback xmlns="">
          <p:sp>
            <p:nvSpPr>
              <p:cNvPr id="9" name="Rectangle 8">
                <a:extLst>
                  <a:ext uri="{FF2B5EF4-FFF2-40B4-BE49-F238E27FC236}">
                    <a16:creationId xmlns:a16="http://schemas.microsoft.com/office/drawing/2014/main" id="{55E3BF44-B4EA-E46D-2D0A-7AE915D90575}"/>
                  </a:ext>
                </a:extLst>
              </p:cNvPr>
              <p:cNvSpPr>
                <a:spLocks noRot="1" noChangeAspect="1" noMove="1" noResize="1" noEditPoints="1" noAdjustHandles="1" noChangeArrowheads="1" noChangeShapeType="1" noTextEdit="1"/>
              </p:cNvSpPr>
              <p:nvPr/>
            </p:nvSpPr>
            <p:spPr>
              <a:xfrm>
                <a:off x="6528758" y="4442345"/>
                <a:ext cx="981293" cy="620486"/>
              </a:xfrm>
              <a:prstGeom prst="rect">
                <a:avLst/>
              </a:prstGeom>
              <a:blipFill>
                <a:blip r:embed="rId23"/>
                <a:stretch>
                  <a:fillRect l="-25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D90083B-3E06-FC14-08C4-1338207634FF}"/>
                  </a:ext>
                </a:extLst>
              </p:cNvPr>
              <p:cNvSpPr/>
              <p:nvPr/>
            </p:nvSpPr>
            <p:spPr>
              <a:xfrm>
                <a:off x="7843608" y="4435972"/>
                <a:ext cx="766992"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m:t>
                              </m:r>
                            </m:sup>
                          </m:sSup>
                        </m:sub>
                      </m:sSub>
                    </m:oMath>
                  </m:oMathPara>
                </a14:m>
                <a:endParaRPr lang="en-US" sz="2800" dirty="0"/>
              </a:p>
            </p:txBody>
          </p:sp>
        </mc:Choice>
        <mc:Fallback xmlns="">
          <p:sp>
            <p:nvSpPr>
              <p:cNvPr id="10" name="Rectangle 9">
                <a:extLst>
                  <a:ext uri="{FF2B5EF4-FFF2-40B4-BE49-F238E27FC236}">
                    <a16:creationId xmlns:a16="http://schemas.microsoft.com/office/drawing/2014/main" id="{DD90083B-3E06-FC14-08C4-1338207634FF}"/>
                  </a:ext>
                </a:extLst>
              </p:cNvPr>
              <p:cNvSpPr>
                <a:spLocks noRot="1" noChangeAspect="1" noMove="1" noResize="1" noEditPoints="1" noAdjustHandles="1" noChangeArrowheads="1" noChangeShapeType="1" noTextEdit="1"/>
              </p:cNvSpPr>
              <p:nvPr/>
            </p:nvSpPr>
            <p:spPr>
              <a:xfrm>
                <a:off x="7843608" y="4435972"/>
                <a:ext cx="766992" cy="6204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F2ECBCF1-8EAB-A1B0-EB04-9344E35B52B3}"/>
                  </a:ext>
                </a:extLst>
              </p:cNvPr>
              <p:cNvSpPr/>
              <p:nvPr/>
            </p:nvSpPr>
            <p:spPr>
              <a:xfrm>
                <a:off x="282236" y="3797670"/>
                <a:ext cx="1910443" cy="21340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0" i="1" smtClean="0">
                        <a:latin typeface="Cambria Math" panose="02040503050406030204" pitchFamily="18" charset="0"/>
                      </a:rPr>
                      <m:t>𝒜</m:t>
                    </m:r>
                  </m:oMath>
                </a14:m>
                <a:r>
                  <a:rPr lang="en-US" sz="2800" dirty="0"/>
                  <a:t> for ZF security</a:t>
                </a:r>
              </a:p>
            </p:txBody>
          </p:sp>
        </mc:Choice>
        <mc:Fallback xmlns="">
          <p:sp>
            <p:nvSpPr>
              <p:cNvPr id="54" name="Rounded Rectangle 53">
                <a:extLst>
                  <a:ext uri="{FF2B5EF4-FFF2-40B4-BE49-F238E27FC236}">
                    <a16:creationId xmlns:a16="http://schemas.microsoft.com/office/drawing/2014/main" id="{F2ECBCF1-8EAB-A1B0-EB04-9344E35B52B3}"/>
                  </a:ext>
                </a:extLst>
              </p:cNvPr>
              <p:cNvSpPr>
                <a:spLocks noRot="1" noChangeAspect="1" noMove="1" noResize="1" noEditPoints="1" noAdjustHandles="1" noChangeArrowheads="1" noChangeShapeType="1" noTextEdit="1"/>
              </p:cNvSpPr>
              <p:nvPr/>
            </p:nvSpPr>
            <p:spPr>
              <a:xfrm>
                <a:off x="282236" y="3797670"/>
                <a:ext cx="1910443" cy="2134071"/>
              </a:xfrm>
              <a:prstGeom prst="roundRect">
                <a:avLst/>
              </a:prstGeom>
              <a:blipFill>
                <a:blip r:embed="rId25"/>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66A708F3-4EDD-880C-7626-B86B2C59ECBA}"/>
              </a:ext>
            </a:extLst>
          </p:cNvPr>
          <p:cNvCxnSpPr/>
          <p:nvPr/>
        </p:nvCxnSpPr>
        <p:spPr>
          <a:xfrm>
            <a:off x="2432649" y="5382883"/>
            <a:ext cx="686662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BE1D4FC-24CF-4BA6-7776-530C276B4FB4}"/>
                  </a:ext>
                </a:extLst>
              </p:cNvPr>
              <p:cNvSpPr txBox="1"/>
              <p:nvPr/>
            </p:nvSpPr>
            <p:spPr>
              <a:xfrm>
                <a:off x="3730826" y="1250230"/>
                <a:ext cx="636814"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𝑖</m:t>
                              </m:r>
                            </m:e>
                            <m:sup>
                              <m:r>
                                <a:rPr lang="en-US" sz="2800" b="0" i="1" smtClean="0">
                                  <a:solidFill>
                                    <a:srgbClr val="FF0000"/>
                                  </a:solidFill>
                                  <a:latin typeface="Cambria Math" panose="02040503050406030204" pitchFamily="18" charset="0"/>
                                </a:rPr>
                                <m:t>∗</m:t>
                              </m:r>
                            </m:sup>
                          </m:sSup>
                        </m:sub>
                      </m:sSub>
                    </m:oMath>
                  </m:oMathPara>
                </a14:m>
                <a:endParaRPr lang="en-US" sz="2800" dirty="0">
                  <a:solidFill>
                    <a:srgbClr val="FF0000"/>
                  </a:solidFill>
                </a:endParaRPr>
              </a:p>
            </p:txBody>
          </p:sp>
        </mc:Choice>
        <mc:Fallback xmlns="">
          <p:sp>
            <p:nvSpPr>
              <p:cNvPr id="61" name="TextBox 60">
                <a:extLst>
                  <a:ext uri="{FF2B5EF4-FFF2-40B4-BE49-F238E27FC236}">
                    <a16:creationId xmlns:a16="http://schemas.microsoft.com/office/drawing/2014/main" id="{4BE1D4FC-24CF-4BA6-7776-530C276B4FB4}"/>
                  </a:ext>
                </a:extLst>
              </p:cNvPr>
              <p:cNvSpPr txBox="1">
                <a:spLocks noRot="1" noChangeAspect="1" noMove="1" noResize="1" noEditPoints="1" noAdjustHandles="1" noChangeArrowheads="1" noChangeShapeType="1" noTextEdit="1"/>
              </p:cNvSpPr>
              <p:nvPr/>
            </p:nvSpPr>
            <p:spPr>
              <a:xfrm>
                <a:off x="3730826" y="1250230"/>
                <a:ext cx="636814" cy="523220"/>
              </a:xfrm>
              <a:prstGeom prst="rect">
                <a:avLst/>
              </a:prstGeom>
              <a:blipFill>
                <a:blip r:embed="rId26"/>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770C25A8-45C5-C6BC-AE49-D426BEDD2BD9}"/>
                  </a:ext>
                </a:extLst>
              </p:cNvPr>
              <p:cNvSpPr/>
              <p:nvPr/>
            </p:nvSpPr>
            <p:spPr>
              <a:xfrm>
                <a:off x="3773540" y="2902413"/>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1</m:t>
                          </m:r>
                        </m:sup>
                      </m:sSubSup>
                    </m:oMath>
                  </m:oMathPara>
                </a14:m>
                <a:endParaRPr lang="en-US" sz="2800" dirty="0"/>
              </a:p>
            </p:txBody>
          </p:sp>
        </mc:Choice>
        <mc:Fallback xmlns="">
          <p:sp>
            <p:nvSpPr>
              <p:cNvPr id="63" name="Rectangle 62">
                <a:extLst>
                  <a:ext uri="{FF2B5EF4-FFF2-40B4-BE49-F238E27FC236}">
                    <a16:creationId xmlns:a16="http://schemas.microsoft.com/office/drawing/2014/main" id="{770C25A8-45C5-C6BC-AE49-D426BEDD2BD9}"/>
                  </a:ext>
                </a:extLst>
              </p:cNvPr>
              <p:cNvSpPr>
                <a:spLocks noRot="1" noChangeAspect="1" noMove="1" noResize="1" noEditPoints="1" noAdjustHandles="1" noChangeArrowheads="1" noChangeShapeType="1" noTextEdit="1"/>
              </p:cNvSpPr>
              <p:nvPr/>
            </p:nvSpPr>
            <p:spPr>
              <a:xfrm>
                <a:off x="3773540" y="2902413"/>
                <a:ext cx="636814" cy="620486"/>
              </a:xfrm>
              <a:prstGeom prst="rect">
                <a:avLst/>
              </a:prstGeom>
              <a:blipFill>
                <a:blip r:embed="rId27"/>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A0E9386-FDBE-D64F-C786-8879007F129D}"/>
                  </a:ext>
                </a:extLst>
              </p:cNvPr>
              <p:cNvSpPr txBox="1"/>
              <p:nvPr/>
            </p:nvSpPr>
            <p:spPr>
              <a:xfrm>
                <a:off x="3583013" y="3563918"/>
                <a:ext cx="2525691" cy="523220"/>
              </a:xfrm>
              <a:prstGeom prst="rect">
                <a:avLst/>
              </a:prstGeom>
              <a:noFill/>
            </p:spPr>
            <p:txBody>
              <a:bodyPr wrap="none" rtlCol="0">
                <a:spAutoFit/>
              </a:bodyPr>
              <a:lstStyle/>
              <a:p>
                <a:r>
                  <a:rPr lang="en-US" sz="2800" dirty="0">
                    <a:solidFill>
                      <a:srgbClr val="00B050"/>
                    </a:solidFill>
                  </a:rPr>
                  <a:t>Encryption of </a:t>
                </a:r>
                <a14:m>
                  <m:oMath xmlns:m="http://schemas.openxmlformats.org/officeDocument/2006/math">
                    <m:r>
                      <a:rPr lang="en-US" sz="2800" b="1" i="1" smtClean="0">
                        <a:solidFill>
                          <a:srgbClr val="00B050"/>
                        </a:solidFill>
                        <a:latin typeface="Cambria Math" panose="02040503050406030204" pitchFamily="18" charset="0"/>
                      </a:rPr>
                      <m:t>𝟎</m:t>
                    </m:r>
                  </m:oMath>
                </a14:m>
                <a:endParaRPr lang="en-US" sz="2800" b="1" dirty="0">
                  <a:solidFill>
                    <a:srgbClr val="00B050"/>
                  </a:solidFill>
                </a:endParaRPr>
              </a:p>
            </p:txBody>
          </p:sp>
        </mc:Choice>
        <mc:Fallback xmlns="">
          <p:sp>
            <p:nvSpPr>
              <p:cNvPr id="64" name="TextBox 63">
                <a:extLst>
                  <a:ext uri="{FF2B5EF4-FFF2-40B4-BE49-F238E27FC236}">
                    <a16:creationId xmlns:a16="http://schemas.microsoft.com/office/drawing/2014/main" id="{0A0E9386-FDBE-D64F-C786-8879007F129D}"/>
                  </a:ext>
                </a:extLst>
              </p:cNvPr>
              <p:cNvSpPr txBox="1">
                <a:spLocks noRot="1" noChangeAspect="1" noMove="1" noResize="1" noEditPoints="1" noAdjustHandles="1" noChangeArrowheads="1" noChangeShapeType="1" noTextEdit="1"/>
              </p:cNvSpPr>
              <p:nvPr/>
            </p:nvSpPr>
            <p:spPr>
              <a:xfrm>
                <a:off x="3583013" y="3563918"/>
                <a:ext cx="2525691" cy="523220"/>
              </a:xfrm>
              <a:prstGeom prst="rect">
                <a:avLst/>
              </a:prstGeom>
              <a:blipFill>
                <a:blip r:embed="rId28"/>
                <a:stretch>
                  <a:fillRect l="-5025" t="-11905" r="-50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8048E7CB-D5B9-229A-66E6-D1B125DAAB0A}"/>
                  </a:ext>
                </a:extLst>
              </p:cNvPr>
              <p:cNvSpPr/>
              <p:nvPr/>
            </p:nvSpPr>
            <p:spPr>
              <a:xfrm>
                <a:off x="5896109" y="1773588"/>
                <a:ext cx="3458727" cy="17493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sz="2800" b="0" i="1" smtClean="0">
                        <a:solidFill>
                          <a:schemeClr val="tx1"/>
                        </a:solidFill>
                        <a:latin typeface="Cambria Math" panose="02040503050406030204" pitchFamily="18" charset="0"/>
                      </a:rPr>
                      <m:t>Extract</m:t>
                    </m:r>
                  </m:oMath>
                </a14:m>
                <a:r>
                  <a:rPr lang="en-US" sz="2800" dirty="0">
                    <a:solidFill>
                      <a:schemeClr val="tx1"/>
                    </a:solidFill>
                  </a:rPr>
                  <a:t> only looks at </a:t>
                </a:r>
                <a:r>
                  <a:rPr lang="en-US" sz="2800" dirty="0">
                    <a:solidFill>
                      <a:srgbClr val="00B050"/>
                    </a:solidFill>
                  </a:rPr>
                  <a:t>second</a:t>
                </a:r>
                <a:r>
                  <a:rPr lang="en-US" sz="2800" dirty="0">
                    <a:solidFill>
                      <a:schemeClr val="tx1"/>
                    </a:solidFill>
                  </a:rPr>
                  <a:t> instance:</a:t>
                </a:r>
              </a:p>
              <a:p>
                <a14:m>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Dec</m:t>
                        </m:r>
                      </m:e>
                      <m:sub>
                        <m:sSub>
                          <m:sSubPr>
                            <m:ctrlPr>
                              <a:rPr lang="en-US" sz="2800" b="0" i="1" smtClean="0">
                                <a:solidFill>
                                  <a:srgbClr val="00B050"/>
                                </a:solidFill>
                                <a:latin typeface="Cambria Math" panose="02040503050406030204" pitchFamily="18" charset="0"/>
                              </a:rPr>
                            </m:ctrlPr>
                          </m:sSubPr>
                          <m:e>
                            <m:r>
                              <m:rPr>
                                <m:sty m:val="p"/>
                              </m:rPr>
                              <a:rPr lang="en-US" sz="2800" b="0" i="0" smtClean="0">
                                <a:solidFill>
                                  <a:srgbClr val="00B050"/>
                                </a:solidFill>
                                <a:latin typeface="Cambria Math" panose="02040503050406030204" pitchFamily="18" charset="0"/>
                              </a:rPr>
                              <m:t>sk</m:t>
                            </m:r>
                          </m:e>
                          <m:sub>
                            <m:r>
                              <a:rPr lang="en-US" sz="2800" b="0" i="1" smtClean="0">
                                <a:solidFill>
                                  <a:srgbClr val="00B050"/>
                                </a:solidFill>
                                <a:latin typeface="Cambria Math" panose="02040503050406030204" pitchFamily="18" charset="0"/>
                              </a:rPr>
                              <m:t>1</m:t>
                            </m:r>
                          </m:sub>
                        </m:sSub>
                      </m:sub>
                    </m:sSub>
                    <m:d>
                      <m:dPr>
                        <m:ctrlPr>
                          <a:rPr lang="en-US" sz="2800" b="0" i="1" smtClean="0">
                            <a:solidFill>
                              <a:schemeClr val="tx1"/>
                            </a:solidFill>
                            <a:latin typeface="Cambria Math" panose="02040503050406030204" pitchFamily="18" charset="0"/>
                          </a:rPr>
                        </m:ctrlPr>
                      </m:dPr>
                      <m:e>
                        <m:sSup>
                          <m:sSupPr>
                            <m:ctrlPr>
                              <a:rPr lang="en-US" sz="2800" i="1" smtClean="0">
                                <a:solidFill>
                                  <a:srgbClr val="00B050"/>
                                </a:solidFill>
                                <a:latin typeface="Cambria Math" panose="02040503050406030204" pitchFamily="18" charset="0"/>
                              </a:rPr>
                            </m:ctrlPr>
                          </m:sSupPr>
                          <m:e>
                            <m:acc>
                              <m:accPr>
                                <m:chr m:val="̃"/>
                                <m:ctrlPr>
                                  <a:rPr lang="en-US" sz="2800" i="1">
                                    <a:solidFill>
                                      <a:srgbClr val="00B050"/>
                                    </a:solidFill>
                                    <a:latin typeface="Cambria Math" panose="02040503050406030204" pitchFamily="18" charset="0"/>
                                  </a:rPr>
                                </m:ctrlPr>
                              </m:accPr>
                              <m:e>
                                <m:r>
                                  <m:rPr>
                                    <m:sty m:val="p"/>
                                  </m:rPr>
                                  <a:rPr lang="en-US" sz="2800">
                                    <a:solidFill>
                                      <a:srgbClr val="00B050"/>
                                    </a:solidFill>
                                    <a:latin typeface="Cambria Math" panose="02040503050406030204" pitchFamily="18" charset="0"/>
                                  </a:rPr>
                                  <m:t>ct</m:t>
                                </m:r>
                              </m:e>
                            </m:acc>
                          </m:e>
                          <m:sup>
                            <m:r>
                              <a:rPr lang="en-US" sz="2800" b="0" i="1" smtClean="0">
                                <a:solidFill>
                                  <a:srgbClr val="00B050"/>
                                </a:solidFill>
                                <a:latin typeface="Cambria Math" panose="02040503050406030204" pitchFamily="18" charset="0"/>
                              </a:rPr>
                              <m:t>1</m:t>
                            </m:r>
                          </m:sup>
                        </m:sSup>
                      </m:e>
                    </m:d>
                    <m:r>
                      <a:rPr lang="en-US" sz="2800" b="0" i="1" smtClean="0">
                        <a:solidFill>
                          <a:schemeClr val="tx1"/>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𝑖</m:t>
                            </m:r>
                          </m:e>
                          <m:sup>
                            <m:r>
                              <a:rPr lang="en-US" sz="2800" i="1">
                                <a:solidFill>
                                  <a:srgbClr val="FF0000"/>
                                </a:solidFill>
                                <a:latin typeface="Cambria Math" panose="02040503050406030204" pitchFamily="18" charset="0"/>
                              </a:rPr>
                              <m:t>∗</m:t>
                            </m:r>
                          </m:sup>
                        </m:sSup>
                      </m:sub>
                    </m:sSub>
                  </m:oMath>
                </a14:m>
                <a:r>
                  <a:rPr lang="en-US" sz="2800" dirty="0">
                    <a:solidFill>
                      <a:schemeClr val="tx1"/>
                    </a:solidFill>
                  </a:rPr>
                  <a:t>? </a:t>
                </a:r>
              </a:p>
            </p:txBody>
          </p:sp>
        </mc:Choice>
        <mc:Fallback xmlns="">
          <p:sp>
            <p:nvSpPr>
              <p:cNvPr id="24" name="Rounded Rectangle 23">
                <a:extLst>
                  <a:ext uri="{FF2B5EF4-FFF2-40B4-BE49-F238E27FC236}">
                    <a16:creationId xmlns:a16="http://schemas.microsoft.com/office/drawing/2014/main" id="{8048E7CB-D5B9-229A-66E6-D1B125DAAB0A}"/>
                  </a:ext>
                </a:extLst>
              </p:cNvPr>
              <p:cNvSpPr>
                <a:spLocks noRot="1" noChangeAspect="1" noMove="1" noResize="1" noEditPoints="1" noAdjustHandles="1" noChangeArrowheads="1" noChangeShapeType="1" noTextEdit="1"/>
              </p:cNvSpPr>
              <p:nvPr/>
            </p:nvSpPr>
            <p:spPr>
              <a:xfrm>
                <a:off x="5896109" y="1773588"/>
                <a:ext cx="3458727" cy="1749311"/>
              </a:xfrm>
              <a:prstGeom prst="roundRect">
                <a:avLst/>
              </a:prstGeom>
              <a:blipFill>
                <a:blip r:embed="rId29"/>
                <a:stretch>
                  <a:fillRect l="-1091" r="-2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62DA213-0DC9-E827-A859-40DAC36E1608}"/>
                  </a:ext>
                </a:extLst>
              </p:cNvPr>
              <p:cNvSpPr/>
              <p:nvPr/>
            </p:nvSpPr>
            <p:spPr>
              <a:xfrm>
                <a:off x="3769864" y="1899244"/>
                <a:ext cx="636814" cy="6204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up>
                          <m:r>
                            <a:rPr lang="en-US" sz="2800" b="0" i="0" smtClean="0">
                              <a:latin typeface="Cambria Math" panose="02040503050406030204" pitchFamily="18" charset="0"/>
                            </a:rPr>
                            <m:t>0</m:t>
                          </m:r>
                        </m:sup>
                      </m:sSubSup>
                    </m:oMath>
                  </m:oMathPara>
                </a14:m>
                <a:endParaRPr lang="en-US" sz="2800" dirty="0"/>
              </a:p>
            </p:txBody>
          </p:sp>
        </mc:Choice>
        <mc:Fallback xmlns="">
          <p:sp>
            <p:nvSpPr>
              <p:cNvPr id="26" name="Rectangle 25">
                <a:extLst>
                  <a:ext uri="{FF2B5EF4-FFF2-40B4-BE49-F238E27FC236}">
                    <a16:creationId xmlns:a16="http://schemas.microsoft.com/office/drawing/2014/main" id="{362DA213-0DC9-E827-A859-40DAC36E1608}"/>
                  </a:ext>
                </a:extLst>
              </p:cNvPr>
              <p:cNvSpPr>
                <a:spLocks noRot="1" noChangeAspect="1" noMove="1" noResize="1" noEditPoints="1" noAdjustHandles="1" noChangeArrowheads="1" noChangeShapeType="1" noTextEdit="1"/>
              </p:cNvSpPr>
              <p:nvPr/>
            </p:nvSpPr>
            <p:spPr>
              <a:xfrm>
                <a:off x="3769864" y="1899244"/>
                <a:ext cx="636814" cy="620486"/>
              </a:xfrm>
              <a:prstGeom prst="rect">
                <a:avLst/>
              </a:prstGeom>
              <a:blipFill>
                <a:blip r:embed="rId30"/>
                <a:stretch>
                  <a:fillRect l="-7692"/>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8076CFBB-876D-87CC-161B-F28EE11901E0}"/>
              </a:ext>
            </a:extLst>
          </p:cNvPr>
          <p:cNvCxnSpPr/>
          <p:nvPr/>
        </p:nvCxnSpPr>
        <p:spPr>
          <a:xfrm flipH="1">
            <a:off x="3700351" y="1271950"/>
            <a:ext cx="706327" cy="52322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A649069-853E-A35C-3A51-977DA553974A}"/>
              </a:ext>
            </a:extLst>
          </p:cNvPr>
          <p:cNvCxnSpPr>
            <a:cxnSpLocks/>
          </p:cNvCxnSpPr>
          <p:nvPr/>
        </p:nvCxnSpPr>
        <p:spPr>
          <a:xfrm flipH="1" flipV="1">
            <a:off x="3700351" y="1271950"/>
            <a:ext cx="652856" cy="50150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E265E16E-8502-9CC8-215D-0E0BA16B605C}"/>
                  </a:ext>
                </a:extLst>
              </p:cNvPr>
              <p:cNvSpPr/>
              <p:nvPr/>
            </p:nvSpPr>
            <p:spPr>
              <a:xfrm>
                <a:off x="8707530" y="3245651"/>
                <a:ext cx="3458727" cy="174931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800" b="0" i="1" smtClean="0">
                        <a:solidFill>
                          <a:schemeClr val="tx1"/>
                        </a:solidFill>
                        <a:latin typeface="Cambria Math" panose="02040503050406030204" pitchFamily="18" charset="0"/>
                      </a:rPr>
                      <m:t>𝒜</m:t>
                    </m:r>
                  </m:oMath>
                </a14:m>
                <a:r>
                  <a:rPr lang="en-US" sz="2800" dirty="0">
                    <a:solidFill>
                      <a:schemeClr val="tx1"/>
                    </a:solidFill>
                  </a:rPr>
                  <a:t> can only win </a:t>
                </a:r>
                <a:r>
                  <a:rPr lang="en-US" sz="2800" dirty="0" err="1">
                    <a:solidFill>
                      <a:schemeClr val="tx1"/>
                    </a:solidFill>
                  </a:rPr>
                  <a:t>w.p.</a:t>
                </a:r>
                <a:r>
                  <a:rPr lang="en-US" sz="2800" dirty="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𝜆</m:t>
                        </m:r>
                      </m:sup>
                    </m:sSup>
                  </m:oMath>
                </a14:m>
                <a:r>
                  <a:rPr lang="en-US" sz="2800" dirty="0">
                    <a:solidFill>
                      <a:schemeClr val="tx1"/>
                    </a:solidFill>
                  </a:rPr>
                  <a:t> because </a:t>
                </a:r>
                <a14:m>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𝐯</m:t>
                        </m:r>
                      </m:e>
                      <m:sub>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𝑖</m:t>
                            </m:r>
                          </m:e>
                          <m:sup>
                            <m:r>
                              <a:rPr lang="en-US" sz="2800" i="1">
                                <a:solidFill>
                                  <a:srgbClr val="FF0000"/>
                                </a:solidFill>
                                <a:latin typeface="Cambria Math" panose="02040503050406030204" pitchFamily="18" charset="0"/>
                              </a:rPr>
                              <m:t>∗</m:t>
                            </m:r>
                          </m:sup>
                        </m:sSup>
                      </m:sub>
                    </m:sSub>
                  </m:oMath>
                </a14:m>
                <a:r>
                  <a:rPr lang="en-US" sz="2800" dirty="0">
                    <a:solidFill>
                      <a:schemeClr val="tx1"/>
                    </a:solidFill>
                  </a:rPr>
                  <a:t> is not in its view!</a:t>
                </a:r>
              </a:p>
            </p:txBody>
          </p:sp>
        </mc:Choice>
        <mc:Fallback xmlns="">
          <p:sp>
            <p:nvSpPr>
              <p:cNvPr id="32" name="Rounded Rectangle 31">
                <a:extLst>
                  <a:ext uri="{FF2B5EF4-FFF2-40B4-BE49-F238E27FC236}">
                    <a16:creationId xmlns:a16="http://schemas.microsoft.com/office/drawing/2014/main" id="{E265E16E-8502-9CC8-215D-0E0BA16B605C}"/>
                  </a:ext>
                </a:extLst>
              </p:cNvPr>
              <p:cNvSpPr>
                <a:spLocks noRot="1" noChangeAspect="1" noMove="1" noResize="1" noEditPoints="1" noAdjustHandles="1" noChangeArrowheads="1" noChangeShapeType="1" noTextEdit="1"/>
              </p:cNvSpPr>
              <p:nvPr/>
            </p:nvSpPr>
            <p:spPr>
              <a:xfrm>
                <a:off x="8707530" y="3245651"/>
                <a:ext cx="3458727" cy="1749311"/>
              </a:xfrm>
              <a:prstGeom prst="roundRect">
                <a:avLst/>
              </a:prstGeom>
              <a:blipFill>
                <a:blip r:embed="rId31"/>
                <a:stretch>
                  <a:fillRect l="-725"/>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4860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D4C-2759-469C-C83E-7F39A02D12FB}"/>
              </a:ext>
            </a:extLst>
          </p:cNvPr>
          <p:cNvSpPr>
            <a:spLocks noGrp="1"/>
          </p:cNvSpPr>
          <p:nvPr>
            <p:ph type="title"/>
          </p:nvPr>
        </p:nvSpPr>
        <p:spPr/>
        <p:txBody>
          <a:bodyPr/>
          <a:lstStyle/>
          <a:p>
            <a:r>
              <a:rPr lang="en-US" dirty="0"/>
              <a:t>Monotone-Policy BARGs [BBKLP23]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7CA3E7-DDDF-8BB9-A985-FC4133B624E8}"/>
                  </a:ext>
                </a:extLst>
              </p:cNvPr>
              <p:cNvSpPr>
                <a:spLocks noGrp="1"/>
              </p:cNvSpPr>
              <p:nvPr>
                <p:ph idx="1"/>
              </p:nvPr>
            </p:nvSpPr>
            <p:spPr>
              <a:xfrm>
                <a:off x="838200" y="3744500"/>
                <a:ext cx="10515600" cy="2866161"/>
              </a:xfrm>
            </p:spPr>
            <p:txBody>
              <a:bodyPr>
                <a:normAutofit/>
              </a:bodyPr>
              <a:lstStyle/>
              <a:p>
                <a:r>
                  <a:rPr lang="en-US" dirty="0"/>
                  <a:t>Additional input: monotone policy </a:t>
                </a:r>
                <a14:m>
                  <m:oMath xmlns:m="http://schemas.openxmlformats.org/officeDocument/2006/math">
                    <m:r>
                      <a:rPr lang="en-US" sz="2800" b="0" i="1" smtClean="0">
                        <a:solidFill>
                          <a:srgbClr val="BF5700"/>
                        </a:solidFill>
                        <a:latin typeface="Cambria Math" panose="02040503050406030204" pitchFamily="18" charset="0"/>
                      </a:rPr>
                      <m:t>𝑃</m:t>
                    </m:r>
                    <m:r>
                      <a:rPr lang="en-US" sz="2800" b="0" i="1" smtClean="0">
                        <a:solidFill>
                          <a:srgbClr val="BF5700"/>
                        </a:solidFill>
                        <a:latin typeface="Cambria Math" panose="02040503050406030204" pitchFamily="18" charset="0"/>
                      </a:rPr>
                      <m:t> :</m:t>
                    </m:r>
                    <m:sSup>
                      <m:sSupPr>
                        <m:ctrlPr>
                          <a:rPr lang="en-US" sz="2800" b="0" i="1" smtClean="0">
                            <a:solidFill>
                              <a:srgbClr val="BF5700"/>
                            </a:solidFill>
                            <a:latin typeface="Cambria Math" panose="02040503050406030204" pitchFamily="18" charset="0"/>
                          </a:rPr>
                        </m:ctrlPr>
                      </m:sSupPr>
                      <m:e>
                        <m:d>
                          <m:dPr>
                            <m:begChr m:val="{"/>
                            <m:endChr m:val="}"/>
                            <m:ctrlPr>
                              <a:rPr lang="en-US" sz="2800" b="0" i="1" smtClean="0">
                                <a:solidFill>
                                  <a:srgbClr val="BF5700"/>
                                </a:solidFill>
                                <a:latin typeface="Cambria Math" panose="02040503050406030204" pitchFamily="18" charset="0"/>
                              </a:rPr>
                            </m:ctrlPr>
                          </m:dPr>
                          <m:e>
                            <m:r>
                              <a:rPr lang="en-US" sz="2800" b="0" i="1" smtClean="0">
                                <a:solidFill>
                                  <a:srgbClr val="BF5700"/>
                                </a:solidFill>
                                <a:latin typeface="Cambria Math" panose="02040503050406030204" pitchFamily="18" charset="0"/>
                              </a:rPr>
                              <m:t>0,1</m:t>
                            </m:r>
                          </m:e>
                        </m:d>
                      </m:e>
                      <m:sup>
                        <m:r>
                          <a:rPr lang="en-US" sz="2800" b="0" i="1" smtClean="0">
                            <a:solidFill>
                              <a:srgbClr val="BF5700"/>
                            </a:solidFill>
                            <a:latin typeface="Cambria Math" panose="02040503050406030204" pitchFamily="18" charset="0"/>
                          </a:rPr>
                          <m:t>𝑘</m:t>
                        </m:r>
                      </m:sup>
                    </m:sSup>
                    <m:r>
                      <a:rPr lang="en-US" sz="2800" b="0" i="1" smtClean="0">
                        <a:solidFill>
                          <a:srgbClr val="BF5700"/>
                        </a:solidFill>
                        <a:latin typeface="Cambria Math" panose="02040503050406030204" pitchFamily="18" charset="0"/>
                      </a:rPr>
                      <m:t>→</m:t>
                    </m:r>
                    <m:d>
                      <m:dPr>
                        <m:begChr m:val="{"/>
                        <m:endChr m:val="}"/>
                        <m:ctrlPr>
                          <a:rPr lang="en-US" sz="2800" b="0" i="1" smtClean="0">
                            <a:solidFill>
                              <a:srgbClr val="BF5700"/>
                            </a:solidFill>
                            <a:latin typeface="Cambria Math" panose="02040503050406030204" pitchFamily="18" charset="0"/>
                          </a:rPr>
                        </m:ctrlPr>
                      </m:dPr>
                      <m:e>
                        <m:r>
                          <a:rPr lang="en-US" sz="2800" b="0" i="1" smtClean="0">
                            <a:solidFill>
                              <a:srgbClr val="BF5700"/>
                            </a:solidFill>
                            <a:latin typeface="Cambria Math" panose="02040503050406030204" pitchFamily="18" charset="0"/>
                          </a:rPr>
                          <m:t>0,1</m:t>
                        </m:r>
                      </m:e>
                    </m:d>
                  </m:oMath>
                </a14:m>
                <a:endParaRPr lang="en-US" dirty="0"/>
              </a:p>
              <a:p>
                <a:r>
                  <a:rPr lang="en-US" dirty="0"/>
                  <a:t>Define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ℒ</m:t>
                        </m:r>
                      </m:e>
                    </m:d>
                  </m:oMath>
                </a14:m>
                <a:endParaRPr lang="en-US" dirty="0"/>
              </a:p>
              <a:p>
                <a:r>
                  <a:rPr lang="en-US" b="1" dirty="0"/>
                  <a:t>Completeness</a:t>
                </a:r>
                <a:r>
                  <a:rPr lang="en-US" dirty="0"/>
                  <a:t>: If </a:t>
                </a:r>
                <a14:m>
                  <m:oMath xmlns:m="http://schemas.openxmlformats.org/officeDocument/2006/math">
                    <m:r>
                      <a:rPr lang="en-US" i="1">
                        <a:solidFill>
                          <a:srgbClr val="BF5700"/>
                        </a:solidFill>
                        <a:latin typeface="Cambria Math" panose="02040503050406030204" pitchFamily="18" charset="0"/>
                      </a:rPr>
                      <m:t>𝑃</m:t>
                    </m:r>
                    <m:d>
                      <m:dPr>
                        <m:ctrlPr>
                          <a:rPr lang="en-US" i="1">
                            <a:solidFill>
                              <a:srgbClr val="BF5700"/>
                            </a:solidFill>
                            <a:latin typeface="Cambria Math" panose="02040503050406030204" pitchFamily="18" charset="0"/>
                          </a:rPr>
                        </m:ctrlPr>
                      </m:dPr>
                      <m:e>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1</m:t>
                            </m:r>
                          </m:sub>
                        </m:sSub>
                        <m:r>
                          <a:rPr lang="en-US" i="1">
                            <a:solidFill>
                              <a:srgbClr val="BF5700"/>
                            </a:solidFill>
                            <a:latin typeface="Cambria Math" panose="02040503050406030204" pitchFamily="18" charset="0"/>
                          </a:rPr>
                          <m:t>,…,</m:t>
                        </m:r>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𝑘</m:t>
                            </m:r>
                          </m:sub>
                        </m:sSub>
                      </m:e>
                    </m:d>
                    <m:r>
                      <a:rPr lang="en-US" i="1">
                        <a:solidFill>
                          <a:srgbClr val="BF5700"/>
                        </a:solidFill>
                        <a:latin typeface="Cambria Math" panose="02040503050406030204" pitchFamily="18" charset="0"/>
                      </a:rPr>
                      <m:t>=1</m:t>
                    </m:r>
                  </m:oMath>
                </a14:m>
                <a:r>
                  <a:rPr lang="en-US" dirty="0"/>
                  <a:t> then verifier accepts </a:t>
                </a:r>
              </a:p>
              <a:p>
                <a:r>
                  <a:rPr lang="en-US" b="1" dirty="0"/>
                  <a:t>Soundness</a:t>
                </a:r>
                <a:r>
                  <a:rPr lang="en-US" dirty="0"/>
                  <a:t>: If </a:t>
                </a:r>
                <a14:m>
                  <m:oMath xmlns:m="http://schemas.openxmlformats.org/officeDocument/2006/math">
                    <m:r>
                      <a:rPr lang="en-US" i="1">
                        <a:solidFill>
                          <a:srgbClr val="BF5700"/>
                        </a:solidFill>
                        <a:latin typeface="Cambria Math" panose="02040503050406030204" pitchFamily="18" charset="0"/>
                      </a:rPr>
                      <m:t>𝑃</m:t>
                    </m:r>
                    <m:d>
                      <m:dPr>
                        <m:ctrlPr>
                          <a:rPr lang="en-US" i="1">
                            <a:solidFill>
                              <a:srgbClr val="BF5700"/>
                            </a:solidFill>
                            <a:latin typeface="Cambria Math" panose="02040503050406030204" pitchFamily="18" charset="0"/>
                          </a:rPr>
                        </m:ctrlPr>
                      </m:dPr>
                      <m:e>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1</m:t>
                            </m:r>
                          </m:sub>
                        </m:sSub>
                        <m:r>
                          <a:rPr lang="en-US" i="1">
                            <a:solidFill>
                              <a:srgbClr val="BF5700"/>
                            </a:solidFill>
                            <a:latin typeface="Cambria Math" panose="02040503050406030204" pitchFamily="18" charset="0"/>
                          </a:rPr>
                          <m:t>,…,</m:t>
                        </m:r>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𝑘</m:t>
                            </m:r>
                          </m:sub>
                        </m:sSub>
                      </m:e>
                    </m:d>
                    <m:r>
                      <a:rPr lang="en-US" i="1">
                        <a:solidFill>
                          <a:srgbClr val="BF5700"/>
                        </a:solidFill>
                        <a:latin typeface="Cambria Math" panose="02040503050406030204" pitchFamily="18" charset="0"/>
                      </a:rPr>
                      <m:t>=</m:t>
                    </m:r>
                    <m:r>
                      <a:rPr lang="en-US" b="0" i="1" smtClean="0">
                        <a:solidFill>
                          <a:srgbClr val="BF5700"/>
                        </a:solidFill>
                        <a:latin typeface="Cambria Math" panose="02040503050406030204" pitchFamily="18" charset="0"/>
                      </a:rPr>
                      <m:t>0</m:t>
                    </m:r>
                  </m:oMath>
                </a14:m>
                <a:r>
                  <a:rPr lang="en-US" dirty="0"/>
                  <a:t> then verifier rejects </a:t>
                </a:r>
              </a:p>
              <a:p>
                <a:r>
                  <a:rPr lang="en-US" b="1" dirty="0"/>
                  <a:t>Succinctness</a:t>
                </a:r>
                <a:r>
                  <a:rPr lang="en-US" dirty="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277CA3E7-DDDF-8BB9-A985-FC4133B624E8}"/>
                  </a:ext>
                </a:extLst>
              </p:cNvPr>
              <p:cNvSpPr>
                <a:spLocks noGrp="1" noRot="1" noChangeAspect="1" noMove="1" noResize="1" noEditPoints="1" noAdjustHandles="1" noChangeArrowheads="1" noChangeShapeType="1" noTextEdit="1"/>
              </p:cNvSpPr>
              <p:nvPr>
                <p:ph idx="1"/>
              </p:nvPr>
            </p:nvSpPr>
            <p:spPr>
              <a:xfrm>
                <a:off x="838200" y="3744500"/>
                <a:ext cx="10515600" cy="2866161"/>
              </a:xfrm>
              <a:blipFill>
                <a:blip r:embed="rId2"/>
                <a:stretch>
                  <a:fillRect l="-1086" t="-3524"/>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B92D3014-4244-BBD9-3F28-F8B90E333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502" y="1918254"/>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A06E9-BC50-C7E8-E548-FE25F465D31F}"/>
                  </a:ext>
                </a:extLst>
              </p:cNvPr>
              <p:cNvSpPr txBox="1"/>
              <p:nvPr/>
            </p:nvSpPr>
            <p:spPr>
              <a:xfrm>
                <a:off x="1901482" y="2314372"/>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A0FA06E9-BC50-C7E8-E548-FE25F465D31F}"/>
                  </a:ext>
                </a:extLst>
              </p:cNvPr>
              <p:cNvSpPr txBox="1">
                <a:spLocks noRot="1" noChangeAspect="1" noMove="1" noResize="1" noEditPoints="1" noAdjustHandles="1" noChangeArrowheads="1" noChangeShapeType="1" noTextEdit="1"/>
              </p:cNvSpPr>
              <p:nvPr/>
            </p:nvSpPr>
            <p:spPr>
              <a:xfrm>
                <a:off x="1901482" y="2314372"/>
                <a:ext cx="1569276" cy="523220"/>
              </a:xfrm>
              <a:prstGeom prst="rect">
                <a:avLst/>
              </a:prstGeom>
              <a:blipFill>
                <a:blip r:embed="rId4"/>
                <a:stretch>
                  <a:fillRect b="-238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73F9A36-4F39-9636-72FA-76DA8575F831}"/>
              </a:ext>
            </a:extLst>
          </p:cNvPr>
          <p:cNvCxnSpPr>
            <a:cxnSpLocks/>
          </p:cNvCxnSpPr>
          <p:nvPr/>
        </p:nvCxnSpPr>
        <p:spPr>
          <a:xfrm>
            <a:off x="4161692" y="3021000"/>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6DDE76-7627-441B-6DA5-D0941CB02E67}"/>
              </a:ext>
            </a:extLst>
          </p:cNvPr>
          <p:cNvSpPr/>
          <p:nvPr/>
        </p:nvSpPr>
        <p:spPr>
          <a:xfrm>
            <a:off x="3574655" y="1826434"/>
            <a:ext cx="5042689" cy="398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CRS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044795-51F0-67A3-8EA8-2CDE5ABE32C0}"/>
                  </a:ext>
                </a:extLst>
              </p:cNvPr>
              <p:cNvSpPr txBox="1"/>
              <p:nvPr/>
            </p:nvSpPr>
            <p:spPr>
              <a:xfrm>
                <a:off x="5856350" y="2469076"/>
                <a:ext cx="479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𝜋</m:t>
                      </m:r>
                    </m:oMath>
                  </m:oMathPara>
                </a14:m>
                <a:endParaRPr lang="en-US" dirty="0"/>
              </a:p>
            </p:txBody>
          </p:sp>
        </mc:Choice>
        <mc:Fallback xmlns="">
          <p:sp>
            <p:nvSpPr>
              <p:cNvPr id="11" name="TextBox 10">
                <a:extLst>
                  <a:ext uri="{FF2B5EF4-FFF2-40B4-BE49-F238E27FC236}">
                    <a16:creationId xmlns:a16="http://schemas.microsoft.com/office/drawing/2014/main" id="{9F044795-51F0-67A3-8EA8-2CDE5ABE32C0}"/>
                  </a:ext>
                </a:extLst>
              </p:cNvPr>
              <p:cNvSpPr txBox="1">
                <a:spLocks noRot="1" noChangeAspect="1" noMove="1" noResize="1" noEditPoints="1" noAdjustHandles="1" noChangeArrowheads="1" noChangeShapeType="1" noTextEdit="1"/>
              </p:cNvSpPr>
              <p:nvPr/>
            </p:nvSpPr>
            <p:spPr>
              <a:xfrm>
                <a:off x="5856350" y="2469076"/>
                <a:ext cx="47929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F088A9-D843-EE5D-09FC-FFC98509CC4A}"/>
                  </a:ext>
                </a:extLst>
              </p:cNvPr>
              <p:cNvSpPr txBox="1"/>
              <p:nvPr/>
            </p:nvSpPr>
            <p:spPr>
              <a:xfrm>
                <a:off x="1895888" y="2666950"/>
                <a:ext cx="16999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oMath>
                  </m:oMathPara>
                </a14:m>
                <a:endParaRPr lang="en-US" dirty="0"/>
              </a:p>
            </p:txBody>
          </p:sp>
        </mc:Choice>
        <mc:Fallback xmlns="">
          <p:sp>
            <p:nvSpPr>
              <p:cNvPr id="12" name="TextBox 11">
                <a:extLst>
                  <a:ext uri="{FF2B5EF4-FFF2-40B4-BE49-F238E27FC236}">
                    <a16:creationId xmlns:a16="http://schemas.microsoft.com/office/drawing/2014/main" id="{1BF088A9-D843-EE5D-09FC-FFC98509CC4A}"/>
                  </a:ext>
                </a:extLst>
              </p:cNvPr>
              <p:cNvSpPr txBox="1">
                <a:spLocks noRot="1" noChangeAspect="1" noMove="1" noResize="1" noEditPoints="1" noAdjustHandles="1" noChangeArrowheads="1" noChangeShapeType="1" noTextEdit="1"/>
              </p:cNvSpPr>
              <p:nvPr/>
            </p:nvSpPr>
            <p:spPr>
              <a:xfrm>
                <a:off x="1895888" y="2666950"/>
                <a:ext cx="1699953"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036073-CE7C-21FB-58EA-F5D1FEBE31DB}"/>
                  </a:ext>
                </a:extLst>
              </p:cNvPr>
              <p:cNvSpPr txBox="1"/>
              <p:nvPr/>
            </p:nvSpPr>
            <p:spPr>
              <a:xfrm>
                <a:off x="8596156" y="2456793"/>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13" name="TextBox 12">
                <a:extLst>
                  <a:ext uri="{FF2B5EF4-FFF2-40B4-BE49-F238E27FC236}">
                    <a16:creationId xmlns:a16="http://schemas.microsoft.com/office/drawing/2014/main" id="{FB036073-CE7C-21FB-58EA-F5D1FEBE31DB}"/>
                  </a:ext>
                </a:extLst>
              </p:cNvPr>
              <p:cNvSpPr txBox="1">
                <a:spLocks noRot="1" noChangeAspect="1" noMove="1" noResize="1" noEditPoints="1" noAdjustHandles="1" noChangeArrowheads="1" noChangeShapeType="1" noTextEdit="1"/>
              </p:cNvSpPr>
              <p:nvPr/>
            </p:nvSpPr>
            <p:spPr>
              <a:xfrm>
                <a:off x="8596156" y="2456793"/>
                <a:ext cx="1569276"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30B788-18F6-1254-502C-0D4AE9F814E1}"/>
                  </a:ext>
                </a:extLst>
              </p:cNvPr>
              <p:cNvSpPr txBox="1"/>
              <p:nvPr/>
            </p:nvSpPr>
            <p:spPr>
              <a:xfrm>
                <a:off x="8630632" y="2897302"/>
                <a:ext cx="4900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BF5700"/>
                          </a:solidFill>
                          <a:latin typeface="Cambria Math" panose="02040503050406030204" pitchFamily="18" charset="0"/>
                        </a:rPr>
                        <m:t>𝑃</m:t>
                      </m:r>
                    </m:oMath>
                  </m:oMathPara>
                </a14:m>
                <a:endParaRPr lang="en-US" dirty="0">
                  <a:solidFill>
                    <a:srgbClr val="BF5700"/>
                  </a:solidFill>
                </a:endParaRPr>
              </a:p>
            </p:txBody>
          </p:sp>
        </mc:Choice>
        <mc:Fallback xmlns="">
          <p:sp>
            <p:nvSpPr>
              <p:cNvPr id="8" name="TextBox 7">
                <a:extLst>
                  <a:ext uri="{FF2B5EF4-FFF2-40B4-BE49-F238E27FC236}">
                    <a16:creationId xmlns:a16="http://schemas.microsoft.com/office/drawing/2014/main" id="{4630B788-18F6-1254-502C-0D4AE9F814E1}"/>
                  </a:ext>
                </a:extLst>
              </p:cNvPr>
              <p:cNvSpPr txBox="1">
                <a:spLocks noRot="1" noChangeAspect="1" noMove="1" noResize="1" noEditPoints="1" noAdjustHandles="1" noChangeArrowheads="1" noChangeShapeType="1" noTextEdit="1"/>
              </p:cNvSpPr>
              <p:nvPr/>
            </p:nvSpPr>
            <p:spPr>
              <a:xfrm>
                <a:off x="8630632" y="2897302"/>
                <a:ext cx="49000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CD5E52-AF51-618D-6475-9F53EADDF5F0}"/>
                  </a:ext>
                </a:extLst>
              </p:cNvPr>
              <p:cNvSpPr txBox="1"/>
              <p:nvPr/>
            </p:nvSpPr>
            <p:spPr>
              <a:xfrm>
                <a:off x="1895888" y="3109417"/>
                <a:ext cx="4900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BF5700"/>
                          </a:solidFill>
                          <a:latin typeface="Cambria Math" panose="02040503050406030204" pitchFamily="18" charset="0"/>
                        </a:rPr>
                        <m:t>𝑃</m:t>
                      </m:r>
                    </m:oMath>
                  </m:oMathPara>
                </a14:m>
                <a:endParaRPr lang="en-US" dirty="0">
                  <a:solidFill>
                    <a:srgbClr val="BF5700"/>
                  </a:solidFill>
                </a:endParaRPr>
              </a:p>
            </p:txBody>
          </p:sp>
        </mc:Choice>
        <mc:Fallback xmlns="">
          <p:sp>
            <p:nvSpPr>
              <p:cNvPr id="17" name="TextBox 16">
                <a:extLst>
                  <a:ext uri="{FF2B5EF4-FFF2-40B4-BE49-F238E27FC236}">
                    <a16:creationId xmlns:a16="http://schemas.microsoft.com/office/drawing/2014/main" id="{D0CD5E52-AF51-618D-6475-9F53EADDF5F0}"/>
                  </a:ext>
                </a:extLst>
              </p:cNvPr>
              <p:cNvSpPr txBox="1">
                <a:spLocks noRot="1" noChangeAspect="1" noMove="1" noResize="1" noEditPoints="1" noAdjustHandles="1" noChangeArrowheads="1" noChangeShapeType="1" noTextEdit="1"/>
              </p:cNvSpPr>
              <p:nvPr/>
            </p:nvSpPr>
            <p:spPr>
              <a:xfrm>
                <a:off x="1895888" y="3109417"/>
                <a:ext cx="490006" cy="523220"/>
              </a:xfrm>
              <a:prstGeom prst="rect">
                <a:avLst/>
              </a:prstGeom>
              <a:blipFill>
                <a:blip r:embed="rId9"/>
                <a:stretch>
                  <a:fillRect/>
                </a:stretch>
              </a:blipFill>
            </p:spPr>
            <p:txBody>
              <a:bodyPr/>
              <a:lstStyle/>
              <a:p>
                <a:r>
                  <a:rPr lang="en-US">
                    <a:noFill/>
                  </a:rPr>
                  <a:t> </a:t>
                </a:r>
              </a:p>
            </p:txBody>
          </p:sp>
        </mc:Fallback>
      </mc:AlternateContent>
      <p:pic>
        <p:nvPicPr>
          <p:cNvPr id="18" name="Picture 4" descr="cartoon teacher woman 9415668 PNG">
            <a:extLst>
              <a:ext uri="{FF2B5EF4-FFF2-40B4-BE49-F238E27FC236}">
                <a16:creationId xmlns:a16="http://schemas.microsoft.com/office/drawing/2014/main" id="{E899A99F-391D-F784-B06F-5A90C3B6F0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10135" y="1824785"/>
            <a:ext cx="976360" cy="178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3C46AB-7B96-F8F7-E611-E959EB4BC29B}"/>
              </a:ext>
            </a:extLst>
          </p:cNvPr>
          <p:cNvSpPr>
            <a:spLocks noGrp="1"/>
          </p:cNvSpPr>
          <p:nvPr>
            <p:ph type="sldNum" sz="quarter" idx="12"/>
          </p:nvPr>
        </p:nvSpPr>
        <p:spPr/>
        <p:txBody>
          <a:bodyPr/>
          <a:lstStyle/>
          <a:p>
            <a:fld id="{57E20FA2-3170-F043-A30C-F04EE61C13E9}" type="slidenum">
              <a:rPr lang="en-US" smtClean="0"/>
              <a:t>3</a:t>
            </a:fld>
            <a:endParaRPr lang="en-US"/>
          </a:p>
        </p:txBody>
      </p:sp>
    </p:spTree>
    <p:extLst>
      <p:ext uri="{BB962C8B-B14F-4D97-AF65-F5344CB8AC3E}">
        <p14:creationId xmlns:p14="http://schemas.microsoft.com/office/powerpoint/2010/main" val="1335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2C256-9A89-FC94-C842-79D6397DB424}"/>
              </a:ext>
            </a:extLst>
          </p:cNvPr>
          <p:cNvSpPr>
            <a:spLocks noGrp="1"/>
          </p:cNvSpPr>
          <p:nvPr>
            <p:ph idx="1"/>
          </p:nvPr>
        </p:nvSpPr>
        <p:spPr>
          <a:xfrm>
            <a:off x="838200" y="1455444"/>
            <a:ext cx="10515600" cy="5037431"/>
          </a:xfrm>
        </p:spPr>
        <p:txBody>
          <a:bodyPr/>
          <a:lstStyle/>
          <a:p>
            <a:r>
              <a:rPr lang="en-US" dirty="0"/>
              <a:t>SNARGs for NP trivially imply (monotone-policy) BARGs</a:t>
            </a:r>
          </a:p>
          <a:p>
            <a:pPr lvl="1"/>
            <a:r>
              <a:rPr lang="en-US" dirty="0"/>
              <a:t>So we interested in assumptions that do not imply SNARGs</a:t>
            </a:r>
          </a:p>
          <a:p>
            <a:r>
              <a:rPr lang="en-US" dirty="0"/>
              <a:t>Monotone-policy BARGs are a generalization of BARGs</a:t>
            </a:r>
          </a:p>
          <a:p>
            <a:r>
              <a:rPr lang="en-US" dirty="0"/>
              <a:t>Natural to start from a BARG as a baseline assumption</a:t>
            </a:r>
          </a:p>
          <a:p>
            <a:r>
              <a:rPr lang="en-US" b="1" dirty="0"/>
              <a:t>Previous work:</a:t>
            </a:r>
          </a:p>
          <a:p>
            <a:pPr lvl="1"/>
            <a:r>
              <a:rPr lang="en-US" dirty="0"/>
              <a:t>Somewhere-extractable BARG and </a:t>
            </a:r>
            <a:r>
              <a:rPr lang="en-US" dirty="0">
                <a:solidFill>
                  <a:srgbClr val="BF5700"/>
                </a:solidFill>
              </a:rPr>
              <a:t>FHE</a:t>
            </a:r>
            <a:r>
              <a:rPr lang="en-US" dirty="0"/>
              <a:t> give a monotone-policy BARG for all poly-size monotone circuits [BBKLP23]</a:t>
            </a:r>
          </a:p>
          <a:p>
            <a:pPr lvl="1"/>
            <a:r>
              <a:rPr lang="en-US" dirty="0"/>
              <a:t>Somewhere-extractable BARG and additively homomorphic encryption </a:t>
            </a:r>
            <a:r>
              <a:rPr lang="en-US" dirty="0">
                <a:solidFill>
                  <a:srgbClr val="BF5700"/>
                </a:solidFill>
              </a:rPr>
              <a:t>over large groups</a:t>
            </a:r>
            <a:r>
              <a:rPr lang="en-US" dirty="0"/>
              <a:t> give a monotone-policy BARG for all poly-size monotone circuits [</a:t>
            </a:r>
            <a:r>
              <a:rPr lang="en-US" dirty="0">
                <a:solidFill>
                  <a:srgbClr val="FF0000"/>
                </a:solidFill>
              </a:rPr>
              <a:t>N</a:t>
            </a:r>
            <a:r>
              <a:rPr lang="en-US" dirty="0"/>
              <a:t>WW24]</a:t>
            </a:r>
          </a:p>
        </p:txBody>
      </p:sp>
      <p:sp>
        <p:nvSpPr>
          <p:cNvPr id="2" name="Title 1">
            <a:extLst>
              <a:ext uri="{FF2B5EF4-FFF2-40B4-BE49-F238E27FC236}">
                <a16:creationId xmlns:a16="http://schemas.microsoft.com/office/drawing/2014/main" id="{6A8AE8FA-CEF5-33A1-3B74-FE16C90E5DEC}"/>
              </a:ext>
            </a:extLst>
          </p:cNvPr>
          <p:cNvSpPr>
            <a:spLocks noGrp="1"/>
          </p:cNvSpPr>
          <p:nvPr>
            <p:ph type="title"/>
          </p:nvPr>
        </p:nvSpPr>
        <p:spPr/>
        <p:txBody>
          <a:bodyPr/>
          <a:lstStyle/>
          <a:p>
            <a:r>
              <a:rPr lang="en-US" dirty="0"/>
              <a:t>Known Constructions</a:t>
            </a:r>
          </a:p>
        </p:txBody>
      </p:sp>
      <p:sp>
        <p:nvSpPr>
          <p:cNvPr id="9" name="Horizontal Scroll 8">
            <a:extLst>
              <a:ext uri="{FF2B5EF4-FFF2-40B4-BE49-F238E27FC236}">
                <a16:creationId xmlns:a16="http://schemas.microsoft.com/office/drawing/2014/main" id="{4FC611C3-FEEF-5431-E05B-E365981C894E}"/>
              </a:ext>
            </a:extLst>
          </p:cNvPr>
          <p:cNvSpPr/>
          <p:nvPr/>
        </p:nvSpPr>
        <p:spPr>
          <a:xfrm>
            <a:off x="838200" y="5524500"/>
            <a:ext cx="9823450" cy="133350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What is the minimal assumption to compile BARGs into monotone-policy BARGs?</a:t>
            </a:r>
          </a:p>
        </p:txBody>
      </p:sp>
      <p:sp>
        <p:nvSpPr>
          <p:cNvPr id="5" name="Slide Number Placeholder 4">
            <a:extLst>
              <a:ext uri="{FF2B5EF4-FFF2-40B4-BE49-F238E27FC236}">
                <a16:creationId xmlns:a16="http://schemas.microsoft.com/office/drawing/2014/main" id="{76B630B9-35DB-1543-4487-7C9E3647B7DF}"/>
              </a:ext>
            </a:extLst>
          </p:cNvPr>
          <p:cNvSpPr>
            <a:spLocks noGrp="1"/>
          </p:cNvSpPr>
          <p:nvPr>
            <p:ph type="sldNum" sz="quarter" idx="12"/>
          </p:nvPr>
        </p:nvSpPr>
        <p:spPr/>
        <p:txBody>
          <a:bodyPr/>
          <a:lstStyle/>
          <a:p>
            <a:fld id="{57E20FA2-3170-F043-A30C-F04EE61C13E9}" type="slidenum">
              <a:rPr lang="en-US" smtClean="0"/>
              <a:t>4</a:t>
            </a:fld>
            <a:endParaRPr lang="en-US"/>
          </a:p>
        </p:txBody>
      </p:sp>
      <p:cxnSp>
        <p:nvCxnSpPr>
          <p:cNvPr id="6" name="Straight Arrow Connector 5">
            <a:extLst>
              <a:ext uri="{FF2B5EF4-FFF2-40B4-BE49-F238E27FC236}">
                <a16:creationId xmlns:a16="http://schemas.microsoft.com/office/drawing/2014/main" id="{11C3D21C-9544-C455-AAD3-171D9E071A5E}"/>
              </a:ext>
            </a:extLst>
          </p:cNvPr>
          <p:cNvCxnSpPr/>
          <p:nvPr/>
        </p:nvCxnSpPr>
        <p:spPr>
          <a:xfrm flipV="1">
            <a:off x="11353800" y="1267968"/>
            <a:ext cx="0" cy="170688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33FA8EAF-2E1B-A7A5-F0E6-B6E513186F95}"/>
              </a:ext>
            </a:extLst>
          </p:cNvPr>
          <p:cNvGrpSpPr/>
          <p:nvPr/>
        </p:nvGrpSpPr>
        <p:grpSpPr>
          <a:xfrm>
            <a:off x="10286751" y="1473141"/>
            <a:ext cx="1214211" cy="400110"/>
            <a:chOff x="10286751" y="1473141"/>
            <a:chExt cx="1214211" cy="400110"/>
          </a:xfrm>
        </p:grpSpPr>
        <p:sp>
          <p:nvSpPr>
            <p:cNvPr id="7" name="Oval 6">
              <a:extLst>
                <a:ext uri="{FF2B5EF4-FFF2-40B4-BE49-F238E27FC236}">
                  <a16:creationId xmlns:a16="http://schemas.microsoft.com/office/drawing/2014/main" id="{BBD37D50-9B24-D68F-2380-B03918450738}"/>
                </a:ext>
              </a:extLst>
            </p:cNvPr>
            <p:cNvSpPr/>
            <p:nvPr/>
          </p:nvSpPr>
          <p:spPr>
            <a:xfrm>
              <a:off x="11211402" y="1515428"/>
              <a:ext cx="289560" cy="28956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D4093C-F3BC-034A-5891-F5302EFCEB2E}"/>
                </a:ext>
              </a:extLst>
            </p:cNvPr>
            <p:cNvSpPr txBox="1"/>
            <p:nvPr/>
          </p:nvSpPr>
          <p:spPr>
            <a:xfrm>
              <a:off x="10286751" y="1473141"/>
              <a:ext cx="995850" cy="400110"/>
            </a:xfrm>
            <a:prstGeom prst="rect">
              <a:avLst/>
            </a:prstGeom>
            <a:noFill/>
          </p:spPr>
          <p:txBody>
            <a:bodyPr wrap="none" rtlCol="0">
              <a:spAutoFit/>
            </a:bodyPr>
            <a:lstStyle/>
            <a:p>
              <a:r>
                <a:rPr lang="en-US" sz="2000" dirty="0">
                  <a:solidFill>
                    <a:srgbClr val="C00000"/>
                  </a:solidFill>
                </a:rPr>
                <a:t>SNARG</a:t>
              </a:r>
            </a:p>
          </p:txBody>
        </p:sp>
      </p:grpSp>
      <p:grpSp>
        <p:nvGrpSpPr>
          <p:cNvPr id="11" name="Group 10">
            <a:extLst>
              <a:ext uri="{FF2B5EF4-FFF2-40B4-BE49-F238E27FC236}">
                <a16:creationId xmlns:a16="http://schemas.microsoft.com/office/drawing/2014/main" id="{1EC22B1B-F01C-D6FE-1BD3-ABDC6A446A1B}"/>
              </a:ext>
            </a:extLst>
          </p:cNvPr>
          <p:cNvGrpSpPr/>
          <p:nvPr/>
        </p:nvGrpSpPr>
        <p:grpSpPr>
          <a:xfrm>
            <a:off x="10286751" y="2522538"/>
            <a:ext cx="1214211" cy="400110"/>
            <a:chOff x="10286751" y="1473141"/>
            <a:chExt cx="1214211" cy="400110"/>
          </a:xfrm>
        </p:grpSpPr>
        <p:sp>
          <p:nvSpPr>
            <p:cNvPr id="12" name="Oval 11">
              <a:extLst>
                <a:ext uri="{FF2B5EF4-FFF2-40B4-BE49-F238E27FC236}">
                  <a16:creationId xmlns:a16="http://schemas.microsoft.com/office/drawing/2014/main" id="{C99DE702-1A79-1F65-B28F-B402416727E6}"/>
                </a:ext>
              </a:extLst>
            </p:cNvPr>
            <p:cNvSpPr/>
            <p:nvPr/>
          </p:nvSpPr>
          <p:spPr>
            <a:xfrm>
              <a:off x="11211402" y="1515428"/>
              <a:ext cx="289560" cy="28956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593810D-72A5-A6C2-E0EB-A00C641B2676}"/>
                </a:ext>
              </a:extLst>
            </p:cNvPr>
            <p:cNvSpPr txBox="1"/>
            <p:nvPr/>
          </p:nvSpPr>
          <p:spPr>
            <a:xfrm>
              <a:off x="10286751" y="1473141"/>
              <a:ext cx="821443" cy="400110"/>
            </a:xfrm>
            <a:prstGeom prst="rect">
              <a:avLst/>
            </a:prstGeom>
            <a:noFill/>
          </p:spPr>
          <p:txBody>
            <a:bodyPr wrap="none" rtlCol="0">
              <a:spAutoFit/>
            </a:bodyPr>
            <a:lstStyle/>
            <a:p>
              <a:r>
                <a:rPr lang="en-US" sz="2000" dirty="0">
                  <a:solidFill>
                    <a:schemeClr val="accent1"/>
                  </a:solidFill>
                </a:rPr>
                <a:t>BARG</a:t>
              </a:r>
            </a:p>
          </p:txBody>
        </p:sp>
      </p:grpSp>
      <p:grpSp>
        <p:nvGrpSpPr>
          <p:cNvPr id="14" name="Group 13">
            <a:extLst>
              <a:ext uri="{FF2B5EF4-FFF2-40B4-BE49-F238E27FC236}">
                <a16:creationId xmlns:a16="http://schemas.microsoft.com/office/drawing/2014/main" id="{92B8AC55-F6EB-79D0-82D5-CCDB6E27388B}"/>
              </a:ext>
            </a:extLst>
          </p:cNvPr>
          <p:cNvGrpSpPr/>
          <p:nvPr/>
        </p:nvGrpSpPr>
        <p:grpSpPr>
          <a:xfrm>
            <a:off x="10055385" y="2015669"/>
            <a:ext cx="1445577" cy="400110"/>
            <a:chOff x="10055385" y="1469351"/>
            <a:chExt cx="1445577" cy="400110"/>
          </a:xfrm>
        </p:grpSpPr>
        <p:sp>
          <p:nvSpPr>
            <p:cNvPr id="15" name="Oval 14">
              <a:extLst>
                <a:ext uri="{FF2B5EF4-FFF2-40B4-BE49-F238E27FC236}">
                  <a16:creationId xmlns:a16="http://schemas.microsoft.com/office/drawing/2014/main" id="{9C1570D9-5713-0820-1FD9-A1E3DD775260}"/>
                </a:ext>
              </a:extLst>
            </p:cNvPr>
            <p:cNvSpPr/>
            <p:nvPr/>
          </p:nvSpPr>
          <p:spPr>
            <a:xfrm>
              <a:off x="11211402" y="1515428"/>
              <a:ext cx="289560" cy="289560"/>
            </a:xfrm>
            <a:prstGeom prst="ellipse">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B88859-B2B9-3F1F-CF9E-F39C7032773F}"/>
                </a:ext>
              </a:extLst>
            </p:cNvPr>
            <p:cNvSpPr txBox="1"/>
            <p:nvPr/>
          </p:nvSpPr>
          <p:spPr>
            <a:xfrm>
              <a:off x="10055385" y="1469351"/>
              <a:ext cx="1227216" cy="400110"/>
            </a:xfrm>
            <a:prstGeom prst="rect">
              <a:avLst/>
            </a:prstGeom>
            <a:noFill/>
          </p:spPr>
          <p:txBody>
            <a:bodyPr wrap="square" rtlCol="0">
              <a:spAutoFit/>
            </a:bodyPr>
            <a:lstStyle/>
            <a:p>
              <a:r>
                <a:rPr lang="en-US" sz="2000" dirty="0">
                  <a:solidFill>
                    <a:srgbClr val="BF5700"/>
                  </a:solidFill>
                </a:rPr>
                <a:t>MP BARG</a:t>
              </a:r>
            </a:p>
          </p:txBody>
        </p:sp>
      </p:grpSp>
    </p:spTree>
    <p:extLst>
      <p:ext uri="{BB962C8B-B14F-4D97-AF65-F5344CB8AC3E}">
        <p14:creationId xmlns:p14="http://schemas.microsoft.com/office/powerpoint/2010/main" val="28839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dissolv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dissolv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dissolv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0053 0.00185 L 0.00053 0.04467 " pathEditMode="relative" ptsTypes="AA">
                                      <p:cBhvr>
                                        <p:cTn id="6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8660-8F76-3033-7286-CBC35AE0876E}"/>
              </a:ext>
            </a:extLst>
          </p:cNvPr>
          <p:cNvSpPr>
            <a:spLocks noGrp="1"/>
          </p:cNvSpPr>
          <p:nvPr>
            <p:ph type="title"/>
          </p:nvPr>
        </p:nvSpPr>
        <p:spPr/>
        <p:txBody>
          <a:bodyPr/>
          <a:lstStyle/>
          <a:p>
            <a:r>
              <a:rPr lang="en-US" dirty="0"/>
              <a:t>Our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C741F-0C0B-5C46-6C79-0591B7F9BC40}"/>
                  </a:ext>
                </a:extLst>
              </p:cNvPr>
              <p:cNvSpPr>
                <a:spLocks noGrp="1"/>
              </p:cNvSpPr>
              <p:nvPr>
                <p:ph idx="1"/>
              </p:nvPr>
            </p:nvSpPr>
            <p:spPr>
              <a:xfrm>
                <a:off x="838200" y="1825624"/>
                <a:ext cx="10515600" cy="4530725"/>
              </a:xfrm>
            </p:spPr>
            <p:txBody>
              <a:bodyPr>
                <a:normAutofit lnSpcReduction="10000"/>
              </a:bodyPr>
              <a:lstStyle/>
              <a:p>
                <a:pPr marL="0" indent="0">
                  <a:buNone/>
                </a:pPr>
                <a:r>
                  <a:rPr lang="en-US" b="1" dirty="0"/>
                  <a:t>TL;DR:</a:t>
                </a:r>
                <a:r>
                  <a:rPr lang="en-US" dirty="0"/>
                  <a:t> Compile a BARG into a general monotone-policy BARG using </a:t>
                </a:r>
                <a:r>
                  <a:rPr lang="en-US" dirty="0">
                    <a:solidFill>
                      <a:srgbClr val="BF5700"/>
                    </a:solidFill>
                  </a:rPr>
                  <a:t>any </a:t>
                </a:r>
                <a:r>
                  <a:rPr lang="en-US" dirty="0"/>
                  <a:t>additively homomorphic encryption</a:t>
                </a:r>
              </a:p>
              <a:p>
                <a:r>
                  <a:rPr lang="en-US" dirty="0"/>
                  <a:t>Even over small groups</a:t>
                </a:r>
              </a:p>
              <a:p>
                <a:r>
                  <a:rPr lang="en-US" dirty="0"/>
                  <a:t>Specifically, can use GM encryption based on QR</a:t>
                </a:r>
              </a:p>
              <a:p>
                <a:pPr marL="0" indent="0">
                  <a:buNone/>
                </a:pPr>
                <a:endParaRPr lang="en-US" dirty="0"/>
              </a:p>
              <a:p>
                <a:pPr marL="0" indent="0">
                  <a:buNone/>
                </a:pPr>
                <a:r>
                  <a:rPr lang="en-US" b="1" dirty="0"/>
                  <a:t>Theorem</a:t>
                </a:r>
                <a:r>
                  <a:rPr lang="en-US" dirty="0"/>
                  <a:t>: Assuming additively homomorphic encryption over </a:t>
                </a:r>
                <a14:m>
                  <m:oMath xmlns:m="http://schemas.openxmlformats.org/officeDocument/2006/math">
                    <m:sSub>
                      <m:sSubPr>
                        <m:ctrlPr>
                          <a:rPr lang="en-US" b="0" i="1" smtClean="0">
                            <a:solidFill>
                              <a:srgbClr val="BF5700"/>
                            </a:solidFill>
                            <a:latin typeface="Cambria Math" panose="02040503050406030204" pitchFamily="18" charset="0"/>
                          </a:rPr>
                        </m:ctrlPr>
                      </m:sSubPr>
                      <m:e>
                        <m:r>
                          <a:rPr lang="en-US" b="0" i="1" smtClean="0">
                            <a:solidFill>
                              <a:srgbClr val="BF5700"/>
                            </a:solidFill>
                            <a:latin typeface="Cambria Math" panose="02040503050406030204" pitchFamily="18" charset="0"/>
                          </a:rPr>
                          <m:t>ℤ</m:t>
                        </m:r>
                      </m:e>
                      <m:sub>
                        <m:r>
                          <a:rPr lang="en-US" b="0" i="1" smtClean="0">
                            <a:solidFill>
                              <a:srgbClr val="BF5700"/>
                            </a:solidFill>
                            <a:latin typeface="Cambria Math" panose="02040503050406030204" pitchFamily="18" charset="0"/>
                          </a:rPr>
                          <m:t>𝑝</m:t>
                        </m:r>
                      </m:sub>
                    </m:sSub>
                  </m:oMath>
                </a14:m>
                <a:r>
                  <a:rPr lang="en-US" dirty="0">
                    <a:solidFill>
                      <a:srgbClr val="BF5700"/>
                    </a:solidFill>
                  </a:rPr>
                  <a:t> for any </a:t>
                </a:r>
                <a14:m>
                  <m:oMath xmlns:m="http://schemas.openxmlformats.org/officeDocument/2006/math">
                    <m:r>
                      <a:rPr lang="en-US" b="0" i="1" smtClean="0">
                        <a:solidFill>
                          <a:srgbClr val="BF5700"/>
                        </a:solidFill>
                        <a:latin typeface="Cambria Math" panose="02040503050406030204" pitchFamily="18" charset="0"/>
                      </a:rPr>
                      <m:t>𝑝</m:t>
                    </m:r>
                    <m:r>
                      <a:rPr lang="en-US" b="0" i="1" smtClean="0">
                        <a:solidFill>
                          <a:srgbClr val="BF5700"/>
                        </a:solidFill>
                        <a:latin typeface="Cambria Math" panose="02040503050406030204" pitchFamily="18" charset="0"/>
                      </a:rPr>
                      <m:t>≥2</m:t>
                    </m:r>
                  </m:oMath>
                </a14:m>
                <a:r>
                  <a:rPr lang="en-US" dirty="0">
                    <a:solidFill>
                      <a:srgbClr val="BF5700"/>
                    </a:solidFill>
                  </a:rPr>
                  <a:t> </a:t>
                </a:r>
                <a:r>
                  <a:rPr lang="en-US" dirty="0"/>
                  <a:t>and a somewhere-extractable BARG, there exists a monotone-policy BARG for all poly-size monotone circuits with:</a:t>
                </a:r>
              </a:p>
              <a:p>
                <a:r>
                  <a:rPr lang="en-US" dirty="0"/>
                  <a:t>Proof size </a:t>
                </a:r>
                <a14:m>
                  <m:oMath xmlns:m="http://schemas.openxmlformats.org/officeDocument/2006/math">
                    <m:r>
                      <m:rPr>
                        <m:sty m:val="p"/>
                      </m:rPr>
                      <a:rPr lang="en-US" b="0" i="0" smtClean="0">
                        <a:latin typeface="Cambria Math" panose="02040503050406030204" pitchFamily="18" charset="0"/>
                      </a:rPr>
                      <m:t>poly</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𝑘</m:t>
                            </m:r>
                          </m:e>
                        </m:func>
                      </m:e>
                    </m:d>
                  </m:oMath>
                </a14:m>
                <a:endParaRPr lang="en-US" dirty="0"/>
              </a:p>
              <a:p>
                <a:r>
                  <a:rPr lang="en-US" dirty="0"/>
                  <a:t>Non-adaptive soundness</a:t>
                </a:r>
              </a:p>
            </p:txBody>
          </p:sp>
        </mc:Choice>
        <mc:Fallback xmlns="">
          <p:sp>
            <p:nvSpPr>
              <p:cNvPr id="3" name="Content Placeholder 2">
                <a:extLst>
                  <a:ext uri="{FF2B5EF4-FFF2-40B4-BE49-F238E27FC236}">
                    <a16:creationId xmlns:a16="http://schemas.microsoft.com/office/drawing/2014/main" id="{1E8C741F-0C0B-5C46-6C79-0591B7F9BC40}"/>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1206" t="-3073" r="-18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10BFCC7-6884-6768-38B7-5FFB3A38EF1A}"/>
              </a:ext>
            </a:extLst>
          </p:cNvPr>
          <p:cNvSpPr>
            <a:spLocks noGrp="1"/>
          </p:cNvSpPr>
          <p:nvPr>
            <p:ph type="sldNum" sz="quarter" idx="12"/>
          </p:nvPr>
        </p:nvSpPr>
        <p:spPr/>
        <p:txBody>
          <a:bodyPr/>
          <a:lstStyle/>
          <a:p>
            <a:fld id="{57E20FA2-3170-F043-A30C-F04EE61C13E9}" type="slidenum">
              <a:rPr lang="en-US" smtClean="0"/>
              <a:t>5</a:t>
            </a:fld>
            <a:endParaRPr lang="en-US"/>
          </a:p>
        </p:txBody>
      </p:sp>
    </p:spTree>
    <p:extLst>
      <p:ext uri="{BB962C8B-B14F-4D97-AF65-F5344CB8AC3E}">
        <p14:creationId xmlns:p14="http://schemas.microsoft.com/office/powerpoint/2010/main" val="30609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7190-CB81-2F85-9204-DBF14F9BE3D8}"/>
              </a:ext>
            </a:extLst>
          </p:cNvPr>
          <p:cNvSpPr>
            <a:spLocks noGrp="1"/>
          </p:cNvSpPr>
          <p:nvPr>
            <p:ph type="title"/>
          </p:nvPr>
        </p:nvSpPr>
        <p:spPr/>
        <p:txBody>
          <a:bodyPr/>
          <a:lstStyle/>
          <a:p>
            <a:r>
              <a:rPr lang="en-US" sz="4400" dirty="0">
                <a:solidFill>
                  <a:srgbClr val="BF5700"/>
                </a:solidFill>
              </a:rPr>
              <a:t>Monotone-Policy</a:t>
            </a:r>
            <a:r>
              <a:rPr lang="en-US" dirty="0"/>
              <a:t> Multi-Signatures</a:t>
            </a:r>
          </a:p>
        </p:txBody>
      </p:sp>
      <p:cxnSp>
        <p:nvCxnSpPr>
          <p:cNvPr id="64" name="Straight Arrow Connector 63">
            <a:extLst>
              <a:ext uri="{FF2B5EF4-FFF2-40B4-BE49-F238E27FC236}">
                <a16:creationId xmlns:a16="http://schemas.microsoft.com/office/drawing/2014/main" id="{DA58DDDE-5830-6073-0562-7A330D838A55}"/>
              </a:ext>
            </a:extLst>
          </p:cNvPr>
          <p:cNvCxnSpPr>
            <a:cxnSpLocks/>
          </p:cNvCxnSpPr>
          <p:nvPr/>
        </p:nvCxnSpPr>
        <p:spPr>
          <a:xfrm>
            <a:off x="6552474" y="4444668"/>
            <a:ext cx="2896589" cy="54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E5D8A8F-1A64-2ECC-366C-69A321BAA40E}"/>
                  </a:ext>
                </a:extLst>
              </p:cNvPr>
              <p:cNvSpPr txBox="1"/>
              <p:nvPr/>
            </p:nvSpPr>
            <p:spPr>
              <a:xfrm>
                <a:off x="7434795" y="3859893"/>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acc>
                        <m:accPr>
                          <m:chr m:val="̃"/>
                          <m:ctrlPr>
                            <a:rPr lang="en-US" sz="3200" b="0" i="1" smtClean="0">
                              <a:solidFill>
                                <a:schemeClr val="accent1"/>
                              </a:solidFill>
                              <a:latin typeface="Cambria Math" panose="02040503050406030204" pitchFamily="18" charset="0"/>
                            </a:rPr>
                          </m:ctrlPr>
                        </m:accPr>
                        <m:e>
                          <m:r>
                            <a:rPr lang="en-US" sz="3200" b="0" i="1" smtClean="0">
                              <a:solidFill>
                                <a:schemeClr val="accent1"/>
                              </a:solidFill>
                              <a:latin typeface="Cambria Math" panose="02040503050406030204" pitchFamily="18" charset="0"/>
                            </a:rPr>
                            <m:t>𝜎</m:t>
                          </m:r>
                        </m:e>
                      </m:acc>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66" name="TextBox 65">
                <a:extLst>
                  <a:ext uri="{FF2B5EF4-FFF2-40B4-BE49-F238E27FC236}">
                    <a16:creationId xmlns:a16="http://schemas.microsoft.com/office/drawing/2014/main" id="{BE5D8A8F-1A64-2ECC-366C-69A321BAA40E}"/>
                  </a:ext>
                </a:extLst>
              </p:cNvPr>
              <p:cNvSpPr txBox="1">
                <a:spLocks noRot="1" noChangeAspect="1" noMove="1" noResize="1" noEditPoints="1" noAdjustHandles="1" noChangeArrowheads="1" noChangeShapeType="1" noTextEdit="1"/>
              </p:cNvSpPr>
              <p:nvPr/>
            </p:nvSpPr>
            <p:spPr>
              <a:xfrm>
                <a:off x="7434795" y="3859893"/>
                <a:ext cx="1033304" cy="584775"/>
              </a:xfrm>
              <a:prstGeom prst="rect">
                <a:avLst/>
              </a:prstGeom>
              <a:blipFill>
                <a:blip r:embed="rId3"/>
                <a:stretch>
                  <a:fillRect l="-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A83CE46-8E04-4F9C-A6BB-544ABAB7D1E6}"/>
                  </a:ext>
                </a:extLst>
              </p:cNvPr>
              <p:cNvSpPr txBox="1"/>
              <p:nvPr/>
            </p:nvSpPr>
            <p:spPr>
              <a:xfrm>
                <a:off x="5712631" y="5736868"/>
                <a:ext cx="6100986" cy="523220"/>
              </a:xfrm>
              <a:prstGeom prst="rect">
                <a:avLst/>
              </a:prstGeom>
              <a:noFill/>
            </p:spPr>
            <p:txBody>
              <a:bodyPr wrap="square">
                <a:spAutoFit/>
              </a:bodyPr>
              <a:lstStyle/>
              <a:p>
                <a:pPr marL="285750" indent="-285750">
                  <a:buFont typeface="Arial" panose="020B0604020202020204" pitchFamily="34" charset="0"/>
                  <a:buChar char="•"/>
                </a:pPr>
                <a:r>
                  <a:rPr lang="en-US" sz="2800" b="0" dirty="0"/>
                  <a:t>Succinctness: </a:t>
                </a:r>
                <a14:m>
                  <m:oMath xmlns:m="http://schemas.openxmlformats.org/officeDocument/2006/math">
                    <m:d>
                      <m:dPr>
                        <m:begChr m:val="|"/>
                        <m:endChr m:val="|"/>
                        <m:ctrlPr>
                          <a:rPr lang="en-US" sz="2800" b="0" i="1" smtClean="0">
                            <a:latin typeface="Cambria Math" panose="02040503050406030204" pitchFamily="18" charset="0"/>
                          </a:rPr>
                        </m:ctrlPr>
                      </m:dPr>
                      <m:e>
                        <m:acc>
                          <m:accPr>
                            <m:chr m:val="̃"/>
                            <m:ctrlPr>
                              <a:rPr lang="en-US" sz="2800" i="1">
                                <a:solidFill>
                                  <a:schemeClr val="accent1"/>
                                </a:solidFill>
                                <a:latin typeface="Cambria Math" panose="02040503050406030204" pitchFamily="18" charset="0"/>
                              </a:rPr>
                            </m:ctrlPr>
                          </m:accPr>
                          <m:e>
                            <m:r>
                              <a:rPr lang="en-US" sz="2800" i="1">
                                <a:solidFill>
                                  <a:schemeClr val="accent1"/>
                                </a:solidFill>
                                <a:latin typeface="Cambria Math" panose="02040503050406030204" pitchFamily="18" charset="0"/>
                              </a:rPr>
                              <m:t>𝜎</m:t>
                            </m:r>
                          </m:e>
                        </m:ac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sz="2800" dirty="0"/>
              </a:p>
            </p:txBody>
          </p:sp>
        </mc:Choice>
        <mc:Fallback xmlns="">
          <p:sp>
            <p:nvSpPr>
              <p:cNvPr id="68" name="TextBox 67">
                <a:extLst>
                  <a:ext uri="{FF2B5EF4-FFF2-40B4-BE49-F238E27FC236}">
                    <a16:creationId xmlns:a16="http://schemas.microsoft.com/office/drawing/2014/main" id="{FA83CE46-8E04-4F9C-A6BB-544ABAB7D1E6}"/>
                  </a:ext>
                </a:extLst>
              </p:cNvPr>
              <p:cNvSpPr txBox="1">
                <a:spLocks noRot="1" noChangeAspect="1" noMove="1" noResize="1" noEditPoints="1" noAdjustHandles="1" noChangeArrowheads="1" noChangeShapeType="1" noTextEdit="1"/>
              </p:cNvSpPr>
              <p:nvPr/>
            </p:nvSpPr>
            <p:spPr>
              <a:xfrm>
                <a:off x="5712631" y="5736868"/>
                <a:ext cx="6100986" cy="523220"/>
              </a:xfrm>
              <a:prstGeom prst="rect">
                <a:avLst/>
              </a:prstGeom>
              <a:blipFill>
                <a:blip r:embed="rId17"/>
                <a:stretch>
                  <a:fillRect l="-1660" t="-11905" b="-33333"/>
                </a:stretch>
              </a:blipFill>
            </p:spPr>
            <p:txBody>
              <a:bodyPr/>
              <a:lstStyle/>
              <a:p>
                <a:r>
                  <a:rPr lang="en-US">
                    <a:noFill/>
                  </a:rPr>
                  <a:t> </a:t>
                </a:r>
              </a:p>
            </p:txBody>
          </p:sp>
        </mc:Fallback>
      </mc:AlternateContent>
      <p:pic>
        <p:nvPicPr>
          <p:cNvPr id="9" name="Picture 4" descr="cartoon teacher woman 9415668 PNG">
            <a:extLst>
              <a:ext uri="{FF2B5EF4-FFF2-40B4-BE49-F238E27FC236}">
                <a16:creationId xmlns:a16="http://schemas.microsoft.com/office/drawing/2014/main" id="{00A40704-86C3-E0A7-0A37-A0C1F9B0FD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650284" y="3385512"/>
            <a:ext cx="976360"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308EA8C-DACA-097A-4980-FC800514DB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72935" y="3454815"/>
            <a:ext cx="1320155"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rson Icon Set Vector Art &amp; Graphics | freevector.com">
            <a:extLst>
              <a:ext uri="{FF2B5EF4-FFF2-40B4-BE49-F238E27FC236}">
                <a16:creationId xmlns:a16="http://schemas.microsoft.com/office/drawing/2014/main" id="{AD6ECFB9-7F58-1FD0-4E0A-0C4AEC384DD6}"/>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2040" t="8414" r="66068" b="65681"/>
          <a:stretch/>
        </p:blipFill>
        <p:spPr bwMode="auto">
          <a:xfrm>
            <a:off x="1079947" y="2688724"/>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rson Icon Set Vector Art &amp; Graphics | freevector.com">
            <a:extLst>
              <a:ext uri="{FF2B5EF4-FFF2-40B4-BE49-F238E27FC236}">
                <a16:creationId xmlns:a16="http://schemas.microsoft.com/office/drawing/2014/main" id="{BA7E5824-09B0-6A9C-7437-C026B7265C8A}"/>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3498" t="36988" r="64610" b="37107"/>
          <a:stretch/>
        </p:blipFill>
        <p:spPr bwMode="auto">
          <a:xfrm>
            <a:off x="338462" y="4152280"/>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erson Icon Set Vector Art &amp; Graphics | freevector.com">
            <a:extLst>
              <a:ext uri="{FF2B5EF4-FFF2-40B4-BE49-F238E27FC236}">
                <a16:creationId xmlns:a16="http://schemas.microsoft.com/office/drawing/2014/main" id="{A33E4816-FBF4-3994-7D18-ABE2368D60BF}"/>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8660" t="65816" r="39448" b="8279"/>
          <a:stretch/>
        </p:blipFill>
        <p:spPr bwMode="auto">
          <a:xfrm>
            <a:off x="1928651" y="4756408"/>
            <a:ext cx="1239238" cy="12082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0A0EFB6-14CE-4E16-A034-7EEDDC4A1E0E}"/>
                  </a:ext>
                </a:extLst>
              </p:cNvPr>
              <p:cNvSpPr txBox="1"/>
              <p:nvPr/>
            </p:nvSpPr>
            <p:spPr>
              <a:xfrm>
                <a:off x="3409253" y="3275118"/>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1</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5" name="TextBox 34">
                <a:extLst>
                  <a:ext uri="{FF2B5EF4-FFF2-40B4-BE49-F238E27FC236}">
                    <a16:creationId xmlns:a16="http://schemas.microsoft.com/office/drawing/2014/main" id="{40A0EFB6-14CE-4E16-A034-7EEDDC4A1E0E}"/>
                  </a:ext>
                </a:extLst>
              </p:cNvPr>
              <p:cNvSpPr txBox="1">
                <a:spLocks noRot="1" noChangeAspect="1" noMove="1" noResize="1" noEditPoints="1" noAdjustHandles="1" noChangeArrowheads="1" noChangeShapeType="1" noTextEdit="1"/>
              </p:cNvSpPr>
              <p:nvPr/>
            </p:nvSpPr>
            <p:spPr>
              <a:xfrm>
                <a:off x="3409253" y="3275118"/>
                <a:ext cx="1033304" cy="584775"/>
              </a:xfrm>
              <a:prstGeom prst="rect">
                <a:avLst/>
              </a:prstGeom>
              <a:blipFill>
                <a:blip r:embed="rId24"/>
                <a:stretch>
                  <a:fillRect l="-1220" r="-3659"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C49629-F7B2-30FA-52E6-4E90578D12AF}"/>
                  </a:ext>
                </a:extLst>
              </p:cNvPr>
              <p:cNvSpPr txBox="1"/>
              <p:nvPr/>
            </p:nvSpPr>
            <p:spPr>
              <a:xfrm>
                <a:off x="2656684" y="4098001"/>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2</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8" name="TextBox 37">
                <a:extLst>
                  <a:ext uri="{FF2B5EF4-FFF2-40B4-BE49-F238E27FC236}">
                    <a16:creationId xmlns:a16="http://schemas.microsoft.com/office/drawing/2014/main" id="{B9C49629-F7B2-30FA-52E6-4E90578D12AF}"/>
                  </a:ext>
                </a:extLst>
              </p:cNvPr>
              <p:cNvSpPr txBox="1">
                <a:spLocks noRot="1" noChangeAspect="1" noMove="1" noResize="1" noEditPoints="1" noAdjustHandles="1" noChangeArrowheads="1" noChangeShapeType="1" noTextEdit="1"/>
              </p:cNvSpPr>
              <p:nvPr/>
            </p:nvSpPr>
            <p:spPr>
              <a:xfrm>
                <a:off x="2656684" y="4098001"/>
                <a:ext cx="1033304" cy="584775"/>
              </a:xfrm>
              <a:prstGeom prst="rect">
                <a:avLst/>
              </a:prstGeom>
              <a:blipFill>
                <a:blip r:embed="rId25"/>
                <a:stretch>
                  <a:fillRect l="-1220" r="-4878"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460578C-6BFA-825B-7ED7-40998F7617D6}"/>
                  </a:ext>
                </a:extLst>
              </p:cNvPr>
              <p:cNvSpPr txBox="1"/>
              <p:nvPr/>
            </p:nvSpPr>
            <p:spPr>
              <a:xfrm>
                <a:off x="9449063" y="2831216"/>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7" name="TextBox 46">
                <a:extLst>
                  <a:ext uri="{FF2B5EF4-FFF2-40B4-BE49-F238E27FC236}">
                    <a16:creationId xmlns:a16="http://schemas.microsoft.com/office/drawing/2014/main" id="{E460578C-6BFA-825B-7ED7-40998F7617D6}"/>
                  </a:ext>
                </a:extLst>
              </p:cNvPr>
              <p:cNvSpPr txBox="1">
                <a:spLocks noRot="1" noChangeAspect="1" noMove="1" noResize="1" noEditPoints="1" noAdjustHandles="1" noChangeArrowheads="1" noChangeShapeType="1" noTextEdit="1"/>
              </p:cNvSpPr>
              <p:nvPr/>
            </p:nvSpPr>
            <p:spPr>
              <a:xfrm>
                <a:off x="9449063" y="2831216"/>
                <a:ext cx="1950662" cy="523220"/>
              </a:xfrm>
              <a:prstGeom prst="rect">
                <a:avLst/>
              </a:prstGeom>
              <a:blipFill>
                <a:blip r:embed="rId2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1688A98-8750-92CF-04B6-520C405EE09D}"/>
                  </a:ext>
                </a:extLst>
              </p:cNvPr>
              <p:cNvSpPr txBox="1"/>
              <p:nvPr/>
            </p:nvSpPr>
            <p:spPr>
              <a:xfrm>
                <a:off x="4833993" y="2855187"/>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8" name="TextBox 47">
                <a:extLst>
                  <a:ext uri="{FF2B5EF4-FFF2-40B4-BE49-F238E27FC236}">
                    <a16:creationId xmlns:a16="http://schemas.microsoft.com/office/drawing/2014/main" id="{A1688A98-8750-92CF-04B6-520C405EE09D}"/>
                  </a:ext>
                </a:extLst>
              </p:cNvPr>
              <p:cNvSpPr txBox="1">
                <a:spLocks noRot="1" noChangeAspect="1" noMove="1" noResize="1" noEditPoints="1" noAdjustHandles="1" noChangeArrowheads="1" noChangeShapeType="1" noTextEdit="1"/>
              </p:cNvSpPr>
              <p:nvPr/>
            </p:nvSpPr>
            <p:spPr>
              <a:xfrm>
                <a:off x="4833993" y="2855187"/>
                <a:ext cx="1950662" cy="523220"/>
              </a:xfrm>
              <a:prstGeom prst="rect">
                <a:avLst/>
              </a:prstGeom>
              <a:blipFill>
                <a:blip r:embed="rId28"/>
                <a:stretch>
                  <a:fillRect b="-2381"/>
                </a:stretch>
              </a:blipFill>
            </p:spPr>
            <p:txBody>
              <a:bodyPr/>
              <a:lstStyle/>
              <a:p>
                <a:r>
                  <a:rPr lang="en-US">
                    <a:noFill/>
                  </a:rPr>
                  <a:t> </a:t>
                </a:r>
              </a:p>
            </p:txBody>
          </p:sp>
        </mc:Fallback>
      </mc:AlternateContent>
      <p:pic>
        <p:nvPicPr>
          <p:cNvPr id="49" name="Picture 48" descr="Person Icon Set Vector Art &amp; Graphics | freevector.com">
            <a:extLst>
              <a:ext uri="{FF2B5EF4-FFF2-40B4-BE49-F238E27FC236}">
                <a16:creationId xmlns:a16="http://schemas.microsoft.com/office/drawing/2014/main" id="{47C7CC97-80B3-032C-6105-187A2F10418A}"/>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9649" t="8635" r="38459" b="65460"/>
          <a:stretch/>
        </p:blipFill>
        <p:spPr bwMode="auto">
          <a:xfrm>
            <a:off x="-6527048" y="8885860"/>
            <a:ext cx="1891862" cy="18445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uval Ishai">
            <a:extLst>
              <a:ext uri="{FF2B5EF4-FFF2-40B4-BE49-F238E27FC236}">
                <a16:creationId xmlns:a16="http://schemas.microsoft.com/office/drawing/2014/main" id="{A26534E9-C119-FCC0-C710-80EF56EB3F2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92172" y="2511057"/>
            <a:ext cx="1230687" cy="1281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n Rothblum (@ronrothblum) / X">
            <a:extLst>
              <a:ext uri="{FF2B5EF4-FFF2-40B4-BE49-F238E27FC236}">
                <a16:creationId xmlns:a16="http://schemas.microsoft.com/office/drawing/2014/main" id="{26A35FE6-90BD-0377-E398-822E239A625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9089" y="3908194"/>
            <a:ext cx="1354515" cy="1354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git Attiya - Wikipedia">
            <a:extLst>
              <a:ext uri="{FF2B5EF4-FFF2-40B4-BE49-F238E27FC236}">
                <a16:creationId xmlns:a16="http://schemas.microsoft.com/office/drawing/2014/main" id="{B3CEF6B9-5CE9-BACD-C5C7-658DDE217772}"/>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38570" t="5324" r="4752" b="8735"/>
          <a:stretch/>
        </p:blipFill>
        <p:spPr bwMode="auto">
          <a:xfrm>
            <a:off x="1928651" y="4762695"/>
            <a:ext cx="1222532" cy="1235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949F17A-F12F-C87F-F4B5-29ECABE17112}"/>
                  </a:ext>
                </a:extLst>
              </p:cNvPr>
              <p:cNvSpPr/>
              <p:nvPr/>
            </p:nvSpPr>
            <p:spPr>
              <a:xfrm>
                <a:off x="2319185" y="573686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𝑘</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𝑘</m:t>
                          </m:r>
                        </m:sub>
                      </m:sSub>
                    </m:oMath>
                  </m:oMathPara>
                </a14:m>
                <a:endParaRPr lang="en-US" sz="2800" dirty="0">
                  <a:solidFill>
                    <a:schemeClr val="tx2"/>
                  </a:solidFill>
                </a:endParaRPr>
              </a:p>
            </p:txBody>
          </p:sp>
        </mc:Choice>
        <mc:Fallback xmlns="">
          <p:sp>
            <p:nvSpPr>
              <p:cNvPr id="20" name="Rectangle 19">
                <a:extLst>
                  <a:ext uri="{FF2B5EF4-FFF2-40B4-BE49-F238E27FC236}">
                    <a16:creationId xmlns:a16="http://schemas.microsoft.com/office/drawing/2014/main" id="{7949F17A-F12F-C87F-F4B5-29ECABE17112}"/>
                  </a:ext>
                </a:extLst>
              </p:cNvPr>
              <p:cNvSpPr>
                <a:spLocks noRot="1" noChangeAspect="1" noMove="1" noResize="1" noEditPoints="1" noAdjustHandles="1" noChangeArrowheads="1" noChangeShapeType="1" noTextEdit="1"/>
              </p:cNvSpPr>
              <p:nvPr/>
            </p:nvSpPr>
            <p:spPr>
              <a:xfrm>
                <a:off x="2319185" y="5736868"/>
                <a:ext cx="1423072" cy="541977"/>
              </a:xfrm>
              <a:prstGeom prst="rect">
                <a:avLst/>
              </a:prstGeom>
              <a:blipFill>
                <a:blip r:embed="rId32"/>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ED9C417-DAAC-0220-7148-244949D1695F}"/>
                  </a:ext>
                </a:extLst>
              </p:cNvPr>
              <p:cNvSpPr/>
              <p:nvPr/>
            </p:nvSpPr>
            <p:spPr>
              <a:xfrm>
                <a:off x="408964" y="517274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2</m:t>
                          </m:r>
                        </m:sub>
                      </m:sSub>
                    </m:oMath>
                  </m:oMathPara>
                </a14:m>
                <a:endParaRPr lang="en-US" sz="2800" dirty="0">
                  <a:solidFill>
                    <a:schemeClr val="tx2"/>
                  </a:solidFill>
                </a:endParaRPr>
              </a:p>
            </p:txBody>
          </p:sp>
        </mc:Choice>
        <mc:Fallback xmlns="">
          <p:sp>
            <p:nvSpPr>
              <p:cNvPr id="21" name="Rectangle 20">
                <a:extLst>
                  <a:ext uri="{FF2B5EF4-FFF2-40B4-BE49-F238E27FC236}">
                    <a16:creationId xmlns:a16="http://schemas.microsoft.com/office/drawing/2014/main" id="{9ED9C417-DAAC-0220-7148-244949D1695F}"/>
                  </a:ext>
                </a:extLst>
              </p:cNvPr>
              <p:cNvSpPr>
                <a:spLocks noRot="1" noChangeAspect="1" noMove="1" noResize="1" noEditPoints="1" noAdjustHandles="1" noChangeArrowheads="1" noChangeShapeType="1" noTextEdit="1"/>
              </p:cNvSpPr>
              <p:nvPr/>
            </p:nvSpPr>
            <p:spPr>
              <a:xfrm>
                <a:off x="408964" y="5172748"/>
                <a:ext cx="1423072" cy="541977"/>
              </a:xfrm>
              <a:prstGeom prst="rect">
                <a:avLst/>
              </a:prstGeom>
              <a:blipFill>
                <a:blip r:embed="rId33"/>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12AFEDB-B4F8-9DF4-62A8-D702CBA25EF6}"/>
                  </a:ext>
                </a:extLst>
              </p:cNvPr>
              <p:cNvSpPr/>
              <p:nvPr/>
            </p:nvSpPr>
            <p:spPr>
              <a:xfrm>
                <a:off x="1458765" y="3707382"/>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1</m:t>
                          </m:r>
                        </m:sub>
                      </m:sSub>
                    </m:oMath>
                  </m:oMathPara>
                </a14:m>
                <a:endParaRPr lang="en-US" sz="2800" dirty="0">
                  <a:solidFill>
                    <a:schemeClr val="tx2"/>
                  </a:solidFill>
                </a:endParaRPr>
              </a:p>
            </p:txBody>
          </p:sp>
        </mc:Choice>
        <mc:Fallback xmlns="">
          <p:sp>
            <p:nvSpPr>
              <p:cNvPr id="31" name="Rectangle 30">
                <a:extLst>
                  <a:ext uri="{FF2B5EF4-FFF2-40B4-BE49-F238E27FC236}">
                    <a16:creationId xmlns:a16="http://schemas.microsoft.com/office/drawing/2014/main" id="{C12AFEDB-B4F8-9DF4-62A8-D702CBA25EF6}"/>
                  </a:ext>
                </a:extLst>
              </p:cNvPr>
              <p:cNvSpPr>
                <a:spLocks noRot="1" noChangeAspect="1" noMove="1" noResize="1" noEditPoints="1" noAdjustHandles="1" noChangeArrowheads="1" noChangeShapeType="1" noTextEdit="1"/>
              </p:cNvSpPr>
              <p:nvPr/>
            </p:nvSpPr>
            <p:spPr>
              <a:xfrm>
                <a:off x="1458765" y="3707382"/>
                <a:ext cx="1423072" cy="541977"/>
              </a:xfrm>
              <a:prstGeom prst="rect">
                <a:avLst/>
              </a:prstGeom>
              <a:blipFill>
                <a:blip r:embed="rId34"/>
                <a:stretch>
                  <a:fillRect l="-2609"/>
                </a:stretch>
              </a:blipFill>
              <a:ln>
                <a:solidFill>
                  <a:schemeClr val="tx1"/>
                </a:solidFill>
              </a:ln>
            </p:spPr>
            <p:txBody>
              <a:bodyPr/>
              <a:lstStyle/>
              <a:p>
                <a:r>
                  <a:rPr lang="en-US">
                    <a:noFill/>
                  </a:rPr>
                  <a:t> </a:t>
                </a:r>
              </a:p>
            </p:txBody>
          </p:sp>
        </mc:Fallback>
      </mc:AlternateContent>
      <p:pic>
        <p:nvPicPr>
          <p:cNvPr id="7" name="Picture 6" descr="A person taking a selfie in front of a rock wall&#10;&#10;Description automatically generated">
            <a:extLst>
              <a:ext uri="{FF2B5EF4-FFF2-40B4-BE49-F238E27FC236}">
                <a16:creationId xmlns:a16="http://schemas.microsoft.com/office/drawing/2014/main" id="{DD4DF770-4DAD-5DC3-3432-0B0636E7EBEA}"/>
              </a:ext>
            </a:extLst>
          </p:cNvPr>
          <p:cNvPicPr>
            <a:picLocks noChangeAspect="1"/>
          </p:cNvPicPr>
          <p:nvPr/>
        </p:nvPicPr>
        <p:blipFill rotWithShape="1">
          <a:blip r:embed="rId35"/>
          <a:srcRect l="10818" t="25537" r="56728" b="12643"/>
          <a:stretch/>
        </p:blipFill>
        <p:spPr>
          <a:xfrm>
            <a:off x="5438749" y="3382781"/>
            <a:ext cx="1325260" cy="1893274"/>
          </a:xfrm>
          <a:prstGeom prst="rect">
            <a:avLst/>
          </a:prstGeom>
        </p:spPr>
      </p:pic>
      <p:pic>
        <p:nvPicPr>
          <p:cNvPr id="8" name="Picture 8" descr="Dr. Brent Waters">
            <a:extLst>
              <a:ext uri="{FF2B5EF4-FFF2-40B4-BE49-F238E27FC236}">
                <a16:creationId xmlns:a16="http://schemas.microsoft.com/office/drawing/2014/main" id="{D736B3B9-8425-FA4D-F0BD-430B7127CA18}"/>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18002" r="12593"/>
          <a:stretch/>
        </p:blipFill>
        <p:spPr bwMode="auto">
          <a:xfrm>
            <a:off x="9623154" y="3360053"/>
            <a:ext cx="1525642" cy="187638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EF2497A3-2BF5-A0C3-D2FF-E32E1D069681}"/>
              </a:ext>
            </a:extLst>
          </p:cNvPr>
          <p:cNvCxnSpPr>
            <a:cxnSpLocks/>
          </p:cNvCxnSpPr>
          <p:nvPr/>
        </p:nvCxnSpPr>
        <p:spPr>
          <a:xfrm>
            <a:off x="2269385" y="3382781"/>
            <a:ext cx="3313040" cy="103894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B4B34A6-D100-0721-03B2-3B510B7DCF2D}"/>
              </a:ext>
            </a:extLst>
          </p:cNvPr>
          <p:cNvCxnSpPr>
            <a:cxnSpLocks/>
          </p:cNvCxnSpPr>
          <p:nvPr/>
        </p:nvCxnSpPr>
        <p:spPr>
          <a:xfrm flipV="1">
            <a:off x="1479147" y="4618650"/>
            <a:ext cx="4103278" cy="641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CD53B578-9267-7585-0559-1DCB741DB4FF}"/>
                  </a:ext>
                </a:extLst>
              </p:cNvPr>
              <p:cNvSpPr txBox="1">
                <a:spLocks/>
              </p:cNvSpPr>
              <p:nvPr/>
            </p:nvSpPr>
            <p:spPr>
              <a:xfrm>
                <a:off x="838200" y="1522352"/>
                <a:ext cx="10730345" cy="972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t>
                </a:r>
                <a14:m>
                  <m:oMath xmlns:m="http://schemas.openxmlformats.org/officeDocument/2006/math">
                    <m:r>
                      <a:rPr lang="en-US" i="1">
                        <a:latin typeface="Cambria Math" panose="02040503050406030204" pitchFamily="18" charset="0"/>
                      </a:rPr>
                      <m:t>𝑘</m:t>
                    </m:r>
                  </m:oMath>
                </a14:m>
                <a:r>
                  <a:rPr lang="en-US" dirty="0"/>
                  <a:t> parties, prove that a message </a:t>
                </a:r>
                <a14:m>
                  <m:oMath xmlns:m="http://schemas.openxmlformats.org/officeDocument/2006/math">
                    <m:r>
                      <a:rPr lang="en-US" i="1">
                        <a:latin typeface="Cambria Math" panose="02040503050406030204" pitchFamily="18" charset="0"/>
                      </a:rPr>
                      <m:t>𝑚</m:t>
                    </m:r>
                  </m:oMath>
                </a14:m>
                <a:r>
                  <a:rPr lang="en-US" dirty="0"/>
                  <a:t> was signed by a subset that satisfies some</a:t>
                </a:r>
                <a:r>
                  <a:rPr lang="en-US" dirty="0">
                    <a:solidFill>
                      <a:srgbClr val="BF5700"/>
                    </a:solidFill>
                  </a:rPr>
                  <a:t> monotone-policy</a:t>
                </a:r>
                <a:endParaRPr lang="en-US" dirty="0"/>
              </a:p>
            </p:txBody>
          </p:sp>
        </mc:Choice>
        <mc:Fallback xmlns="">
          <p:sp>
            <p:nvSpPr>
              <p:cNvPr id="12" name="Content Placeholder 2">
                <a:extLst>
                  <a:ext uri="{FF2B5EF4-FFF2-40B4-BE49-F238E27FC236}">
                    <a16:creationId xmlns:a16="http://schemas.microsoft.com/office/drawing/2014/main" id="{CD53B578-9267-7585-0559-1DCB741DB4FF}"/>
                  </a:ext>
                </a:extLst>
              </p:cNvPr>
              <p:cNvSpPr txBox="1">
                <a:spLocks noRot="1" noChangeAspect="1" noMove="1" noResize="1" noEditPoints="1" noAdjustHandles="1" noChangeArrowheads="1" noChangeShapeType="1" noTextEdit="1"/>
              </p:cNvSpPr>
              <p:nvPr/>
            </p:nvSpPr>
            <p:spPr>
              <a:xfrm>
                <a:off x="838200" y="1522352"/>
                <a:ext cx="10730345" cy="972341"/>
              </a:xfrm>
              <a:prstGeom prst="rect">
                <a:avLst/>
              </a:prstGeom>
              <a:blipFill>
                <a:blip r:embed="rId37"/>
                <a:stretch>
                  <a:fillRect l="-1064" t="-11688" b="-6494"/>
                </a:stretch>
              </a:blipFill>
            </p:spPr>
            <p:txBody>
              <a:bodyPr/>
              <a:lstStyle/>
              <a:p>
                <a:r>
                  <a:rPr lang="en-US">
                    <a:noFill/>
                  </a:rPr>
                  <a:t> </a:t>
                </a:r>
              </a:p>
            </p:txBody>
          </p:sp>
        </mc:Fallback>
      </mc:AlternateContent>
    </p:spTree>
    <p:extLst>
      <p:ext uri="{BB962C8B-B14F-4D97-AF65-F5344CB8AC3E}">
        <p14:creationId xmlns:p14="http://schemas.microsoft.com/office/powerpoint/2010/main" val="39722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9"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0-#ppt_w/2"/>
                                          </p:val>
                                        </p:tav>
                                        <p:tav tm="100000">
                                          <p:val>
                                            <p:strVal val="#ppt_x"/>
                                          </p:val>
                                        </p:tav>
                                      </p:tavLst>
                                    </p:anim>
                                    <p:anim calcmode="lin" valueType="num">
                                      <p:cBhvr additive="base">
                                        <p:cTn id="67" dur="500" fill="hold"/>
                                        <p:tgtEl>
                                          <p:spTgt spid="3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0-#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fill="hold"/>
                                        <p:tgtEl>
                                          <p:spTgt spid="64"/>
                                        </p:tgtEl>
                                        <p:attrNameLst>
                                          <p:attrName>ppt_x</p:attrName>
                                        </p:attrNameLst>
                                      </p:cBhvr>
                                      <p:tavLst>
                                        <p:tav tm="0">
                                          <p:val>
                                            <p:strVal val="0-#ppt_w/2"/>
                                          </p:val>
                                        </p:tav>
                                        <p:tav tm="100000">
                                          <p:val>
                                            <p:strVal val="#ppt_x"/>
                                          </p:val>
                                        </p:tav>
                                      </p:tavLst>
                                    </p:anim>
                                    <p:anim calcmode="lin" valueType="num">
                                      <p:cBhvr additive="base">
                                        <p:cTn id="77" dur="500" fill="hold"/>
                                        <p:tgtEl>
                                          <p:spTgt spid="64"/>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500" fill="hold"/>
                                        <p:tgtEl>
                                          <p:spTgt spid="66"/>
                                        </p:tgtEl>
                                        <p:attrNameLst>
                                          <p:attrName>ppt_x</p:attrName>
                                        </p:attrNameLst>
                                      </p:cBhvr>
                                      <p:tavLst>
                                        <p:tav tm="0">
                                          <p:val>
                                            <p:strVal val="0-#ppt_w/2"/>
                                          </p:val>
                                        </p:tav>
                                        <p:tav tm="100000">
                                          <p:val>
                                            <p:strVal val="#ppt_x"/>
                                          </p:val>
                                        </p:tav>
                                      </p:tavLst>
                                    </p:anim>
                                    <p:anim calcmode="lin" valueType="num">
                                      <p:cBhvr additive="base">
                                        <p:cTn id="8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500" fill="hold"/>
                                        <p:tgtEl>
                                          <p:spTgt spid="68"/>
                                        </p:tgtEl>
                                        <p:attrNameLst>
                                          <p:attrName>ppt_x</p:attrName>
                                        </p:attrNameLst>
                                      </p:cBhvr>
                                      <p:tavLst>
                                        <p:tav tm="0">
                                          <p:val>
                                            <p:strVal val="#ppt_x"/>
                                          </p:val>
                                        </p:tav>
                                        <p:tav tm="100000">
                                          <p:val>
                                            <p:strVal val="#ppt_x"/>
                                          </p:val>
                                        </p:tav>
                                      </p:tavLst>
                                    </p:anim>
                                    <p:anim calcmode="lin" valueType="num">
                                      <p:cBhvr additive="base">
                                        <p:cTn id="8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35" grpId="0"/>
      <p:bldP spid="38" grpId="0"/>
      <p:bldP spid="47" grpId="0"/>
      <p:bldP spid="48" grpId="0"/>
      <p:bldP spid="20" grpId="0" animBg="1"/>
      <p:bldP spid="21"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3C3B-E249-98EE-0E3B-CBD7258FD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1D251-0146-CBF4-827B-FBF6240A202E}"/>
              </a:ext>
            </a:extLst>
          </p:cNvPr>
          <p:cNvSpPr>
            <a:spLocks noGrp="1"/>
          </p:cNvSpPr>
          <p:nvPr>
            <p:ph type="title"/>
          </p:nvPr>
        </p:nvSpPr>
        <p:spPr/>
        <p:txBody>
          <a:bodyPr/>
          <a:lstStyle/>
          <a:p>
            <a:r>
              <a:rPr lang="en-US" dirty="0"/>
              <a:t>Implication to MP Multi-Signatures</a:t>
            </a:r>
          </a:p>
        </p:txBody>
      </p:sp>
      <p:sp>
        <p:nvSpPr>
          <p:cNvPr id="3" name="Content Placeholder 2">
            <a:extLst>
              <a:ext uri="{FF2B5EF4-FFF2-40B4-BE49-F238E27FC236}">
                <a16:creationId xmlns:a16="http://schemas.microsoft.com/office/drawing/2014/main" id="{8D01DA22-E959-F777-C9C1-26475F738782}"/>
              </a:ext>
            </a:extLst>
          </p:cNvPr>
          <p:cNvSpPr>
            <a:spLocks noGrp="1"/>
          </p:cNvSpPr>
          <p:nvPr>
            <p:ph idx="1"/>
          </p:nvPr>
        </p:nvSpPr>
        <p:spPr>
          <a:xfrm>
            <a:off x="838200" y="1825625"/>
            <a:ext cx="10515600" cy="4667250"/>
          </a:xfrm>
        </p:spPr>
        <p:txBody>
          <a:bodyPr>
            <a:normAutofit/>
          </a:bodyPr>
          <a:lstStyle/>
          <a:p>
            <a:pPr marL="0" indent="0">
              <a:buNone/>
            </a:pPr>
            <a:r>
              <a:rPr lang="en-US" b="1" dirty="0"/>
              <a:t>Theorem [</a:t>
            </a:r>
            <a:r>
              <a:rPr lang="en-US" b="1" dirty="0">
                <a:solidFill>
                  <a:srgbClr val="FF0000"/>
                </a:solidFill>
              </a:rPr>
              <a:t>N</a:t>
            </a:r>
            <a:r>
              <a:rPr lang="en-US" b="1" dirty="0"/>
              <a:t>WW24]</a:t>
            </a:r>
            <a:r>
              <a:rPr lang="en-US" dirty="0"/>
              <a:t>: Assuming monotone-policy BARGs and </a:t>
            </a:r>
            <a:r>
              <a:rPr lang="en-US" i="1" dirty="0"/>
              <a:t>puncturable</a:t>
            </a:r>
            <a:r>
              <a:rPr lang="en-US" dirty="0"/>
              <a:t> signature schemes, there exist monotone-policy multi-signature schemes</a:t>
            </a:r>
          </a:p>
          <a:p>
            <a:r>
              <a:rPr lang="en-US" dirty="0"/>
              <a:t>BARG can be non-adaptively sound</a:t>
            </a:r>
          </a:p>
          <a:p>
            <a:pPr marL="0" indent="0">
              <a:buNone/>
            </a:pPr>
            <a:endParaRPr lang="en-US" dirty="0"/>
          </a:p>
          <a:p>
            <a:pPr marL="0" indent="0">
              <a:buNone/>
            </a:pPr>
            <a:r>
              <a:rPr lang="en-US" b="1" dirty="0"/>
              <a:t>Standard Techniques </a:t>
            </a:r>
            <a:r>
              <a:rPr lang="en-US" dirty="0"/>
              <a:t>(formalized in this work and [ADM+24]):</a:t>
            </a:r>
            <a:br>
              <a:rPr lang="en-US" dirty="0"/>
            </a:br>
            <a:r>
              <a:rPr lang="en-US" dirty="0"/>
              <a:t>NIZK implies the existence of puncturable signatures</a:t>
            </a:r>
          </a:p>
          <a:p>
            <a:pPr marL="0" indent="0">
              <a:buNone/>
            </a:pPr>
            <a:r>
              <a:rPr lang="en-US" b="1" dirty="0"/>
              <a:t>Corollary: </a:t>
            </a:r>
            <a:r>
              <a:rPr lang="en-US" dirty="0"/>
              <a:t>Assuming QR and BARGs, we get monotone-policy multi-signatures</a:t>
            </a:r>
          </a:p>
        </p:txBody>
      </p:sp>
      <p:sp>
        <p:nvSpPr>
          <p:cNvPr id="4" name="Slide Number Placeholder 3">
            <a:extLst>
              <a:ext uri="{FF2B5EF4-FFF2-40B4-BE49-F238E27FC236}">
                <a16:creationId xmlns:a16="http://schemas.microsoft.com/office/drawing/2014/main" id="{D4FD0819-551B-3742-E049-E994FA7BA90A}"/>
              </a:ext>
            </a:extLst>
          </p:cNvPr>
          <p:cNvSpPr>
            <a:spLocks noGrp="1"/>
          </p:cNvSpPr>
          <p:nvPr>
            <p:ph type="sldNum" sz="quarter" idx="12"/>
          </p:nvPr>
        </p:nvSpPr>
        <p:spPr/>
        <p:txBody>
          <a:bodyPr/>
          <a:lstStyle/>
          <a:p>
            <a:fld id="{57E20FA2-3170-F043-A30C-F04EE61C13E9}" type="slidenum">
              <a:rPr lang="en-US" smtClean="0"/>
              <a:t>7</a:t>
            </a:fld>
            <a:endParaRPr lang="en-US"/>
          </a:p>
        </p:txBody>
      </p:sp>
      <p:sp>
        <p:nvSpPr>
          <p:cNvPr id="5" name="Rounded Rectangle 4">
            <a:extLst>
              <a:ext uri="{FF2B5EF4-FFF2-40B4-BE49-F238E27FC236}">
                <a16:creationId xmlns:a16="http://schemas.microsoft.com/office/drawing/2014/main" id="{38785C7A-415B-509C-07E7-92F75F0B3D3D}"/>
              </a:ext>
            </a:extLst>
          </p:cNvPr>
          <p:cNvSpPr/>
          <p:nvPr/>
        </p:nvSpPr>
        <p:spPr>
          <a:xfrm>
            <a:off x="6409150" y="5560295"/>
            <a:ext cx="4212921" cy="1297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Open: monotone-policy multi-signatures just from QR?</a:t>
            </a:r>
          </a:p>
        </p:txBody>
      </p:sp>
    </p:spTree>
    <p:extLst>
      <p:ext uri="{BB962C8B-B14F-4D97-AF65-F5344CB8AC3E}">
        <p14:creationId xmlns:p14="http://schemas.microsoft.com/office/powerpoint/2010/main" val="24207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594C-C6AB-3264-A0F8-38537CA365AD}"/>
              </a:ext>
            </a:extLst>
          </p:cNvPr>
          <p:cNvSpPr>
            <a:spLocks noGrp="1"/>
          </p:cNvSpPr>
          <p:nvPr>
            <p:ph type="title"/>
          </p:nvPr>
        </p:nvSpPr>
        <p:spPr>
          <a:xfrm>
            <a:off x="640080" y="325369"/>
            <a:ext cx="4368602" cy="1956841"/>
          </a:xfrm>
        </p:spPr>
        <p:txBody>
          <a:bodyPr anchor="b">
            <a:normAutofit/>
          </a:bodyPr>
          <a:lstStyle/>
          <a:p>
            <a:r>
              <a:rPr lang="en-US" sz="5400" dirty="0"/>
              <a:t>Technical Overview</a:t>
            </a:r>
          </a:p>
        </p:txBody>
      </p:sp>
      <p:sp>
        <p:nvSpPr>
          <p:cNvPr id="3" name="Content Placeholder 2">
            <a:extLst>
              <a:ext uri="{FF2B5EF4-FFF2-40B4-BE49-F238E27FC236}">
                <a16:creationId xmlns:a16="http://schemas.microsoft.com/office/drawing/2014/main" id="{EE5529BF-16DE-0FBC-F68A-DAEA9F444E57}"/>
              </a:ext>
            </a:extLst>
          </p:cNvPr>
          <p:cNvSpPr>
            <a:spLocks noGrp="1"/>
          </p:cNvSpPr>
          <p:nvPr>
            <p:ph idx="1"/>
          </p:nvPr>
        </p:nvSpPr>
        <p:spPr>
          <a:xfrm>
            <a:off x="640080" y="2872899"/>
            <a:ext cx="6991038" cy="3320668"/>
          </a:xfrm>
        </p:spPr>
        <p:txBody>
          <a:bodyPr>
            <a:normAutofit/>
          </a:bodyPr>
          <a:lstStyle/>
          <a:p>
            <a:r>
              <a:rPr lang="en-US" dirty="0"/>
              <a:t>Zero-Fixing Hash Functions</a:t>
            </a:r>
          </a:p>
          <a:p>
            <a:r>
              <a:rPr lang="en-US" dirty="0"/>
              <a:t>[</a:t>
            </a:r>
            <a:r>
              <a:rPr lang="en-US" dirty="0">
                <a:solidFill>
                  <a:srgbClr val="FF0000"/>
                </a:solidFill>
              </a:rPr>
              <a:t>N</a:t>
            </a:r>
            <a:r>
              <a:rPr lang="en-US" dirty="0"/>
              <a:t>WW24]: ZFHs are sufficient to compile BARGs into monotone-policy BARGs</a:t>
            </a:r>
          </a:p>
        </p:txBody>
      </p:sp>
      <p:pic>
        <p:nvPicPr>
          <p:cNvPr id="3074" name="Picture 2" descr="Types of Gears: Design and Application | IP&amp;G">
            <a:extLst>
              <a:ext uri="{FF2B5EF4-FFF2-40B4-BE49-F238E27FC236}">
                <a16:creationId xmlns:a16="http://schemas.microsoft.com/office/drawing/2014/main" id="{257465DA-7877-2160-F2B1-A11B176BE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9" r="29348" b="-1"/>
          <a:stretch/>
        </p:blipFill>
        <p:spPr bwMode="auto">
          <a:xfrm>
            <a:off x="782187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5D3EF2C-253F-618E-27D5-EEFF84B4BC85}"/>
              </a:ext>
            </a:extLst>
          </p:cNvPr>
          <p:cNvSpPr>
            <a:spLocks noGrp="1"/>
          </p:cNvSpPr>
          <p:nvPr>
            <p:ph type="sldNum" sz="quarter" idx="12"/>
          </p:nvPr>
        </p:nvSpPr>
        <p:spPr>
          <a:xfrm>
            <a:off x="10439400" y="6356350"/>
            <a:ext cx="914400" cy="365125"/>
          </a:xfrm>
        </p:spPr>
        <p:txBody>
          <a:bodyPr>
            <a:normAutofit/>
          </a:bodyPr>
          <a:lstStyle/>
          <a:p>
            <a:pPr>
              <a:spcAft>
                <a:spcPts val="600"/>
              </a:spcAft>
            </a:pPr>
            <a:fld id="{57E20FA2-3170-F043-A30C-F04EE61C13E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5028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6296-8237-B370-FC6E-AD4EF69FD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A4750-9F9B-8B93-DEF4-109CBD7CF0BC}"/>
              </a:ext>
            </a:extLst>
          </p:cNvPr>
          <p:cNvSpPr>
            <a:spLocks noGrp="1"/>
          </p:cNvSpPr>
          <p:nvPr>
            <p:ph type="title"/>
          </p:nvPr>
        </p:nvSpPr>
        <p:spPr/>
        <p:txBody>
          <a:bodyPr/>
          <a:lstStyle/>
          <a:p>
            <a:r>
              <a:rPr lang="en-US" dirty="0"/>
              <a:t>Zero-Fixing Hash Functions [</a:t>
            </a:r>
            <a:r>
              <a:rPr lang="en-US" dirty="0">
                <a:solidFill>
                  <a:srgbClr val="FF0000"/>
                </a:solidFill>
              </a:rPr>
              <a:t>N</a:t>
            </a:r>
            <a:r>
              <a:rPr lang="en-US" dirty="0"/>
              <a:t>WW24]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025423-1D39-92DD-EF2C-13D653084BD7}"/>
                  </a:ext>
                </a:extLst>
              </p:cNvPr>
              <p:cNvSpPr>
                <a:spLocks noGrp="1"/>
              </p:cNvSpPr>
              <p:nvPr>
                <p:ph idx="1"/>
              </p:nvPr>
            </p:nvSpPr>
            <p:spPr>
              <a:xfrm>
                <a:off x="838200" y="1496734"/>
                <a:ext cx="10515600" cy="1779993"/>
              </a:xfrm>
            </p:spPr>
            <p:txBody>
              <a:bodyPr/>
              <a:lstStyle/>
              <a:p>
                <a:r>
                  <a:rPr lang="en-US" dirty="0"/>
                  <a:t>Succinct hash with succinct local openings</a:t>
                </a:r>
              </a:p>
              <a:p>
                <a:r>
                  <a:rPr lang="en-US" dirty="0"/>
                  <a:t>The hash key is programmed to “bind” on certain indices to be 0</a:t>
                </a:r>
                <a:br>
                  <a:rPr lang="en-US" dirty="0"/>
                </a:br>
                <a:r>
                  <a:rPr lang="en-US" dirty="0"/>
                  <a:t>e.g. </a:t>
                </a:r>
                <a14:m>
                  <m:oMath xmlns:m="http://schemas.openxmlformats.org/officeDocument/2006/math">
                    <m:r>
                      <m:rPr>
                        <m:sty m:val="p"/>
                      </m:rPr>
                      <a:rPr lang="en-US" b="0" i="1" smtClean="0">
                        <a:latin typeface="Cambria Math" panose="02040503050406030204" pitchFamily="18" charset="0"/>
                      </a:rPr>
                      <m:t>hk</m:t>
                    </m:r>
                  </m:oMath>
                </a14:m>
                <a:r>
                  <a:rPr lang="en-US" dirty="0"/>
                  <a:t> binds </a:t>
                </a:r>
                <a14:m>
                  <m:oMath xmlns:m="http://schemas.openxmlformats.org/officeDocument/2006/math">
                    <m:r>
                      <a:rPr lang="en-US" b="0" i="1" smtClean="0">
                        <a:latin typeface="Cambria Math" panose="02040503050406030204" pitchFamily="18" charset="0"/>
                      </a:rPr>
                      <m:t>𝑆</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3</m:t>
                        </m:r>
                      </m:e>
                    </m:d>
                  </m:oMath>
                </a14:m>
                <a:endParaRPr lang="en-US" dirty="0"/>
              </a:p>
              <a:p>
                <a:pPr lvl="1"/>
                <a:r>
                  <a:rPr lang="en-US" dirty="0"/>
                  <a:t>There is a secret extraction trapdoor</a:t>
                </a:r>
              </a:p>
            </p:txBody>
          </p:sp>
        </mc:Choice>
        <mc:Fallback xmlns="">
          <p:sp>
            <p:nvSpPr>
              <p:cNvPr id="3" name="Content Placeholder 2">
                <a:extLst>
                  <a:ext uri="{FF2B5EF4-FFF2-40B4-BE49-F238E27FC236}">
                    <a16:creationId xmlns:a16="http://schemas.microsoft.com/office/drawing/2014/main" id="{A8025423-1D39-92DD-EF2C-13D653084BD7}"/>
                  </a:ext>
                </a:extLst>
              </p:cNvPr>
              <p:cNvSpPr>
                <a:spLocks noGrp="1" noRot="1" noChangeAspect="1" noMove="1" noResize="1" noEditPoints="1" noAdjustHandles="1" noChangeArrowheads="1" noChangeShapeType="1" noTextEdit="1"/>
              </p:cNvSpPr>
              <p:nvPr>
                <p:ph idx="1"/>
              </p:nvPr>
            </p:nvSpPr>
            <p:spPr>
              <a:xfrm>
                <a:off x="838200" y="1496734"/>
                <a:ext cx="10515600" cy="1779993"/>
              </a:xfrm>
              <a:blipFill>
                <a:blip r:embed="rId3"/>
                <a:stretch>
                  <a:fillRect l="-1086" t="-6383" b="-7092"/>
                </a:stretch>
              </a:blipFill>
            </p:spPr>
            <p:txBody>
              <a:bodyPr/>
              <a:lstStyle/>
              <a:p>
                <a:r>
                  <a:rPr lang="en-US">
                    <a:noFill/>
                  </a:rPr>
                  <a:t> </a:t>
                </a:r>
              </a:p>
            </p:txBody>
          </p:sp>
        </mc:Fallback>
      </mc:AlternateContent>
      <p:sp>
        <p:nvSpPr>
          <p:cNvPr id="19" name="Slide Number Placeholder 18">
            <a:extLst>
              <a:ext uri="{FF2B5EF4-FFF2-40B4-BE49-F238E27FC236}">
                <a16:creationId xmlns:a16="http://schemas.microsoft.com/office/drawing/2014/main" id="{1522BFBA-D0B0-1CC3-0E96-C743EC262860}"/>
              </a:ext>
            </a:extLst>
          </p:cNvPr>
          <p:cNvSpPr>
            <a:spLocks noGrp="1"/>
          </p:cNvSpPr>
          <p:nvPr>
            <p:ph type="sldNum" sz="quarter" idx="12"/>
          </p:nvPr>
        </p:nvSpPr>
        <p:spPr/>
        <p:txBody>
          <a:bodyPr/>
          <a:lstStyle/>
          <a:p>
            <a:fld id="{57E20FA2-3170-F043-A30C-F04EE61C13E9}" type="slidenum">
              <a:rPr lang="en-US" smtClean="0"/>
              <a:t>9</a:t>
            </a:fld>
            <a:endParaRPr lang="en-US"/>
          </a:p>
        </p:txBody>
      </p:sp>
      <p:sp>
        <p:nvSpPr>
          <p:cNvPr id="20" name="Rectangle 19">
            <a:extLst>
              <a:ext uri="{FF2B5EF4-FFF2-40B4-BE49-F238E27FC236}">
                <a16:creationId xmlns:a16="http://schemas.microsoft.com/office/drawing/2014/main" id="{BBEDBDCD-4BDB-6F29-22A5-292D16A97260}"/>
              </a:ext>
            </a:extLst>
          </p:cNvPr>
          <p:cNvSpPr/>
          <p:nvPr/>
        </p:nvSpPr>
        <p:spPr>
          <a:xfrm>
            <a:off x="1801432" y="3521551"/>
            <a:ext cx="3036480" cy="36714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3DEF6BA-FFA5-73BA-1D83-90EC5EA868D3}"/>
                  </a:ext>
                </a:extLst>
              </p:cNvPr>
              <p:cNvSpPr txBox="1"/>
              <p:nvPr/>
            </p:nvSpPr>
            <p:spPr>
              <a:xfrm>
                <a:off x="686141" y="3443513"/>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xmlns="">
          <p:sp>
            <p:nvSpPr>
              <p:cNvPr id="21" name="TextBox 20">
                <a:extLst>
                  <a:ext uri="{FF2B5EF4-FFF2-40B4-BE49-F238E27FC236}">
                    <a16:creationId xmlns:a16="http://schemas.microsoft.com/office/drawing/2014/main" id="{13DEF6BA-FFA5-73BA-1D83-90EC5EA868D3}"/>
                  </a:ext>
                </a:extLst>
              </p:cNvPr>
              <p:cNvSpPr txBox="1">
                <a:spLocks noRot="1" noChangeAspect="1" noMove="1" noResize="1" noEditPoints="1" noAdjustHandles="1" noChangeArrowheads="1" noChangeShapeType="1" noTextEdit="1"/>
              </p:cNvSpPr>
              <p:nvPr/>
            </p:nvSpPr>
            <p:spPr>
              <a:xfrm>
                <a:off x="686141" y="3443513"/>
                <a:ext cx="1233055" cy="523220"/>
              </a:xfrm>
              <a:prstGeom prst="rect">
                <a:avLst/>
              </a:prstGeom>
              <a:blipFill>
                <a:blip r:embed="rId4"/>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05CC3073-9832-E4B2-7ED8-FA85A0AFD872}"/>
              </a:ext>
            </a:extLst>
          </p:cNvPr>
          <p:cNvSpPr/>
          <p:nvPr/>
        </p:nvSpPr>
        <p:spPr>
          <a:xfrm>
            <a:off x="1801432" y="3521551"/>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23" name="Rectangle 22">
            <a:extLst>
              <a:ext uri="{FF2B5EF4-FFF2-40B4-BE49-F238E27FC236}">
                <a16:creationId xmlns:a16="http://schemas.microsoft.com/office/drawing/2014/main" id="{3F0860A5-D5FD-21C1-B411-3AF439150BC7}"/>
              </a:ext>
            </a:extLst>
          </p:cNvPr>
          <p:cNvSpPr/>
          <p:nvPr/>
        </p:nvSpPr>
        <p:spPr>
          <a:xfrm>
            <a:off x="2701611" y="3521551"/>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65C6FE3-337F-1084-EA99-4423D087F9C3}"/>
                  </a:ext>
                </a:extLst>
              </p:cNvPr>
              <p:cNvSpPr txBox="1"/>
              <p:nvPr/>
            </p:nvSpPr>
            <p:spPr>
              <a:xfrm>
                <a:off x="2473011" y="3838967"/>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24" name="TextBox 23">
                <a:extLst>
                  <a:ext uri="{FF2B5EF4-FFF2-40B4-BE49-F238E27FC236}">
                    <a16:creationId xmlns:a16="http://schemas.microsoft.com/office/drawing/2014/main" id="{D65C6FE3-337F-1084-EA99-4423D087F9C3}"/>
                  </a:ext>
                </a:extLst>
              </p:cNvPr>
              <p:cNvSpPr txBox="1">
                <a:spLocks noRot="1" noChangeAspect="1" noMove="1" noResize="1" noEditPoints="1" noAdjustHandles="1" noChangeArrowheads="1" noChangeShapeType="1" noTextEdit="1"/>
              </p:cNvSpPr>
              <p:nvPr/>
            </p:nvSpPr>
            <p:spPr>
              <a:xfrm>
                <a:off x="2473011" y="3838967"/>
                <a:ext cx="83127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55515EC-C9B0-3ADD-7DE3-64F7A1DECFC5}"/>
                  </a:ext>
                </a:extLst>
              </p:cNvPr>
              <p:cNvSpPr txBox="1"/>
              <p:nvPr/>
            </p:nvSpPr>
            <p:spPr>
              <a:xfrm>
                <a:off x="1645569" y="3860105"/>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A55515EC-C9B0-3ADD-7DE3-64F7A1DECFC5}"/>
                  </a:ext>
                </a:extLst>
              </p:cNvPr>
              <p:cNvSpPr txBox="1">
                <a:spLocks noRot="1" noChangeAspect="1" noMove="1" noResize="1" noEditPoints="1" noAdjustHandles="1" noChangeArrowheads="1" noChangeShapeType="1" noTextEdit="1"/>
              </p:cNvSpPr>
              <p:nvPr/>
            </p:nvSpPr>
            <p:spPr>
              <a:xfrm>
                <a:off x="1645569" y="3860105"/>
                <a:ext cx="83127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4948776-BE5F-FAF3-105A-5F3787B49CDB}"/>
                  </a:ext>
                </a:extLst>
              </p:cNvPr>
              <p:cNvSpPr txBox="1"/>
              <p:nvPr/>
            </p:nvSpPr>
            <p:spPr>
              <a:xfrm>
                <a:off x="568377" y="3450242"/>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m:t>
                          </m:r>
                        </m:sup>
                      </m:sSup>
                    </m:oMath>
                  </m:oMathPara>
                </a14:m>
                <a:endParaRPr lang="en-US" sz="2800" b="1" dirty="0"/>
              </a:p>
            </p:txBody>
          </p:sp>
        </mc:Choice>
        <mc:Fallback xmlns="">
          <p:sp>
            <p:nvSpPr>
              <p:cNvPr id="26" name="TextBox 25">
                <a:extLst>
                  <a:ext uri="{FF2B5EF4-FFF2-40B4-BE49-F238E27FC236}">
                    <a16:creationId xmlns:a16="http://schemas.microsoft.com/office/drawing/2014/main" id="{D4948776-BE5F-FAF3-105A-5F3787B49CDB}"/>
                  </a:ext>
                </a:extLst>
              </p:cNvPr>
              <p:cNvSpPr txBox="1">
                <a:spLocks noRot="1" noChangeAspect="1" noMove="1" noResize="1" noEditPoints="1" noAdjustHandles="1" noChangeArrowheads="1" noChangeShapeType="1" noTextEdit="1"/>
              </p:cNvSpPr>
              <p:nvPr/>
            </p:nvSpPr>
            <p:spPr>
              <a:xfrm>
                <a:off x="568377" y="3450242"/>
                <a:ext cx="1233055" cy="523220"/>
              </a:xfrm>
              <a:prstGeom prst="rect">
                <a:avLst/>
              </a:prstGeom>
              <a:blipFill>
                <a:blip r:embed="rId7"/>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C716FA24-A599-7643-5113-D7B4CE0F2D69}"/>
              </a:ext>
            </a:extLst>
          </p:cNvPr>
          <p:cNvSpPr/>
          <p:nvPr/>
        </p:nvSpPr>
        <p:spPr>
          <a:xfrm>
            <a:off x="2701611" y="3525976"/>
            <a:ext cx="374073" cy="36714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mc:AlternateContent xmlns:mc="http://schemas.openxmlformats.org/markup-compatibility/2006" xmlns:a14="http://schemas.microsoft.com/office/drawing/2010/main">
        <mc:Choice Requires="a14">
          <p:sp>
            <p:nvSpPr>
              <p:cNvPr id="28" name="Right Arrow 27">
                <a:extLst>
                  <a:ext uri="{FF2B5EF4-FFF2-40B4-BE49-F238E27FC236}">
                    <a16:creationId xmlns:a16="http://schemas.microsoft.com/office/drawing/2014/main" id="{11B4A0DE-2E7B-DDDE-087A-CBFDAD259E4E}"/>
                  </a:ext>
                </a:extLst>
              </p:cNvPr>
              <p:cNvSpPr/>
              <p:nvPr/>
            </p:nvSpPr>
            <p:spPr>
              <a:xfrm>
                <a:off x="4924900" y="3316402"/>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i="0" dirty="0" smtClean="0">
                              <a:latin typeface="Cambria Math" panose="02040503050406030204" pitchFamily="18" charset="0"/>
                            </a:rPr>
                            <m:t>Hash</m:t>
                          </m:r>
                        </m:e>
                        <m:sub>
                          <m:r>
                            <m:rPr>
                              <m:sty m:val="p"/>
                            </m:rPr>
                            <a:rPr lang="en-US" sz="2800" b="0" i="0" dirty="0" smtClean="0">
                              <a:latin typeface="Cambria Math" panose="02040503050406030204" pitchFamily="18" charset="0"/>
                            </a:rPr>
                            <m:t>hk</m:t>
                          </m:r>
                        </m:sub>
                      </m:sSub>
                    </m:oMath>
                  </m:oMathPara>
                </a14:m>
                <a:endParaRPr lang="en-US" sz="2800" dirty="0"/>
              </a:p>
            </p:txBody>
          </p:sp>
        </mc:Choice>
        <mc:Fallback xmlns="">
          <p:sp>
            <p:nvSpPr>
              <p:cNvPr id="28" name="Right Arrow 27">
                <a:extLst>
                  <a:ext uri="{FF2B5EF4-FFF2-40B4-BE49-F238E27FC236}">
                    <a16:creationId xmlns:a16="http://schemas.microsoft.com/office/drawing/2014/main" id="{11B4A0DE-2E7B-DDDE-087A-CBFDAD259E4E}"/>
                  </a:ext>
                </a:extLst>
              </p:cNvPr>
              <p:cNvSpPr>
                <a:spLocks noRot="1" noChangeAspect="1" noMove="1" noResize="1" noEditPoints="1" noAdjustHandles="1" noChangeArrowheads="1" noChangeShapeType="1" noTextEdit="1"/>
              </p:cNvSpPr>
              <p:nvPr/>
            </p:nvSpPr>
            <p:spPr>
              <a:xfrm>
                <a:off x="4924900" y="3316402"/>
                <a:ext cx="1543987" cy="785924"/>
              </a:xfrm>
              <a:prstGeom prst="rightArrow">
                <a:avLst/>
              </a:prstGeom>
              <a:blipFill>
                <a:blip r:embed="rId8"/>
                <a:stretch>
                  <a:fillRect l="-2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244CB39F-9671-A4BE-7905-2A25D6FC0DA0}"/>
                  </a:ext>
                </a:extLst>
              </p:cNvPr>
              <p:cNvSpPr/>
              <p:nvPr/>
            </p:nvSpPr>
            <p:spPr>
              <a:xfrm>
                <a:off x="6555875" y="3445077"/>
                <a:ext cx="944443"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i="0" dirty="0" smtClean="0">
                          <a:solidFill>
                            <a:schemeClr val="tx1"/>
                          </a:solidFill>
                          <a:latin typeface="Cambria Math" panose="02040503050406030204" pitchFamily="18" charset="0"/>
                        </a:rPr>
                        <m:t>dig</m:t>
                      </m:r>
                    </m:oMath>
                  </m:oMathPara>
                </a14:m>
                <a:endParaRPr lang="en-US" sz="2800" dirty="0">
                  <a:solidFill>
                    <a:schemeClr val="tx1"/>
                  </a:solidFill>
                </a:endParaRPr>
              </a:p>
            </p:txBody>
          </p:sp>
        </mc:Choice>
        <mc:Fallback xmlns="">
          <p:sp>
            <p:nvSpPr>
              <p:cNvPr id="29" name="Rectangle 28">
                <a:extLst>
                  <a:ext uri="{FF2B5EF4-FFF2-40B4-BE49-F238E27FC236}">
                    <a16:creationId xmlns:a16="http://schemas.microsoft.com/office/drawing/2014/main" id="{244CB39F-9671-A4BE-7905-2A25D6FC0DA0}"/>
                  </a:ext>
                </a:extLst>
              </p:cNvPr>
              <p:cNvSpPr>
                <a:spLocks noRot="1" noChangeAspect="1" noMove="1" noResize="1" noEditPoints="1" noAdjustHandles="1" noChangeArrowheads="1" noChangeShapeType="1" noTextEdit="1"/>
              </p:cNvSpPr>
              <p:nvPr/>
            </p:nvSpPr>
            <p:spPr>
              <a:xfrm>
                <a:off x="6555875" y="3445077"/>
                <a:ext cx="944443" cy="504217"/>
              </a:xfrm>
              <a:prstGeom prst="rect">
                <a:avLst/>
              </a:prstGeom>
              <a:blipFill>
                <a:blip r:embed="rId9"/>
                <a:stretch>
                  <a:fillRect b="-1627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ight Arrow 29">
                <a:extLst>
                  <a:ext uri="{FF2B5EF4-FFF2-40B4-BE49-F238E27FC236}">
                    <a16:creationId xmlns:a16="http://schemas.microsoft.com/office/drawing/2014/main" id="{CE4DB960-01DE-F077-2937-93CE2D3CD391}"/>
                  </a:ext>
                </a:extLst>
              </p:cNvPr>
              <p:cNvSpPr/>
              <p:nvPr/>
            </p:nvSpPr>
            <p:spPr>
              <a:xfrm>
                <a:off x="7683143" y="3276727"/>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Extr</m:t>
                          </m:r>
                        </m:e>
                        <m:sub>
                          <m:r>
                            <m:rPr>
                              <m:sty m:val="p"/>
                            </m:rPr>
                            <a:rPr lang="en-US" sz="2800" b="0" i="0" dirty="0" smtClean="0">
                              <a:latin typeface="Cambria Math" panose="02040503050406030204" pitchFamily="18" charset="0"/>
                            </a:rPr>
                            <m:t>td</m:t>
                          </m:r>
                        </m:sub>
                      </m:sSub>
                    </m:oMath>
                  </m:oMathPara>
                </a14:m>
                <a:endParaRPr lang="en-US" sz="2800" dirty="0"/>
              </a:p>
            </p:txBody>
          </p:sp>
        </mc:Choice>
        <mc:Fallback xmlns="">
          <p:sp>
            <p:nvSpPr>
              <p:cNvPr id="30" name="Right Arrow 29">
                <a:extLst>
                  <a:ext uri="{FF2B5EF4-FFF2-40B4-BE49-F238E27FC236}">
                    <a16:creationId xmlns:a16="http://schemas.microsoft.com/office/drawing/2014/main" id="{CE4DB960-01DE-F077-2937-93CE2D3CD391}"/>
                  </a:ext>
                </a:extLst>
              </p:cNvPr>
              <p:cNvSpPr>
                <a:spLocks noRot="1" noChangeAspect="1" noMove="1" noResize="1" noEditPoints="1" noAdjustHandles="1" noChangeArrowheads="1" noChangeShapeType="1" noTextEdit="1"/>
              </p:cNvSpPr>
              <p:nvPr/>
            </p:nvSpPr>
            <p:spPr>
              <a:xfrm>
                <a:off x="7683143" y="3276727"/>
                <a:ext cx="1543987" cy="785924"/>
              </a:xfrm>
              <a:prstGeom prst="rightArrow">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2A1CBA6-DEDE-35A8-9156-9C751A4DFB7A}"/>
                  </a:ext>
                </a:extLst>
              </p:cNvPr>
              <p:cNvSpPr/>
              <p:nvPr/>
            </p:nvSpPr>
            <p:spPr>
              <a:xfrm>
                <a:off x="9314118" y="3405402"/>
                <a:ext cx="1746921"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Matching</m:t>
                      </m:r>
                    </m:oMath>
                  </m:oMathPara>
                </a14:m>
                <a:endParaRPr lang="en-US" sz="2800" dirty="0">
                  <a:solidFill>
                    <a:schemeClr val="tx1"/>
                  </a:solidFill>
                </a:endParaRPr>
              </a:p>
            </p:txBody>
          </p:sp>
        </mc:Choice>
        <mc:Fallback xmlns="">
          <p:sp>
            <p:nvSpPr>
              <p:cNvPr id="31" name="Rectangle 30">
                <a:extLst>
                  <a:ext uri="{FF2B5EF4-FFF2-40B4-BE49-F238E27FC236}">
                    <a16:creationId xmlns:a16="http://schemas.microsoft.com/office/drawing/2014/main" id="{F2A1CBA6-DEDE-35A8-9156-9C751A4DFB7A}"/>
                  </a:ext>
                </a:extLst>
              </p:cNvPr>
              <p:cNvSpPr>
                <a:spLocks noRot="1" noChangeAspect="1" noMove="1" noResize="1" noEditPoints="1" noAdjustHandles="1" noChangeArrowheads="1" noChangeShapeType="1" noTextEdit="1"/>
              </p:cNvSpPr>
              <p:nvPr/>
            </p:nvSpPr>
            <p:spPr>
              <a:xfrm>
                <a:off x="9314118" y="3405402"/>
                <a:ext cx="1746921" cy="504217"/>
              </a:xfrm>
              <a:prstGeom prst="rect">
                <a:avLst/>
              </a:prstGeom>
              <a:blipFill>
                <a:blip r:embed="rId11"/>
                <a:stretch>
                  <a:fillRect l="-1418" b="-1627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B0574BE-65E8-049A-1EC8-D52E629B5FB9}"/>
                  </a:ext>
                </a:extLst>
              </p:cNvPr>
              <p:cNvSpPr/>
              <p:nvPr/>
            </p:nvSpPr>
            <p:spPr>
              <a:xfrm>
                <a:off x="9337056" y="3408623"/>
                <a:ext cx="1746921" cy="50421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NotMatching</m:t>
                      </m:r>
                    </m:oMath>
                  </m:oMathPara>
                </a14:m>
                <a:endParaRPr lang="en-US" sz="2400" dirty="0"/>
              </a:p>
            </p:txBody>
          </p:sp>
        </mc:Choice>
        <mc:Fallback xmlns="">
          <p:sp>
            <p:nvSpPr>
              <p:cNvPr id="33" name="Rectangle 32">
                <a:extLst>
                  <a:ext uri="{FF2B5EF4-FFF2-40B4-BE49-F238E27FC236}">
                    <a16:creationId xmlns:a16="http://schemas.microsoft.com/office/drawing/2014/main" id="{FB0574BE-65E8-049A-1EC8-D52E629B5FB9}"/>
                  </a:ext>
                </a:extLst>
              </p:cNvPr>
              <p:cNvSpPr>
                <a:spLocks noRot="1" noChangeAspect="1" noMove="1" noResize="1" noEditPoints="1" noAdjustHandles="1" noChangeArrowheads="1" noChangeShapeType="1" noTextEdit="1"/>
              </p:cNvSpPr>
              <p:nvPr/>
            </p:nvSpPr>
            <p:spPr>
              <a:xfrm>
                <a:off x="9337056" y="3408623"/>
                <a:ext cx="1746921" cy="504217"/>
              </a:xfrm>
              <a:prstGeom prst="rect">
                <a:avLst/>
              </a:prstGeom>
              <a:blipFill>
                <a:blip r:embed="rId12"/>
                <a:stretch>
                  <a:fillRect l="-7143" r="-3571"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31495A2-3895-5E40-0ED4-046E3F4C6A30}"/>
                  </a:ext>
                </a:extLst>
              </p:cNvPr>
              <p:cNvSpPr txBox="1">
                <a:spLocks/>
              </p:cNvSpPr>
              <p:nvPr/>
            </p:nvSpPr>
            <p:spPr>
              <a:xfrm>
                <a:off x="418748" y="4646029"/>
                <a:ext cx="11623623" cy="1779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Set hiding: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hk</m:t>
                        </m:r>
                      </m:e>
                      <m:sub>
                        <m:r>
                          <a:rPr lang="en-US" b="0" i="0"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hk</m:t>
                        </m:r>
                      </m:e>
                      <m:sub>
                        <m:r>
                          <a:rPr lang="en-US" b="0" i="0" smtClean="0">
                            <a:latin typeface="Cambria Math" panose="02040503050406030204" pitchFamily="18" charset="0"/>
                          </a:rPr>
                          <m:t>1</m:t>
                        </m:r>
                      </m:sub>
                    </m:sSub>
                  </m:oMath>
                </a14:m>
                <a:r>
                  <a:rPr lang="en-US" dirty="0"/>
                  <a:t> where  </a:t>
                </a:r>
                <a14:m>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hk</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td</m:t>
                            </m:r>
                          </m:e>
                          <m:sub>
                            <m:r>
                              <a:rPr lang="en-US" i="1">
                                <a:latin typeface="Cambria Math" panose="02040503050406030204" pitchFamily="18" charset="0"/>
                              </a:rPr>
                              <m:t>𝑏</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Setup</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𝑏</m:t>
                            </m:r>
                          </m:sub>
                        </m:sSub>
                      </m:e>
                    </m:d>
                  </m:oMath>
                </a14:m>
                <a:endParaRPr lang="en-US" b="0" dirty="0"/>
              </a:p>
              <a:p>
                <a:r>
                  <a:rPr lang="en-US" b="1" dirty="0"/>
                  <a:t>Zero-Fixing:</a:t>
                </a: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it is </a:t>
                </a:r>
                <a:r>
                  <a:rPr lang="en-US" dirty="0">
                    <a:solidFill>
                      <a:srgbClr val="C00000"/>
                    </a:solidFill>
                  </a:rPr>
                  <a:t>hard</a:t>
                </a:r>
                <a:r>
                  <a:rPr lang="en-US" dirty="0"/>
                  <a:t> to find </a:t>
                </a:r>
                <a14:m>
                  <m:oMath xmlns:m="http://schemas.openxmlformats.org/officeDocument/2006/math">
                    <m:r>
                      <m:rPr>
                        <m:sty m:val="p"/>
                      </m:rPr>
                      <a:rPr lang="en-US" b="0" i="0" smtClean="0">
                        <a:latin typeface="Cambria Math" panose="02040503050406030204" pitchFamily="18" charset="0"/>
                      </a:rPr>
                      <m:t>dig</m:t>
                    </m:r>
                  </m:oMath>
                </a14:m>
                <a:r>
                  <a:rPr lang="en-US" b="0" i="0" dirty="0">
                    <a:latin typeface="Cambria Math" panose="02040503050406030204" pitchFamily="18" charset="0"/>
                  </a:rPr>
                  <a:t> </a:t>
                </a:r>
                <a:r>
                  <a:rPr lang="en-US" dirty="0"/>
                  <a:t>that violates </a:t>
                </a:r>
                <a14:m>
                  <m:oMath xmlns:m="http://schemas.openxmlformats.org/officeDocument/2006/math">
                    <m:r>
                      <a:rPr lang="en-US" i="1">
                        <a:latin typeface="Cambria Math" panose="02040503050406030204" pitchFamily="18" charset="0"/>
                      </a:rPr>
                      <m:t>𝑆</m:t>
                    </m:r>
                  </m:oMath>
                </a14:m>
                <a:r>
                  <a:rPr lang="en-US" b="0" i="0" dirty="0">
                    <a:latin typeface="Cambria Math" panose="02040503050406030204" pitchFamily="18" charset="0"/>
                  </a:rPr>
                  <a:t> </a:t>
                </a:r>
                <a:r>
                  <a:rPr lang="en-US" dirty="0"/>
                  <a:t>without being detected</a:t>
                </a:r>
              </a:p>
              <a:p>
                <a:pPr lvl="1"/>
                <a:r>
                  <a:rPr lang="en-US" dirty="0"/>
                  <a:t>i.e. </a:t>
                </a:r>
                <a:r>
                  <a:rPr lang="en-US" dirty="0">
                    <a:solidFill>
                      <a:srgbClr val="C00000"/>
                    </a:solidFill>
                  </a:rPr>
                  <a:t>hard</a:t>
                </a:r>
                <a:r>
                  <a:rPr lang="en-US" dirty="0"/>
                  <a:t> to find </a:t>
                </a:r>
                <a14:m>
                  <m:oMath xmlns:m="http://schemas.openxmlformats.org/officeDocument/2006/math">
                    <m:r>
                      <m:rPr>
                        <m:sty m:val="p"/>
                      </m:rPr>
                      <a:rPr lang="en-US">
                        <a:latin typeface="Cambria Math" panose="02040503050406030204" pitchFamily="18" charset="0"/>
                      </a:rPr>
                      <m:t>dig</m:t>
                    </m:r>
                    <m:r>
                      <a:rPr lang="en-US" b="0" i="1" smtClean="0">
                        <a:latin typeface="Cambria Math" panose="02040503050406030204" pitchFamily="18" charset="0"/>
                      </a:rPr>
                      <m:t>,</m:t>
                    </m:r>
                    <m:r>
                      <a:rPr lang="en-US" i="1">
                        <a:latin typeface="Cambria Math" panose="02040503050406030204" pitchFamily="18" charset="0"/>
                      </a:rPr>
                      <m:t>𝜋</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t>
                </a:r>
                <a:r>
                  <a:rPr lang="en-US" dirty="0" err="1"/>
                  <a:t>s.t.</a:t>
                </a:r>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Extract</m:t>
                      </m:r>
                      <m:d>
                        <m:dPr>
                          <m:ctrlPr>
                            <a:rPr lang="en-US" i="1">
                              <a:latin typeface="Cambria Math" panose="02040503050406030204" pitchFamily="18" charset="0"/>
                            </a:rPr>
                          </m:ctrlPr>
                        </m:dPr>
                        <m:e>
                          <m:r>
                            <m:rPr>
                              <m:sty m:val="p"/>
                            </m:rPr>
                            <a:rPr lang="en-US">
                              <a:latin typeface="Cambria Math" panose="02040503050406030204" pitchFamily="18" charset="0"/>
                            </a:rPr>
                            <m:t>td</m:t>
                          </m:r>
                          <m:r>
                            <a:rPr lang="en-US">
                              <a:latin typeface="Cambria Math" panose="02040503050406030204" pitchFamily="18" charset="0"/>
                            </a:rPr>
                            <m:t>,</m:t>
                          </m:r>
                          <m:r>
                            <m:rPr>
                              <m:sty m:val="p"/>
                            </m:rPr>
                            <a:rPr lang="en-US">
                              <a:latin typeface="Cambria Math" panose="02040503050406030204" pitchFamily="18" charset="0"/>
                            </a:rPr>
                            <m:t>dig</m:t>
                          </m:r>
                        </m:e>
                      </m:d>
                      <m:r>
                        <a:rPr lang="en-US">
                          <a:latin typeface="Cambria Math" panose="02040503050406030204" pitchFamily="18" charset="0"/>
                        </a:rPr>
                        <m:t>=</m:t>
                      </m:r>
                      <m:r>
                        <m:rPr>
                          <m:sty m:val="p"/>
                        </m:rPr>
                        <a:rPr lang="en-US">
                          <a:latin typeface="Cambria Math" panose="02040503050406030204" pitchFamily="18" charset="0"/>
                        </a:rPr>
                        <m:t>Match</m:t>
                      </m:r>
                      <m:r>
                        <a:rPr lang="en-US">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Verify</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hk</m:t>
                          </m:r>
                          <m:r>
                            <a:rPr lang="en-US" b="0" i="0" smtClean="0">
                              <a:latin typeface="Cambria Math" panose="02040503050406030204" pitchFamily="18" charset="0"/>
                            </a:rPr>
                            <m:t>,</m:t>
                          </m:r>
                          <m:r>
                            <m:rPr>
                              <m:sty m:val="p"/>
                            </m:rPr>
                            <a:rPr lang="en-US" b="0" i="0" smtClean="0">
                              <a:latin typeface="Cambria Math" panose="02040503050406030204" pitchFamily="18" charset="0"/>
                            </a:rPr>
                            <m:t>dig</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𝜋</m:t>
                          </m:r>
                          <m:r>
                            <a:rPr lang="en-US" b="0" i="0" smtClean="0">
                              <a:latin typeface="Cambria Math" panose="02040503050406030204" pitchFamily="18" charset="0"/>
                            </a:rPr>
                            <m:t>,1</m:t>
                          </m:r>
                        </m:e>
                      </m:d>
                      <m:r>
                        <a:rPr lang="en-US" b="0" i="0" smtClean="0">
                          <a:latin typeface="Cambria Math" panose="02040503050406030204" pitchFamily="18" charset="0"/>
                        </a:rPr>
                        <m:t>=1</m:t>
                      </m:r>
                    </m:oMath>
                  </m:oMathPara>
                </a14:m>
                <a:endParaRPr lang="en-US" dirty="0"/>
              </a:p>
            </p:txBody>
          </p:sp>
        </mc:Choice>
        <mc:Fallback xmlns="">
          <p:sp>
            <p:nvSpPr>
              <p:cNvPr id="37" name="Content Placeholder 2">
                <a:extLst>
                  <a:ext uri="{FF2B5EF4-FFF2-40B4-BE49-F238E27FC236}">
                    <a16:creationId xmlns:a16="http://schemas.microsoft.com/office/drawing/2014/main" id="{431495A2-3895-5E40-0ED4-046E3F4C6A30}"/>
                  </a:ext>
                </a:extLst>
              </p:cNvPr>
              <p:cNvSpPr txBox="1">
                <a:spLocks noRot="1" noChangeAspect="1" noMove="1" noResize="1" noEditPoints="1" noAdjustHandles="1" noChangeArrowheads="1" noChangeShapeType="1" noTextEdit="1"/>
              </p:cNvSpPr>
              <p:nvPr/>
            </p:nvSpPr>
            <p:spPr>
              <a:xfrm>
                <a:off x="418748" y="4646029"/>
                <a:ext cx="11623623" cy="1779993"/>
              </a:xfrm>
              <a:prstGeom prst="rect">
                <a:avLst/>
              </a:prstGeom>
              <a:blipFill>
                <a:blip r:embed="rId13"/>
                <a:stretch>
                  <a:fillRect l="-983" t="-5674" r="-655" b="-1418"/>
                </a:stretch>
              </a:blipFill>
            </p:spPr>
            <p:txBody>
              <a:bodyPr/>
              <a:lstStyle/>
              <a:p>
                <a:r>
                  <a:rPr lang="en-US">
                    <a:noFill/>
                  </a:rPr>
                  <a:t> </a:t>
                </a:r>
              </a:p>
            </p:txBody>
          </p:sp>
        </mc:Fallback>
      </mc:AlternateContent>
    </p:spTree>
    <p:extLst>
      <p:ext uri="{BB962C8B-B14F-4D97-AF65-F5344CB8AC3E}">
        <p14:creationId xmlns:p14="http://schemas.microsoft.com/office/powerpoint/2010/main" val="3433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dissolv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dissolv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dissolve">
                                      <p:cBhvr>
                                        <p:cTn id="70" dur="500"/>
                                        <p:tgtEl>
                                          <p:spTgt spid="37">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7">
                                            <p:txEl>
                                              <p:pRg st="1" end="1"/>
                                            </p:txEl>
                                          </p:spTgt>
                                        </p:tgtEl>
                                        <p:attrNameLst>
                                          <p:attrName>style.visibility</p:attrName>
                                        </p:attrNameLst>
                                      </p:cBhvr>
                                      <p:to>
                                        <p:strVal val="visible"/>
                                      </p:to>
                                    </p:set>
                                    <p:animEffect transition="in" filter="dissolve">
                                      <p:cBhvr>
                                        <p:cTn id="75" dur="500"/>
                                        <p:tgtEl>
                                          <p:spTgt spid="37">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37">
                                            <p:txEl>
                                              <p:pRg st="2" end="2"/>
                                            </p:txEl>
                                          </p:spTgt>
                                        </p:tgtEl>
                                        <p:attrNameLst>
                                          <p:attrName>style.visibility</p:attrName>
                                        </p:attrNameLst>
                                      </p:cBhvr>
                                      <p:to>
                                        <p:strVal val="visible"/>
                                      </p:to>
                                    </p:set>
                                    <p:animEffect transition="in" filter="dissolve">
                                      <p:cBhvr>
                                        <p:cTn id="80" dur="500"/>
                                        <p:tgtEl>
                                          <p:spTgt spid="37">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37">
                                            <p:txEl>
                                              <p:pRg st="3" end="3"/>
                                            </p:txEl>
                                          </p:spTgt>
                                        </p:tgtEl>
                                        <p:attrNameLst>
                                          <p:attrName>style.visibility</p:attrName>
                                        </p:attrNameLst>
                                      </p:cBhvr>
                                      <p:to>
                                        <p:strVal val="visible"/>
                                      </p:to>
                                    </p:set>
                                    <p:animEffect transition="in" filter="dissolve">
                                      <p:cBhvr>
                                        <p:cTn id="85" dur="5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p:bldP spid="25" grpId="0"/>
      <p:bldP spid="26" grpId="0"/>
      <p:bldP spid="27" grpId="0" animBg="1"/>
      <p:bldP spid="28" grpId="0" animBg="1"/>
      <p:bldP spid="29" grpId="0" animBg="1"/>
      <p:bldP spid="30" grpId="0" animBg="1"/>
      <p:bldP spid="31"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43942</TotalTime>
  <Words>1634</Words>
  <Application>Microsoft Macintosh PowerPoint</Application>
  <PresentationFormat>Widescreen</PresentationFormat>
  <Paragraphs>434</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Cambria Math</vt:lpstr>
      <vt:lpstr>Helvetica</vt:lpstr>
      <vt:lpstr>Office Theme</vt:lpstr>
      <vt:lpstr>Monotone-Policy BARGs and More from BARGs and the Quadratic Residuosity Assumption</vt:lpstr>
      <vt:lpstr>Non-interactive Batch Arguments (BARGs) [CJJ21]</vt:lpstr>
      <vt:lpstr>Monotone-Policy BARGs [BBKLP23]</vt:lpstr>
      <vt:lpstr>Known Constructions</vt:lpstr>
      <vt:lpstr>Our Result</vt:lpstr>
      <vt:lpstr>Monotone-Policy Multi-Signatures</vt:lpstr>
      <vt:lpstr>Implication to MP Multi-Signatures</vt:lpstr>
      <vt:lpstr>Technical Overview</vt:lpstr>
      <vt:lpstr>Zero-Fixing Hash Functions [NWW24]</vt:lpstr>
      <vt:lpstr>ZFH: General Blueprint</vt:lpstr>
      <vt:lpstr>Problem with Small Groups</vt:lpstr>
      <vt:lpstr>Solution: Encrypting Vectors</vt:lpstr>
      <vt:lpstr>Solution: Encrypting Vectors</vt:lpstr>
      <vt:lpstr>Succinct Openings</vt:lpstr>
      <vt:lpstr>Succinct Openings</vt:lpstr>
      <vt:lpstr>Conclusion</vt:lpstr>
      <vt:lpstr>Open questions</vt:lpstr>
      <vt:lpstr>PowerPoint Presentation</vt:lpstr>
      <vt:lpstr>Back to ZF Security</vt:lpstr>
      <vt:lpstr>Naor-Yung to the Rescue</vt:lpstr>
      <vt:lpstr>Naor-Yung to the Rescue</vt:lpstr>
      <vt:lpstr>Naor-Yung to the Rescue</vt:lpstr>
      <vt:lpstr>Naor-Yung to the Rescue</vt:lpstr>
      <vt:lpstr>Naor-Yung to the Rescue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Monotone BARGs from BARGs and additively homomorphic encryption</dc:title>
  <dc:creator>Nassar, Shafik</dc:creator>
  <cp:lastModifiedBy>Nassar, Shafik</cp:lastModifiedBy>
  <cp:revision>30</cp:revision>
  <dcterms:created xsi:type="dcterms:W3CDTF">2024-05-10T16:10:09Z</dcterms:created>
  <dcterms:modified xsi:type="dcterms:W3CDTF">2025-05-14T08:49:45Z</dcterms:modified>
</cp:coreProperties>
</file>