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1"/>
    <p:sldMasterId id="2147483694" r:id="rId2"/>
  </p:sldMasterIdLst>
  <p:notesMasterIdLst>
    <p:notesMasterId r:id="rId26"/>
  </p:notesMasterIdLst>
  <p:handoutMasterIdLst>
    <p:handoutMasterId r:id="rId27"/>
  </p:handoutMasterIdLst>
  <p:sldIdLst>
    <p:sldId id="275" r:id="rId3"/>
    <p:sldId id="599" r:id="rId4"/>
    <p:sldId id="803" r:id="rId5"/>
    <p:sldId id="782" r:id="rId6"/>
    <p:sldId id="784" r:id="rId7"/>
    <p:sldId id="855" r:id="rId8"/>
    <p:sldId id="765" r:id="rId9"/>
    <p:sldId id="786" r:id="rId10"/>
    <p:sldId id="810" r:id="rId11"/>
    <p:sldId id="818" r:id="rId12"/>
    <p:sldId id="858" r:id="rId13"/>
    <p:sldId id="819" r:id="rId14"/>
    <p:sldId id="820" r:id="rId15"/>
    <p:sldId id="823" r:id="rId16"/>
    <p:sldId id="822" r:id="rId17"/>
    <p:sldId id="825" r:id="rId18"/>
    <p:sldId id="827" r:id="rId19"/>
    <p:sldId id="828" r:id="rId20"/>
    <p:sldId id="851" r:id="rId21"/>
    <p:sldId id="804" r:id="rId22"/>
    <p:sldId id="261" r:id="rId23"/>
    <p:sldId id="826" r:id="rId24"/>
    <p:sldId id="824" r:id="rId25"/>
  </p:sldIdLst>
  <p:sldSz cx="12192000" cy="6858000"/>
  <p:notesSz cx="6858000" cy="9144000"/>
  <p:embeddedFontLst>
    <p:embeddedFont>
      <p:font typeface="Abadi" panose="020B0604020104020204" pitchFamily="34" charset="0"/>
      <p:regular r:id="rId28"/>
    </p:embeddedFont>
    <p:embeddedFont>
      <p:font typeface="Aharoni" panose="02010803020104030203" pitchFamily="2" charset="-79"/>
      <p:bold r:id="rId29"/>
    </p:embeddedFont>
    <p:embeddedFont>
      <p:font typeface="Amasis MT Pro Black" panose="02040A04050005020304" pitchFamily="18" charset="0"/>
      <p:bold r:id="rId30"/>
      <p:boldItalic r:id="rId31"/>
    </p:embeddedFont>
    <p:embeddedFont>
      <p:font typeface="Arial Black" panose="020B0A04020102020204" pitchFamily="34" charset="0"/>
      <p:bold r:id="rId32"/>
    </p:embeddedFont>
    <p:embeddedFont>
      <p:font typeface="Bookman Old Style" panose="02050604050505020204" pitchFamily="18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9242"/>
    <a:srgbClr val="FF6600"/>
    <a:srgbClr val="98E763"/>
    <a:srgbClr val="E2EA9A"/>
    <a:srgbClr val="663300"/>
    <a:srgbClr val="009644"/>
    <a:srgbClr val="666666"/>
    <a:srgbClr val="4D4D4D"/>
    <a:srgbClr val="945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85695" autoAdjust="0"/>
  </p:normalViewPr>
  <p:slideViewPr>
    <p:cSldViewPr snapToGrid="0" snapToObjects="1">
      <p:cViewPr>
        <p:scale>
          <a:sx n="75" d="100"/>
          <a:sy n="75" d="100"/>
        </p:scale>
        <p:origin x="715" y="144"/>
      </p:cViewPr>
      <p:guideLst/>
    </p:cSldViewPr>
  </p:slideViewPr>
  <p:outlineViewPr>
    <p:cViewPr>
      <p:scale>
        <a:sx n="33" d="100"/>
        <a:sy n="33" d="100"/>
      </p:scale>
      <p:origin x="0" y="-9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9-5-2025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9-5-2025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254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091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81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000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998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22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702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20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92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299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92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99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817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427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sigma protocols = 3-round protocols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77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70" y="2509971"/>
            <a:ext cx="3625757" cy="4296226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Fi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7AD8-0C72-4481-A258-865E592346C5}" type="datetime1">
              <a:rPr lang="nl-BE" smtClean="0"/>
              <a:t>9/05/2025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zk</a:t>
            </a:r>
            <a:r>
              <a:rPr lang="en-US" dirty="0"/>
              <a:t>-SNARKs in Practice                                          COSIC (Computer Security and Industrial Cryptography group)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76000" y="622016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7834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1343-D927-4469-9ACF-63D87B755454}" type="datetime1">
              <a:rPr lang="nl-BE" smtClean="0"/>
              <a:t>9/05/2025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COSIC (Computer Security and Industrial Cryptography group)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7B4D-C34E-407C-A92F-D6B714B197EF}" type="datetime1">
              <a:rPr lang="nl-BE" smtClean="0"/>
              <a:t>9/05/2025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COSIC (Computer Security and Industrial Cryptography group)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BDA7-1B0B-42C2-9A5B-BB75DED62264}" type="datetime1">
              <a:rPr lang="nl-BE" smtClean="0"/>
              <a:t>9/05/2025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zk</a:t>
            </a:r>
            <a:r>
              <a:rPr lang="en-US" dirty="0"/>
              <a:t>-SNARKs in Practice                                                      COSIC (Computer Security and Industrial Cryptography group)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F27D-7C0E-431E-AFE1-D812577A23CA}" type="datetime1">
              <a:rPr lang="nl-BE" smtClean="0"/>
              <a:t>9/05/2025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COSIC (Computer Security and Industrial Cryptography group)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91FA-DD39-4D9B-9631-DDDB28F86D57}" type="datetime1">
              <a:rPr lang="nl-BE" smtClean="0"/>
              <a:t>9/05/2025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COSIC (Computer Security and Industrial Cryptography group)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BC86-F79A-47D5-BCBD-50A5FDEEEFC2}" type="datetime1">
              <a:rPr lang="nl-BE" smtClean="0"/>
              <a:t>9/05/2025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zk</a:t>
            </a:r>
            <a:r>
              <a:rPr lang="en-US" dirty="0"/>
              <a:t>-SNARKs in Practice                                                       COSIC (Computer Security and Industrial Cryptography group) 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D1FA-C900-43F5-83C8-C5F1BCE4D983}" type="datetime1">
              <a:rPr lang="nl-BE" smtClean="0"/>
              <a:t>9/05/2025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COSIC (Computer Security and Industrial Cryptography group) 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24D6-7C03-48F9-9A81-7D82B227FCA3}" type="datetime1">
              <a:rPr lang="nl-BE" smtClean="0"/>
              <a:t>9/05/2025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COSIC (Computer Security and Industrial Cryptography group) 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7617-E358-4D49-BA4A-6ACF300F77DB}" type="datetime1">
              <a:rPr lang="nl-BE" smtClean="0"/>
              <a:t>9/05/2025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COSIC (Computer Security and Industrial Cryptography group)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14FF6283-7E33-406C-BA49-6C124DBF02AE}" type="datetime1">
              <a:rPr lang="nl-BE" smtClean="0"/>
              <a:t>9/05/2025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01900" y="6210000"/>
            <a:ext cx="85249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 algn="l"/>
            <a:r>
              <a:rPr lang="en-US" dirty="0"/>
              <a:t>                                     </a:t>
            </a:r>
            <a:r>
              <a:rPr lang="en-US" dirty="0" err="1"/>
              <a:t>zk</a:t>
            </a:r>
            <a:r>
              <a:rPr lang="en-US" dirty="0"/>
              <a:t>-SNARKs in Practice                                                           COSIC (Computer Security and Industrial Cryptography group)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74900" y="639196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49" r:id="rId2"/>
    <p:sldLayoutId id="2147483650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61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9D56747-BE1B-4E75-BA97-E311EE92BFC2}" type="datetime1">
              <a:rPr lang="nl-BE" smtClean="0"/>
              <a:t>9/05/2025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90800" y="6210000"/>
            <a:ext cx="84360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 err="1"/>
              <a:t>zk</a:t>
            </a:r>
            <a:r>
              <a:rPr lang="en-US" dirty="0"/>
              <a:t>-SNARKs in Practice                                                         COSIC (Computer Security and Industrial Cryptography group)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acr.org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18.png"/><Relationship Id="rId18" Type="http://schemas.openxmlformats.org/officeDocument/2006/relationships/image" Target="../media/image94.png"/><Relationship Id="rId3" Type="http://schemas.openxmlformats.org/officeDocument/2006/relationships/image" Target="../media/image85.png"/><Relationship Id="rId21" Type="http://schemas.openxmlformats.org/officeDocument/2006/relationships/image" Target="../media/image96.png"/><Relationship Id="rId7" Type="http://schemas.openxmlformats.org/officeDocument/2006/relationships/image" Target="../media/image88.png"/><Relationship Id="rId12" Type="http://schemas.openxmlformats.org/officeDocument/2006/relationships/image" Target="../media/image16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2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11" Type="http://schemas.openxmlformats.org/officeDocument/2006/relationships/image" Target="../media/image46.png"/><Relationship Id="rId24" Type="http://schemas.openxmlformats.org/officeDocument/2006/relationships/image" Target="../media/image99.png"/><Relationship Id="rId5" Type="http://schemas.openxmlformats.org/officeDocument/2006/relationships/image" Target="../media/image14.png"/><Relationship Id="rId15" Type="http://schemas.openxmlformats.org/officeDocument/2006/relationships/image" Target="../media/image91.png"/><Relationship Id="rId23" Type="http://schemas.openxmlformats.org/officeDocument/2006/relationships/image" Target="../media/image98.png"/><Relationship Id="rId10" Type="http://schemas.openxmlformats.org/officeDocument/2006/relationships/image" Target="../media/image15.png"/><Relationship Id="rId19" Type="http://schemas.openxmlformats.org/officeDocument/2006/relationships/image" Target="../media/image47.jpg"/><Relationship Id="rId4" Type="http://schemas.openxmlformats.org/officeDocument/2006/relationships/image" Target="../media/image86.png"/><Relationship Id="rId9" Type="http://schemas.openxmlformats.org/officeDocument/2006/relationships/image" Target="../media/image90.png"/><Relationship Id="rId14" Type="http://schemas.openxmlformats.org/officeDocument/2006/relationships/image" Target="../media/image35.png"/><Relationship Id="rId22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KULeuven-COSIC/Pi-VSS" TargetMode="External"/><Relationship Id="rId3" Type="http://schemas.openxmlformats.org/officeDocument/2006/relationships/image" Target="../media/image820.png"/><Relationship Id="rId7" Type="http://schemas.openxmlformats.org/officeDocument/2006/relationships/hyperlink" Target="https://github.com/Baghery/VSS-P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109.png"/><Relationship Id="rId5" Type="http://schemas.openxmlformats.org/officeDocument/2006/relationships/image" Target="../media/image107.png"/><Relationship Id="rId10" Type="http://schemas.microsoft.com/office/2007/relationships/hdphoto" Target="../media/hdphoto4.wdp"/><Relationship Id="rId4" Type="http://schemas.openxmlformats.org/officeDocument/2006/relationships/image" Target="../media/image106.png"/><Relationship Id="rId9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921.png"/><Relationship Id="rId7" Type="http://schemas.openxmlformats.org/officeDocument/2006/relationships/image" Target="../media/image9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0.png"/><Relationship Id="rId5" Type="http://schemas.openxmlformats.org/officeDocument/2006/relationships/image" Target="../media/image930.png"/><Relationship Id="rId4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18.png"/><Relationship Id="rId7" Type="http://schemas.openxmlformats.org/officeDocument/2006/relationships/image" Target="../media/image115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11" Type="http://schemas.openxmlformats.org/officeDocument/2006/relationships/image" Target="../media/image126.png"/><Relationship Id="rId5" Type="http://schemas.openxmlformats.org/officeDocument/2006/relationships/image" Target="../media/image113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0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16.png"/><Relationship Id="rId9" Type="http://schemas.openxmlformats.org/officeDocument/2006/relationships/image" Target="../media/image1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9.png"/><Relationship Id="rId12" Type="http://schemas.openxmlformats.org/officeDocument/2006/relationships/image" Target="../media/image1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2.png"/><Relationship Id="rId11" Type="http://schemas.openxmlformats.org/officeDocument/2006/relationships/image" Target="../media/image133.png"/><Relationship Id="rId5" Type="http://schemas.openxmlformats.org/officeDocument/2006/relationships/hyperlink" Target="http://www.dock.io/" TargetMode="External"/><Relationship Id="rId10" Type="http://schemas.openxmlformats.org/officeDocument/2006/relationships/image" Target="../media/image131.png"/><Relationship Id="rId4" Type="http://schemas.openxmlformats.org/officeDocument/2006/relationships/image" Target="../media/image121.png"/><Relationship Id="rId9" Type="http://schemas.openxmlformats.org/officeDocument/2006/relationships/hyperlink" Target="https://github.com/docknetwork/crypto/blob/main/secret_sharing_and_dkg/src/baghery_vss.r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6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ithub.com/docknetwork/crypto/tree/main/secret_sharing_and_dkg/src/baghery_pvss" TargetMode="External"/><Relationship Id="rId5" Type="http://schemas.openxmlformats.org/officeDocument/2006/relationships/image" Target="../media/image147.png"/><Relationship Id="rId4" Type="http://schemas.openxmlformats.org/officeDocument/2006/relationships/hyperlink" Target="http://www.dock.io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1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3.png"/><Relationship Id="rId21" Type="http://schemas.openxmlformats.org/officeDocument/2006/relationships/image" Target="../media/image33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24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7.png"/><Relationship Id="rId23" Type="http://schemas.openxmlformats.org/officeDocument/2006/relationships/image" Target="../media/image170.png"/><Relationship Id="rId28" Type="http://schemas.openxmlformats.org/officeDocument/2006/relationships/image" Target="../media/image39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14" Type="http://schemas.openxmlformats.org/officeDocument/2006/relationships/image" Target="../media/image17.png"/><Relationship Id="rId22" Type="http://schemas.openxmlformats.org/officeDocument/2006/relationships/image" Target="../media/image34.png"/><Relationship Id="rId30" Type="http://schemas.openxmlformats.org/officeDocument/2006/relationships/image" Target="../media/image4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hyperlink" Target="https://eprint.iacr.org/2025/576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8.png"/><Relationship Id="rId5" Type="http://schemas.microsoft.com/office/2007/relationships/hdphoto" Target="../media/hdphoto6.wdp"/><Relationship Id="rId4" Type="http://schemas.openxmlformats.org/officeDocument/2006/relationships/image" Target="../media/image1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0.png"/><Relationship Id="rId13" Type="http://schemas.openxmlformats.org/officeDocument/2006/relationships/image" Target="../media/image1370.png"/><Relationship Id="rId3" Type="http://schemas.openxmlformats.org/officeDocument/2006/relationships/image" Target="../media/image1290.png"/><Relationship Id="rId7" Type="http://schemas.microsoft.com/office/2007/relationships/hdphoto" Target="../media/hdphoto7.wdp"/><Relationship Id="rId12" Type="http://schemas.openxmlformats.org/officeDocument/2006/relationships/image" Target="../media/image13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3.png"/><Relationship Id="rId11" Type="http://schemas.openxmlformats.org/officeDocument/2006/relationships/image" Target="../media/image1350.png"/><Relationship Id="rId5" Type="http://schemas.openxmlformats.org/officeDocument/2006/relationships/image" Target="../media/image1310.png"/><Relationship Id="rId10" Type="http://schemas.openxmlformats.org/officeDocument/2006/relationships/image" Target="../media/image125.png"/><Relationship Id="rId4" Type="http://schemas.openxmlformats.org/officeDocument/2006/relationships/image" Target="../media/image1300.png"/><Relationship Id="rId9" Type="http://schemas.openxmlformats.org/officeDocument/2006/relationships/image" Target="../media/image1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3" Type="http://schemas.openxmlformats.org/officeDocument/2006/relationships/image" Target="../media/image970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0.png"/><Relationship Id="rId5" Type="http://schemas.openxmlformats.org/officeDocument/2006/relationships/image" Target="../media/image990.png"/><Relationship Id="rId4" Type="http://schemas.openxmlformats.org/officeDocument/2006/relationships/image" Target="../media/image11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8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20.png"/><Relationship Id="rId21" Type="http://schemas.openxmlformats.org/officeDocument/2006/relationships/image" Target="../media/image53.png"/><Relationship Id="rId7" Type="http://schemas.openxmlformats.org/officeDocument/2006/relationships/image" Target="../media/image18.png"/><Relationship Id="rId12" Type="http://schemas.openxmlformats.org/officeDocument/2006/relationships/image" Target="../media/image44.png"/><Relationship Id="rId17" Type="http://schemas.openxmlformats.org/officeDocument/2006/relationships/image" Target="../media/image46.png"/><Relationship Id="rId25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20" Type="http://schemas.openxmlformats.org/officeDocument/2006/relationships/image" Target="../media/image52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43.png"/><Relationship Id="rId24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45.png"/><Relationship Id="rId23" Type="http://schemas.openxmlformats.org/officeDocument/2006/relationships/image" Target="../media/image47.jpg"/><Relationship Id="rId28" Type="http://schemas.openxmlformats.org/officeDocument/2006/relationships/image" Target="../media/image60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14.png"/><Relationship Id="rId9" Type="http://schemas.openxmlformats.org/officeDocument/2006/relationships/image" Target="../media/image36.png"/><Relationship Id="rId14" Type="http://schemas.openxmlformats.org/officeDocument/2006/relationships/image" Target="../media/image49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1.png"/><Relationship Id="rId26" Type="http://schemas.openxmlformats.org/officeDocument/2006/relationships/image" Target="../media/image61.png"/><Relationship Id="rId3" Type="http://schemas.openxmlformats.org/officeDocument/2006/relationships/image" Target="../media/image62.png"/><Relationship Id="rId21" Type="http://schemas.openxmlformats.org/officeDocument/2006/relationships/image" Target="../media/image74.png"/><Relationship Id="rId7" Type="http://schemas.openxmlformats.org/officeDocument/2006/relationships/image" Target="../media/image18.png"/><Relationship Id="rId12" Type="http://schemas.openxmlformats.org/officeDocument/2006/relationships/image" Target="../media/image67.png"/><Relationship Id="rId17" Type="http://schemas.openxmlformats.org/officeDocument/2006/relationships/image" Target="../media/image70.png"/><Relationship Id="rId25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66.png"/><Relationship Id="rId24" Type="http://schemas.openxmlformats.org/officeDocument/2006/relationships/image" Target="../media/image76.png"/><Relationship Id="rId5" Type="http://schemas.openxmlformats.org/officeDocument/2006/relationships/image" Target="../media/image15.png"/><Relationship Id="rId15" Type="http://schemas.openxmlformats.org/officeDocument/2006/relationships/image" Target="../media/image35.png"/><Relationship Id="rId23" Type="http://schemas.openxmlformats.org/officeDocument/2006/relationships/image" Target="../media/image75.png"/><Relationship Id="rId10" Type="http://schemas.openxmlformats.org/officeDocument/2006/relationships/image" Target="../media/image65.png"/><Relationship Id="rId19" Type="http://schemas.openxmlformats.org/officeDocument/2006/relationships/image" Target="../media/image72.png"/><Relationship Id="rId4" Type="http://schemas.openxmlformats.org/officeDocument/2006/relationships/image" Target="../media/image14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47.jpg"/><Relationship Id="rId27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90.png"/><Relationship Id="rId18" Type="http://schemas.openxmlformats.org/officeDocument/2006/relationships/image" Target="../media/image741.png"/><Relationship Id="rId3" Type="http://schemas.openxmlformats.org/officeDocument/2006/relationships/image" Target="../media/image640.png"/><Relationship Id="rId7" Type="http://schemas.openxmlformats.org/officeDocument/2006/relationships/image" Target="../media/image14.png"/><Relationship Id="rId12" Type="http://schemas.openxmlformats.org/officeDocument/2006/relationships/image" Target="../media/image46.png"/><Relationship Id="rId17" Type="http://schemas.openxmlformats.org/officeDocument/2006/relationships/image" Target="../media/image7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0.png"/><Relationship Id="rId11" Type="http://schemas.openxmlformats.org/officeDocument/2006/relationships/image" Target="../media/image680.png"/><Relationship Id="rId5" Type="http://schemas.openxmlformats.org/officeDocument/2006/relationships/image" Target="../media/image80.png"/><Relationship Id="rId15" Type="http://schemas.openxmlformats.org/officeDocument/2006/relationships/image" Target="../media/image710.png"/><Relationship Id="rId10" Type="http://schemas.openxmlformats.org/officeDocument/2006/relationships/image" Target="../media/image18.png"/><Relationship Id="rId4" Type="http://schemas.openxmlformats.org/officeDocument/2006/relationships/image" Target="../media/image650.png"/><Relationship Id="rId9" Type="http://schemas.openxmlformats.org/officeDocument/2006/relationships/image" Target="../media/image16.png"/><Relationship Id="rId14" Type="http://schemas.openxmlformats.org/officeDocument/2006/relationships/image" Target="../media/image7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933" y="3402523"/>
            <a:ext cx="1872660" cy="57379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Karim </a:t>
            </a:r>
            <a:r>
              <a:rPr lang="en-US" sz="1800" b="1" dirty="0" err="1"/>
              <a:t>Baghery</a:t>
            </a:r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385145" y="1884158"/>
                <a:ext cx="8204378" cy="1287692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/>
                      <m:t>Π</m:t>
                    </m:r>
                    <m:r>
                      <a:rPr lang="en-US" sz="3200"/>
                      <m:t>:</m:t>
                    </m:r>
                  </m:oMath>
                </a14:m>
                <a:r>
                  <a:rPr lang="en-US" sz="3200" dirty="0"/>
                  <a:t> A Unified Framework for Computational </a:t>
                </a:r>
                <a:br>
                  <a:rPr lang="en-US" sz="3200" dirty="0"/>
                </a:br>
                <a:r>
                  <a:rPr lang="en-US" sz="3200" dirty="0"/>
                  <a:t>    Verifiable Secret Sharing</a:t>
                </a:r>
                <a:br>
                  <a:rPr lang="en-US" sz="3200" dirty="0"/>
                </a:br>
                <a:endParaRPr lang="en-US" sz="3200" dirty="0"/>
              </a:p>
            </p:txBody>
          </p:sp>
        </mc:Choice>
        <mc:Fallback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5145" y="1884158"/>
                <a:ext cx="8204378" cy="1287692"/>
              </a:xfrm>
              <a:blipFill>
                <a:blip r:embed="rId2"/>
                <a:stretch>
                  <a:fillRect t="-16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CEFBB07-4E11-48A2-9D20-F85BC6D6C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504821" y="373150"/>
            <a:ext cx="3332458" cy="728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08FAE4-8389-441A-BCE8-D0A42D2B2EC9}"/>
              </a:ext>
            </a:extLst>
          </p:cNvPr>
          <p:cNvSpPr txBox="1"/>
          <p:nvPr/>
        </p:nvSpPr>
        <p:spPr>
          <a:xfrm>
            <a:off x="8504821" y="486833"/>
            <a:ext cx="3261617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PKC 2025 - </a:t>
            </a:r>
            <a:r>
              <a:rPr lang="en-US" altLang="en-US" sz="1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Røros</a:t>
            </a:r>
            <a:r>
              <a:rPr lang="en-US" altLang="en-US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, Norway</a:t>
            </a:r>
            <a:b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1400" dirty="0">
                <a:solidFill>
                  <a:schemeClr val="bg1"/>
                </a:solidFill>
              </a:rPr>
              <a:t>12-15 May 2025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D0A1F15-7A6A-969B-49A2-DC13C8A052B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285021" y="4292097"/>
            <a:ext cx="1364015" cy="14572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F6C800-59C4-2463-B895-8B97C5A98928}"/>
              </a:ext>
            </a:extLst>
          </p:cNvPr>
          <p:cNvSpPr txBox="1"/>
          <p:nvPr/>
        </p:nvSpPr>
        <p:spPr>
          <a:xfrm>
            <a:off x="361221" y="5742947"/>
            <a:ext cx="19833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KU Leuven, Belgium </a:t>
            </a:r>
            <a:endParaRPr lang="en-US" sz="1400" b="1" i="1" dirty="0">
              <a:solidFill>
                <a:schemeClr val="bg1"/>
              </a:solidFill>
              <a:latin typeface="Cambria Math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AF2537-2F62-5322-9AA8-73BA9AFE1AD2}"/>
              </a:ext>
            </a:extLst>
          </p:cNvPr>
          <p:cNvSpPr txBox="1"/>
          <p:nvPr/>
        </p:nvSpPr>
        <p:spPr>
          <a:xfrm>
            <a:off x="571805" y="6172832"/>
            <a:ext cx="33932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85000"/>
                  </a:schemeClr>
                </a:solidFill>
              </a:rPr>
              <a:t>karim.baghery@kuleuven.be </a:t>
            </a:r>
          </a:p>
        </p:txBody>
      </p:sp>
      <p:pic>
        <p:nvPicPr>
          <p:cNvPr id="38" name="Picture 37" descr="A black envelope with a black background&#10;&#10;Description automatically generated">
            <a:extLst>
              <a:ext uri="{FF2B5EF4-FFF2-40B4-BE49-F238E27FC236}">
                <a16:creationId xmlns:a16="http://schemas.microsoft.com/office/drawing/2014/main" id="{D8E30F77-A2A2-6855-96BF-879128716A1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464346" y="6172832"/>
            <a:ext cx="322803" cy="271860"/>
          </a:xfrm>
          <a:prstGeom prst="rect">
            <a:avLst/>
          </a:prstGeom>
        </p:spPr>
      </p:pic>
      <p:pic>
        <p:nvPicPr>
          <p:cNvPr id="15" name="Picture 14" descr="A white particles in the air">
            <a:extLst>
              <a:ext uri="{FF2B5EF4-FFF2-40B4-BE49-F238E27FC236}">
                <a16:creationId xmlns:a16="http://schemas.microsoft.com/office/drawing/2014/main" id="{4DE69E4B-8D18-30C0-D5F9-DD7FDD02E0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4309" y="1424011"/>
            <a:ext cx="4965245" cy="2780537"/>
          </a:xfrm>
          <a:prstGeom prst="rect">
            <a:avLst/>
          </a:prstGeom>
        </p:spPr>
      </p:pic>
      <p:pic>
        <p:nvPicPr>
          <p:cNvPr id="1028" name="Picture 4">
            <a:hlinkClick r:id="rId8"/>
            <a:extLst>
              <a:ext uri="{FF2B5EF4-FFF2-40B4-BE49-F238E27FC236}">
                <a16:creationId xmlns:a16="http://schemas.microsoft.com/office/drawing/2014/main" id="{CD71212D-F52B-24CF-7FFE-4217327DF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59" y="781841"/>
            <a:ext cx="289665" cy="2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960922-468C-51F3-6E35-63628EAFDD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0954" y="1205148"/>
            <a:ext cx="3327175" cy="10478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6E8084-3270-8500-8209-E9E2F2952064}"/>
              </a:ext>
            </a:extLst>
          </p:cNvPr>
          <p:cNvSpPr txBox="1"/>
          <p:nvPr/>
        </p:nvSpPr>
        <p:spPr>
          <a:xfrm>
            <a:off x="6131630" y="2469636"/>
            <a:ext cx="2049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ia.cr/2023/1669 </a:t>
            </a:r>
            <a:endParaRPr lang="en-US" sz="1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2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4535CD-2EFB-88A4-63F5-7BD0234934CB}"/>
              </a:ext>
            </a:extLst>
          </p:cNvPr>
          <p:cNvSpPr/>
          <p:nvPr/>
        </p:nvSpPr>
        <p:spPr>
          <a:xfrm>
            <a:off x="5483660" y="3077753"/>
            <a:ext cx="3670327" cy="29189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A6916C2-57E8-ECD7-6B51-925A1450868A}"/>
              </a:ext>
            </a:extLst>
          </p:cNvPr>
          <p:cNvSpPr/>
          <p:nvPr/>
        </p:nvSpPr>
        <p:spPr>
          <a:xfrm>
            <a:off x="206941" y="3005171"/>
            <a:ext cx="4068206" cy="29474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76000" y="301681"/>
                <a:ext cx="11616000" cy="850464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General Construction of 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latin typeface="Cambria Math" panose="02040503050406030204" pitchFamily="18" charset="0"/>
                        <a:cs typeface="Aharoni" panose="02010803020104030203" pitchFamily="2" charset="-79"/>
                      </a:rPr>
                      <m:t>𝚷</m:t>
                    </m:r>
                  </m:oMath>
                </a14:m>
                <a:r>
                  <a:rPr lang="en-US" sz="32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: </a:t>
                </a:r>
                <a:r>
                  <a:rPr lang="en-US" sz="3200" dirty="0">
                    <a:solidFill>
                      <a:srgbClr val="FFC0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Share, Verify, Reconstruct</a:t>
                </a:r>
                <a:endParaRPr lang="nl-NL" sz="3200" dirty="0">
                  <a:solidFill>
                    <a:srgbClr val="FFC000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1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6000" y="301681"/>
                <a:ext cx="11616000" cy="850464"/>
              </a:xfrm>
              <a:blipFill>
                <a:blip r:embed="rId3"/>
                <a:stretch>
                  <a:fillRect l="-209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FD334DD3-3E5A-3457-7E64-3E39420FC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88429" y="3556783"/>
                <a:ext cx="746208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sz="160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 eaLnBrk="1" hangingPunct="1"/>
                <a:endParaRPr lang="en-US" altLang="en-US" sz="160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16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>
                  <a:solidFill>
                    <a:srgbClr val="FF6600"/>
                  </a:solidFill>
                </a:endParaRPr>
              </a:p>
            </p:txBody>
          </p:sp>
        </mc:Choice>
        <mc:Fallback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FD334DD3-3E5A-3457-7E64-3E39420FC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8429" y="3556783"/>
                <a:ext cx="74620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31">
            <a:extLst>
              <a:ext uri="{FF2B5EF4-FFF2-40B4-BE49-F238E27FC236}">
                <a16:creationId xmlns:a16="http://schemas.microsoft.com/office/drawing/2014/main" id="{96070E33-8A5C-2A61-8CDD-B03923725F52}"/>
              </a:ext>
            </a:extLst>
          </p:cNvPr>
          <p:cNvSpPr/>
          <p:nvPr/>
        </p:nvSpPr>
        <p:spPr>
          <a:xfrm>
            <a:off x="4474515" y="4450486"/>
            <a:ext cx="697060" cy="178240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C66948A-F59D-14AD-BEC5-AB3F2597F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107" y="2065052"/>
            <a:ext cx="530728" cy="7576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59FF731-1559-D204-346F-DBB6E87846C6}"/>
                  </a:ext>
                </a:extLst>
              </p:cNvPr>
              <p:cNvSpPr txBox="1"/>
              <p:nvPr/>
            </p:nvSpPr>
            <p:spPr>
              <a:xfrm>
                <a:off x="1051327" y="2228004"/>
                <a:ext cx="5389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59FF731-1559-D204-346F-DBB6E8784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27" y="2228004"/>
                <a:ext cx="538908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00" y="1236500"/>
                <a:ext cx="11401309" cy="530625"/>
              </a:xfrm>
            </p:spPr>
            <p:txBody>
              <a:bodyPr>
                <a:normAutofit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ookman Old Style" panose="0205060405050502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1800">
                        <a:latin typeface="Bookman Old Style" panose="02050604050505020204" pitchFamily="18" charset="0"/>
                      </a:rPr>
                      <m:t>𝐶𝑜𝑚</m:t>
                    </m:r>
                    <m:r>
                      <a:rPr lang="en-US" altLang="en-US" sz="1800">
                        <a:latin typeface="Bookman Old Style" panose="02050604050505020204" pitchFamily="18" charset="0"/>
                      </a:rPr>
                      <m:t>(</m:t>
                    </m:r>
                    <m:r>
                      <a:rPr lang="en-US" altLang="en-US" sz="1800">
                        <a:latin typeface="Bookman Old Style" panose="02050604050505020204" pitchFamily="18" charset="0"/>
                      </a:rPr>
                      <m:t>.</m:t>
                    </m:r>
                    <m:r>
                      <a:rPr lang="en-US" altLang="en-US" sz="1800">
                        <a:latin typeface="Bookman Old Style" panose="02050604050505020204" pitchFamily="18" charset="0"/>
                      </a:rPr>
                      <m:t>, </m:t>
                    </m:r>
                    <m:r>
                      <a:rPr lang="en-US" altLang="en-US" sz="1800">
                        <a:latin typeface="Bookman Old Style" panose="02050604050505020204" pitchFamily="18" charset="0"/>
                      </a:rPr>
                      <m:t>.</m:t>
                    </m:r>
                    <m:r>
                      <a:rPr lang="en-US" altLang="en-US" sz="1800">
                        <a:latin typeface="Bookman Old Style" panose="02050604050505020204" pitchFamily="18" charset="0"/>
                      </a:rPr>
                      <m:t>) 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be a (vector) commitment scheme, and </a:t>
                </a:r>
                <a14:m>
                  <m:oMath xmlns:m="http://schemas.openxmlformats.org/officeDocument/2006/math">
                    <m:r>
                      <a:rPr lang="en-US" altLang="en-US" sz="1800">
                        <a:latin typeface="Bookman Old Style" panose="02050604050505020204" pitchFamily="18" charset="0"/>
                      </a:rPr>
                      <m:t>(</m:t>
                    </m:r>
                    <m:r>
                      <a:rPr lang="en-US" altLang="en-US" sz="1800">
                        <a:latin typeface="Bookman Old Style" panose="02050604050505020204" pitchFamily="18" charset="0"/>
                      </a:rPr>
                      <m:t>𝑄</m:t>
                    </m:r>
                    <m:r>
                      <a:rPr lang="en-US" altLang="en-US" sz="1800">
                        <a:latin typeface="Bookman Old Style" panose="02050604050505020204" pitchFamily="18" charset="0"/>
                      </a:rPr>
                      <m:t>)</m:t>
                    </m:r>
                    <m:r>
                      <a:rPr lang="en-US" altLang="en-US" sz="1800">
                        <a:latin typeface="Bookman Old Style" panose="02050604050505020204" pitchFamily="18" charset="0"/>
                      </a:rPr>
                      <m:t>𝑅𝑂𝑀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be a (Quantum) ROM</a:t>
                </a:r>
                <a:r>
                  <a:rPr lang="da-DK" altLang="en-US" sz="1800" b="1" dirty="0">
                    <a:solidFill>
                      <a:srgbClr val="FF0000"/>
                    </a:solidFill>
                  </a:rPr>
                  <a:t> </a:t>
                </a:r>
                <a:endParaRPr lang="en-US" sz="1800" dirty="0"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1236500"/>
                <a:ext cx="11401309" cy="530625"/>
              </a:xfrm>
              <a:blipFill>
                <a:blip r:embed="rId7"/>
                <a:stretch>
                  <a:fillRect l="-321" t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51FAA371-D4DF-6D93-8D0D-2732632787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341" y="3130582"/>
                <a:ext cx="3887720" cy="2751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227013" indent="-227013" eaLnBrk="1" hangingPunct="1">
                  <a:buFont typeface="+mj-lt"/>
                  <a:buAutoNum type="arabicParenR"/>
                </a:pPr>
                <a: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en-US" sz="1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4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: sample a degree-</a:t>
                </a:r>
                <a14:m>
                  <m:oMath xmlns:m="http://schemas.openxmlformats.org/officeDocument/2006/math">
                    <m:r>
                      <a:rPr lang="en-US" altLang="en-US" sz="1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  s.t., </a:t>
                </a:r>
                <a14:m>
                  <m:oMath xmlns:m="http://schemas.openxmlformats.org/officeDocument/2006/math">
                    <m:r>
                      <a:rPr lang="en-US" altLang="en-US" sz="1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en-US" sz="1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 &amp;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1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b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endParaRPr lang="da-DK" altLang="en-US" sz="9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227013" indent="-227013" eaLnBrk="1" hangingPunct="1">
                  <a:buFont typeface="+mj-lt"/>
                  <a:buAutoNum type="arabicParenR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Sample a degree-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polynomial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&amp;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a-DK" altLang="en-US" sz="600" dirty="0">
                    <a:solidFill>
                      <a:srgbClr val="FF0000"/>
                    </a:solidFill>
                  </a:rPr>
                  <a:t> </a:t>
                </a:r>
                <a:br>
                  <a:rPr lang="da-DK" altLang="en-US" sz="600" dirty="0">
                    <a:solidFill>
                      <a:srgbClr val="FF0000"/>
                    </a:solidFill>
                  </a:rPr>
                </a:br>
                <a:endParaRPr lang="da-DK" altLang="en-US" sz="600" dirty="0">
                  <a:solidFill>
                    <a:srgbClr val="FF0000"/>
                  </a:solidFill>
                </a:endParaRPr>
              </a:p>
              <a:p>
                <a:pPr marL="227013" indent="-227013" eaLnBrk="1" hangingPunct="1">
                  <a:buFont typeface="+mj-lt"/>
                  <a:buAutoNum type="arabicParenR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: sample random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,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altLang="en-US" sz="1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altLang="en-US" sz="1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alt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en-US" sz="1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alt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GB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alt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400" i="1" dirty="0">
                    <a:solidFill>
                      <a:schemeClr val="tx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 </a:t>
                </a:r>
                <a:br>
                  <a:rPr lang="en-US" altLang="en-US" sz="1400" i="1" dirty="0">
                    <a:solidFill>
                      <a:schemeClr val="tx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</a:br>
                <a:r>
                  <a:rPr lang="da-DK" altLang="en-US" sz="200" i="1" dirty="0">
                    <a:solidFill>
                      <a:schemeClr val="tx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endParaRPr lang="da-DK" altLang="en-US" sz="140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227013" indent="-227013" eaLnBrk="1" hangingPunct="1">
                  <a:buFont typeface="+mj-lt"/>
                  <a:buAutoNum type="arabicParenR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𝑅𝑂𝑀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a-DK" altLang="en-US" sz="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227013" indent="-227013" eaLnBrk="1" hangingPunct="1">
                  <a:buFont typeface="+mj-lt"/>
                  <a:buAutoNum type="arabicParenR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𝑑𝑓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and</a:t>
                </a:r>
                <a:b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. </a:t>
                </a:r>
              </a:p>
              <a:p>
                <a:pPr marL="227013" indent="-227013" eaLnBrk="1" hangingPunct="1">
                  <a:buFont typeface="+mj-lt"/>
                  <a:buAutoNum type="arabicParenR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Publish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…, 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and send privatly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to participant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a-DK" altLang="en-U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51FAA371-D4DF-6D93-8D0D-273263278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341" y="3130582"/>
                <a:ext cx="3887720" cy="2751522"/>
              </a:xfrm>
              <a:prstGeom prst="rect">
                <a:avLst/>
              </a:prstGeom>
              <a:blipFill>
                <a:blip r:embed="rId8"/>
                <a:stretch>
                  <a:fillRect l="-313" t="-443" b="-13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76AC074D-AA1C-ACE6-653C-DA15427543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6722" y="3303481"/>
                <a:ext cx="3651219" cy="2507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1) </a:t>
                </a:r>
                <a:r>
                  <a:rPr lang="da-DK" altLang="en-US" sz="1400" dirty="0">
                    <a:solidFill>
                      <a:srgbClr val="000000"/>
                    </a:solidFill>
                  </a:rPr>
                  <a:t>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da-DK" altLang="en-US" sz="1400" dirty="0">
                    <a:solidFill>
                      <a:srgbClr val="000000"/>
                    </a:solidFill>
                  </a:rPr>
                  <a:t>outputs accept/reject: </a:t>
                </a:r>
              </a:p>
              <a:p>
                <a:pPr marL="233363" eaLnBrk="1" hangingPunct="1"/>
                <a:r>
                  <a:rPr lang="da-DK" altLang="en-US" sz="1400" dirty="0">
                    <a:solidFill>
                      <a:srgbClr val="000000"/>
                    </a:solidFill>
                  </a:rPr>
                  <a:t>-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d>
                          <m:dPr>
                            <m:ctrlPr>
                              <a:rPr lang="en-US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en-US" alt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en-US" sz="1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da-DK" altLang="en-US" sz="1400" dirty="0">
                  <a:solidFill>
                    <a:srgbClr val="000000"/>
                  </a:solidFill>
                </a:endParaRPr>
              </a:p>
              <a:p>
                <a:pPr marL="233363" eaLnBrk="1" hangingPunct="1"/>
                <a:r>
                  <a:rPr lang="da-DK" altLang="en-US" sz="1400" dirty="0">
                    <a:solidFill>
                      <a:srgbClr val="000000"/>
                    </a:solidFill>
                  </a:rPr>
                  <a:t>- Set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𝑅𝑂𝑀</m:t>
                    </m:r>
                    <m:r>
                      <a:rPr lang="en-US" alt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a-DK" altLang="en-US" sz="1400" dirty="0">
                  <a:solidFill>
                    <a:srgbClr val="000000"/>
                  </a:solidFill>
                </a:endParaRPr>
              </a:p>
              <a:p>
                <a:pPr marL="233363" eaLnBrk="1" hangingPunct="1"/>
                <a:r>
                  <a:rPr lang="da-DK" altLang="en-US" sz="1400" dirty="0">
                    <a:solidFill>
                      <a:srgbClr val="000000"/>
                    </a:solidFill>
                  </a:rPr>
                  <a:t>-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==</m:t>
                    </m:r>
                    <m:r>
                      <a:rPr lang="en-US" alt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𝐶𝑜𝑚</m:t>
                    </m:r>
                    <m:r>
                      <a:rPr lang="en-US" alt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GB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en-US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400" i="1" dirty="0">
                    <a:solidFill>
                      <a:srgbClr val="000000"/>
                    </a:solidFill>
                  </a:rPr>
                  <a:t> </a:t>
                </a:r>
                <a:r>
                  <a:rPr lang="da-DK" altLang="en-US" sz="1400" dirty="0">
                    <a:solidFill>
                      <a:srgbClr val="000000"/>
                    </a:solidFill>
                  </a:rPr>
                  <a:t>outputs accept, otherwise, reject.</a:t>
                </a:r>
                <a:br>
                  <a:rPr lang="da-DK" altLang="en-US" sz="1400" dirty="0">
                    <a:solidFill>
                      <a:srgbClr val="000000"/>
                    </a:solidFill>
                  </a:rPr>
                </a:br>
                <a:endParaRPr lang="da-DK" altLang="en-US" sz="600" dirty="0">
                  <a:solidFill>
                    <a:srgbClr val="000000"/>
                  </a:solidFill>
                </a:endParaRPr>
              </a:p>
              <a:p>
                <a:pPr marL="225425" indent="-225425" eaLnBrk="1" hangingPunct="1">
                  <a:buFont typeface="+mj-lt"/>
                  <a:buAutoNum type="arabicParenR" startAt="2"/>
                </a:pPr>
                <a:r>
                  <a:rPr lang="da-DK" altLang="en-US" sz="1400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a-DK" altLang="en-US" sz="1400" dirty="0">
                    <a:solidFill>
                      <a:srgbClr val="000000"/>
                    </a:solidFill>
                  </a:rPr>
                  <a:t> complains, dealer publish </a:t>
                </a:r>
                <a14:m>
                  <m:oMath xmlns:m="http://schemas.openxmlformats.org/officeDocument/2006/math">
                    <m:r>
                      <a:rPr lang="en-US" alt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en-US" alt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𝛾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da-DK" altLang="en-US" sz="1400" dirty="0">
                    <a:solidFill>
                      <a:srgbClr val="000000"/>
                    </a:solidFill>
                  </a:rPr>
                  <a:t>, s.t., other parties can check them.</a:t>
                </a:r>
                <a:br>
                  <a:rPr lang="da-DK" altLang="en-US" sz="1400" dirty="0">
                    <a:solidFill>
                      <a:srgbClr val="000000"/>
                    </a:solidFill>
                  </a:rPr>
                </a:br>
                <a:r>
                  <a:rPr lang="da-DK" altLang="en-US" sz="500" dirty="0">
                    <a:solidFill>
                      <a:srgbClr val="000000"/>
                    </a:solidFill>
                  </a:rPr>
                  <a:t> </a:t>
                </a:r>
                <a:r>
                  <a:rPr lang="da-DK" altLang="en-US" sz="800" dirty="0">
                    <a:solidFill>
                      <a:srgbClr val="000000"/>
                    </a:solidFill>
                  </a:rPr>
                  <a:t> </a:t>
                </a:r>
                <a:endParaRPr lang="da-DK" altLang="en-US" sz="1400" dirty="0">
                  <a:solidFill>
                    <a:srgbClr val="000000"/>
                  </a:solidFill>
                </a:endParaRPr>
              </a:p>
              <a:p>
                <a:pPr marL="227013" indent="-227013" eaLnBrk="1" hangingPunct="1">
                  <a:buFont typeface="+mj-lt"/>
                  <a:buAutoNum type="arabicParenR" startAt="2"/>
                </a:pPr>
                <a:r>
                  <a:rPr lang="da-DK" altLang="en-US" sz="1400" dirty="0">
                    <a:solidFill>
                      <a:srgbClr val="000000"/>
                    </a:solidFill>
                  </a:rPr>
                  <a:t>At the end, the honest parties either reject, or get sure that they have received a valid share</a:t>
                </a: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. </a:t>
                </a:r>
              </a:p>
            </p:txBody>
          </p:sp>
        </mc:Choice>
        <mc:Fallback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76AC074D-AA1C-ACE6-653C-DA1542754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6722" y="3303481"/>
                <a:ext cx="3651219" cy="2507225"/>
              </a:xfrm>
              <a:prstGeom prst="rect">
                <a:avLst/>
              </a:prstGeom>
              <a:blipFill>
                <a:blip r:embed="rId9"/>
                <a:stretch>
                  <a:fillRect l="-501" t="-487" r="-1002" b="-1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9F822A9-CE22-A5DC-17BF-468415A22A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1139" y="2199999"/>
            <a:ext cx="538908" cy="732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88C394-8775-F4A9-F1D5-D93FA38568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7429" y="2430926"/>
            <a:ext cx="262573" cy="266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6687A7-0A8E-DEBE-7B01-B13F3AAA35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9503" y="2217881"/>
            <a:ext cx="518113" cy="7156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A2937C-7279-6ACE-F283-8AC1E83F77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9828" y="2240546"/>
            <a:ext cx="518113" cy="720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8DB352-ACEC-EECB-6E87-30EA6F0122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63813" y="2425846"/>
            <a:ext cx="243265" cy="2509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59A9DF-49D9-3714-16FD-983033489E78}"/>
                  </a:ext>
                </a:extLst>
              </p:cNvPr>
              <p:cNvSpPr txBox="1"/>
              <p:nvPr/>
            </p:nvSpPr>
            <p:spPr>
              <a:xfrm>
                <a:off x="6906677" y="2363555"/>
                <a:ext cx="5627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59A9DF-49D9-3714-16FD-983033489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677" y="2363555"/>
                <a:ext cx="56278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ijdelijke aanduiding voor inhoud 12">
                <a:extLst>
                  <a:ext uri="{FF2B5EF4-FFF2-40B4-BE49-F238E27FC236}">
                    <a16:creationId xmlns:a16="http://schemas.microsoft.com/office/drawing/2014/main" id="{93BE39A0-44D4-64DE-35BB-4FFD7C3A17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44895" y="1840243"/>
                <a:ext cx="2195992" cy="86622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latin typeface="Bookman Old Style" panose="02050604050505020204" pitchFamily="18" charset="0"/>
                  </a:rPr>
                  <a:t>In practice we can omit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𝛾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has enough entropy</a:t>
                </a:r>
              </a:p>
            </p:txBody>
          </p:sp>
        </mc:Choice>
        <mc:Fallback>
          <p:sp>
            <p:nvSpPr>
              <p:cNvPr id="17" name="Tijdelijke aanduiding voor inhoud 12">
                <a:extLst>
                  <a:ext uri="{FF2B5EF4-FFF2-40B4-BE49-F238E27FC236}">
                    <a16:creationId xmlns:a16="http://schemas.microsoft.com/office/drawing/2014/main" id="{93BE39A0-44D4-64DE-35BB-4FFD7C3A1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895" y="1840243"/>
                <a:ext cx="2195992" cy="866222"/>
              </a:xfrm>
              <a:prstGeom prst="rect">
                <a:avLst/>
              </a:prstGeom>
              <a:blipFill>
                <a:blip r:embed="rId16"/>
                <a:stretch>
                  <a:fillRect l="-833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47F419-89DD-BBAC-24C6-13FFDCC50612}"/>
                  </a:ext>
                </a:extLst>
              </p:cNvPr>
              <p:cNvSpPr txBox="1"/>
              <p:nvPr/>
            </p:nvSpPr>
            <p:spPr>
              <a:xfrm>
                <a:off x="5314702" y="1771981"/>
                <a:ext cx="211232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Shareholder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47F419-89DD-BBAC-24C6-13FFDCC5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02" y="1771981"/>
                <a:ext cx="2112322" cy="338554"/>
              </a:xfrm>
              <a:prstGeom prst="rect">
                <a:avLst/>
              </a:prstGeom>
              <a:blipFill>
                <a:blip r:embed="rId1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34863-5055-21AC-5512-54B2806D87ED}"/>
                  </a:ext>
                </a:extLst>
              </p:cNvPr>
              <p:cNvSpPr txBox="1"/>
              <p:nvPr/>
            </p:nvSpPr>
            <p:spPr>
              <a:xfrm>
                <a:off x="6956982" y="1745709"/>
                <a:ext cx="1326668" cy="369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1800" b="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𝛾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da-DK" altLang="en-US" sz="18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34863-5055-21AC-5512-54B2806D8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982" y="1745709"/>
                <a:ext cx="1326668" cy="369588"/>
              </a:xfrm>
              <a:prstGeom prst="rect">
                <a:avLst/>
              </a:prstGeom>
              <a:blipFill>
                <a:blip r:embed="rId1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72B4FF3-1048-0184-019B-F46DCB5B9F19}"/>
              </a:ext>
            </a:extLst>
          </p:cNvPr>
          <p:cNvSpPr txBox="1"/>
          <p:nvPr/>
        </p:nvSpPr>
        <p:spPr>
          <a:xfrm>
            <a:off x="803529" y="1887781"/>
            <a:ext cx="8143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tx1">
                    <a:lumMod val="50000"/>
                  </a:schemeClr>
                </a:solidFill>
              </a:rPr>
              <a:t>Dealer</a:t>
            </a:r>
            <a:endParaRPr lang="da-DK" altLang="en-US" sz="1600" b="0" dirty="0">
              <a:solidFill>
                <a:srgbClr val="7030A0"/>
              </a:solidFill>
              <a:sym typeface="Symbol" panose="05050102010706020507" pitchFamily="18" charset="2"/>
            </a:endParaRPr>
          </a:p>
        </p:txBody>
      </p:sp>
      <p:pic>
        <p:nvPicPr>
          <p:cNvPr id="10" name="Picture 9" descr="A red devil face with horns and tail&#10;&#10;Description automatically generated">
            <a:extLst>
              <a:ext uri="{FF2B5EF4-FFF2-40B4-BE49-F238E27FC236}">
                <a16:creationId xmlns:a16="http://schemas.microsoft.com/office/drawing/2014/main" id="{E3EBE211-8390-A7E5-40A6-2AC6A97CD67B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9" y="1953216"/>
            <a:ext cx="394740" cy="30926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BD04A16-C759-5D73-C42C-39E3E4A353DE}"/>
              </a:ext>
            </a:extLst>
          </p:cNvPr>
          <p:cNvSpPr txBox="1"/>
          <p:nvPr/>
        </p:nvSpPr>
        <p:spPr>
          <a:xfrm>
            <a:off x="1354035" y="6398334"/>
            <a:ext cx="57957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ptos Display" panose="020B0004020202020204" pitchFamily="34" charset="0"/>
              </a:rPr>
              <a:t>Note</a:t>
            </a:r>
            <a:r>
              <a:rPr lang="en-US" sz="1200" dirty="0">
                <a:solidFill>
                  <a:schemeClr val="bg1"/>
                </a:solidFill>
                <a:latin typeface="Aptos Display" panose="020B0004020202020204" pitchFamily="34" charset="0"/>
              </a:rPr>
              <a:t>: In Turkish, 'Pay' (pronounced [</a:t>
            </a:r>
            <a:r>
              <a:rPr lang="en-US" sz="1200" dirty="0" err="1">
                <a:solidFill>
                  <a:schemeClr val="bg1"/>
                </a:solidFill>
                <a:latin typeface="Aptos Display" panose="020B0004020202020204" pitchFamily="34" charset="0"/>
              </a:rPr>
              <a:t>paɪ</a:t>
            </a:r>
            <a:r>
              <a:rPr lang="en-US" sz="1200" dirty="0">
                <a:solidFill>
                  <a:schemeClr val="bg1"/>
                </a:solidFill>
                <a:latin typeface="Aptos Display" panose="020B0004020202020204" pitchFamily="34" charset="0"/>
              </a:rPr>
              <a:t>]) is a noun for Share, and '</a:t>
            </a:r>
            <a:r>
              <a:rPr lang="en-US" sz="1200" dirty="0" err="1">
                <a:solidFill>
                  <a:schemeClr val="bg1"/>
                </a:solidFill>
                <a:latin typeface="Aptos Display" panose="020B0004020202020204" pitchFamily="34" charset="0"/>
              </a:rPr>
              <a:t>Payla</a:t>
            </a:r>
            <a:r>
              <a:rPr lang="en-US" sz="1200" dirty="0">
                <a:solidFill>
                  <a:schemeClr val="bg1"/>
                </a:solidFill>
                <a:latin typeface="Aptos Display" panose="020B0004020202020204" pitchFamily="34" charset="0"/>
              </a:rPr>
              <a:t>' means Share it.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2D4B3F-E814-DA52-F73E-684EAA8427DC}"/>
              </a:ext>
            </a:extLst>
          </p:cNvPr>
          <p:cNvSpPr txBox="1"/>
          <p:nvPr/>
        </p:nvSpPr>
        <p:spPr>
          <a:xfrm>
            <a:off x="2410770" y="2431690"/>
            <a:ext cx="885798" cy="33855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ookman Old Style" panose="02050604050505020204" pitchFamily="18" charset="0"/>
              </a:rPr>
              <a:t>Share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FA0BBE-2DC4-DEB2-7804-93430585DB38}"/>
              </a:ext>
            </a:extLst>
          </p:cNvPr>
          <p:cNvSpPr txBox="1"/>
          <p:nvPr/>
        </p:nvSpPr>
        <p:spPr>
          <a:xfrm>
            <a:off x="8136726" y="1787459"/>
            <a:ext cx="885798" cy="33855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ookman Old Style" panose="02050604050505020204" pitchFamily="18" charset="0"/>
              </a:rPr>
              <a:t>Verify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98D807-D6CE-D161-8188-FD6EC5F83684}"/>
              </a:ext>
            </a:extLst>
          </p:cNvPr>
          <p:cNvSpPr txBox="1"/>
          <p:nvPr/>
        </p:nvSpPr>
        <p:spPr>
          <a:xfrm rot="16200000">
            <a:off x="10124402" y="4416994"/>
            <a:ext cx="148447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ookman Old Style" panose="02050604050505020204" pitchFamily="18" charset="0"/>
              </a:rPr>
              <a:t>Interpolation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28FC81-8D6C-B6AC-F67A-AC1C25C7A060}"/>
              </a:ext>
            </a:extLst>
          </p:cNvPr>
          <p:cNvSpPr txBox="1"/>
          <p:nvPr/>
        </p:nvSpPr>
        <p:spPr>
          <a:xfrm rot="16200000">
            <a:off x="9402104" y="4401508"/>
            <a:ext cx="1515442" cy="307777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ookman Old Style" panose="02050604050505020204" pitchFamily="18" charset="0"/>
              </a:rPr>
              <a:t>Verify</a:t>
            </a: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D9257B63-4332-0FF0-2B48-41014741F34B}"/>
              </a:ext>
            </a:extLst>
          </p:cNvPr>
          <p:cNvSpPr/>
          <p:nvPr/>
        </p:nvSpPr>
        <p:spPr>
          <a:xfrm rot="2246233">
            <a:off x="9497348" y="3995032"/>
            <a:ext cx="476101" cy="91465"/>
          </a:xfrm>
          <a:prstGeom prst="rightArrow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3" name="Right Arrow 31">
            <a:extLst>
              <a:ext uri="{FF2B5EF4-FFF2-40B4-BE49-F238E27FC236}">
                <a16:creationId xmlns:a16="http://schemas.microsoft.com/office/drawing/2014/main" id="{97D62434-E759-B694-0C98-4534DC778A70}"/>
              </a:ext>
            </a:extLst>
          </p:cNvPr>
          <p:cNvSpPr/>
          <p:nvPr/>
        </p:nvSpPr>
        <p:spPr>
          <a:xfrm rot="19156145">
            <a:off x="9527465" y="5261664"/>
            <a:ext cx="476101" cy="91465"/>
          </a:xfrm>
          <a:prstGeom prst="rightArrow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4" name="Right Arrow 31">
            <a:extLst>
              <a:ext uri="{FF2B5EF4-FFF2-40B4-BE49-F238E27FC236}">
                <a16:creationId xmlns:a16="http://schemas.microsoft.com/office/drawing/2014/main" id="{2C9467E1-16AF-62D0-82D5-E4460DDD0FAD}"/>
              </a:ext>
            </a:extLst>
          </p:cNvPr>
          <p:cNvSpPr/>
          <p:nvPr/>
        </p:nvSpPr>
        <p:spPr>
          <a:xfrm>
            <a:off x="10348906" y="4945622"/>
            <a:ext cx="325184" cy="147305"/>
          </a:xfrm>
          <a:prstGeom prst="rightArrow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5" name="Right Arrow 31">
            <a:extLst>
              <a:ext uri="{FF2B5EF4-FFF2-40B4-BE49-F238E27FC236}">
                <a16:creationId xmlns:a16="http://schemas.microsoft.com/office/drawing/2014/main" id="{6A27AF49-2C76-5E66-8055-2B8E6EE9DEFA}"/>
              </a:ext>
            </a:extLst>
          </p:cNvPr>
          <p:cNvSpPr/>
          <p:nvPr/>
        </p:nvSpPr>
        <p:spPr>
          <a:xfrm>
            <a:off x="11064643" y="4349249"/>
            <a:ext cx="268747" cy="420280"/>
          </a:xfrm>
          <a:prstGeom prst="rightArrow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6" name="Right Arrow 31">
            <a:extLst>
              <a:ext uri="{FF2B5EF4-FFF2-40B4-BE49-F238E27FC236}">
                <a16:creationId xmlns:a16="http://schemas.microsoft.com/office/drawing/2014/main" id="{E30B76EB-57E1-9E6F-A15B-FBFB77D2262E}"/>
              </a:ext>
            </a:extLst>
          </p:cNvPr>
          <p:cNvSpPr/>
          <p:nvPr/>
        </p:nvSpPr>
        <p:spPr>
          <a:xfrm>
            <a:off x="10339943" y="4154385"/>
            <a:ext cx="325184" cy="147305"/>
          </a:xfrm>
          <a:prstGeom prst="rightArrow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97E3C0-4606-78D7-BBD9-DD8B12D2DBBF}"/>
                  </a:ext>
                </a:extLst>
              </p:cNvPr>
              <p:cNvSpPr txBox="1"/>
              <p:nvPr/>
            </p:nvSpPr>
            <p:spPr>
              <a:xfrm>
                <a:off x="11179255" y="4161618"/>
                <a:ext cx="72690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en-US" sz="14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97E3C0-4606-78D7-BBD9-DD8B12D2D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255" y="4161618"/>
                <a:ext cx="726907" cy="523220"/>
              </a:xfrm>
              <a:prstGeom prst="rect">
                <a:avLst/>
              </a:prstGeom>
              <a:blipFill>
                <a:blip r:embed="rId20"/>
                <a:stretch>
                  <a:fillRect t="-2326" r="-4202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85AF0A8-D8A8-4F19-C7FE-ABAA4E692241}"/>
                  </a:ext>
                </a:extLst>
              </p:cNvPr>
              <p:cNvSpPr txBox="1"/>
              <p:nvPr/>
            </p:nvSpPr>
            <p:spPr>
              <a:xfrm rot="2370476">
                <a:off x="9285963" y="4002284"/>
                <a:ext cx="67403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da-DK" altLang="en-US" sz="1600" b="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𝛾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85AF0A8-D8A8-4F19-C7FE-ABAA4E692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70476">
                <a:off x="9285963" y="4002284"/>
                <a:ext cx="674039" cy="338554"/>
              </a:xfrm>
              <a:prstGeom prst="rect">
                <a:avLst/>
              </a:prstGeom>
              <a:blipFill>
                <a:blip r:embed="rId21"/>
                <a:stretch>
                  <a:fillRect l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4BE9DB-37A5-AE73-10E3-E517B3BB5237}"/>
                  </a:ext>
                </a:extLst>
              </p:cNvPr>
              <p:cNvSpPr txBox="1"/>
              <p:nvPr/>
            </p:nvSpPr>
            <p:spPr>
              <a:xfrm>
                <a:off x="10320574" y="3747518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009242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4BE9DB-37A5-AE73-10E3-E517B3BB5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574" y="3747518"/>
                <a:ext cx="426063" cy="338554"/>
              </a:xfrm>
              <a:prstGeom prst="rect">
                <a:avLst/>
              </a:prstGeom>
              <a:blipFill>
                <a:blip r:embed="rId2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41E9C85-9A30-4FC1-EC5D-7D300D454FFB}"/>
                  </a:ext>
                </a:extLst>
              </p:cNvPr>
              <p:cNvSpPr txBox="1"/>
              <p:nvPr/>
            </p:nvSpPr>
            <p:spPr>
              <a:xfrm>
                <a:off x="10312549" y="5101615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009242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41E9C85-9A30-4FC1-EC5D-7D300D454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549" y="5101615"/>
                <a:ext cx="426063" cy="338554"/>
              </a:xfrm>
              <a:prstGeom prst="rect">
                <a:avLst/>
              </a:prstGeom>
              <a:blipFill>
                <a:blip r:embed="rId23"/>
                <a:stretch>
                  <a:fillRect l="-20000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3C462406-EEEC-CD37-F96A-393861F7AB5A}"/>
              </a:ext>
            </a:extLst>
          </p:cNvPr>
          <p:cNvSpPr txBox="1"/>
          <p:nvPr/>
        </p:nvSpPr>
        <p:spPr>
          <a:xfrm>
            <a:off x="10007369" y="3150162"/>
            <a:ext cx="1417944" cy="33855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ookman Old Style" panose="02050604050505020204" pitchFamily="18" charset="0"/>
              </a:rPr>
              <a:t>Reconstruct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502CD87-B04C-3D3C-51B6-BBE502145F41}"/>
                  </a:ext>
                </a:extLst>
              </p:cNvPr>
              <p:cNvSpPr txBox="1"/>
              <p:nvPr/>
            </p:nvSpPr>
            <p:spPr>
              <a:xfrm rot="19167747">
                <a:off x="9295908" y="4977125"/>
                <a:ext cx="67403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a-DK" altLang="en-US" sz="1600" b="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𝛾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</m:oMath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502CD87-B04C-3D3C-51B6-BBE502145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67747">
                <a:off x="9295908" y="4977125"/>
                <a:ext cx="674039" cy="338554"/>
              </a:xfrm>
              <a:prstGeom prst="rect">
                <a:avLst/>
              </a:prstGeom>
              <a:blipFill>
                <a:blip r:embed="rId24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2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5" grpId="0" animBg="1"/>
      <p:bldP spid="6" grpId="0" uiExpand="1" build="p"/>
      <p:bldP spid="7" grpId="0" uiExpand="1" build="p"/>
      <p:bldP spid="15" grpId="0"/>
      <p:bldP spid="17" grpId="0" animBg="1"/>
      <p:bldP spid="18" grpId="0"/>
      <p:bldP spid="22" grpId="0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EADCC0-1653-09B4-8435-36C8CA7A9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4" y="1206360"/>
            <a:ext cx="11996705" cy="18135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76000" y="301681"/>
                <a:ext cx="11616000" cy="850464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Security and Instantiations of 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latin typeface="Cambria Math" panose="02040503050406030204" pitchFamily="18" charset="0"/>
                        <a:cs typeface="Aharoni" panose="02010803020104030203" pitchFamily="2" charset="-79"/>
                      </a:rPr>
                      <m:t>𝚷</m:t>
                    </m:r>
                  </m:oMath>
                </a14:m>
                <a:r>
                  <a:rPr lang="en-US" sz="32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:</a:t>
                </a:r>
                <a:endParaRPr lang="nl-NL" sz="3200" dirty="0">
                  <a:solidFill>
                    <a:srgbClr val="FFC000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1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6000" y="301681"/>
                <a:ext cx="11616000" cy="850464"/>
              </a:xfrm>
              <a:blipFill>
                <a:blip r:embed="rId4"/>
                <a:stretch>
                  <a:fillRect l="-209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D04A16-C759-5D73-C42C-39E3E4A353DE}"/>
              </a:ext>
            </a:extLst>
          </p:cNvPr>
          <p:cNvSpPr txBox="1"/>
          <p:nvPr/>
        </p:nvSpPr>
        <p:spPr>
          <a:xfrm>
            <a:off x="1354035" y="6398334"/>
            <a:ext cx="57957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ptos Display" panose="020B0004020202020204" pitchFamily="34" charset="0"/>
              </a:rPr>
              <a:t>Note</a:t>
            </a:r>
            <a:r>
              <a:rPr lang="en-US" sz="1200" dirty="0">
                <a:solidFill>
                  <a:schemeClr val="bg1"/>
                </a:solidFill>
                <a:latin typeface="Aptos Display" panose="020B0004020202020204" pitchFamily="34" charset="0"/>
              </a:rPr>
              <a:t>: In Turkish, 'Pay' (pronounced [</a:t>
            </a:r>
            <a:r>
              <a:rPr lang="en-US" sz="1200" dirty="0" err="1">
                <a:solidFill>
                  <a:schemeClr val="bg1"/>
                </a:solidFill>
                <a:latin typeface="Aptos Display" panose="020B0004020202020204" pitchFamily="34" charset="0"/>
              </a:rPr>
              <a:t>paɪ</a:t>
            </a:r>
            <a:r>
              <a:rPr lang="en-US" sz="1200" dirty="0">
                <a:solidFill>
                  <a:schemeClr val="bg1"/>
                </a:solidFill>
                <a:latin typeface="Aptos Display" panose="020B0004020202020204" pitchFamily="34" charset="0"/>
              </a:rPr>
              <a:t>]) is a noun for Share, and '</a:t>
            </a:r>
            <a:r>
              <a:rPr lang="en-US" sz="1200" dirty="0" err="1">
                <a:solidFill>
                  <a:schemeClr val="bg1"/>
                </a:solidFill>
                <a:latin typeface="Aptos Display" panose="020B0004020202020204" pitchFamily="34" charset="0"/>
              </a:rPr>
              <a:t>Payla</a:t>
            </a:r>
            <a:r>
              <a:rPr lang="en-US" sz="1200" dirty="0">
                <a:solidFill>
                  <a:schemeClr val="bg1"/>
                </a:solidFill>
                <a:latin typeface="Aptos Display" panose="020B0004020202020204" pitchFamily="34" charset="0"/>
              </a:rPr>
              <a:t>' means Share it.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jdelijke aanduiding voor inhoud 12">
                <a:extLst>
                  <a:ext uri="{FF2B5EF4-FFF2-40B4-BE49-F238E27FC236}">
                    <a16:creationId xmlns:a16="http://schemas.microsoft.com/office/drawing/2014/main" id="{1BBC4DF5-3AB7-042F-0A9D-614DC42700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4619" y="3193189"/>
                <a:ext cx="10189186" cy="32492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03275" lvl="1" indent="-346075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an alternative to Pedersen VSS [Ped91], </a:t>
                </a:r>
                <a:r>
                  <a:rPr lang="en-US" sz="1800" dirty="0">
                    <a:solidFill>
                      <a:srgbClr val="C00000"/>
                    </a:solidFill>
                    <a:latin typeface="Bookman Old Style" panose="02050604050505020204" pitchFamily="18" charset="0"/>
                    <a:sym typeface="Wingdings" panose="05000000000000000000" pitchFamily="2" charset="2"/>
                  </a:rPr>
                  <a:t>named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endParaRPr lang="en-US" sz="1800" dirty="0">
                  <a:latin typeface="Bookman Old Style" panose="02050604050505020204" pitchFamily="18" charset="0"/>
                  <a:sym typeface="Wingdings" panose="05000000000000000000" pitchFamily="2" charset="2"/>
                </a:endParaRPr>
              </a:p>
              <a:p>
                <a:pPr marL="1260475" lvl="2" indent="-346075" algn="just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Bookman Old Style" panose="02050604050505020204" pitchFamily="18" charset="0"/>
                  </a:rPr>
                  <a:t>Complete, Verifiable, and (Perfectly) </a:t>
                </a:r>
                <a:r>
                  <a:rPr lang="en-US" sz="1400" dirty="0" err="1">
                    <a:latin typeface="Bookman Old Style" panose="02050604050505020204" pitchFamily="18" charset="0"/>
                  </a:rPr>
                  <a:t>Simulatable</a:t>
                </a:r>
                <a:endParaRPr lang="en-US" sz="1400" dirty="0">
                  <a:latin typeface="Bookman Old Style" panose="02050604050505020204" pitchFamily="18" charset="0"/>
                  <a:sym typeface="Wingdings" panose="05000000000000000000" pitchFamily="2" charset="2"/>
                </a:endParaRPr>
              </a:p>
              <a:p>
                <a:pPr marL="803275" lvl="1" indent="-346075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180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 an alternative to Feldman VSS [Fel87], </a:t>
                </a:r>
                <a:r>
                  <a:rPr lang="en-US" sz="1800" dirty="0">
                    <a:solidFill>
                      <a:srgbClr val="C00000"/>
                    </a:solidFill>
                    <a:latin typeface="Bookman Old Style" panose="02050604050505020204" pitchFamily="18" charset="0"/>
                    <a:sym typeface="Wingdings" panose="05000000000000000000" pitchFamily="2" charset="2"/>
                  </a:rPr>
                  <a:t>named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1800" dirty="0">
                  <a:latin typeface="Bookman Old Style" panose="02050604050505020204" pitchFamily="18" charset="0"/>
                  <a:sym typeface="Wingdings" panose="05000000000000000000" pitchFamily="2" charset="2"/>
                </a:endParaRPr>
              </a:p>
              <a:p>
                <a:pPr marL="1260475" lvl="2" indent="-346075" algn="just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Bookman Old Style" panose="02050604050505020204" pitchFamily="18" charset="0"/>
                  </a:rPr>
                  <a:t>Complete, Verifiable, and (Computationally) Unpredictable</a:t>
                </a:r>
              </a:p>
              <a:p>
                <a:pPr marL="1260475" lvl="2" indent="-346075" algn="just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Requires a high-entropy secret</a:t>
                </a:r>
                <a:endParaRPr lang="en-US" sz="1400" dirty="0">
                  <a:latin typeface="Bookman Old Style" panose="02050604050505020204" pitchFamily="18" charset="0"/>
                </a:endParaRPr>
              </a:p>
              <a:p>
                <a:pPr marL="803275" lvl="1" indent="-346075" algn="just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𝐻𝑎𝑠h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an alternative to [A</a:t>
                </a:r>
                <a:r>
                  <a:rPr lang="en-US" sz="1800" dirty="0">
                    <a:solidFill>
                      <a:srgbClr val="FF0000"/>
                    </a:solidFill>
                    <a:latin typeface="Bookman Old Style" panose="02050604050505020204" pitchFamily="18" charset="0"/>
                    <a:sym typeface="Wingdings" panose="05000000000000000000" pitchFamily="2" charset="2"/>
                  </a:rPr>
                  <a:t>B</a:t>
                </a:r>
                <a:r>
                  <a:rPr lang="en-US" sz="180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CP23] VSS, </a:t>
                </a:r>
                <a:r>
                  <a:rPr lang="en-US" sz="1800" dirty="0">
                    <a:solidFill>
                      <a:srgbClr val="C00000"/>
                    </a:solidFill>
                    <a:latin typeface="Bookman Old Style" panose="02050604050505020204" pitchFamily="18" charset="0"/>
                    <a:sym typeface="Wingdings" panose="05000000000000000000" pitchFamily="2" charset="2"/>
                  </a:rPr>
                  <a:t>named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𝐿𝐴</m:t>
                        </m:r>
                      </m:sub>
                    </m:sSub>
                  </m:oMath>
                </a14:m>
                <a:endParaRPr lang="en-US" sz="1800" dirty="0">
                  <a:latin typeface="Bookman Old Style" panose="02050604050505020204" pitchFamily="18" charset="0"/>
                  <a:sym typeface="Wingdings" panose="05000000000000000000" pitchFamily="2" charset="2"/>
                </a:endParaRPr>
              </a:p>
              <a:p>
                <a:pPr marL="1260475" lvl="2" indent="-346075" algn="just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Bookman Old Style" panose="02050604050505020204" pitchFamily="18" charset="0"/>
                  </a:rPr>
                  <a:t>Complete, Verifiable, and Computationally </a:t>
                </a:r>
                <a:r>
                  <a:rPr lang="en-US" sz="1400" dirty="0" err="1">
                    <a:latin typeface="Bookman Old Style" panose="02050604050505020204" pitchFamily="18" charset="0"/>
                  </a:rPr>
                  <a:t>Simulatable</a:t>
                </a:r>
                <a:endParaRPr lang="en-US" sz="1400" dirty="0">
                  <a:latin typeface="Bookman Old Style" panose="02050604050505020204" pitchFamily="18" charset="0"/>
                </a:endParaRPr>
              </a:p>
              <a:p>
                <a:pPr marL="1260475" lvl="2" indent="-346075" algn="just">
                  <a:buFont typeface="Wingdings" panose="05000000000000000000" pitchFamily="2" charset="2"/>
                  <a:buChar char="§"/>
                </a:pPr>
                <a:r>
                  <a:rPr lang="en-US" sz="1400" dirty="0">
                    <a:latin typeface="Bookman Old Style" panose="02050604050505020204" pitchFamily="18" charset="0"/>
                  </a:rPr>
                  <a:t>In case of sharing a high-entropy secret, the randomizer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latin typeface="Bookman Old Style" panose="02050604050505020204" pitchFamily="18" charset="0"/>
                  </a:rPr>
                  <a:t>can be omitted. </a:t>
                </a:r>
              </a:p>
              <a:p>
                <a:pPr marL="796925" lvl="2" indent="-346075" algn="just">
                  <a:buFont typeface="Wingdings" panose="05000000000000000000" pitchFamily="2" charset="2"/>
                  <a:buChar char="§"/>
                  <a:tabLst>
                    <a:tab pos="973138" algn="l"/>
                  </a:tabLst>
                </a:pP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endParaRPr lang="en-US" sz="1800" dirty="0"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4" name="Tijdelijke aanduiding voor inhoud 12">
                <a:extLst>
                  <a:ext uri="{FF2B5EF4-FFF2-40B4-BE49-F238E27FC236}">
                    <a16:creationId xmlns:a16="http://schemas.microsoft.com/office/drawing/2014/main" id="{1BBC4DF5-3AB7-042F-0A9D-614DC4270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19" y="3193189"/>
                <a:ext cx="10189186" cy="3249298"/>
              </a:xfrm>
              <a:prstGeom prst="rect">
                <a:avLst/>
              </a:prstGeom>
              <a:blipFill>
                <a:blip r:embed="rId5"/>
                <a:stretch>
                  <a:fillRect t="-4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5614" y="1639585"/>
                <a:ext cx="11530305" cy="140942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1800" i="1" dirty="0">
                    <a:latin typeface="Bookman Old Style" panose="02050604050505020204" pitchFamily="18" charset="0"/>
                  </a:rPr>
                  <a:t>Let the (vector) commitment scheme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., .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 .)</m:t>
                    </m:r>
                  </m:oMath>
                </a14:m>
                <a:r>
                  <a:rPr lang="en-US" sz="1800" i="1" dirty="0">
                    <a:latin typeface="Bookman Old Style" panose="02050604050505020204" pitchFamily="18" charset="0"/>
                  </a:rPr>
                  <a:t> is perfectly (resp. computationally) hiding and computationally (resp. perfectly) binding,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𝑅𝑂</m:t>
                    </m:r>
                  </m:oMath>
                </a14:m>
                <a:r>
                  <a:rPr lang="en-US" sz="1800" i="1" dirty="0">
                    <a:latin typeface="Bookman Old Style" panose="02050604050505020204" pitchFamily="18" charset="0"/>
                  </a:rPr>
                  <a:t> is a random oracle. Then, the generic construction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𝛱</m:t>
                    </m:r>
                  </m:oMath>
                </a14:m>
                <a:r>
                  <a:rPr lang="en-US" sz="1800" i="1" dirty="0">
                    <a:latin typeface="Bookman Old Style" panose="02050604050505020204" pitchFamily="18" charset="0"/>
                  </a:rPr>
                  <a:t> constitutes a secure VSS scheme in the honest-majority setting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i="1" dirty="0">
                    <a:latin typeface="Bookman Old Style" panose="02050604050505020204" pitchFamily="18" charset="0"/>
                  </a:rPr>
                  <a:t>), that satisfies completeness, verifiability and perfect (resp. computational) simulatability. </a:t>
                </a:r>
                <a:endParaRPr lang="en-US" sz="1800" dirty="0"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5614" y="1639585"/>
                <a:ext cx="11530305" cy="1409422"/>
              </a:xfrm>
              <a:blipFill>
                <a:blip r:embed="rId6"/>
                <a:stretch>
                  <a:fillRect l="-423" t="-2165" r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95ABB26-515A-3636-3BC2-0B0FD20968C1}"/>
              </a:ext>
            </a:extLst>
          </p:cNvPr>
          <p:cNvSpPr/>
          <p:nvPr/>
        </p:nvSpPr>
        <p:spPr>
          <a:xfrm rot="16200000">
            <a:off x="-895465" y="4364138"/>
            <a:ext cx="2787642" cy="475655"/>
          </a:xfrm>
          <a:prstGeom prst="rect">
            <a:avLst/>
          </a:prstGeom>
          <a:solidFill>
            <a:srgbClr val="99FF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Instantiations</a:t>
            </a:r>
          </a:p>
        </p:txBody>
      </p:sp>
    </p:spTree>
    <p:extLst>
      <p:ext uri="{BB962C8B-B14F-4D97-AF65-F5344CB8AC3E}">
        <p14:creationId xmlns:p14="http://schemas.microsoft.com/office/powerpoint/2010/main" val="155882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61600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Performance of New VSS Schemes: 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Asymptotic Costs  </a:t>
            </a:r>
            <a:endParaRPr lang="nl-NL" sz="3200" dirty="0">
              <a:solidFill>
                <a:srgbClr val="FFC00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108" y="1335172"/>
                <a:ext cx="11857212" cy="701678"/>
              </a:xfrm>
            </p:spPr>
            <p:txBody>
              <a:bodyPr>
                <a:normAutofit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ookman Old Style" panose="02050604050505020204" pitchFamily="18" charset="0"/>
                  </a:rPr>
                  <a:t>Abbreviations:</a:t>
                </a:r>
                <a:r>
                  <a:rPr lang="en-US" sz="2000" dirty="0">
                    <a:latin typeface="Bookman Old Style" panose="02050604050505020204" pitchFamily="18" charset="0"/>
                  </a:rPr>
                  <a:t> </a:t>
                </a:r>
                <a:r>
                  <a:rPr lang="en-US" sz="1600" dirty="0">
                    <a:latin typeface="Bookman Old Style" panose="02050604050505020204" pitchFamily="18" charset="0"/>
                  </a:rPr>
                  <a:t>DL: Discrete Logarithm, (Q)ROM: (Quantum) Random Oracle Model, BC: Broadcast, PV: Private,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# parties,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Exponentiation in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𝑃𝐸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Degree-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polynomial evaluations,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Hashing,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element size. </a:t>
                </a:r>
              </a:p>
            </p:txBody>
          </p:sp>
        </mc:Choice>
        <mc:Fallback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108" y="1335172"/>
                <a:ext cx="11857212" cy="701678"/>
              </a:xfrm>
              <a:blipFill>
                <a:blip r:embed="rId3"/>
                <a:stretch>
                  <a:fillRect l="-308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C688CFF-80DA-188A-B8D1-8BE5A3F64A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439474"/>
                  </p:ext>
                </p:extLst>
              </p:nvPr>
            </p:nvGraphicFramePr>
            <p:xfrm>
              <a:off x="486137" y="2193849"/>
              <a:ext cx="11321309" cy="3736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761">
                      <a:extLst>
                        <a:ext uri="{9D8B030D-6E8A-4147-A177-3AD203B41FA5}">
                          <a16:colId xmlns:a16="http://schemas.microsoft.com/office/drawing/2014/main" val="880904295"/>
                        </a:ext>
                      </a:extLst>
                    </a:gridCol>
                    <a:gridCol w="1886674">
                      <a:extLst>
                        <a:ext uri="{9D8B030D-6E8A-4147-A177-3AD203B41FA5}">
                          <a16:colId xmlns:a16="http://schemas.microsoft.com/office/drawing/2014/main" val="3922364351"/>
                        </a:ext>
                      </a:extLst>
                    </a:gridCol>
                    <a:gridCol w="1423686">
                      <a:extLst>
                        <a:ext uri="{9D8B030D-6E8A-4147-A177-3AD203B41FA5}">
                          <a16:colId xmlns:a16="http://schemas.microsoft.com/office/drawing/2014/main" val="4226467719"/>
                        </a:ext>
                      </a:extLst>
                    </a:gridCol>
                    <a:gridCol w="1111169">
                      <a:extLst>
                        <a:ext uri="{9D8B030D-6E8A-4147-A177-3AD203B41FA5}">
                          <a16:colId xmlns:a16="http://schemas.microsoft.com/office/drawing/2014/main" val="3108151291"/>
                        </a:ext>
                      </a:extLst>
                    </a:gridCol>
                    <a:gridCol w="2291788">
                      <a:extLst>
                        <a:ext uri="{9D8B030D-6E8A-4147-A177-3AD203B41FA5}">
                          <a16:colId xmlns:a16="http://schemas.microsoft.com/office/drawing/2014/main" val="3820949010"/>
                        </a:ext>
                      </a:extLst>
                    </a:gridCol>
                    <a:gridCol w="1307939">
                      <a:extLst>
                        <a:ext uri="{9D8B030D-6E8A-4147-A177-3AD203B41FA5}">
                          <a16:colId xmlns:a16="http://schemas.microsoft.com/office/drawing/2014/main" val="1144699544"/>
                        </a:ext>
                      </a:extLst>
                    </a:gridCol>
                    <a:gridCol w="1697292">
                      <a:extLst>
                        <a:ext uri="{9D8B030D-6E8A-4147-A177-3AD203B41FA5}">
                          <a16:colId xmlns:a16="http://schemas.microsoft.com/office/drawing/2014/main" val="2838365046"/>
                        </a:ext>
                      </a:extLst>
                    </a:gridCol>
                  </a:tblGrid>
                  <a:tr h="3686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VSS Scheme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High-Entropy Secret?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Assumption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Sharing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Dealer’s Communication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Verification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Reconstruction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1821500"/>
                      </a:ext>
                    </a:extLst>
                  </a:tr>
                  <a:tr h="545971">
                    <a:tc>
                      <a:txBody>
                        <a:bodyPr/>
                        <a:lstStyle/>
                        <a:p>
                          <a:r>
                            <a:rPr lang="en-US" sz="1400" b="0" dirty="0"/>
                            <a:t>Feldman [Fel87]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Yes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DL</a:t>
                          </a:r>
                          <a:br>
                            <a:rPr lang="en-US" sz="1400" b="0" dirty="0"/>
                          </a:br>
                          <a:r>
                            <a:rPr lang="en-US" sz="1400" b="0" dirty="0"/>
                            <a:t>(Plain)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𝑃𝐸</m:t>
                                </m:r>
                              </m:oMath>
                            </m:oMathPara>
                          </a14:m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/>
                            <a:t>PV: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US" sz="1400" b="0" dirty="0"/>
                        </a:p>
                        <a:p>
                          <a:r>
                            <a:rPr lang="en-US" sz="1400" b="0" dirty="0"/>
                            <a:t>BC: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≈0.5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20584893"/>
                      </a:ext>
                    </a:extLst>
                  </a:tr>
                  <a:tr h="5627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0" smtClean="0">
                                      <a:latin typeface="Cambria Math" panose="02040503050406030204" pitchFamily="18" charset="0"/>
                                    </a:rPr>
                                    <m:t>𝚷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dirty="0"/>
                            <a:t> </a:t>
                          </a:r>
                        </a:p>
                        <a:p>
                          <a:pPr algn="ctr"/>
                          <a:r>
                            <a:rPr lang="en-US" sz="1400" b="0" baseline="0" dirty="0"/>
                            <a:t> </a:t>
                          </a:r>
                          <a:r>
                            <a:rPr lang="en-US" sz="1200" b="0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</m:oMath>
                          </a14:m>
                          <a:r>
                            <a:rPr lang="en-US" sz="1200" b="0" dirty="0"/>
                            <a:t>)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Yes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DL</a:t>
                          </a:r>
                          <a:br>
                            <a:rPr lang="en-US" sz="1400" b="1" dirty="0"/>
                          </a:br>
                          <a:r>
                            <a:rPr lang="en-US" sz="1400" b="1" dirty="0"/>
                            <a:t>(ROM)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1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𝑷𝑬</m:t>
                                </m:r>
                              </m:oMath>
                            </m:oMathPara>
                          </a14:m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PV: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US" sz="1400" b="1" dirty="0"/>
                        </a:p>
                        <a:p>
                          <a:r>
                            <a:rPr lang="en-US" sz="1400" b="1" dirty="0"/>
                            <a:t>BC: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d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𝑮</m:t>
                                    </m:r>
                                  </m:sub>
                                </m:sSub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𝑷𝑬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𝑯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𝒕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𝑮</m:t>
                                    </m:r>
                                  </m:sub>
                                </m:sSub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𝒕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𝑷𝑬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𝒕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𝑯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8327984"/>
                      </a:ext>
                    </a:extLst>
                  </a:tr>
                  <a:tr h="545971">
                    <a:tc>
                      <a:txBody>
                        <a:bodyPr/>
                        <a:lstStyle/>
                        <a:p>
                          <a:r>
                            <a:rPr lang="en-US" sz="1400" b="0" dirty="0"/>
                            <a:t>Pedersen [Ped91]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No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DL</a:t>
                          </a:r>
                          <a:br>
                            <a:rPr lang="en-US" sz="1400" b="0" dirty="0"/>
                          </a:br>
                          <a:r>
                            <a:rPr lang="en-US" sz="1400" b="0" dirty="0"/>
                            <a:t>(Plain)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≈2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𝑃𝐸</m:t>
                                </m:r>
                              </m:oMath>
                            </m:oMathPara>
                          </a14:m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/>
                            <a:t>PV: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US" sz="1400" b="0" dirty="0"/>
                        </a:p>
                        <a:p>
                          <a:r>
                            <a:rPr lang="en-US" sz="1400" b="0" dirty="0"/>
                            <a:t>BC: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≈0.5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64657346"/>
                      </a:ext>
                    </a:extLst>
                  </a:tr>
                  <a:tr h="5627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0" smtClean="0">
                                      <a:latin typeface="Cambria Math" panose="02040503050406030204" pitchFamily="18" charset="0"/>
                                    </a:rPr>
                                    <m:t>𝚷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dirty="0"/>
                            <a:t>  </a:t>
                          </a:r>
                        </a:p>
                        <a:p>
                          <a:pPr algn="ctr"/>
                          <a:r>
                            <a:rPr lang="en-US" sz="1200" b="0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bSup>
                            </m:oMath>
                          </a14:m>
                          <a:r>
                            <a:rPr lang="en-US" sz="1200" b="0" dirty="0"/>
                            <a:t>)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No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DL</a:t>
                          </a:r>
                          <a:br>
                            <a:rPr lang="en-US" sz="1400" b="1" dirty="0"/>
                          </a:br>
                          <a:r>
                            <a:rPr lang="en-US" sz="1400" b="1" dirty="0"/>
                            <a:t>(ROM)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1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𝑷𝑬</m:t>
                                </m:r>
                              </m:oMath>
                            </m:oMathPara>
                          </a14:m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PV: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US" sz="1400" b="1" dirty="0"/>
                        </a:p>
                        <a:p>
                          <a:r>
                            <a:rPr lang="en-US" sz="1400" b="1" dirty="0"/>
                            <a:t>BC: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d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𝑮</m:t>
                                    </m:r>
                                  </m:sub>
                                </m:sSub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𝑷𝑬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𝑯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𝒕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𝑮</m:t>
                                    </m:r>
                                  </m:sub>
                                </m:sSub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𝒕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𝑷𝑬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𝒕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𝑯</m:t>
                                </m:r>
                                <m:r>
                                  <a:rPr lang="en-US" sz="1400" b="1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3302884"/>
                      </a:ext>
                    </a:extLst>
                  </a:tr>
                  <a:tr h="578330">
                    <a:tc>
                      <a:txBody>
                        <a:bodyPr/>
                        <a:lstStyle/>
                        <a:p>
                          <a:r>
                            <a:rPr lang="en-US" sz="1400" b="0" dirty="0"/>
                            <a:t>[A</a:t>
                          </a:r>
                          <a:r>
                            <a:rPr lang="en-US" sz="1400" b="0" dirty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r>
                            <a:rPr lang="en-US" sz="1400" b="0" dirty="0"/>
                            <a:t>CP23]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Yes (or No)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Hash function</a:t>
                          </a:r>
                          <a:br>
                            <a:rPr lang="en-US" sz="1400" b="0" dirty="0"/>
                          </a:br>
                          <a:r>
                            <a:rPr lang="en-US" sz="1400" b="0" dirty="0"/>
                            <a:t>(QROM) 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sz="14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𝑃𝐸</m:t>
                                </m:r>
                              </m:oMath>
                            </m:oMathPara>
                          </a14:m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/>
                            <a:t>PV: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400" b="0" dirty="0"/>
                            <a:t>(or</a:t>
                          </a:r>
                          <a:r>
                            <a:rPr lang="en-US" sz="14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|)</m:t>
                              </m:r>
                            </m:oMath>
                          </a14:m>
                          <a:endParaRPr lang="en-US" sz="1400" b="0" dirty="0"/>
                        </a:p>
                        <a:p>
                          <a:r>
                            <a:rPr lang="en-US" sz="1400" b="0" dirty="0"/>
                            <a:t>BC: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1 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𝑃𝐸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+3 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𝑃𝐸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+3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𝐻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5377655"/>
                      </a:ext>
                    </a:extLst>
                  </a:tr>
                  <a:tr h="4219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0" smtClean="0">
                                      <a:latin typeface="Cambria Math" panose="02040503050406030204" pitchFamily="18" charset="0"/>
                                    </a:rPr>
                                    <m:t>𝚷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𝑳𝑨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dirty="0"/>
                            <a:t>  </a:t>
                          </a:r>
                        </a:p>
                        <a:p>
                          <a:pPr algn="l"/>
                          <a:r>
                            <a:rPr lang="en-US" sz="1200" b="0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𝐻𝑎𝑠h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trike="sngStrike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trike="sngStrike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200" b="0" i="1" strike="sngStrike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b="0" dirty="0"/>
                            <a:t>)</a:t>
                          </a:r>
                          <a:endParaRPr lang="en-BE" sz="1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Yes (</a:t>
                          </a:r>
                          <a:r>
                            <a:rPr lang="en-US" sz="1400" b="1" strike="sngStrike" dirty="0"/>
                            <a:t>or No</a:t>
                          </a:r>
                          <a:r>
                            <a:rPr lang="en-US" sz="1400" b="1" dirty="0"/>
                            <a:t>)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Hash function</a:t>
                          </a:r>
                          <a:br>
                            <a:rPr lang="en-US" sz="1400" b="1" dirty="0"/>
                          </a:br>
                          <a:r>
                            <a:rPr lang="en-US" sz="1400" b="1" dirty="0"/>
                            <a:t>(QROM) 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sz="1400" b="1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𝑷𝑬</m:t>
                                </m:r>
                              </m:oMath>
                            </m:oMathPara>
                          </a14:m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PV: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400" b="1" dirty="0"/>
                            <a:t>(or</a:t>
                          </a:r>
                          <a:r>
                            <a:rPr lang="en-US" sz="1400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|)</m:t>
                              </m:r>
                            </m:oMath>
                          </a14:m>
                          <a:endParaRPr lang="en-US" sz="1400" b="1" dirty="0"/>
                        </a:p>
                        <a:p>
                          <a:r>
                            <a:rPr lang="en-US" sz="1400" b="1" dirty="0"/>
                            <a:t>BC: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</m:d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𝑷𝑬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+2 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𝑯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𝑷𝑬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𝑯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015794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C688CFF-80DA-188A-B8D1-8BE5A3F64A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439474"/>
                  </p:ext>
                </p:extLst>
              </p:nvPr>
            </p:nvGraphicFramePr>
            <p:xfrm>
              <a:off x="486137" y="2193849"/>
              <a:ext cx="11321309" cy="3736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2761">
                      <a:extLst>
                        <a:ext uri="{9D8B030D-6E8A-4147-A177-3AD203B41FA5}">
                          <a16:colId xmlns:a16="http://schemas.microsoft.com/office/drawing/2014/main" val="880904295"/>
                        </a:ext>
                      </a:extLst>
                    </a:gridCol>
                    <a:gridCol w="1886674">
                      <a:extLst>
                        <a:ext uri="{9D8B030D-6E8A-4147-A177-3AD203B41FA5}">
                          <a16:colId xmlns:a16="http://schemas.microsoft.com/office/drawing/2014/main" val="3922364351"/>
                        </a:ext>
                      </a:extLst>
                    </a:gridCol>
                    <a:gridCol w="1423686">
                      <a:extLst>
                        <a:ext uri="{9D8B030D-6E8A-4147-A177-3AD203B41FA5}">
                          <a16:colId xmlns:a16="http://schemas.microsoft.com/office/drawing/2014/main" val="4226467719"/>
                        </a:ext>
                      </a:extLst>
                    </a:gridCol>
                    <a:gridCol w="1111169">
                      <a:extLst>
                        <a:ext uri="{9D8B030D-6E8A-4147-A177-3AD203B41FA5}">
                          <a16:colId xmlns:a16="http://schemas.microsoft.com/office/drawing/2014/main" val="3108151291"/>
                        </a:ext>
                      </a:extLst>
                    </a:gridCol>
                    <a:gridCol w="2291788">
                      <a:extLst>
                        <a:ext uri="{9D8B030D-6E8A-4147-A177-3AD203B41FA5}">
                          <a16:colId xmlns:a16="http://schemas.microsoft.com/office/drawing/2014/main" val="3820949010"/>
                        </a:ext>
                      </a:extLst>
                    </a:gridCol>
                    <a:gridCol w="1307939">
                      <a:extLst>
                        <a:ext uri="{9D8B030D-6E8A-4147-A177-3AD203B41FA5}">
                          <a16:colId xmlns:a16="http://schemas.microsoft.com/office/drawing/2014/main" val="1144699544"/>
                        </a:ext>
                      </a:extLst>
                    </a:gridCol>
                    <a:gridCol w="1697292">
                      <a:extLst>
                        <a:ext uri="{9D8B030D-6E8A-4147-A177-3AD203B41FA5}">
                          <a16:colId xmlns:a16="http://schemas.microsoft.com/office/drawing/2014/main" val="2838365046"/>
                        </a:ext>
                      </a:extLst>
                    </a:gridCol>
                  </a:tblGrid>
                  <a:tr h="3686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VSS Scheme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High-Entropy Secret?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Assumption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Sharing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Dealer’s Communication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Verification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Reconstruction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1821500"/>
                      </a:ext>
                    </a:extLst>
                  </a:tr>
                  <a:tr h="545971">
                    <a:tc>
                      <a:txBody>
                        <a:bodyPr/>
                        <a:lstStyle/>
                        <a:p>
                          <a:r>
                            <a:rPr lang="en-US" sz="1400" b="0" dirty="0"/>
                            <a:t>Feldman [Fel87]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Yes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DL</a:t>
                          </a:r>
                          <a:br>
                            <a:rPr lang="en-US" sz="1400" b="0" dirty="0"/>
                          </a:br>
                          <a:r>
                            <a:rPr lang="en-US" sz="1400" b="0" dirty="0"/>
                            <a:t>(Plain)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40984" t="-69663" r="-477596" b="-5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63298" t="-69663" r="-132447" b="-5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38318" t="-69663" r="-132710" b="-52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66308" t="-69663" r="-1792" b="-529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0584893"/>
                      </a:ext>
                    </a:extLst>
                  </a:tr>
                  <a:tr h="562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80" t="-162366" r="-608365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Yes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DL</a:t>
                          </a:r>
                          <a:br>
                            <a:rPr lang="en-US" sz="1400" b="1" dirty="0"/>
                          </a:br>
                          <a:r>
                            <a:rPr lang="en-US" sz="1400" b="1" dirty="0"/>
                            <a:t>(ROM)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40984" t="-162366" r="-477596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63298" t="-162366" r="-132447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38318" t="-162366" r="-132710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66308" t="-162366" r="-1792" b="-4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8327984"/>
                      </a:ext>
                    </a:extLst>
                  </a:tr>
                  <a:tr h="545971">
                    <a:tc>
                      <a:txBody>
                        <a:bodyPr/>
                        <a:lstStyle/>
                        <a:p>
                          <a:r>
                            <a:rPr lang="en-US" sz="1400" b="0" dirty="0"/>
                            <a:t>Pedersen [Ped91]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No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DL</a:t>
                          </a:r>
                          <a:br>
                            <a:rPr lang="en-US" sz="1400" b="0" dirty="0"/>
                          </a:br>
                          <a:r>
                            <a:rPr lang="en-US" sz="1400" b="0" dirty="0"/>
                            <a:t>(Plain)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40984" t="-271111" r="-477596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63298" t="-271111" r="-132447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38318" t="-271111" r="-13271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66308" t="-271111" r="-1792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4657346"/>
                      </a:ext>
                    </a:extLst>
                  </a:tr>
                  <a:tr h="562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80" t="-363043" r="-608365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No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DL</a:t>
                          </a:r>
                          <a:br>
                            <a:rPr lang="en-US" sz="1400" b="1" dirty="0"/>
                          </a:br>
                          <a:r>
                            <a:rPr lang="en-US" sz="1400" b="1" dirty="0"/>
                            <a:t>(ROM)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40984" t="-363043" r="-477596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63298" t="-363043" r="-132447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38318" t="-363043" r="-132710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66308" t="-363043" r="-1792" b="-2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3302884"/>
                      </a:ext>
                    </a:extLst>
                  </a:tr>
                  <a:tr h="578330">
                    <a:tc>
                      <a:txBody>
                        <a:bodyPr/>
                        <a:lstStyle/>
                        <a:p>
                          <a:r>
                            <a:rPr lang="en-US" sz="1400" b="0" dirty="0"/>
                            <a:t>[A</a:t>
                          </a:r>
                          <a:r>
                            <a:rPr lang="en-US" sz="1400" b="0" dirty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r>
                            <a:rPr lang="en-US" sz="1400" b="0" dirty="0"/>
                            <a:t>CP23]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Yes (or No)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Hash function</a:t>
                          </a:r>
                          <a:br>
                            <a:rPr lang="en-US" sz="1400" b="0" dirty="0"/>
                          </a:br>
                          <a:r>
                            <a:rPr lang="en-US" sz="1400" b="0" dirty="0"/>
                            <a:t>(QROM) 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40984" t="-448421" r="-477596" b="-10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63298" t="-448421" r="-132447" b="-10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38318" t="-448421" r="-132710" b="-10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66308" t="-448421" r="-1792" b="-10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377655"/>
                      </a:ext>
                    </a:extLst>
                  </a:tr>
                  <a:tr h="5717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80" t="-554255" r="-608365" b="-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Yes (</a:t>
                          </a:r>
                          <a:r>
                            <a:rPr lang="en-US" sz="1400" b="1" strike="sngStrike" dirty="0"/>
                            <a:t>or No</a:t>
                          </a:r>
                          <a:r>
                            <a:rPr lang="en-US" sz="1400" b="1" dirty="0"/>
                            <a:t>)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Hash function</a:t>
                          </a:r>
                          <a:br>
                            <a:rPr lang="en-US" sz="1400" b="1" dirty="0"/>
                          </a:br>
                          <a:r>
                            <a:rPr lang="en-US" sz="1400" b="1" dirty="0"/>
                            <a:t>(QROM) 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40984" t="-554255" r="-477596" b="-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63298" t="-554255" r="-132447" b="-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38318" t="-554255" r="-132710" b="-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66308" t="-554255" r="-1792" b="-74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01579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A5F13F5-A3E1-A853-1DEF-5007C30AF7B9}"/>
              </a:ext>
            </a:extLst>
          </p:cNvPr>
          <p:cNvSpPr txBox="1"/>
          <p:nvPr/>
        </p:nvSpPr>
        <p:spPr>
          <a:xfrm>
            <a:off x="1354035" y="6398334"/>
            <a:ext cx="57957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ptos Display" panose="020B0004020202020204" pitchFamily="34" charset="0"/>
              </a:rPr>
              <a:t>Note</a:t>
            </a:r>
            <a:r>
              <a:rPr lang="en-US" sz="1200" dirty="0">
                <a:solidFill>
                  <a:schemeClr val="bg1"/>
                </a:solidFill>
                <a:latin typeface="Aptos Display" panose="020B0004020202020204" pitchFamily="34" charset="0"/>
              </a:rPr>
              <a:t>: In Turkish, 'Pay' (pronounced [</a:t>
            </a:r>
            <a:r>
              <a:rPr lang="en-US" sz="1200" dirty="0" err="1">
                <a:solidFill>
                  <a:schemeClr val="bg1"/>
                </a:solidFill>
                <a:latin typeface="Aptos Display" panose="020B0004020202020204" pitchFamily="34" charset="0"/>
              </a:rPr>
              <a:t>paɪ</a:t>
            </a:r>
            <a:r>
              <a:rPr lang="en-US" sz="1200" dirty="0">
                <a:solidFill>
                  <a:schemeClr val="bg1"/>
                </a:solidFill>
                <a:latin typeface="Aptos Display" panose="020B0004020202020204" pitchFamily="34" charset="0"/>
              </a:rPr>
              <a:t>]) is a noun for Share, and '</a:t>
            </a:r>
            <a:r>
              <a:rPr lang="en-US" sz="1200" dirty="0" err="1">
                <a:solidFill>
                  <a:schemeClr val="bg1"/>
                </a:solidFill>
                <a:latin typeface="Aptos Display" panose="020B0004020202020204" pitchFamily="34" charset="0"/>
              </a:rPr>
              <a:t>Payla</a:t>
            </a:r>
            <a:r>
              <a:rPr lang="en-US" sz="1200" dirty="0">
                <a:solidFill>
                  <a:schemeClr val="bg1"/>
                </a:solidFill>
                <a:latin typeface="Aptos Display" panose="020B0004020202020204" pitchFamily="34" charset="0"/>
              </a:rPr>
              <a:t>' means Share it.</a:t>
            </a:r>
          </a:p>
        </p:txBody>
      </p:sp>
    </p:spTree>
    <p:extLst>
      <p:ext uri="{BB962C8B-B14F-4D97-AF65-F5344CB8AC3E}">
        <p14:creationId xmlns:p14="http://schemas.microsoft.com/office/powerpoint/2010/main" val="423296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76000" y="301681"/>
                <a:ext cx="11616000" cy="850464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Empirical Performance: </a:t>
                </a:r>
                <a:r>
                  <a:rPr lang="en-US" sz="3200" dirty="0">
                    <a:solidFill>
                      <a:srgbClr val="FFC000"/>
                    </a:solidFill>
                    <a:latin typeface="+mj-lt"/>
                    <a:cs typeface="Aharoni" panose="02010803020104030203" pitchFamily="2" charset="-79"/>
                  </a:rPr>
                  <a:t>[Ped91, A</a:t>
                </a:r>
                <a:r>
                  <a:rPr lang="en-US" sz="3200" dirty="0">
                    <a:solidFill>
                      <a:srgbClr val="FF0000"/>
                    </a:solidFill>
                    <a:latin typeface="+mj-lt"/>
                    <a:cs typeface="Aharoni" panose="02010803020104030203" pitchFamily="2" charset="-79"/>
                  </a:rPr>
                  <a:t>B</a:t>
                </a:r>
                <a:r>
                  <a:rPr lang="en-US" sz="3200" dirty="0">
                    <a:solidFill>
                      <a:srgbClr val="FFC000"/>
                    </a:solidFill>
                    <a:latin typeface="+mj-lt"/>
                    <a:cs typeface="Aharoni" panose="02010803020104030203" pitchFamily="2" charset="-79"/>
                  </a:rPr>
                  <a:t>CP23]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Π</m:t>
                        </m:r>
                      </m:e>
                      <m:sub>
                        <m:r>
                          <a:rPr lang="en-US" sz="320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C000"/>
                    </a:solidFill>
                    <a:latin typeface="+mj-lt"/>
                    <a:cs typeface="Aharoni" panose="02010803020104030203" pitchFamily="2" charset="-79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Π</m:t>
                        </m:r>
                      </m:e>
                      <m:sub>
                        <m:r>
                          <a:rPr lang="en-US" sz="320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𝐿𝐴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C000"/>
                    </a:solidFill>
                    <a:latin typeface="+mj-lt"/>
                    <a:cs typeface="Aharoni" panose="02010803020104030203" pitchFamily="2" charset="-79"/>
                  </a:rPr>
                  <a:t>   </a:t>
                </a:r>
                <a:endParaRPr lang="nl-NL" sz="3200" dirty="0">
                  <a:solidFill>
                    <a:srgbClr val="FFC000"/>
                  </a:solidFill>
                  <a:latin typeface="+mj-lt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6000" y="301681"/>
                <a:ext cx="11616000" cy="850464"/>
              </a:xfrm>
              <a:blipFill>
                <a:blip r:embed="rId3"/>
                <a:stretch>
                  <a:fillRect l="-2099" b="-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jdelijke aanduiding voor inhoud 12">
                <a:extLst>
                  <a:ext uri="{FF2B5EF4-FFF2-40B4-BE49-F238E27FC236}">
                    <a16:creationId xmlns:a16="http://schemas.microsoft.com/office/drawing/2014/main" id="{53E8431D-46A8-18CD-6943-8E2979573A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106" y="1365799"/>
                <a:ext cx="5867894" cy="23635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0188" indent="-230188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For both commitment and (quantum) random oracle, we used the SHA256 hash function. </a:t>
                </a:r>
              </a:p>
              <a:p>
                <a:pPr marL="230188" indent="-230188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For the implementation of Pedersen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 VSS schemes, we have used Curve 25519. </a:t>
                </a:r>
              </a:p>
              <a:p>
                <a:pPr marL="230188" indent="-230188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Laptop: Ubuntu 22.04 LTS, </a:t>
                </a:r>
                <a:b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</a:br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a 11</a:t>
                </a:r>
                <a:r>
                  <a:rPr lang="en-US" sz="1600" baseline="300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th</a:t>
                </a:r>
                <a:r>
                  <a:rPr lang="en-US" sz="16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 Gen Intel(R) Core i9-11950H at base frequency 2.60GHz, &amp; 128GB of memory. </a:t>
                </a:r>
              </a:p>
            </p:txBody>
          </p:sp>
        </mc:Choice>
        <mc:Fallback>
          <p:sp>
            <p:nvSpPr>
              <p:cNvPr id="10" name="Tijdelijke aanduiding voor inhoud 12">
                <a:extLst>
                  <a:ext uri="{FF2B5EF4-FFF2-40B4-BE49-F238E27FC236}">
                    <a16:creationId xmlns:a16="http://schemas.microsoft.com/office/drawing/2014/main" id="{53E8431D-46A8-18CD-6943-8E2979573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06" y="1365799"/>
                <a:ext cx="5867894" cy="2363519"/>
              </a:xfrm>
              <a:prstGeom prst="rect">
                <a:avLst/>
              </a:prstGeom>
              <a:blipFill>
                <a:blip r:embed="rId4"/>
                <a:stretch>
                  <a:fillRect l="-415" t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E407A90-AF5B-4D98-9A8F-4DB27BF84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8125" y="1242605"/>
            <a:ext cx="5299414" cy="4973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540C38-5058-1AEA-1CAF-5534211E73E9}"/>
              </a:ext>
            </a:extLst>
          </p:cNvPr>
          <p:cNvSpPr txBox="1"/>
          <p:nvPr/>
        </p:nvSpPr>
        <p:spPr>
          <a:xfrm>
            <a:off x="247563" y="3478833"/>
            <a:ext cx="639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188" indent="-230188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Our codes are available on </a:t>
            </a:r>
            <a:r>
              <a:rPr lang="en-US" sz="1600" dirty="0">
                <a:solidFill>
                  <a:srgbClr val="0070C0"/>
                </a:solidFill>
                <a:latin typeface="Bookman Old Style" panose="020506040505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github.com/Baghery/VSS-Pi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   as well as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  <a:hlinkClick r:id="rId8"/>
              </a:rPr>
              <a:t>github.com/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  <a:hlinkClick r:id="rId8"/>
              </a:rPr>
              <a:t>KULeuven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  <a:hlinkClick r:id="rId8"/>
              </a:rPr>
              <a:t>-COSIC/Pi-VSS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230188" indent="-230188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Can be run by scanning 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the QR-code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31570F-5BAD-D117-8434-BC890D0848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0877" y="4182399"/>
            <a:ext cx="1835541" cy="17763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3A2AB2-373A-D3D3-7B08-90F0393C732F}"/>
                  </a:ext>
                </a:extLst>
              </p:cNvPr>
              <p:cNvSpPr txBox="1"/>
              <p:nvPr/>
            </p:nvSpPr>
            <p:spPr>
              <a:xfrm>
                <a:off x="11300696" y="1723252"/>
                <a:ext cx="809143" cy="4355038"/>
              </a:xfrm>
              <a:prstGeom prst="rect">
                <a:avLst/>
              </a:prstGeom>
              <a:solidFill>
                <a:srgbClr val="99FF99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Shamir</a:t>
                </a:r>
              </a:p>
              <a:p>
                <a:r>
                  <a:rPr lang="en-US" sz="11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0.7 msec</a:t>
                </a:r>
              </a:p>
              <a:p>
                <a:pPr algn="ctr"/>
                <a:r>
                  <a:rPr lang="en-US" sz="11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(2.4</a:t>
                </a:r>
                <a14:m>
                  <m:oMath xmlns:m="http://schemas.openxmlformats.org/officeDocument/2006/math">
                    <m:r>
                      <a:rPr lang="en-US" sz="11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1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)</a:t>
                </a:r>
              </a:p>
              <a:p>
                <a:endParaRPr lang="en-US" sz="11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endParaRPr lang="en-US" sz="11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r>
                  <a:rPr lang="en-US" sz="11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5.2 msec</a:t>
                </a:r>
              </a:p>
              <a:p>
                <a:pPr algn="ctr"/>
                <a:r>
                  <a:rPr lang="en-US" sz="11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(2</a:t>
                </a:r>
                <a14:m>
                  <m:oMath xmlns:m="http://schemas.openxmlformats.org/officeDocument/2006/math">
                    <m:r>
                      <a:rPr lang="en-US" sz="11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1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)</a:t>
                </a:r>
              </a:p>
              <a:p>
                <a:endParaRPr lang="en-US" sz="11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endParaRPr lang="en-US" sz="7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endParaRPr lang="en-US" sz="6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n-US" sz="11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11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11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endParaRPr lang="en-US" sz="11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endParaRPr lang="en-US" sz="13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pPr algn="ctr"/>
                <a:endParaRPr lang="en-US" sz="11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n-US" sz="11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11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11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endParaRPr lang="en-US" sz="11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endParaRPr lang="en-US" sz="14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endParaRPr lang="en-US" sz="8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n-US" sz="11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11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11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endParaRPr lang="en-US" sz="11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endParaRPr lang="en-US" sz="5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br>
                  <a:rPr lang="en-US" sz="11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</a:br>
                <a:endParaRPr lang="en-US" sz="7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n-US" sz="11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11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sz="1100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endParaRPr lang="en-US" sz="1200" b="1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  <a:p>
                <a:endParaRPr lang="en-US" sz="1200" b="1" dirty="0">
                  <a:solidFill>
                    <a:schemeClr val="tx1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3A2AB2-373A-D3D3-7B08-90F0393C7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696" y="1723252"/>
                <a:ext cx="809143" cy="4355038"/>
              </a:xfrm>
              <a:prstGeom prst="rect">
                <a:avLst/>
              </a:prstGeom>
              <a:blipFill>
                <a:blip r:embed="rId11"/>
                <a:stretch>
                  <a:fillRect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58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1A422-4735-6CDC-3B5F-3EBFA6E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COSIC (Computer Security and Industrial Cryptography group) 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64E6F-1611-F8C2-857C-542EA95D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B93C6F-9ED1-8430-2C95-CFF7899AAAA9}"/>
                  </a:ext>
                </a:extLst>
              </p:cNvPr>
              <p:cNvSpPr txBox="1"/>
              <p:nvPr/>
            </p:nvSpPr>
            <p:spPr>
              <a:xfrm>
                <a:off x="1022488" y="2740876"/>
                <a:ext cx="9998953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charset="0"/>
                    <a:ea typeface="+mj-ea"/>
                    <a:cs typeface="+mj-cs"/>
                  </a:rPr>
                  <a:t>Generalizing DL Assumption Over Polynomials</a:t>
                </a:r>
              </a:p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Arial" charset="0"/>
                    <a:ea typeface="+mj-ea"/>
                    <a:cs typeface="+mj-cs"/>
                  </a:rPr>
                  <a:t>&amp; </a:t>
                </a:r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+mj-ea"/>
                  <a:cs typeface="+mj-cs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charset="0"/>
                    <a:ea typeface="+mj-ea"/>
                    <a:cs typeface="+mj-cs"/>
                  </a:rPr>
                  <a:t>: An Efficient Publicly Verifiable Secret Sharing (PVSS) Protocol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charset="0"/>
                    <a:ea typeface="+mj-ea"/>
                    <a:cs typeface="+mj-cs"/>
                  </a:rPr>
                  <a:t> VSS Scheme</a:t>
                </a:r>
                <a:endParaRPr lang="en-BE" sz="2800" dirty="0">
                  <a:solidFill>
                    <a:schemeClr val="bg1"/>
                  </a:solidFill>
                  <a:latin typeface="Arial" charset="0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B93C6F-9ED1-8430-2C95-CFF7899AA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88" y="2740876"/>
                <a:ext cx="9998953" cy="1815882"/>
              </a:xfrm>
              <a:prstGeom prst="rect">
                <a:avLst/>
              </a:prstGeom>
              <a:blipFill>
                <a:blip r:embed="rId2"/>
                <a:stretch>
                  <a:fillRect t="-3704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06B6E5C-31C0-7CCC-914C-D65586C7ADA0}"/>
              </a:ext>
            </a:extLst>
          </p:cNvPr>
          <p:cNvSpPr txBox="1"/>
          <p:nvPr/>
        </p:nvSpPr>
        <p:spPr>
          <a:xfrm>
            <a:off x="648511" y="1572639"/>
            <a:ext cx="10846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+mj-ea"/>
                <a:cs typeface="+mj-cs"/>
              </a:rPr>
              <a:t>Our Contribution: 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15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616000" cy="850464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j-lt"/>
                <a:cs typeface="Aharoni" panose="02010803020104030203" pitchFamily="2" charset="-79"/>
              </a:rPr>
              <a:t>Publicly Verifiable Secret Sharing (PVSS):</a:t>
            </a:r>
            <a:endParaRPr lang="nl-NL" sz="3200" dirty="0">
              <a:solidFill>
                <a:srgbClr val="FFC00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15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107" y="1329774"/>
                <a:ext cx="11701275" cy="1168588"/>
              </a:xfr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ookman Old Style" panose="02050604050505020204" pitchFamily="18" charset="0"/>
                  </a:rPr>
                  <a:t>Roughly speaking, in a Shamir-based VSS scheme a Prover (so called dealer) who knows a secret degree-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polynomial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generates a </a:t>
                </a:r>
                <a:r>
                  <a:rPr lang="en-US" sz="1800" u="sng" dirty="0">
                    <a:latin typeface="Bookman Old Style" panose="02050604050505020204" pitchFamily="18" charset="0"/>
                  </a:rPr>
                  <a:t>threshold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 ZK proof for the following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-d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istributed relation, </a:t>
                </a:r>
              </a:p>
              <a:p>
                <a:pPr marL="0" indent="0" algn="ctr">
                  <a:buNone/>
                </a:pPr>
                <a:br>
                  <a:rPr lang="en-US" altLang="en-US" sz="400" b="0" i="1" dirty="0">
                    <a:solidFill>
                      <a:schemeClr val="tx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107" y="1329774"/>
                <a:ext cx="11701275" cy="1168588"/>
              </a:xfrm>
              <a:blipFill>
                <a:blip r:embed="rId3"/>
                <a:stretch>
                  <a:fillRect l="-313" t="-2083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jdelijke aanduiding voor inhoud 12">
            <a:extLst>
              <a:ext uri="{FF2B5EF4-FFF2-40B4-BE49-F238E27FC236}">
                <a16:creationId xmlns:a16="http://schemas.microsoft.com/office/drawing/2014/main" id="{7C0BC38A-EF82-059C-C0C2-A8D88CDACDD4}"/>
              </a:ext>
            </a:extLst>
          </p:cNvPr>
          <p:cNvSpPr txBox="1">
            <a:spLocks/>
          </p:cNvSpPr>
          <p:nvPr/>
        </p:nvSpPr>
        <p:spPr>
          <a:xfrm>
            <a:off x="239611" y="3054679"/>
            <a:ext cx="11701276" cy="477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buFont typeface="Wingdings" panose="05000000000000000000" pitchFamily="2" charset="2"/>
              <a:buChar char="§"/>
            </a:pPr>
            <a:r>
              <a:rPr lang="en-US" sz="1800" dirty="0">
                <a:latin typeface="Bookman Old Style" panose="02050604050505020204" pitchFamily="18" charset="0"/>
              </a:rPr>
              <a:t>Common VSS schemes  </a:t>
            </a:r>
            <a:r>
              <a:rPr lang="en-US" sz="1800" dirty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latin typeface="Bookman Old Style" panose="02050604050505020204" pitchFamily="18" charset="0"/>
              </a:rPr>
              <a:t>  have </a:t>
            </a:r>
            <a:r>
              <a:rPr lang="en-US" sz="1800" u="sng" dirty="0">
                <a:latin typeface="Bookman Old Style" panose="02050604050505020204" pitchFamily="18" charset="0"/>
              </a:rPr>
              <a:t>happy</a:t>
            </a:r>
            <a:r>
              <a:rPr lang="en-US" sz="1800" dirty="0">
                <a:latin typeface="Bookman Old Style" panose="02050604050505020204" pitchFamily="18" charset="0"/>
              </a:rPr>
              <a:t> and </a:t>
            </a:r>
            <a:r>
              <a:rPr lang="en-US" sz="1800" u="sng" dirty="0">
                <a:latin typeface="Bookman Old Style" panose="02050604050505020204" pitchFamily="18" charset="0"/>
              </a:rPr>
              <a:t>unhappy</a:t>
            </a:r>
            <a:r>
              <a:rPr lang="en-US" sz="1800" dirty="0">
                <a:latin typeface="Bookman Old Style" panose="02050604050505020204" pitchFamily="18" charset="0"/>
              </a:rPr>
              <a:t> paths   </a:t>
            </a:r>
            <a:r>
              <a:rPr lang="en-US" sz="1800" dirty="0">
                <a:latin typeface="Bookman Old Style" panose="020506040505050202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latin typeface="Bookman Old Style" panose="02050604050505020204" pitchFamily="18" charset="0"/>
              </a:rPr>
              <a:t>  1 (happy) or 3 (unhappy) rounds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ijdelijke aanduiding voor inhoud 12">
                <a:extLst>
                  <a:ext uri="{FF2B5EF4-FFF2-40B4-BE49-F238E27FC236}">
                    <a16:creationId xmlns:a16="http://schemas.microsoft.com/office/drawing/2014/main" id="{FF3E1066-C8CF-7C7C-D7A0-8B06446296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610" y="5267263"/>
                <a:ext cx="11855933" cy="3926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7663" indent="-347663"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Bookman Old Style" panose="02050604050505020204" pitchFamily="18" charset="0"/>
                  </a:rPr>
                  <a:t>PVSS schemes require </a:t>
                </a:r>
                <a:r>
                  <a:rPr lang="en-US" sz="1800" u="sng" dirty="0">
                    <a:latin typeface="Bookman Old Style" panose="02050604050505020204" pitchFamily="18" charset="0"/>
                  </a:rPr>
                  <a:t>a single (online) round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 and usually the secret is set to be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17" name="Tijdelijke aanduiding voor inhoud 12">
                <a:extLst>
                  <a:ext uri="{FF2B5EF4-FFF2-40B4-BE49-F238E27FC236}">
                    <a16:creationId xmlns:a16="http://schemas.microsoft.com/office/drawing/2014/main" id="{FF3E1066-C8CF-7C7C-D7A0-8B0644629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0" y="5267263"/>
                <a:ext cx="11855933" cy="392605"/>
              </a:xfrm>
              <a:prstGeom prst="rect">
                <a:avLst/>
              </a:prstGeom>
              <a:blipFill>
                <a:blip r:embed="rId4"/>
                <a:stretch>
                  <a:fillRect l="-308" t="-4688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jdelijke aanduiding voor inhoud 12">
                <a:extLst>
                  <a:ext uri="{FF2B5EF4-FFF2-40B4-BE49-F238E27FC236}">
                    <a16:creationId xmlns:a16="http://schemas.microsoft.com/office/drawing/2014/main" id="{1DA4E440-698B-DBBF-613E-1CA09F1FD1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416" y="2556548"/>
                <a:ext cx="11164320" cy="4224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Bookman Old Style" panose="02050604050505020204" pitchFamily="18" charset="0"/>
                  </a:rPr>
                  <a:t>The threshold ZK proof is designated and can only be verified by at least </a:t>
                </a:r>
                <a14:m>
                  <m:oMath xmlns:m="http://schemas.openxmlformats.org/officeDocument/2006/math">
                    <m:r>
                      <a:rPr lang="en-US" altLang="en-US" sz="180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80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distinct values of </a:t>
                </a:r>
                <a14:m>
                  <m:oMath xmlns:m="http://schemas.openxmlformats.org/officeDocument/2006/math">
                    <m:r>
                      <a:rPr lang="en-US" altLang="en-US" sz="1800" b="0" i="0" smtClean="0">
                        <a:latin typeface="Cambria Math" panose="02040503050406030204" pitchFamily="18" charset="0"/>
                      </a:rPr>
                      <m:t>"</m:t>
                    </m:r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0" i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s. </a:t>
                </a:r>
              </a:p>
            </p:txBody>
          </p:sp>
        </mc:Choice>
        <mc:Fallback xmlns="">
          <p:sp>
            <p:nvSpPr>
              <p:cNvPr id="18" name="Tijdelijke aanduiding voor inhoud 12">
                <a:extLst>
                  <a:ext uri="{FF2B5EF4-FFF2-40B4-BE49-F238E27FC236}">
                    <a16:creationId xmlns:a16="http://schemas.microsoft.com/office/drawing/2014/main" id="{1DA4E440-698B-DBBF-613E-1CA09F1FD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16" y="2556548"/>
                <a:ext cx="11164320" cy="422463"/>
              </a:xfrm>
              <a:prstGeom prst="rect">
                <a:avLst/>
              </a:prstGeom>
              <a:blipFill>
                <a:blip r:embed="rId5"/>
                <a:stretch>
                  <a:fillRect l="-382" t="-2857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jdelijke aanduiding voor inhoud 12">
                <a:extLst>
                  <a:ext uri="{FF2B5EF4-FFF2-40B4-BE49-F238E27FC236}">
                    <a16:creationId xmlns:a16="http://schemas.microsoft.com/office/drawing/2014/main" id="{C65DEA80-41BF-7EC4-6510-83C9EF7EA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611" y="3596842"/>
                <a:ext cx="11701276" cy="4770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ookman Old Style" panose="02050604050505020204" pitchFamily="18" charset="0"/>
                  </a:rPr>
                  <a:t>[Fel87, Ped91, A</a:t>
                </a:r>
                <a:r>
                  <a:rPr lang="en-US" sz="1800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B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CP23] and all the schemes built by 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latin typeface="Cambria Math" panose="02040503050406030204" pitchFamily="18" charset="0"/>
                      </a:rPr>
                      <m:t>𝚷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 </a:t>
                </a:r>
                <a:r>
                  <a:rPr lang="en-US" sz="180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  1 (happy) or 3 (unhappy) rounds</a:t>
                </a:r>
              </a:p>
            </p:txBody>
          </p:sp>
        </mc:Choice>
        <mc:Fallback xmlns="">
          <p:sp>
            <p:nvSpPr>
              <p:cNvPr id="21" name="Tijdelijke aanduiding voor inhoud 12">
                <a:extLst>
                  <a:ext uri="{FF2B5EF4-FFF2-40B4-BE49-F238E27FC236}">
                    <a16:creationId xmlns:a16="http://schemas.microsoft.com/office/drawing/2014/main" id="{C65DEA80-41BF-7EC4-6510-83C9EF7EA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1" y="3596842"/>
                <a:ext cx="11701276" cy="477067"/>
              </a:xfrm>
              <a:prstGeom prst="rect">
                <a:avLst/>
              </a:prstGeom>
              <a:blipFill>
                <a:blip r:embed="rId6"/>
                <a:stretch>
                  <a:fillRect l="-313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jdelijke aanduiding voor inhoud 12">
                <a:extLst>
                  <a:ext uri="{FF2B5EF4-FFF2-40B4-BE49-F238E27FC236}">
                    <a16:creationId xmlns:a16="http://schemas.microsoft.com/office/drawing/2014/main" id="{05A5D0C6-90AF-0F24-C42C-143342C6B4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107" y="4070218"/>
                <a:ext cx="11701276" cy="113885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7663" indent="-347663"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Bookman Old Style" panose="02050604050505020204" pitchFamily="18" charset="0"/>
                  </a:rPr>
                  <a:t>In a Shamir-based PVSS scheme, given the public keys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en-US" sz="18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, the Prover encrypt the Shamir shares and proves that the </a:t>
                </a:r>
                <a:r>
                  <a:rPr lang="en-US" sz="1800" u="sng" dirty="0">
                    <a:latin typeface="Bookman Old Style" panose="02050604050505020204" pitchFamily="18" charset="0"/>
                  </a:rPr>
                  <a:t>sharing and encryption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 are done correctly. E.g., it generates a NIZK proof for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𝑃𝑉𝑆𝑆</m:t>
                        </m:r>
                      </m:sub>
                    </m:sSub>
                    <m:r>
                      <a:rPr lang="en-US" altLang="en-US" sz="18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1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8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2" name="Tijdelijke aanduiding voor inhoud 12">
                <a:extLst>
                  <a:ext uri="{FF2B5EF4-FFF2-40B4-BE49-F238E27FC236}">
                    <a16:creationId xmlns:a16="http://schemas.microsoft.com/office/drawing/2014/main" id="{05A5D0C6-90AF-0F24-C42C-143342C6B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07" y="4070218"/>
                <a:ext cx="11701276" cy="1138858"/>
              </a:xfrm>
              <a:prstGeom prst="rect">
                <a:avLst/>
              </a:prstGeom>
              <a:blipFill>
                <a:blip r:embed="rId7"/>
                <a:stretch>
                  <a:fillRect l="-208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ijdelijke aanduiding voor inhoud 12">
                <a:extLst>
                  <a:ext uri="{FF2B5EF4-FFF2-40B4-BE49-F238E27FC236}">
                    <a16:creationId xmlns:a16="http://schemas.microsoft.com/office/drawing/2014/main" id="{5D8E3853-86C7-8944-E93C-7C65AA1A74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683" y="5709659"/>
                <a:ext cx="11855933" cy="3926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7663" indent="-347663"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Bookman Old Style" panose="02050604050505020204" pitchFamily="18" charset="0"/>
                  </a:rPr>
                  <a:t>Parties register their public keys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8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and store the secret keys for the reconstruction phase.</a:t>
                </a:r>
              </a:p>
            </p:txBody>
          </p:sp>
        </mc:Choice>
        <mc:Fallback>
          <p:sp>
            <p:nvSpPr>
              <p:cNvPr id="24" name="Tijdelijke aanduiding voor inhoud 12">
                <a:extLst>
                  <a:ext uri="{FF2B5EF4-FFF2-40B4-BE49-F238E27FC236}">
                    <a16:creationId xmlns:a16="http://schemas.microsoft.com/office/drawing/2014/main" id="{5D8E3853-86C7-8944-E93C-7C65AA1A7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83" y="5709659"/>
                <a:ext cx="11855933" cy="392605"/>
              </a:xfrm>
              <a:prstGeom prst="rect">
                <a:avLst/>
              </a:prstGeom>
              <a:blipFill>
                <a:blip r:embed="rId8"/>
                <a:stretch>
                  <a:fillRect l="-308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2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1" grpId="0"/>
      <p:bldP spid="22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A2D5D67-1C75-860E-D204-805609AD3789}"/>
              </a:ext>
            </a:extLst>
          </p:cNvPr>
          <p:cNvSpPr/>
          <p:nvPr/>
        </p:nvSpPr>
        <p:spPr>
          <a:xfrm>
            <a:off x="7080190" y="1217136"/>
            <a:ext cx="4868352" cy="1429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61600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Generalizing DL Assumption Over Polynomials: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endParaRPr lang="nl-NL" sz="3200" dirty="0">
              <a:solidFill>
                <a:srgbClr val="FFC00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inhoud 12">
                <a:extLst>
                  <a:ext uri="{FF2B5EF4-FFF2-40B4-BE49-F238E27FC236}">
                    <a16:creationId xmlns:a16="http://schemas.microsoft.com/office/drawing/2014/main" id="{59C705EF-76F5-9DB0-1BFC-2E9DEEF414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187" y="1303481"/>
                <a:ext cx="6711818" cy="7001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7663" indent="-347663">
                  <a:buFont typeface="Wingdings" panose="05000000000000000000" pitchFamily="2" charset="2"/>
                  <a:buChar char="Ø"/>
                </a:pPr>
                <a:r>
                  <a:rPr lang="en-US" sz="1800" b="1" dirty="0">
                    <a:latin typeface="Bookman Old Style" panose="02050604050505020204" pitchFamily="18" charset="0"/>
                  </a:rPr>
                  <a:t>Discrete Logarithm (DL) Problem: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altLang="en-US" sz="18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its computationally hard to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6" name="Tijdelijke aanduiding voor inhoud 12">
                <a:extLst>
                  <a:ext uri="{FF2B5EF4-FFF2-40B4-BE49-F238E27FC236}">
                    <a16:creationId xmlns:a16="http://schemas.microsoft.com/office/drawing/2014/main" id="{59C705EF-76F5-9DB0-1BFC-2E9DEEF41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7" y="1303481"/>
                <a:ext cx="6711818" cy="700105"/>
              </a:xfrm>
              <a:prstGeom prst="rect">
                <a:avLst/>
              </a:prstGeom>
              <a:blipFill>
                <a:blip r:embed="rId3"/>
                <a:stretch>
                  <a:fillRect l="-636" t="-4348" b="-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jdelijke aanduiding voor inhoud 12">
                <a:extLst>
                  <a:ext uri="{FF2B5EF4-FFF2-40B4-BE49-F238E27FC236}">
                    <a16:creationId xmlns:a16="http://schemas.microsoft.com/office/drawing/2014/main" id="{5D832DE6-1F2A-7CE0-2CCC-4367A1C580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458" y="2013315"/>
                <a:ext cx="6212575" cy="7141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7663" indent="-347663">
                  <a:buFont typeface="Wingdings" panose="05000000000000000000" pitchFamily="2" charset="2"/>
                  <a:buChar char="Ø"/>
                </a:pPr>
                <a:r>
                  <a:rPr lang="en-US" sz="1800" b="1" dirty="0" err="1">
                    <a:latin typeface="Bookman Old Style" panose="02050604050505020204" pitchFamily="18" charset="0"/>
                  </a:rPr>
                  <a:t>Schnorr’s</a:t>
                </a:r>
                <a:r>
                  <a:rPr lang="en-US" sz="1800" b="1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US" sz="1800" b="1" dirty="0">
                    <a:latin typeface="Bookman Old Style" panose="02050604050505020204" pitchFamily="18" charset="0"/>
                  </a:rPr>
                  <a:t>-Protocol: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 Allows a prover to prove knowledge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𝐷𝐿</m:t>
                        </m:r>
                      </m:sub>
                    </m:sSub>
                    <m:r>
                      <a:rPr lang="en-US" alt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),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10" name="Tijdelijke aanduiding voor inhoud 12">
                <a:extLst>
                  <a:ext uri="{FF2B5EF4-FFF2-40B4-BE49-F238E27FC236}">
                    <a16:creationId xmlns:a16="http://schemas.microsoft.com/office/drawing/2014/main" id="{5D832DE6-1F2A-7CE0-2CCC-4367A1C58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58" y="2013315"/>
                <a:ext cx="6212575" cy="714151"/>
              </a:xfrm>
              <a:prstGeom prst="rect">
                <a:avLst/>
              </a:prstGeom>
              <a:blipFill>
                <a:blip r:embed="rId4"/>
                <a:stretch>
                  <a:fillRect l="-687" t="-4274"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ijdelijke aanduiding voor inhoud 12">
                <a:extLst>
                  <a:ext uri="{FF2B5EF4-FFF2-40B4-BE49-F238E27FC236}">
                    <a16:creationId xmlns:a16="http://schemas.microsoft.com/office/drawing/2014/main" id="{2EBA9159-D114-6FA3-E453-D24012B3EF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933" y="2893770"/>
                <a:ext cx="11471967" cy="99862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>
                    <a:latin typeface="Bookman Old Style" panose="02050604050505020204" pitchFamily="18" charset="0"/>
                  </a:rPr>
                  <a:t>Polynomial Discrete Logarithm (PDL) Problem:</a:t>
                </a:r>
                <a:r>
                  <a:rPr lang="en-US" sz="2000" dirty="0">
                    <a:latin typeface="Bookman Old Style" panose="020506040505050202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altLang="en-US" sz="20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Bookman Old Style" panose="02050604050505020204" pitchFamily="18" charset="0"/>
                  </a:rPr>
                  <a:t> be integer values </a:t>
                </a:r>
                <a:r>
                  <a:rPr lang="en-US" sz="2000" dirty="0" err="1">
                    <a:latin typeface="Bookman Old Style" panose="02050604050505020204" pitchFamily="18" charset="0"/>
                  </a:rPr>
                  <a:t>s.t.</a:t>
                </a:r>
                <a:r>
                  <a:rPr lang="en-US" sz="2000" dirty="0"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Bookman Old Style" panose="020506040505050202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Bookman Old Style" panose="02050604050505020204" pitchFamily="18" charset="0"/>
                  </a:rPr>
                  <a:t> be public distinct elements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>
                    <a:latin typeface="Bookman Old Style" panose="02050604050505020204" pitchFamily="18" charset="0"/>
                  </a:rPr>
                  <a:t>. Given </a:t>
                </a:r>
                <a14:m>
                  <m:oMath xmlns:m="http://schemas.openxmlformats.org/officeDocument/2006/math">
                    <m:r>
                      <a:rPr lang="en-US" altLang="en-US" sz="20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0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en-US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Bookman Old Style" panose="0205060405050502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20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Bookman Old Style" panose="02050604050505020204" pitchFamily="18" charset="0"/>
                  </a:rPr>
                  <a:t>, it's computationally hard to recover the secret polynomial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en-US" alt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latin typeface="Bookman Old Style" panose="02050604050505020204" pitchFamily="18" charset="0"/>
                  </a:rPr>
                  <a:t> of degree (up to)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Bookman Old Style" panose="02050604050505020204" pitchFamily="18" charset="0"/>
                  </a:rPr>
                  <a:t>.   </a:t>
                </a:r>
              </a:p>
            </p:txBody>
          </p:sp>
        </mc:Choice>
        <mc:Fallback>
          <p:sp>
            <p:nvSpPr>
              <p:cNvPr id="15" name="Tijdelijke aanduiding voor inhoud 12">
                <a:extLst>
                  <a:ext uri="{FF2B5EF4-FFF2-40B4-BE49-F238E27FC236}">
                    <a16:creationId xmlns:a16="http://schemas.microsoft.com/office/drawing/2014/main" id="{2EBA9159-D114-6FA3-E453-D24012B3E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3" y="2893770"/>
                <a:ext cx="11471967" cy="998628"/>
              </a:xfrm>
              <a:prstGeom prst="rect">
                <a:avLst/>
              </a:prstGeom>
              <a:blipFill>
                <a:blip r:embed="rId5"/>
                <a:stretch>
                  <a:fillRect l="-585" t="-6707" r="-1223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ijdelijke aanduiding voor inhoud 12">
                <a:extLst>
                  <a:ext uri="{FF2B5EF4-FFF2-40B4-BE49-F238E27FC236}">
                    <a16:creationId xmlns:a16="http://schemas.microsoft.com/office/drawing/2014/main" id="{727E214F-9E33-415B-9DDC-B8FE19A9A9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933" y="5098067"/>
                <a:ext cx="11471968" cy="9043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dirty="0">
                    <a:latin typeface="Bookman Old Style" panose="02050604050505020204" pitchFamily="18" charset="0"/>
                  </a:rPr>
                  <a:t>Generalizing </a:t>
                </a:r>
                <a:r>
                  <a:rPr lang="en-US" sz="1800" b="1" dirty="0" err="1">
                    <a:latin typeface="Bookman Old Style" panose="02050604050505020204" pitchFamily="18" charset="0"/>
                  </a:rPr>
                  <a:t>Schnorr’s</a:t>
                </a:r>
                <a:r>
                  <a:rPr lang="en-US" sz="1800" b="1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US" sz="1800" b="1" dirty="0">
                    <a:latin typeface="Bookman Old Style" panose="02050604050505020204" pitchFamily="18" charset="0"/>
                  </a:rPr>
                  <a:t>-Protocol: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 Allows a prover to prove knowledge of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𝑃𝐷𝐿</m:t>
                        </m:r>
                      </m:sub>
                    </m:sSub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defined as,</a:t>
                </a:r>
              </a:p>
            </p:txBody>
          </p:sp>
        </mc:Choice>
        <mc:Fallback>
          <p:sp>
            <p:nvSpPr>
              <p:cNvPr id="16" name="Tijdelijke aanduiding voor inhoud 12">
                <a:extLst>
                  <a:ext uri="{FF2B5EF4-FFF2-40B4-BE49-F238E27FC236}">
                    <a16:creationId xmlns:a16="http://schemas.microsoft.com/office/drawing/2014/main" id="{727E214F-9E33-415B-9DDC-B8FE19A9A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3" y="5098067"/>
                <a:ext cx="11471968" cy="904388"/>
              </a:xfrm>
              <a:prstGeom prst="rect">
                <a:avLst/>
              </a:prstGeom>
              <a:blipFill>
                <a:blip r:embed="rId6"/>
                <a:stretch>
                  <a:fillRect l="-478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5A5BE0-0AC9-6F00-CE11-C4915699FF16}"/>
                  </a:ext>
                </a:extLst>
              </p:cNvPr>
              <p:cNvSpPr txBox="1"/>
              <p:nvPr/>
            </p:nvSpPr>
            <p:spPr>
              <a:xfrm>
                <a:off x="2825515" y="5537152"/>
                <a:ext cx="7231284" cy="403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𝐷𝐿</m:t>
                        </m:r>
                      </m:sub>
                    </m:sSub>
                    <m:r>
                      <a:rPr lang="en-US" alt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),</m:t>
                            </m:r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Bookman Old Style" panose="0205060405050502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5A5BE0-0AC9-6F00-CE11-C4915699F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515" y="5537152"/>
                <a:ext cx="7231284" cy="403637"/>
              </a:xfrm>
              <a:prstGeom prst="rect">
                <a:avLst/>
              </a:prstGeom>
              <a:blipFill>
                <a:blip r:embed="rId7"/>
                <a:stretch>
                  <a:fillRect t="-2985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jdelijke aanduiding voor inhoud 12">
            <a:extLst>
              <a:ext uri="{FF2B5EF4-FFF2-40B4-BE49-F238E27FC236}">
                <a16:creationId xmlns:a16="http://schemas.microsoft.com/office/drawing/2014/main" id="{627C4224-9CAD-3E3C-76DD-00AC3E35EE63}"/>
              </a:ext>
            </a:extLst>
          </p:cNvPr>
          <p:cNvSpPr txBox="1">
            <a:spLocks/>
          </p:cNvSpPr>
          <p:nvPr/>
        </p:nvSpPr>
        <p:spPr>
          <a:xfrm>
            <a:off x="3531330" y="4318803"/>
            <a:ext cx="5299643" cy="6014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latin typeface="Bookman Old Style" panose="02050604050505020204" pitchFamily="18" charset="0"/>
              </a:rPr>
              <a:t>We show that the hardness of PDL problem can be reduced to that of DL problem. </a:t>
            </a:r>
            <a:endParaRPr lang="en-US" sz="1800" dirty="0">
              <a:latin typeface="Bookman Old Style" panose="02050604050505020204" pitchFamily="18" charset="0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ACA637AC-E00D-D70D-6ABF-800A8967CF7D}"/>
              </a:ext>
            </a:extLst>
          </p:cNvPr>
          <p:cNvSpPr/>
          <p:nvPr/>
        </p:nvSpPr>
        <p:spPr>
          <a:xfrm>
            <a:off x="6030949" y="3952295"/>
            <a:ext cx="434812" cy="30693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CCE83-EF09-D52E-FD3A-64783DC95B1B}"/>
              </a:ext>
            </a:extLst>
          </p:cNvPr>
          <p:cNvSpPr txBox="1"/>
          <p:nvPr/>
        </p:nvSpPr>
        <p:spPr>
          <a:xfrm>
            <a:off x="9272592" y="4430725"/>
            <a:ext cx="1439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Bookman Old Style" panose="02050604050505020204" pitchFamily="18" charset="0"/>
              </a:rPr>
              <a:t>DL </a:t>
            </a:r>
            <a:r>
              <a:rPr lang="en-US" sz="1800" b="1" dirty="0">
                <a:latin typeface="Bookman Old Style" panose="02050604050505020204" pitchFamily="18" charset="0"/>
                <a:sym typeface="Wingdings" panose="05000000000000000000" pitchFamily="2" charset="2"/>
              </a:rPr>
              <a:t> </a:t>
            </a:r>
            <a:r>
              <a:rPr lang="en-US" sz="1800" b="1" dirty="0">
                <a:latin typeface="Bookman Old Style" panose="02050604050505020204" pitchFamily="18" charset="0"/>
              </a:rPr>
              <a:t>PDL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7F35BD-2E73-1712-87F4-8155C1562631}"/>
                  </a:ext>
                </a:extLst>
              </p:cNvPr>
              <p:cNvSpPr txBox="1"/>
              <p:nvPr/>
            </p:nvSpPr>
            <p:spPr>
              <a:xfrm>
                <a:off x="9059924" y="1248816"/>
                <a:ext cx="1037389" cy="345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7F35BD-2E73-1712-87F4-8155C1562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924" y="1248816"/>
                <a:ext cx="1037389" cy="345416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61BEBE4-80BF-7222-EAC2-6EA6665961F2}"/>
              </a:ext>
            </a:extLst>
          </p:cNvPr>
          <p:cNvSpPr txBox="1"/>
          <p:nvPr/>
        </p:nvSpPr>
        <p:spPr>
          <a:xfrm>
            <a:off x="7773624" y="1394616"/>
            <a:ext cx="700913" cy="2289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/>
              <a:t>Prover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5806F8-7B88-13F5-F0FD-14239F9B2AB9}"/>
              </a:ext>
            </a:extLst>
          </p:cNvPr>
          <p:cNvSpPr txBox="1"/>
          <p:nvPr/>
        </p:nvSpPr>
        <p:spPr>
          <a:xfrm>
            <a:off x="10783767" y="1405100"/>
            <a:ext cx="742635" cy="2518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nl-NL"/>
            </a:defPPr>
            <a:lvl1pPr>
              <a:defRPr sz="1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6A726A-6BDB-5B94-BDB8-69597A23BC14}"/>
                  </a:ext>
                </a:extLst>
              </p:cNvPr>
              <p:cNvSpPr txBox="1"/>
              <p:nvPr/>
            </p:nvSpPr>
            <p:spPr>
              <a:xfrm>
                <a:off x="7350217" y="1735678"/>
                <a:ext cx="1511680" cy="849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6A726A-6BDB-5B94-BDB8-69597A23B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217" y="1735678"/>
                <a:ext cx="1511680" cy="849976"/>
              </a:xfrm>
              <a:prstGeom prst="rect">
                <a:avLst/>
              </a:prstGeom>
              <a:blipFill>
                <a:blip r:embed="rId9"/>
                <a:stretch>
                  <a:fillRect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2EA6FE-DDE8-0B8A-1A4A-C34FD73ACCCA}"/>
              </a:ext>
            </a:extLst>
          </p:cNvPr>
          <p:cNvCxnSpPr>
            <a:cxnSpLocks/>
          </p:cNvCxnSpPr>
          <p:nvPr/>
        </p:nvCxnSpPr>
        <p:spPr>
          <a:xfrm>
            <a:off x="9272592" y="2349091"/>
            <a:ext cx="7084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5B0B0D-4E0B-6895-3140-0387F44271E3}"/>
                  </a:ext>
                </a:extLst>
              </p:cNvPr>
              <p:cNvSpPr txBox="1"/>
              <p:nvPr/>
            </p:nvSpPr>
            <p:spPr>
              <a:xfrm>
                <a:off x="11550637" y="1351140"/>
                <a:ext cx="2886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5B0B0D-4E0B-6895-3140-0387F4427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637" y="1351140"/>
                <a:ext cx="288645" cy="307777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626CBE-46AD-B8A1-53EF-463FC29F06B4}"/>
                  </a:ext>
                </a:extLst>
              </p:cNvPr>
              <p:cNvSpPr txBox="1"/>
              <p:nvPr/>
            </p:nvSpPr>
            <p:spPr>
              <a:xfrm>
                <a:off x="7197845" y="1314402"/>
                <a:ext cx="6187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sz="1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626CBE-46AD-B8A1-53EF-463FC29F0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845" y="1314402"/>
                <a:ext cx="618735" cy="307777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AA23DF-EF18-334E-0329-9DB4001BFE10}"/>
                  </a:ext>
                </a:extLst>
              </p:cNvPr>
              <p:cNvSpPr txBox="1"/>
              <p:nvPr/>
            </p:nvSpPr>
            <p:spPr>
              <a:xfrm>
                <a:off x="9364038" y="1988475"/>
                <a:ext cx="5546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AA23DF-EF18-334E-0329-9DB4001BF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038" y="1988475"/>
                <a:ext cx="55462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BB897ED-BC4D-126C-8D36-4612F1BF6BB3}"/>
                  </a:ext>
                </a:extLst>
              </p:cNvPr>
              <p:cNvSpPr txBox="1"/>
              <p:nvPr/>
            </p:nvSpPr>
            <p:spPr>
              <a:xfrm>
                <a:off x="10501189" y="1954950"/>
                <a:ext cx="1434445" cy="583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6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altLang="en-US" sz="16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6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16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  <m:r>
                        <a:rPr lang="en-US" altLang="en-US" sz="16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BB897ED-BC4D-126C-8D36-4612F1BF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189" y="1954950"/>
                <a:ext cx="1434445" cy="58317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6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1" grpId="0" animBg="1"/>
      <p:bldP spid="2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76000" y="301681"/>
                <a:ext cx="11616000" cy="850464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1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1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3200" b="1" dirty="0">
                    <a:latin typeface="+mj-lt"/>
                    <a:cs typeface="Aharoni" panose="02010803020104030203" pitchFamily="2" charset="-79"/>
                  </a:rPr>
                  <a:t>: An Efficient PVSS Scheme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1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1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3200" b="1" dirty="0">
                    <a:latin typeface="+mj-lt"/>
                    <a:cs typeface="Aharoni" panose="02010803020104030203" pitchFamily="2" charset="-79"/>
                  </a:rPr>
                  <a:t> VSS </a:t>
                </a:r>
                <a:endParaRPr lang="nl-NL" sz="3200" b="1" dirty="0">
                  <a:latin typeface="+mj-lt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6000" y="301681"/>
                <a:ext cx="11616000" cy="850464"/>
              </a:xfrm>
              <a:blipFill>
                <a:blip r:embed="rId3"/>
                <a:stretch>
                  <a:fillRect b="-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17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ijdelijke aanduiding voor inhoud 12">
                <a:extLst>
                  <a:ext uri="{FF2B5EF4-FFF2-40B4-BE49-F238E27FC236}">
                    <a16:creationId xmlns:a16="http://schemas.microsoft.com/office/drawing/2014/main" id="{C65DEA80-41BF-7EC4-6510-83C9EF7EA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681" y="1263739"/>
                <a:ext cx="9945179" cy="23902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7663" indent="-347663">
                  <a:buFont typeface="Wingdings" panose="05000000000000000000" pitchFamily="2" charset="2"/>
                  <a:buChar char="Ø"/>
                </a:pPr>
                <a:r>
                  <a:rPr lang="en-US" sz="1800" b="1" dirty="0">
                    <a:latin typeface="Bookman Old Style" panose="02050604050505020204" pitchFamily="18" charset="0"/>
                  </a:rPr>
                  <a:t>Dealer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: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1800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, given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alt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, the dealer acts as follows:  </a:t>
                </a:r>
              </a:p>
              <a:p>
                <a:pPr marL="623888" lvl="1" indent="-285750"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Bookman Old Style" panose="02050604050505020204" pitchFamily="18" charset="0"/>
                  </a:rPr>
                  <a:t>Does Shamir secret sharing using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and obtains the shares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b="0" i="1" dirty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1800" b="0" i="1" dirty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.</a:t>
                </a:r>
              </a:p>
              <a:p>
                <a:pPr marL="623888" lvl="1" indent="-285750"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Bookman Old Style" panose="02050604050505020204" pitchFamily="18" charset="0"/>
                  </a:rPr>
                  <a:t>It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. Then, it uses a variant of the generalized </a:t>
                </a:r>
                <a:r>
                  <a:rPr lang="en-US" sz="1800" dirty="0" err="1">
                    <a:latin typeface="Bookman Old Style" panose="02050604050505020204" pitchFamily="18" charset="0"/>
                  </a:rPr>
                  <a:t>Schnorr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 protocol, and generates a NIZK proof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𝑠h𝑎𝑟𝑒</m:t>
                        </m:r>
                      </m:sub>
                    </m:sSub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. </a:t>
                </a:r>
              </a:p>
              <a:p>
                <a:pPr marL="1081088" lvl="2" indent="-285750">
                  <a:buFont typeface="Wingdings" panose="05000000000000000000" pitchFamily="2" charset="2"/>
                  <a:buChar char="Ø"/>
                </a:pPr>
                <a:r>
                  <a:rPr lang="en-US" sz="1400" dirty="0">
                    <a:latin typeface="Abadi" panose="020B0604020104020204" pitchFamily="34" charset="0"/>
                  </a:rPr>
                  <a:t>Samples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en-US" sz="1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1400" dirty="0">
                    <a:latin typeface="Abadi" panose="020B0604020104020204" pitchFamily="34" charset="0"/>
                  </a:rPr>
                  <a:t> and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1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1400" i="1" dirty="0">
                    <a:latin typeface="Abadi" panose="020B0604020104020204" pitchFamily="34" charset="0"/>
                  </a:rPr>
                  <a:t> </a:t>
                </a:r>
                <a:r>
                  <a:rPr lang="en-US" sz="1400" dirty="0">
                    <a:latin typeface="Abadi" panose="020B06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i="1" dirty="0">
                    <a:latin typeface="Abadi" panose="020B0604020104020204" pitchFamily="34" charset="0"/>
                  </a:rPr>
                  <a:t>. </a:t>
                </a:r>
              </a:p>
              <a:p>
                <a:pPr marL="1081088" lvl="2" indent="-285750">
                  <a:buFont typeface="Wingdings" panose="05000000000000000000" pitchFamily="2" charset="2"/>
                  <a:buChar char="Ø"/>
                </a:pPr>
                <a:r>
                  <a:rPr lang="en-US" sz="1400" dirty="0">
                    <a:latin typeface="Abadi" panose="020B0604020104020204" pitchFamily="34" charset="0"/>
                  </a:rPr>
                  <a:t>Computes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𝑅𝑂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1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1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sz="1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1400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Abadi" panose="020B06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altLang="en-US" sz="1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en-US" sz="1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Abadi" panose="020B0604020104020204" pitchFamily="34" charset="0"/>
                  </a:rPr>
                  <a:t>. </a:t>
                </a:r>
              </a:p>
              <a:p>
                <a:pPr marL="1081088" lvl="2" indent="-285750">
                  <a:buFont typeface="Wingdings" panose="05000000000000000000" pitchFamily="2" charset="2"/>
                  <a:buChar char="Ø"/>
                </a:pPr>
                <a:r>
                  <a:rPr lang="en-US" sz="1400" dirty="0">
                    <a:latin typeface="Abadi" panose="020B0604020104020204" pitchFamily="34" charset="0"/>
                  </a:rPr>
                  <a:t>Broadcasts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𝑠h𝑎𝑟𝑒</m:t>
                        </m:r>
                      </m:sub>
                    </m:sSub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≔(</m:t>
                    </m:r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latin typeface="Abadi" panose="020B0604020104020204" pitchFamily="34" charset="0"/>
                  </a:rPr>
                  <a:t> as the proof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en-US" sz="14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400" b="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1400" dirty="0">
                    <a:latin typeface="Abadi" panose="020B0604020104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>
                    <a:latin typeface="Abadi" panose="020B0604020104020204" pitchFamily="34" charset="0"/>
                  </a:rPr>
                  <a:t> as the encrypted shares. </a:t>
                </a:r>
                <a:endParaRPr lang="en-US" sz="16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1" name="Tijdelijke aanduiding voor inhoud 12">
                <a:extLst>
                  <a:ext uri="{FF2B5EF4-FFF2-40B4-BE49-F238E27FC236}">
                    <a16:creationId xmlns:a16="http://schemas.microsoft.com/office/drawing/2014/main" id="{C65DEA80-41BF-7EC4-6510-83C9EF7EA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81" y="1263739"/>
                <a:ext cx="9945179" cy="2390251"/>
              </a:xfrm>
              <a:prstGeom prst="rect">
                <a:avLst/>
              </a:prstGeom>
              <a:blipFill>
                <a:blip r:embed="rId4"/>
                <a:stretch>
                  <a:fillRect l="-368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7C38FA4-897B-BC9B-16BD-5A91E6FE20B3}"/>
                  </a:ext>
                </a:extLst>
              </p:cNvPr>
              <p:cNvSpPr/>
              <p:nvPr/>
            </p:nvSpPr>
            <p:spPr>
              <a:xfrm>
                <a:off x="10296014" y="1276913"/>
                <a:ext cx="1656305" cy="39260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rgbClr val="000000"/>
                    </a:solidFill>
                  </a:rPr>
                  <a:t>Shamir SS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7C38FA4-897B-BC9B-16BD-5A91E6FE2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014" y="1276913"/>
                <a:ext cx="1656305" cy="392605"/>
              </a:xfrm>
              <a:prstGeom prst="roundRect">
                <a:avLst/>
              </a:prstGeom>
              <a:blipFill>
                <a:blip r:embed="rId5"/>
                <a:stretch>
                  <a:fillRect l="-365"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7CF37EA-F3E8-6CBD-2579-AD4A0F4C0B05}"/>
                  </a:ext>
                </a:extLst>
              </p:cNvPr>
              <p:cNvSpPr/>
              <p:nvPr/>
            </p:nvSpPr>
            <p:spPr>
              <a:xfrm>
                <a:off x="10297928" y="1976488"/>
                <a:ext cx="1656305" cy="392605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1600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en-US" sz="16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</a:rPr>
                  <a:t>VSS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7CF37EA-F3E8-6CBD-2579-AD4A0F4C0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928" y="1976488"/>
                <a:ext cx="1656305" cy="392605"/>
              </a:xfrm>
              <a:prstGeom prst="roundRect">
                <a:avLst/>
              </a:prstGeom>
              <a:blipFill>
                <a:blip r:embed="rId6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3649EF39-8EE2-5549-60DD-6880D14F5702}"/>
                  </a:ext>
                </a:extLst>
              </p:cNvPr>
              <p:cNvSpPr/>
              <p:nvPr/>
            </p:nvSpPr>
            <p:spPr>
              <a:xfrm>
                <a:off x="10296013" y="2682756"/>
                <a:ext cx="1656305" cy="37833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160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en-US" sz="16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</a:rPr>
                  <a:t>PVSS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3649EF39-8EE2-5549-60DD-6880D14F5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013" y="2682756"/>
                <a:ext cx="1656305" cy="378330"/>
              </a:xfrm>
              <a:prstGeom prst="roundRect">
                <a:avLst/>
              </a:prstGeom>
              <a:blipFill>
                <a:blip r:embed="rId7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FA7329-3163-D02A-D349-B2A5AA1FBCDD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11124167" y="1669518"/>
            <a:ext cx="1914" cy="3069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DC5BB2-0E38-03D8-3AEF-A229B2C47C4C}"/>
              </a:ext>
            </a:extLst>
          </p:cNvPr>
          <p:cNvCxnSpPr/>
          <p:nvPr/>
        </p:nvCxnSpPr>
        <p:spPr>
          <a:xfrm>
            <a:off x="11127358" y="2389503"/>
            <a:ext cx="2003" cy="3069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jdelijke aanduiding voor inhoud 12">
                <a:extLst>
                  <a:ext uri="{FF2B5EF4-FFF2-40B4-BE49-F238E27FC236}">
                    <a16:creationId xmlns:a16="http://schemas.microsoft.com/office/drawing/2014/main" id="{D650950E-1292-0814-649E-EA1AF80CE2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186" y="3732547"/>
                <a:ext cx="11011444" cy="974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7663" indent="-347663">
                  <a:buFont typeface="Wingdings" panose="05000000000000000000" pitchFamily="2" charset="2"/>
                  <a:buChar char="Ø"/>
                </a:pPr>
                <a:r>
                  <a:rPr lang="en-US" sz="1800" b="1" dirty="0">
                    <a:latin typeface="Bookman Old Style" panose="02050604050505020204" pitchFamily="18" charset="0"/>
                  </a:rPr>
                  <a:t>Verifier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: Given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alt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, a public verifier checks if the followings hold,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1800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altLang="en-US" sz="18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en-US" sz="18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𝑅𝑂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altLang="en-US" sz="1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</m:den>
                    </m:f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f>
                      <m:f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</m:den>
                    </m:f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  </a:t>
                </a:r>
              </a:p>
            </p:txBody>
          </p:sp>
        </mc:Choice>
        <mc:Fallback>
          <p:sp>
            <p:nvSpPr>
              <p:cNvPr id="8" name="Tijdelijke aanduiding voor inhoud 12">
                <a:extLst>
                  <a:ext uri="{FF2B5EF4-FFF2-40B4-BE49-F238E27FC236}">
                    <a16:creationId xmlns:a16="http://schemas.microsoft.com/office/drawing/2014/main" id="{D650950E-1292-0814-649E-EA1AF80CE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6" y="3732547"/>
                <a:ext cx="11011444" cy="974752"/>
              </a:xfrm>
              <a:prstGeom prst="rect">
                <a:avLst/>
              </a:prstGeom>
              <a:blipFill>
                <a:blip r:embed="rId8"/>
                <a:stretch>
                  <a:fillRect l="-388" t="-6250" r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jdelijke aanduiding voor inhoud 12">
                <a:extLst>
                  <a:ext uri="{FF2B5EF4-FFF2-40B4-BE49-F238E27FC236}">
                    <a16:creationId xmlns:a16="http://schemas.microsoft.com/office/drawing/2014/main" id="{A367AB25-67A0-2D78-1858-705CEA8E40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186" y="4839266"/>
                <a:ext cx="8793538" cy="12539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7663" indent="-347663">
                  <a:buFont typeface="Wingdings" panose="05000000000000000000" pitchFamily="2" charset="2"/>
                  <a:buChar char="Ø"/>
                </a:pPr>
                <a:r>
                  <a:rPr lang="en-US" sz="1800" b="1" dirty="0">
                    <a:latin typeface="Bookman Old Style" panose="02050604050505020204" pitchFamily="18" charset="0"/>
                  </a:rPr>
                  <a:t>Reconstruction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: As in [Sch99], a qualified set Q of parties decrypt their encrypted shares and obtain their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≔</m:t>
                            </m:r>
                            <m:sSup>
                              <m:sSupPr>
                                <m:ctrlP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en-US" sz="1800" b="0" i="1" smtClean="0">
                                        <a:solidFill>
                                          <a:schemeClr val="tx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chemeClr val="tx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tx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sSub>
                                  <m:sSubPr>
                                    <m:ctrlPr>
                                      <a:rPr lang="en-US" altLang="en-US" sz="1800" b="0" i="1" smtClean="0">
                                        <a:solidFill>
                                          <a:schemeClr val="tx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chemeClr val="tx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tx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. </a:t>
                </a:r>
                <a:br>
                  <a:rPr lang="en-US" sz="1800" dirty="0">
                    <a:latin typeface="Bookman Old Style" panose="02050604050505020204" pitchFamily="18" charset="0"/>
                  </a:rPr>
                </a:br>
                <a:r>
                  <a:rPr lang="en-US" sz="1800" dirty="0">
                    <a:latin typeface="Bookman Old Style" panose="02050604050505020204" pitchFamily="18" charset="0"/>
                  </a:rPr>
                  <a:t>They, also attach a proof for the correctness of decryption. Then, given any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of valid shares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en-US" sz="18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tx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tx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tx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, one can obtain the secret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by Lagrange interpolation. </a:t>
                </a:r>
              </a:p>
            </p:txBody>
          </p:sp>
        </mc:Choice>
        <mc:Fallback xmlns="">
          <p:sp>
            <p:nvSpPr>
              <p:cNvPr id="14" name="Tijdelijke aanduiding voor inhoud 12">
                <a:extLst>
                  <a:ext uri="{FF2B5EF4-FFF2-40B4-BE49-F238E27FC236}">
                    <a16:creationId xmlns:a16="http://schemas.microsoft.com/office/drawing/2014/main" id="{A367AB25-67A0-2D78-1858-705CEA8E4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6" y="4839266"/>
                <a:ext cx="8793538" cy="1253998"/>
              </a:xfrm>
              <a:prstGeom prst="rect">
                <a:avLst/>
              </a:prstGeom>
              <a:blipFill>
                <a:blip r:embed="rId9"/>
                <a:stretch>
                  <a:fillRect l="-208" t="-2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inhoud 12">
            <a:extLst>
              <a:ext uri="{FF2B5EF4-FFF2-40B4-BE49-F238E27FC236}">
                <a16:creationId xmlns:a16="http://schemas.microsoft.com/office/drawing/2014/main" id="{A1ED1D26-FEF5-7B3E-C09D-3C0A2742E26C}"/>
              </a:ext>
            </a:extLst>
          </p:cNvPr>
          <p:cNvSpPr txBox="1">
            <a:spLocks/>
          </p:cNvSpPr>
          <p:nvPr/>
        </p:nvSpPr>
        <p:spPr>
          <a:xfrm>
            <a:off x="9231549" y="4548566"/>
            <a:ext cx="2607013" cy="15221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>
                <a:latin typeface="Bookman Old Style" panose="02050604050505020204" pitchFamily="18" charset="0"/>
              </a:rPr>
              <a:t>We show that the new PVSS scheme satisfies</a:t>
            </a:r>
            <a:br>
              <a:rPr lang="en-US" sz="1500" dirty="0">
                <a:latin typeface="Bookman Old Style" panose="02050604050505020204" pitchFamily="18" charset="0"/>
              </a:rPr>
            </a:br>
            <a:r>
              <a:rPr lang="en-US" sz="1500" dirty="0">
                <a:latin typeface="Bookman Old Style" panose="02050604050505020204" pitchFamily="18" charset="0"/>
              </a:rPr>
              <a:t> </a:t>
            </a:r>
            <a:r>
              <a:rPr lang="en-US" sz="1500" b="1" dirty="0">
                <a:latin typeface="Bookman Old Style" panose="02050604050505020204" pitchFamily="18" charset="0"/>
              </a:rPr>
              <a:t>Completeness</a:t>
            </a:r>
            <a:r>
              <a:rPr lang="en-US" sz="1500" dirty="0">
                <a:latin typeface="Bookman Old Style" panose="02050604050505020204" pitchFamily="18" charset="0"/>
              </a:rPr>
              <a:t>, </a:t>
            </a:r>
            <a:r>
              <a:rPr lang="en-US" sz="1500" b="1" dirty="0">
                <a:latin typeface="Bookman Old Style" panose="02050604050505020204" pitchFamily="18" charset="0"/>
              </a:rPr>
              <a:t>Verifiability</a:t>
            </a:r>
            <a:r>
              <a:rPr lang="en-US" sz="1500" dirty="0">
                <a:latin typeface="Bookman Old Style" panose="02050604050505020204" pitchFamily="18" charset="0"/>
              </a:rPr>
              <a:t> and </a:t>
            </a:r>
            <a:r>
              <a:rPr lang="en-US" sz="1500" b="1" dirty="0">
                <a:latin typeface="Bookman Old Style" panose="02050604050505020204" pitchFamily="18" charset="0"/>
              </a:rPr>
              <a:t>Secrecy</a:t>
            </a:r>
            <a:r>
              <a:rPr lang="en-US" sz="1500" dirty="0">
                <a:latin typeface="Bookman Old Style" panose="02050604050505020204" pitchFamily="18" charset="0"/>
              </a:rPr>
              <a:t> under PDL and DDH assumptions in </a:t>
            </a:r>
            <a:br>
              <a:rPr lang="en-US" sz="1500" dirty="0">
                <a:latin typeface="Bookman Old Style" panose="02050604050505020204" pitchFamily="18" charset="0"/>
              </a:rPr>
            </a:br>
            <a:r>
              <a:rPr lang="en-US" sz="1500" dirty="0">
                <a:latin typeface="Bookman Old Style" panose="02050604050505020204" pitchFamily="18" charset="0"/>
              </a:rPr>
              <a:t>the RO model. </a:t>
            </a: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2FE112A1-3DE3-DF64-8B6F-80894ABE5454}"/>
              </a:ext>
            </a:extLst>
          </p:cNvPr>
          <p:cNvSpPr/>
          <p:nvPr/>
        </p:nvSpPr>
        <p:spPr>
          <a:xfrm>
            <a:off x="11398969" y="5633568"/>
            <a:ext cx="363983" cy="363814"/>
          </a:xfrm>
          <a:prstGeom prst="smileyFac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2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allAtOnce"/>
      <p:bldP spid="8" grpId="0"/>
      <p:bldP spid="14" grpId="0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76000" y="301681"/>
                <a:ext cx="11616000" cy="850464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Performance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1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1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32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 &amp; Implementations by Dock Network: </a:t>
                </a:r>
                <a:r>
                  <a:rPr lang="en-US" sz="3200" dirty="0">
                    <a:solidFill>
                      <a:srgbClr val="FFC0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endParaRPr lang="nl-NL" sz="3200" b="1" dirty="0">
                  <a:latin typeface="+mj-lt"/>
                  <a:cs typeface="Aharoni" panose="02010803020104030203" pitchFamily="2" charset="-79"/>
                </a:endParaRPr>
              </a:p>
            </p:txBody>
          </p:sp>
        </mc:Choice>
        <mc:Fallback>
          <p:sp>
            <p:nvSpPr>
              <p:cNvPr id="1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6000" y="301681"/>
                <a:ext cx="11616000" cy="850464"/>
              </a:xfrm>
              <a:blipFill>
                <a:blip r:embed="rId3"/>
                <a:stretch>
                  <a:fillRect l="-2099" b="-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18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708D7656-9B42-2D78-2E53-4018FD82B5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3140418"/>
                  </p:ext>
                </p:extLst>
              </p:nvPr>
            </p:nvGraphicFramePr>
            <p:xfrm>
              <a:off x="416689" y="1299934"/>
              <a:ext cx="11524198" cy="19407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7939">
                      <a:extLst>
                        <a:ext uri="{9D8B030D-6E8A-4147-A177-3AD203B41FA5}">
                          <a16:colId xmlns:a16="http://schemas.microsoft.com/office/drawing/2014/main" val="880904295"/>
                        </a:ext>
                      </a:extLst>
                    </a:gridCol>
                    <a:gridCol w="1699292">
                      <a:extLst>
                        <a:ext uri="{9D8B030D-6E8A-4147-A177-3AD203B41FA5}">
                          <a16:colId xmlns:a16="http://schemas.microsoft.com/office/drawing/2014/main" val="4226467719"/>
                        </a:ext>
                      </a:extLst>
                    </a:gridCol>
                    <a:gridCol w="2046774">
                      <a:extLst>
                        <a:ext uri="{9D8B030D-6E8A-4147-A177-3AD203B41FA5}">
                          <a16:colId xmlns:a16="http://schemas.microsoft.com/office/drawing/2014/main" val="3108151291"/>
                        </a:ext>
                      </a:extLst>
                    </a:gridCol>
                    <a:gridCol w="2180172">
                      <a:extLst>
                        <a:ext uri="{9D8B030D-6E8A-4147-A177-3AD203B41FA5}">
                          <a16:colId xmlns:a16="http://schemas.microsoft.com/office/drawing/2014/main" val="3820949010"/>
                        </a:ext>
                      </a:extLst>
                    </a:gridCol>
                    <a:gridCol w="2216815">
                      <a:extLst>
                        <a:ext uri="{9D8B030D-6E8A-4147-A177-3AD203B41FA5}">
                          <a16:colId xmlns:a16="http://schemas.microsoft.com/office/drawing/2014/main" val="1144699544"/>
                        </a:ext>
                      </a:extLst>
                    </a:gridCol>
                    <a:gridCol w="2073206">
                      <a:extLst>
                        <a:ext uri="{9D8B030D-6E8A-4147-A177-3AD203B41FA5}">
                          <a16:colId xmlns:a16="http://schemas.microsoft.com/office/drawing/2014/main" val="2838365046"/>
                        </a:ext>
                      </a:extLst>
                    </a:gridCol>
                  </a:tblGrid>
                  <a:tr h="3686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PPVSS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Assumption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Sharing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Dealer’s Com.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Verification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Reconstruction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1821500"/>
                      </a:ext>
                    </a:extLst>
                  </a:tr>
                  <a:tr h="4193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 [Sch99]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DDH, RO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4.5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𝑃𝐸</m:t>
                                </m:r>
                              </m:oMath>
                            </m:oMathPara>
                          </a14:m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|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𝑛𝑡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+4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+2.5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20584893"/>
                      </a:ext>
                    </a:extLst>
                  </a:tr>
                  <a:tr h="3935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 [CD17]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DBS, Plain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𝑃𝐸</m:t>
                                </m:r>
                              </m:oMath>
                            </m:oMathPara>
                          </a14:m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6198978"/>
                      </a:ext>
                    </a:extLst>
                  </a:tr>
                  <a:tr h="4051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[CD17]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DDH, RO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𝑃𝐸</m:t>
                                </m:r>
                              </m:oMath>
                            </m:oMathPara>
                          </a14:m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|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+3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99057566"/>
                      </a:ext>
                    </a:extLst>
                  </a:tr>
                  <a:tr h="2662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sz="16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600" b="1" i="0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𝚷</m:t>
                                  </m:r>
                                </m:e>
                                <m:sub>
                                  <m:r>
                                    <a:rPr lang="en-US" altLang="en-US" sz="1600" b="1" i="1" smtClean="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1" dirty="0"/>
                            <a:t> </a:t>
                          </a:r>
                          <a:r>
                            <a:rPr lang="en-US" sz="1600" b="0" dirty="0"/>
                            <a:t>, [CD22]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DDH, PDL, RO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𝑃𝐸</m:t>
                                </m:r>
                              </m:oMath>
                            </m:oMathPara>
                          </a14:m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+0.5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|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𝑃𝐸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309196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708D7656-9B42-2D78-2E53-4018FD82B5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3140418"/>
                  </p:ext>
                </p:extLst>
              </p:nvPr>
            </p:nvGraphicFramePr>
            <p:xfrm>
              <a:off x="416689" y="1299934"/>
              <a:ext cx="11524198" cy="19407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7939">
                      <a:extLst>
                        <a:ext uri="{9D8B030D-6E8A-4147-A177-3AD203B41FA5}">
                          <a16:colId xmlns:a16="http://schemas.microsoft.com/office/drawing/2014/main" val="880904295"/>
                        </a:ext>
                      </a:extLst>
                    </a:gridCol>
                    <a:gridCol w="1699292">
                      <a:extLst>
                        <a:ext uri="{9D8B030D-6E8A-4147-A177-3AD203B41FA5}">
                          <a16:colId xmlns:a16="http://schemas.microsoft.com/office/drawing/2014/main" val="4226467719"/>
                        </a:ext>
                      </a:extLst>
                    </a:gridCol>
                    <a:gridCol w="2046774">
                      <a:extLst>
                        <a:ext uri="{9D8B030D-6E8A-4147-A177-3AD203B41FA5}">
                          <a16:colId xmlns:a16="http://schemas.microsoft.com/office/drawing/2014/main" val="3108151291"/>
                        </a:ext>
                      </a:extLst>
                    </a:gridCol>
                    <a:gridCol w="2180172">
                      <a:extLst>
                        <a:ext uri="{9D8B030D-6E8A-4147-A177-3AD203B41FA5}">
                          <a16:colId xmlns:a16="http://schemas.microsoft.com/office/drawing/2014/main" val="3820949010"/>
                        </a:ext>
                      </a:extLst>
                    </a:gridCol>
                    <a:gridCol w="2216815">
                      <a:extLst>
                        <a:ext uri="{9D8B030D-6E8A-4147-A177-3AD203B41FA5}">
                          <a16:colId xmlns:a16="http://schemas.microsoft.com/office/drawing/2014/main" val="1144699544"/>
                        </a:ext>
                      </a:extLst>
                    </a:gridCol>
                    <a:gridCol w="2073206">
                      <a:extLst>
                        <a:ext uri="{9D8B030D-6E8A-4147-A177-3AD203B41FA5}">
                          <a16:colId xmlns:a16="http://schemas.microsoft.com/office/drawing/2014/main" val="2838365046"/>
                        </a:ext>
                      </a:extLst>
                    </a:gridCol>
                  </a:tblGrid>
                  <a:tr h="3686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PPVSS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Assumption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Sharing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Dealer’s Com.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Verification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Reconstruction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1821500"/>
                      </a:ext>
                    </a:extLst>
                  </a:tr>
                  <a:tr h="4193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 [Sch99]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DDH, RO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7024" t="-91304" r="-317262" b="-289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1844" t="-91304" r="-197765" b="-289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26374" t="-91304" r="-94505" b="-289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56471" t="-91304" r="-1176" b="-2898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0584893"/>
                      </a:ext>
                    </a:extLst>
                  </a:tr>
                  <a:tr h="3935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 [CD17]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DBS, Plain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7024" t="-206250" r="-317262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1844" t="-206250" r="-197765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26374" t="-206250" r="-94505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56471" t="-206250" r="-1176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6198978"/>
                      </a:ext>
                    </a:extLst>
                  </a:tr>
                  <a:tr h="4051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[CD17]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DDH, RO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7024" t="-292537" r="-317262" b="-10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1844" t="-292537" r="-197765" b="-10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26374" t="-292537" r="-94505" b="-10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56471" t="-292537" r="-1176" b="-1029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9057566"/>
                      </a:ext>
                    </a:extLst>
                  </a:tr>
                  <a:tr h="354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65" t="-453448" r="-781395" b="-1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DDH, PDL, RO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7024" t="-453448" r="-317262" b="-1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31844" t="-453448" r="-197765" b="-1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26374" t="-453448" r="-94505" b="-1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56471" t="-453448" r="-1176" b="-189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9196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D56117-7B20-C7CE-46CB-0E71D9000C06}"/>
                  </a:ext>
                </a:extLst>
              </p:cNvPr>
              <p:cNvSpPr txBox="1"/>
              <p:nvPr/>
            </p:nvSpPr>
            <p:spPr>
              <a:xfrm>
                <a:off x="1153079" y="3713480"/>
                <a:ext cx="1035727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sz="1600" b="1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The PVSS scheme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 and our proposed VSS scheme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𝐋𝐀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 was recently implemented in Rust by the developers of Dock Network, </a:t>
                </a:r>
                <a:r>
                  <a:rPr lang="en-US" sz="1600" b="1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  <a:hlinkClick r:id="rId5"/>
                  </a:rPr>
                  <a:t>www.dock.io</a:t>
                </a:r>
                <a:r>
                  <a:rPr lang="en-US" sz="1600" b="1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, </a:t>
                </a:r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D56117-7B20-C7CE-46CB-0E71D9000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079" y="3713480"/>
                <a:ext cx="10357273" cy="584775"/>
              </a:xfrm>
              <a:prstGeom prst="rect">
                <a:avLst/>
              </a:prstGeom>
              <a:blipFill>
                <a:blip r:embed="rId6"/>
                <a:stretch>
                  <a:fillRect l="-235" t="-3125" r="-35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1C01184-5EFD-9CF5-2872-AC6ABCE6509A}"/>
              </a:ext>
            </a:extLst>
          </p:cNvPr>
          <p:cNvSpPr txBox="1"/>
          <p:nvPr/>
        </p:nvSpPr>
        <p:spPr>
          <a:xfrm>
            <a:off x="593266" y="5110565"/>
            <a:ext cx="32263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https://github.com/docknetwork/crypto/tree/main/secret_sharing_and_dkg/src/baghery_pvss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9ABCAD-BF87-2109-4BCB-4B1B396BD2CC}"/>
                  </a:ext>
                </a:extLst>
              </p:cNvPr>
              <p:cNvSpPr txBox="1"/>
              <p:nvPr/>
            </p:nvSpPr>
            <p:spPr>
              <a:xfrm>
                <a:off x="301053" y="4454802"/>
                <a:ext cx="351859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ü"/>
                </a:pPr>
                <a:r>
                  <a:rPr lang="en-US" sz="16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Their open-source implementations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6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16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are publicly available </a:t>
                </a:r>
                <a:r>
                  <a:rPr lang="en-US" sz="16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on</a:t>
                </a:r>
                <a:r>
                  <a:rPr lang="en-US" sz="16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:</a:t>
                </a:r>
                <a:endParaRPr lang="en-US" sz="1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9ABCAD-BF87-2109-4BCB-4B1B396BD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53" y="4454802"/>
                <a:ext cx="3518593" cy="584775"/>
              </a:xfrm>
              <a:prstGeom prst="rect">
                <a:avLst/>
              </a:prstGeom>
              <a:blipFill>
                <a:blip r:embed="rId7"/>
                <a:stretch>
                  <a:fillRect l="-692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8C403991-A714-9206-9DA5-CEBE64E87C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8568" y="4517656"/>
            <a:ext cx="1388183" cy="14069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663281-50FF-1D1D-52AF-D0020D32C829}"/>
              </a:ext>
            </a:extLst>
          </p:cNvPr>
          <p:cNvSpPr txBox="1"/>
          <p:nvPr/>
        </p:nvSpPr>
        <p:spPr>
          <a:xfrm>
            <a:off x="6004560" y="5103934"/>
            <a:ext cx="3911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https://github.com/docknetwork/crypto/blob/main/secret_sharing_and_dkg/src/baghery_vss.rs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2D8F7D-BBF7-92A2-2899-8D38C62840D6}"/>
                  </a:ext>
                </a:extLst>
              </p:cNvPr>
              <p:cNvSpPr txBox="1"/>
              <p:nvPr/>
            </p:nvSpPr>
            <p:spPr>
              <a:xfrm>
                <a:off x="5718020" y="4525623"/>
                <a:ext cx="439600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ü"/>
                </a:pPr>
                <a:r>
                  <a:rPr lang="en-US" sz="15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Their open-source implementations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1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𝐿𝐴</m:t>
                        </m:r>
                      </m:sub>
                    </m:sSub>
                    <m:r>
                      <a:rPr lang="en-US" sz="14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are publicly available </a:t>
                </a:r>
                <a:r>
                  <a:rPr lang="en-US" sz="15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on</a:t>
                </a:r>
                <a:r>
                  <a:rPr lang="en-US" sz="15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:</a:t>
                </a:r>
                <a:endParaRPr lang="en-US" sz="15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2D8F7D-BBF7-92A2-2899-8D38C6284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020" y="4525623"/>
                <a:ext cx="4396000" cy="553998"/>
              </a:xfrm>
              <a:prstGeom prst="rect">
                <a:avLst/>
              </a:prstGeom>
              <a:blipFill>
                <a:blip r:embed="rId10"/>
                <a:stretch>
                  <a:fillRect l="-416" t="-2198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E8710F3-E25B-730C-FCF7-4FA97077AA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3220" y="4503158"/>
            <a:ext cx="1457292" cy="1449969"/>
          </a:xfrm>
          <a:prstGeom prst="rect">
            <a:avLst/>
          </a:prstGeom>
        </p:spPr>
      </p:pic>
      <p:pic>
        <p:nvPicPr>
          <p:cNvPr id="14" name="Picture 13" descr="A person sitting at a computer&#10;&#10;AI-generated content may be incorrect.">
            <a:extLst>
              <a:ext uri="{FF2B5EF4-FFF2-40B4-BE49-F238E27FC236}">
                <a16:creationId xmlns:a16="http://schemas.microsoft.com/office/drawing/2014/main" id="{D5FB7FE0-DDD1-90A5-74A7-648ACC409A8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8158" y="3453318"/>
            <a:ext cx="926725" cy="92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76000" y="301681"/>
                <a:ext cx="11616000" cy="850464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Performance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1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1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32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: </a:t>
                </a:r>
                <a:r>
                  <a:rPr lang="en-US" sz="3000" dirty="0">
                    <a:solidFill>
                      <a:srgbClr val="FFC0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Run by the Developers of Dock Network </a:t>
                </a:r>
                <a:endParaRPr lang="nl-NL" sz="3000" b="1" dirty="0">
                  <a:latin typeface="+mj-lt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6000" y="301681"/>
                <a:ext cx="11616000" cy="850464"/>
              </a:xfrm>
              <a:blipFill>
                <a:blip r:embed="rId3"/>
                <a:stretch>
                  <a:fillRect l="-209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19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D56117-7B20-C7CE-46CB-0E71D9000C06}"/>
                  </a:ext>
                </a:extLst>
              </p:cNvPr>
              <p:cNvSpPr txBox="1"/>
              <p:nvPr/>
            </p:nvSpPr>
            <p:spPr>
              <a:xfrm>
                <a:off x="289479" y="1230544"/>
                <a:ext cx="119025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Performance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 over BLS12-381 curve (by Dock Network, 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  <a:hlinkClick r:id="rId4"/>
                  </a:rPr>
                  <a:t>www.dock.io</a:t>
                </a:r>
                <a:r>
                  <a:rPr lang="en-US" b="1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D56117-7B20-C7CE-46CB-0E71D9000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79" y="1230544"/>
                <a:ext cx="11902521" cy="369332"/>
              </a:xfrm>
              <a:prstGeom prst="rect">
                <a:avLst/>
              </a:prstGeom>
              <a:blipFill>
                <a:blip r:embed="rId5"/>
                <a:stretch>
                  <a:fillRect l="-30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1C01184-5EFD-9CF5-2872-AC6ABCE6509A}"/>
              </a:ext>
            </a:extLst>
          </p:cNvPr>
          <p:cNvSpPr txBox="1"/>
          <p:nvPr/>
        </p:nvSpPr>
        <p:spPr>
          <a:xfrm>
            <a:off x="576000" y="1559229"/>
            <a:ext cx="87647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https://github.com/docknetwork/crypto/tree/main/secret_sharing_and_dkg/src/baghery_pvss</a:t>
            </a:r>
            <a:r>
              <a:rPr lang="en-US" sz="1400" dirty="0"/>
              <a:t> </a:t>
            </a:r>
          </a:p>
        </p:txBody>
      </p:sp>
      <p:pic>
        <p:nvPicPr>
          <p:cNvPr id="8" name="Picture 7" descr="A close-up of a graph&#10;&#10;AI-generated content may be incorrect.">
            <a:extLst>
              <a:ext uri="{FF2B5EF4-FFF2-40B4-BE49-F238E27FC236}">
                <a16:creationId xmlns:a16="http://schemas.microsoft.com/office/drawing/2014/main" id="{E105AAE1-C94F-D28C-E03C-5027CA56B7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738" y="1950746"/>
            <a:ext cx="10313506" cy="34449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01E1E5-8E87-FD7C-9AE0-2B27B74456E7}"/>
              </a:ext>
            </a:extLst>
          </p:cNvPr>
          <p:cNvSpPr txBox="1"/>
          <p:nvPr/>
        </p:nvSpPr>
        <p:spPr>
          <a:xfrm>
            <a:off x="-39813" y="5397160"/>
            <a:ext cx="123105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masis MT Pro Black" panose="02040A04050005020304" pitchFamily="18" charset="0"/>
              </a:rPr>
              <a:t>“This primitive is useful for sharing secrets on a blockchain as the blockchain can verify the proof.”   </a:t>
            </a:r>
          </a:p>
          <a:p>
            <a:pPr algn="ctr"/>
            <a:br>
              <a:rPr lang="en-US" sz="1000" dirty="0">
                <a:solidFill>
                  <a:srgbClr val="C00000"/>
                </a:solidFill>
                <a:latin typeface="Amasis MT Pro Black" panose="02040A04050005020304" pitchFamily="18" charset="0"/>
              </a:rPr>
            </a:br>
            <a:r>
              <a:rPr lang="en-US" sz="1400" dirty="0">
                <a:solidFill>
                  <a:srgbClr val="C00000"/>
                </a:solidFill>
                <a:latin typeface="Amasis MT Pro Black" panose="02040A04050005020304" pitchFamily="18" charset="0"/>
              </a:rPr>
              <a:t>— </a:t>
            </a:r>
            <a:r>
              <a:rPr lang="en-US" sz="1400" dirty="0">
                <a:solidFill>
                  <a:srgbClr val="C00000"/>
                </a:solidFill>
                <a:latin typeface="+mj-lt"/>
              </a:rPr>
              <a:t>Git Page of DOCK Network</a:t>
            </a:r>
          </a:p>
        </p:txBody>
      </p:sp>
    </p:spTree>
    <p:extLst>
      <p:ext uri="{BB962C8B-B14F-4D97-AF65-F5344CB8AC3E}">
        <p14:creationId xmlns:p14="http://schemas.microsoft.com/office/powerpoint/2010/main" val="214369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jdelijke aanduiding voor inhoud 12"/>
              <p:cNvSpPr>
                <a:spLocks noGrp="1"/>
              </p:cNvSpPr>
              <p:nvPr>
                <p:ph idx="1"/>
              </p:nvPr>
            </p:nvSpPr>
            <p:spPr>
              <a:xfrm>
                <a:off x="575999" y="1258973"/>
                <a:ext cx="11616001" cy="1376039"/>
              </a:xfrm>
            </p:spPr>
            <p:txBody>
              <a:bodyPr>
                <a:normAutofit fontScale="92500"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Bookman Old Style" panose="02050604050505020204" pitchFamily="18" charset="0"/>
                  </a:rPr>
                  <a:t>Given a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a </a:t>
                </a:r>
                <a:r>
                  <a:rPr lang="en-US" b="1" u="sng" dirty="0">
                    <a:latin typeface="Bookman Old Style" panose="02050604050505020204" pitchFamily="18" charset="0"/>
                  </a:rPr>
                  <a:t>trusted</a:t>
                </a:r>
                <a:r>
                  <a:rPr lang="en-US" dirty="0">
                    <a:latin typeface="Bookman Old Style" panose="02050604050505020204" pitchFamily="18" charset="0"/>
                  </a:rPr>
                  <a:t> dealer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shares it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parties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</a:t>
                </a:r>
                <a:r>
                  <a:rPr lang="en-US" dirty="0" err="1">
                    <a:latin typeface="Bookman Old Style" panose="02050604050505020204" pitchFamily="18" charset="0"/>
                  </a:rPr>
                  <a:t>s.t.</a:t>
                </a:r>
                <a:r>
                  <a:rPr lang="en-US" dirty="0">
                    <a:latin typeface="Bookman Old Style" panose="02050604050505020204" pitchFamily="18" charset="0"/>
                  </a:rPr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900" dirty="0">
                    <a:latin typeface="Bookman Old Style" panose="02050604050505020204" pitchFamily="18" charset="0"/>
                  </a:rPr>
                  <a:t> shareholders </a:t>
                </a:r>
                <a:r>
                  <a:rPr lang="en-US" sz="1900" u="sng" dirty="0">
                    <a:latin typeface="Bookman Old Style" panose="02050604050505020204" pitchFamily="18" charset="0"/>
                  </a:rPr>
                  <a:t>can</a:t>
                </a:r>
                <a:r>
                  <a:rPr lang="en-US" sz="1900" dirty="0">
                    <a:latin typeface="Bookman Old Style" panose="02050604050505020204" pitchFamily="18" charset="0"/>
                  </a:rPr>
                  <a:t> reconstruct the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>
                    <a:latin typeface="Bookman Old Style" panose="02050604050505020204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>
                    <a:latin typeface="Bookman Old Style" panose="02050604050505020204" pitchFamily="18" charset="0"/>
                  </a:rPr>
                  <a:t> shareholders </a:t>
                </a:r>
                <a:r>
                  <a:rPr lang="en-US" sz="1900" u="sng" dirty="0">
                    <a:latin typeface="Bookman Old Style" panose="02050604050505020204" pitchFamily="18" charset="0"/>
                  </a:rPr>
                  <a:t>cannot</a:t>
                </a:r>
                <a:r>
                  <a:rPr lang="en-US" sz="1900" dirty="0">
                    <a:latin typeface="Bookman Old Style" panose="02050604050505020204" pitchFamily="18" charset="0"/>
                  </a:rPr>
                  <a:t> reconstruct the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Bookman Old Style" panose="02050604050505020204" pitchFamily="18" charset="0"/>
                  </a:rPr>
                  <a:t>  </a:t>
                </a:r>
              </a:p>
              <a:p>
                <a:pPr marL="457200" lvl="1" indent="0">
                  <a:buNone/>
                </a:pPr>
                <a:endParaRPr lang="en-US" sz="2000" dirty="0"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13" name="Tijdelijke aanduiding voor inhoud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999" y="1258973"/>
                <a:ext cx="11616001" cy="1376039"/>
              </a:xfrm>
              <a:blipFill>
                <a:blip r:embed="rId3"/>
                <a:stretch>
                  <a:fillRect l="-577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04120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Shamir Secret Sharing: 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Toy Example</a:t>
            </a:r>
            <a:endParaRPr lang="nl-NL" sz="32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Right Arrow 31">
            <a:extLst>
              <a:ext uri="{FF2B5EF4-FFF2-40B4-BE49-F238E27FC236}">
                <a16:creationId xmlns:a16="http://schemas.microsoft.com/office/drawing/2014/main" id="{96070E33-8A5C-2A61-8CDD-B03923725F52}"/>
              </a:ext>
            </a:extLst>
          </p:cNvPr>
          <p:cNvSpPr/>
          <p:nvPr/>
        </p:nvSpPr>
        <p:spPr>
          <a:xfrm>
            <a:off x="3298793" y="3382073"/>
            <a:ext cx="1988791" cy="91465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3211E5-CEFB-3941-D6FD-742814F16CB5}"/>
              </a:ext>
            </a:extLst>
          </p:cNvPr>
          <p:cNvCxnSpPr>
            <a:cxnSpLocks/>
          </p:cNvCxnSpPr>
          <p:nvPr/>
        </p:nvCxnSpPr>
        <p:spPr>
          <a:xfrm>
            <a:off x="7059431" y="5597786"/>
            <a:ext cx="37354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E6D177F-6A65-DB80-DAB3-C2DC0419E78D}"/>
              </a:ext>
            </a:extLst>
          </p:cNvPr>
          <p:cNvCxnSpPr>
            <a:cxnSpLocks/>
          </p:cNvCxnSpPr>
          <p:nvPr/>
        </p:nvCxnSpPr>
        <p:spPr>
          <a:xfrm flipV="1">
            <a:off x="7478385" y="3392022"/>
            <a:ext cx="0" cy="24735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78BF5FE6-D7C6-72F0-9B6B-55FBF281C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105" y="3012868"/>
            <a:ext cx="530728" cy="7576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727715-5025-B4FB-BD15-B02366B83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736" y="3042332"/>
            <a:ext cx="538908" cy="732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22217AF-E1AC-7C07-0BA0-FEA1B6FC8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6320" y="3956214"/>
            <a:ext cx="395746" cy="546642"/>
          </a:xfrm>
          <a:prstGeom prst="rect">
            <a:avLst/>
          </a:prstGeom>
        </p:spPr>
      </p:pic>
      <p:sp>
        <p:nvSpPr>
          <p:cNvPr id="45" name="Right Arrow 31">
            <a:extLst>
              <a:ext uri="{FF2B5EF4-FFF2-40B4-BE49-F238E27FC236}">
                <a16:creationId xmlns:a16="http://schemas.microsoft.com/office/drawing/2014/main" id="{32613980-68A4-584A-F171-42F30B985C67}"/>
              </a:ext>
            </a:extLst>
          </p:cNvPr>
          <p:cNvSpPr/>
          <p:nvPr/>
        </p:nvSpPr>
        <p:spPr>
          <a:xfrm rot="1109687">
            <a:off x="3229245" y="3946409"/>
            <a:ext cx="2121763" cy="94649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6" name="Right Arrow 31">
            <a:extLst>
              <a:ext uri="{FF2B5EF4-FFF2-40B4-BE49-F238E27FC236}">
                <a16:creationId xmlns:a16="http://schemas.microsoft.com/office/drawing/2014/main" id="{6AC383DD-DA83-B8C3-A22D-75748E487CDD}"/>
              </a:ext>
            </a:extLst>
          </p:cNvPr>
          <p:cNvSpPr/>
          <p:nvPr/>
        </p:nvSpPr>
        <p:spPr>
          <a:xfrm rot="2085349">
            <a:off x="3016098" y="4516445"/>
            <a:ext cx="2492421" cy="87173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">
                <a:extLst>
                  <a:ext uri="{FF2B5EF4-FFF2-40B4-BE49-F238E27FC236}">
                    <a16:creationId xmlns:a16="http://schemas.microsoft.com/office/drawing/2014/main" id="{3C93F3B2-529F-757E-767B-3701621F4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176" y="4090483"/>
                <a:ext cx="3230020" cy="1215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Given a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400" b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and (</a:t>
                </a:r>
                <a14:m>
                  <m:oMath xmlns:m="http://schemas.openxmlformats.org/officeDocument/2006/math"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)</a:t>
                </a:r>
                <a:br>
                  <a:rPr lang="en-US" altLang="en-US" sz="1400" b="0" dirty="0">
                    <a:solidFill>
                      <a:srgbClr val="FF0000"/>
                    </a:solidFill>
                  </a:rPr>
                </a:br>
                <a:endParaRPr lang="da-DK" altLang="en-US" sz="700" dirty="0">
                  <a:solidFill>
                    <a:srgbClr val="7030A0"/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Sample a degree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4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b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polynomial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s.t. </a:t>
                </a:r>
                <a14:m>
                  <m:oMath xmlns:m="http://schemas.openxmlformats.org/officeDocument/2006/math">
                    <m:r>
                      <a:rPr lang="en-US" alt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 </a:t>
                </a:r>
              </a:p>
              <a:p>
                <a:pPr marL="173038" indent="-173038" eaLnBrk="1" hangingPunct="1">
                  <a:buFontTx/>
                  <a:buChar char="-"/>
                </a:pPr>
                <a:endParaRPr lang="da-DK" altLang="en-US" sz="9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2, 3</m:t>
                    </m:r>
                  </m:oMath>
                </a14:m>
                <a:endParaRPr lang="da-DK" altLang="en-U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2">
                <a:extLst>
                  <a:ext uri="{FF2B5EF4-FFF2-40B4-BE49-F238E27FC236}">
                    <a16:creationId xmlns:a16="http://schemas.microsoft.com/office/drawing/2014/main" id="{3C93F3B2-529F-757E-767B-3701621F4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176" y="4090483"/>
                <a:ext cx="3230020" cy="1215717"/>
              </a:xfrm>
              <a:prstGeom prst="rect">
                <a:avLst/>
              </a:prstGeom>
              <a:blipFill>
                <a:blip r:embed="rId8"/>
                <a:stretch>
                  <a:fillRect l="-189" t="-1005" b="-35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7FFF4C-EC5D-3EDA-A473-5E49B9138FBE}"/>
                  </a:ext>
                </a:extLst>
              </p:cNvPr>
              <p:cNvSpPr txBox="1"/>
              <p:nvPr/>
            </p:nvSpPr>
            <p:spPr>
              <a:xfrm>
                <a:off x="4199731" y="3042332"/>
                <a:ext cx="349441" cy="338554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7FFF4C-EC5D-3EDA-A473-5E49B9138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731" y="3042332"/>
                <a:ext cx="349441" cy="338554"/>
              </a:xfrm>
              <a:prstGeom prst="rect">
                <a:avLst/>
              </a:prstGeom>
              <a:blipFill>
                <a:blip r:embed="rId9"/>
                <a:stretch>
                  <a:fillRect b="-8621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0B76808-D654-42AB-BF9A-351EB87BAD62}"/>
                  </a:ext>
                </a:extLst>
              </p:cNvPr>
              <p:cNvSpPr txBox="1"/>
              <p:nvPr/>
            </p:nvSpPr>
            <p:spPr>
              <a:xfrm rot="1118667">
                <a:off x="4249490" y="3642605"/>
                <a:ext cx="349441" cy="338554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0B76808-D654-42AB-BF9A-351EB87BA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18667">
                <a:off x="4249490" y="3642605"/>
                <a:ext cx="349441" cy="338554"/>
              </a:xfrm>
              <a:prstGeom prst="rect">
                <a:avLst/>
              </a:prstGeom>
              <a:blipFill>
                <a:blip r:embed="rId10"/>
                <a:stretch>
                  <a:fillRect l="-1333" b="-2703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D0F7BE-F550-78A0-CF61-D314B3012814}"/>
                  </a:ext>
                </a:extLst>
              </p:cNvPr>
              <p:cNvSpPr txBox="1"/>
              <p:nvPr/>
            </p:nvSpPr>
            <p:spPr>
              <a:xfrm rot="2164496">
                <a:off x="4226238" y="4231586"/>
                <a:ext cx="349441" cy="338554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D0F7BE-F550-78A0-CF61-D314B3012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64496">
                <a:off x="4226238" y="4231586"/>
                <a:ext cx="349441" cy="338554"/>
              </a:xfrm>
              <a:prstGeom prst="rect">
                <a:avLst/>
              </a:prstGeom>
              <a:blipFill>
                <a:blip r:embed="rId11"/>
                <a:stretch>
                  <a:fillRect l="-3659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AA8880D-2196-76AA-57BC-C92850C986B4}"/>
              </a:ext>
            </a:extLst>
          </p:cNvPr>
          <p:cNvCxnSpPr>
            <a:cxnSpLocks/>
          </p:cNvCxnSpPr>
          <p:nvPr/>
        </p:nvCxnSpPr>
        <p:spPr>
          <a:xfrm>
            <a:off x="7171403" y="3965056"/>
            <a:ext cx="2748200" cy="18377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1F95A9A-BB47-C3D3-C5C2-FB21B565D938}"/>
              </a:ext>
            </a:extLst>
          </p:cNvPr>
          <p:cNvCxnSpPr>
            <a:cxnSpLocks/>
          </p:cNvCxnSpPr>
          <p:nvPr/>
        </p:nvCxnSpPr>
        <p:spPr>
          <a:xfrm>
            <a:off x="7903168" y="4523403"/>
            <a:ext cx="0" cy="1051815"/>
          </a:xfrm>
          <a:prstGeom prst="line">
            <a:avLst/>
          </a:prstGeom>
          <a:ln w="19050">
            <a:solidFill>
              <a:srgbClr val="6633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E4D0CF5-9424-8D3C-8091-945E3AFF724E}"/>
              </a:ext>
            </a:extLst>
          </p:cNvPr>
          <p:cNvCxnSpPr>
            <a:cxnSpLocks/>
          </p:cNvCxnSpPr>
          <p:nvPr/>
        </p:nvCxnSpPr>
        <p:spPr>
          <a:xfrm>
            <a:off x="8382139" y="4833178"/>
            <a:ext cx="0" cy="718405"/>
          </a:xfrm>
          <a:prstGeom prst="line">
            <a:avLst/>
          </a:prstGeom>
          <a:ln w="19050">
            <a:solidFill>
              <a:srgbClr val="4D4D4D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822ABCA-2576-F329-99F8-F4E2142A7476}"/>
              </a:ext>
            </a:extLst>
          </p:cNvPr>
          <p:cNvCxnSpPr>
            <a:cxnSpLocks/>
          </p:cNvCxnSpPr>
          <p:nvPr/>
        </p:nvCxnSpPr>
        <p:spPr>
          <a:xfrm>
            <a:off x="8861111" y="5140955"/>
            <a:ext cx="0" cy="450269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B379688-935F-DD82-2A16-2913C2CF6AA8}"/>
              </a:ext>
            </a:extLst>
          </p:cNvPr>
          <p:cNvCxnSpPr>
            <a:cxnSpLocks/>
          </p:cNvCxnSpPr>
          <p:nvPr/>
        </p:nvCxnSpPr>
        <p:spPr>
          <a:xfrm flipH="1">
            <a:off x="7524010" y="5127064"/>
            <a:ext cx="1241707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0AD0F2-A398-15A6-4F32-CF5EF0FA3B3A}"/>
              </a:ext>
            </a:extLst>
          </p:cNvPr>
          <p:cNvCxnSpPr>
            <a:cxnSpLocks/>
          </p:cNvCxnSpPr>
          <p:nvPr/>
        </p:nvCxnSpPr>
        <p:spPr>
          <a:xfrm flipH="1">
            <a:off x="7527469" y="4784941"/>
            <a:ext cx="755811" cy="0"/>
          </a:xfrm>
          <a:prstGeom prst="line">
            <a:avLst/>
          </a:prstGeom>
          <a:ln w="19050">
            <a:solidFill>
              <a:srgbClr val="4D4D4D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6EBDE16-1D90-61C5-3CDA-4CAC11CF22F7}"/>
              </a:ext>
            </a:extLst>
          </p:cNvPr>
          <p:cNvCxnSpPr>
            <a:cxnSpLocks/>
          </p:cNvCxnSpPr>
          <p:nvPr/>
        </p:nvCxnSpPr>
        <p:spPr>
          <a:xfrm flipH="1">
            <a:off x="7470024" y="4470805"/>
            <a:ext cx="391729" cy="0"/>
          </a:xfrm>
          <a:prstGeom prst="line">
            <a:avLst/>
          </a:prstGeom>
          <a:ln w="19050">
            <a:solidFill>
              <a:srgbClr val="6633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DABFCDC-8062-FAE2-8AEF-4D1979AB9B05}"/>
                  </a:ext>
                </a:extLst>
              </p:cNvPr>
              <p:cNvSpPr txBox="1"/>
              <p:nvPr/>
            </p:nvSpPr>
            <p:spPr>
              <a:xfrm>
                <a:off x="7127755" y="4299875"/>
                <a:ext cx="38438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DABFCDC-8062-FAE2-8AEF-4D1979AB9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755" y="4299875"/>
                <a:ext cx="384385" cy="307777"/>
              </a:xfrm>
              <a:prstGeom prst="rect">
                <a:avLst/>
              </a:prstGeom>
              <a:blipFill>
                <a:blip r:embed="rId12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30AC140-092E-8B40-E178-CB6B2BD7AD39}"/>
                  </a:ext>
                </a:extLst>
              </p:cNvPr>
              <p:cNvSpPr txBox="1"/>
              <p:nvPr/>
            </p:nvSpPr>
            <p:spPr>
              <a:xfrm>
                <a:off x="7112203" y="4638889"/>
                <a:ext cx="38438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30AC140-092E-8B40-E178-CB6B2BD7A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203" y="4638889"/>
                <a:ext cx="384385" cy="307777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510B0B-3418-AF70-F38F-FBBFFE8F4C0D}"/>
                  </a:ext>
                </a:extLst>
              </p:cNvPr>
              <p:cNvSpPr txBox="1"/>
              <p:nvPr/>
            </p:nvSpPr>
            <p:spPr>
              <a:xfrm>
                <a:off x="7051696" y="5005894"/>
                <a:ext cx="5116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510B0B-3418-AF70-F38F-FBBFFE8F4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696" y="5005894"/>
                <a:ext cx="511617" cy="307777"/>
              </a:xfrm>
              <a:prstGeom prst="rect">
                <a:avLst/>
              </a:prstGeom>
              <a:blipFill>
                <a:blip r:embed="rId1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C7D51D6-EAB7-C121-6AE2-867575EA7676}"/>
                  </a:ext>
                </a:extLst>
              </p:cNvPr>
              <p:cNvSpPr txBox="1"/>
              <p:nvPr/>
            </p:nvSpPr>
            <p:spPr>
              <a:xfrm>
                <a:off x="7763102" y="5566607"/>
                <a:ext cx="2386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C7D51D6-EAB7-C121-6AE2-867575EA7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102" y="5566607"/>
                <a:ext cx="238674" cy="307777"/>
              </a:xfrm>
              <a:prstGeom prst="rect">
                <a:avLst/>
              </a:prstGeom>
              <a:blipFill>
                <a:blip r:embed="rId15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3ACD2AA-2DBF-DFEE-A889-02CFDCD5DA8F}"/>
                  </a:ext>
                </a:extLst>
              </p:cNvPr>
              <p:cNvSpPr txBox="1"/>
              <p:nvPr/>
            </p:nvSpPr>
            <p:spPr>
              <a:xfrm>
                <a:off x="8176470" y="5566607"/>
                <a:ext cx="38438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2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3ACD2AA-2DBF-DFEE-A889-02CFDCD5D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470" y="5566607"/>
                <a:ext cx="384385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16656A4-F0A3-3334-F259-BCA9F95123F7}"/>
                  </a:ext>
                </a:extLst>
              </p:cNvPr>
              <p:cNvSpPr txBox="1"/>
              <p:nvPr/>
            </p:nvSpPr>
            <p:spPr>
              <a:xfrm>
                <a:off x="8664150" y="5566607"/>
                <a:ext cx="38438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3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16656A4-F0A3-3334-F259-BCA9F9512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150" y="5566607"/>
                <a:ext cx="384385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DFAC3C-E788-57C7-4BC3-D4753017D075}"/>
                  </a:ext>
                </a:extLst>
              </p:cNvPr>
              <p:cNvSpPr txBox="1"/>
              <p:nvPr/>
            </p:nvSpPr>
            <p:spPr>
              <a:xfrm>
                <a:off x="7445428" y="3868222"/>
                <a:ext cx="3176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DFAC3C-E788-57C7-4BC3-D4753017D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428" y="3868222"/>
                <a:ext cx="317674" cy="307777"/>
              </a:xfrm>
              <a:prstGeom prst="rect">
                <a:avLst/>
              </a:prstGeom>
              <a:blipFill>
                <a:blip r:embed="rId1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3C67FC-16CE-E00D-A2D9-86E6FD2D113B}"/>
                  </a:ext>
                </a:extLst>
              </p:cNvPr>
              <p:cNvSpPr txBox="1"/>
              <p:nvPr/>
            </p:nvSpPr>
            <p:spPr>
              <a:xfrm>
                <a:off x="7409248" y="5561422"/>
                <a:ext cx="2386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3C67FC-16CE-E00D-A2D9-86E6FD2D1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248" y="5561422"/>
                <a:ext cx="238674" cy="307777"/>
              </a:xfrm>
              <a:prstGeom prst="rect">
                <a:avLst/>
              </a:prstGeom>
              <a:blipFill>
                <a:blip r:embed="rId19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0E0E201-D563-59EC-CB74-B47AF0B5064E}"/>
                  </a:ext>
                </a:extLst>
              </p:cNvPr>
              <p:cNvSpPr txBox="1"/>
              <p:nvPr/>
            </p:nvSpPr>
            <p:spPr>
              <a:xfrm>
                <a:off x="7828523" y="4145424"/>
                <a:ext cx="6293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(1,</m:t>
                      </m:r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0E0E201-D563-59EC-CB74-B47AF0B50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523" y="4145424"/>
                <a:ext cx="629364" cy="307777"/>
              </a:xfrm>
              <a:prstGeom prst="rect">
                <a:avLst/>
              </a:prstGeom>
              <a:blipFill>
                <a:blip r:embed="rId20"/>
                <a:stretch>
                  <a:fillRect r="-971" b="-784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E0E27C8-28AC-7444-4E40-3494B3B63F1A}"/>
                  </a:ext>
                </a:extLst>
              </p:cNvPr>
              <p:cNvSpPr txBox="1"/>
              <p:nvPr/>
            </p:nvSpPr>
            <p:spPr>
              <a:xfrm>
                <a:off x="8442254" y="4532717"/>
                <a:ext cx="6293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(2,</m:t>
                      </m:r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E0E27C8-28AC-7444-4E40-3494B3B63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254" y="4532717"/>
                <a:ext cx="629364" cy="307777"/>
              </a:xfrm>
              <a:prstGeom prst="rect">
                <a:avLst/>
              </a:prstGeom>
              <a:blipFill>
                <a:blip r:embed="rId21"/>
                <a:stretch>
                  <a:fillRect r="-971"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46BF7A6-01F3-EDD8-D25A-38A6C4332AF5}"/>
                  </a:ext>
                </a:extLst>
              </p:cNvPr>
              <p:cNvSpPr txBox="1"/>
              <p:nvPr/>
            </p:nvSpPr>
            <p:spPr>
              <a:xfrm>
                <a:off x="8981944" y="4893971"/>
                <a:ext cx="6293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(3,</m:t>
                      </m:r>
                      <m:sSub>
                        <m:sSubPr>
                          <m:ctrlP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46BF7A6-01F3-EDD8-D25A-38A6C4332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944" y="4893971"/>
                <a:ext cx="629364" cy="307777"/>
              </a:xfrm>
              <a:prstGeom prst="rect">
                <a:avLst/>
              </a:prstGeom>
              <a:blipFill>
                <a:blip r:embed="rId22"/>
                <a:stretch>
                  <a:fillRect r="-962"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D4BDC72-CFAC-31C9-ACFC-6C6E5E8E47FF}"/>
              </a:ext>
            </a:extLst>
          </p:cNvPr>
          <p:cNvCxnSpPr>
            <a:cxnSpLocks/>
          </p:cNvCxnSpPr>
          <p:nvPr/>
        </p:nvCxnSpPr>
        <p:spPr>
          <a:xfrm flipV="1">
            <a:off x="8373594" y="3593343"/>
            <a:ext cx="1034275" cy="817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2B15F2C-EB3E-0E4F-B2FA-6C1BE67EA678}"/>
              </a:ext>
            </a:extLst>
          </p:cNvPr>
          <p:cNvCxnSpPr>
            <a:cxnSpLocks/>
          </p:cNvCxnSpPr>
          <p:nvPr/>
        </p:nvCxnSpPr>
        <p:spPr>
          <a:xfrm flipV="1">
            <a:off x="8787612" y="3652517"/>
            <a:ext cx="662105" cy="3088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0" name="Picture 99">
            <a:extLst>
              <a:ext uri="{FF2B5EF4-FFF2-40B4-BE49-F238E27FC236}">
                <a16:creationId xmlns:a16="http://schemas.microsoft.com/office/drawing/2014/main" id="{99E7012A-FDAD-F3E2-4B7B-2B024237A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161" y="3610076"/>
            <a:ext cx="445378" cy="605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D9760CA-5FF3-0255-B382-54633F7EB5C8}"/>
                  </a:ext>
                </a:extLst>
              </p:cNvPr>
              <p:cNvSpPr txBox="1"/>
              <p:nvPr/>
            </p:nvSpPr>
            <p:spPr>
              <a:xfrm>
                <a:off x="9646689" y="3174861"/>
                <a:ext cx="2184381" cy="466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2−1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0−1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D9760CA-5FF3-0255-B382-54633F7EB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689" y="3174861"/>
                <a:ext cx="2184381" cy="46653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6E57E3A-CC38-EFC5-8C7F-F3A6654BFB84}"/>
                  </a:ext>
                </a:extLst>
              </p:cNvPr>
              <p:cNvSpPr txBox="1"/>
              <p:nvPr/>
            </p:nvSpPr>
            <p:spPr>
              <a:xfrm>
                <a:off x="9450226" y="2465128"/>
                <a:ext cx="2265685" cy="466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2−1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6E57E3A-CC38-EFC5-8C7F-F3A6654BF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226" y="2465128"/>
                <a:ext cx="2265685" cy="46653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3AB2CA6-A896-5E1A-8459-C0A25816FBF4}"/>
                  </a:ext>
                </a:extLst>
              </p:cNvPr>
              <p:cNvSpPr txBox="1"/>
              <p:nvPr/>
            </p:nvSpPr>
            <p:spPr>
              <a:xfrm>
                <a:off x="6935227" y="3184943"/>
                <a:ext cx="5715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3AB2CA6-A896-5E1A-8459-C0A25816F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227" y="3184943"/>
                <a:ext cx="571575" cy="338554"/>
              </a:xfrm>
              <a:prstGeom prst="rect">
                <a:avLst/>
              </a:prstGeom>
              <a:blipFill>
                <a:blip r:embed="rId2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32528A0-8E81-ED77-5F98-362CC4490CC5}"/>
                  </a:ext>
                </a:extLst>
              </p:cNvPr>
              <p:cNvSpPr txBox="1"/>
              <p:nvPr/>
            </p:nvSpPr>
            <p:spPr>
              <a:xfrm>
                <a:off x="10420455" y="5620355"/>
                <a:ext cx="5715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32528A0-8E81-ED77-5F98-362CC449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455" y="5620355"/>
                <a:ext cx="571575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BC9C2A0-1DA7-781E-5D97-2ADF6E920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093" y="4149235"/>
            <a:ext cx="520289" cy="718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8C4742-43F8-B085-EB85-E7CAC224D015}"/>
                  </a:ext>
                </a:extLst>
              </p:cNvPr>
              <p:cNvSpPr txBox="1"/>
              <p:nvPr/>
            </p:nvSpPr>
            <p:spPr>
              <a:xfrm>
                <a:off x="5741315" y="2621799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8C4742-43F8-B085-EB85-E7CAC224D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315" y="2621799"/>
                <a:ext cx="426063" cy="338554"/>
              </a:xfrm>
              <a:prstGeom prst="rect">
                <a:avLst/>
              </a:prstGeom>
              <a:blipFill>
                <a:blip r:embed="rId2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1B1B7B-6C54-0F8E-C91C-665A8B48DEAA}"/>
                  </a:ext>
                </a:extLst>
              </p:cNvPr>
              <p:cNvSpPr txBox="1"/>
              <p:nvPr/>
            </p:nvSpPr>
            <p:spPr>
              <a:xfrm>
                <a:off x="5728236" y="3751929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1B1B7B-6C54-0F8E-C91C-665A8B48D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236" y="3751929"/>
                <a:ext cx="426063" cy="338554"/>
              </a:xfrm>
              <a:prstGeom prst="rect">
                <a:avLst/>
              </a:prstGeom>
              <a:blipFill>
                <a:blip r:embed="rId2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CEBF18-A388-20AE-16A1-0532B9000538}"/>
                  </a:ext>
                </a:extLst>
              </p:cNvPr>
              <p:cNvSpPr txBox="1"/>
              <p:nvPr/>
            </p:nvSpPr>
            <p:spPr>
              <a:xfrm>
                <a:off x="5728235" y="4840311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CEBF18-A388-20AE-16A1-0532B9000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235" y="4840311"/>
                <a:ext cx="426063" cy="338554"/>
              </a:xfrm>
              <a:prstGeom prst="rect">
                <a:avLst/>
              </a:prstGeom>
              <a:blipFill>
                <a:blip r:embed="rId3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38F25C7-E44D-FBE5-A024-D4AF61D9F5ED}"/>
              </a:ext>
            </a:extLst>
          </p:cNvPr>
          <p:cNvSpPr txBox="1"/>
          <p:nvPr/>
        </p:nvSpPr>
        <p:spPr>
          <a:xfrm>
            <a:off x="868037" y="2978819"/>
            <a:ext cx="998595" cy="33855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ookman Old Style" panose="02050604050505020204" pitchFamily="18" charset="0"/>
              </a:rPr>
              <a:t>Share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33593-015D-C820-0DF1-DC1C15A03C1C}"/>
              </a:ext>
            </a:extLst>
          </p:cNvPr>
          <p:cNvSpPr txBox="1"/>
          <p:nvPr/>
        </p:nvSpPr>
        <p:spPr>
          <a:xfrm>
            <a:off x="7141231" y="2637529"/>
            <a:ext cx="1748907" cy="33855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ookman Old Style" panose="02050604050505020204" pitchFamily="18" charset="0"/>
              </a:rPr>
              <a:t>Reconstruction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66DF5B-656A-E502-48E8-5993C5D9AD0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642092" y="5283799"/>
            <a:ext cx="520289" cy="7238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109D68-C800-998F-F285-DA3E1A07617C}"/>
              </a:ext>
            </a:extLst>
          </p:cNvPr>
          <p:cNvSpPr txBox="1"/>
          <p:nvPr/>
        </p:nvSpPr>
        <p:spPr>
          <a:xfrm>
            <a:off x="10374223" y="118851"/>
            <a:ext cx="1569247" cy="86177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168275" indent="-168275">
              <a:buFontTx/>
              <a:buChar char="-"/>
            </a:pPr>
            <a:r>
              <a:rPr lang="en-US" sz="1600" dirty="0">
                <a:latin typeface="Bookman Old Style" panose="02050604050505020204" pitchFamily="18" charset="0"/>
              </a:rPr>
              <a:t>Initial</a:t>
            </a:r>
          </a:p>
          <a:p>
            <a:pPr marL="168275" indent="-168275">
              <a:buFontTx/>
              <a:buChar char="-"/>
            </a:pPr>
            <a:r>
              <a:rPr lang="en-US" sz="1600" dirty="0">
                <a:latin typeface="Bookman Old Style" panose="02050604050505020204" pitchFamily="18" charset="0"/>
              </a:rPr>
              <a:t>Share</a:t>
            </a:r>
          </a:p>
          <a:p>
            <a:pPr marL="168275" indent="-168275">
              <a:buFontTx/>
              <a:buChar char="-"/>
            </a:pPr>
            <a:r>
              <a:rPr lang="en-US" sz="1600" dirty="0">
                <a:latin typeface="Bookman Old Style" panose="02050604050505020204" pitchFamily="18" charset="0"/>
              </a:rPr>
              <a:t>Reconstruct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488852-185C-DCD9-A270-7F716CA93FA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149018" y="4291829"/>
            <a:ext cx="390901" cy="5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 animBg="1"/>
      <p:bldP spid="51" grpId="0" animBg="1"/>
      <p:bldP spid="52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3" grpId="0"/>
      <p:bldP spid="84" grpId="0"/>
      <p:bldP spid="85" grpId="0"/>
      <p:bldP spid="106" grpId="0"/>
      <p:bldP spid="120" grpId="0"/>
      <p:bldP spid="122" grpId="0"/>
      <p:bldP spid="123" grpId="0"/>
      <p:bldP spid="14" grpId="0"/>
      <p:bldP spid="15" grpId="0"/>
      <p:bldP spid="1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jdelijke aanduiding voor inhoud 12"/>
              <p:cNvSpPr>
                <a:spLocks noGrp="1"/>
              </p:cNvSpPr>
              <p:nvPr>
                <p:ph idx="1"/>
              </p:nvPr>
            </p:nvSpPr>
            <p:spPr>
              <a:xfrm>
                <a:off x="575999" y="1308911"/>
                <a:ext cx="8618801" cy="4770876"/>
              </a:xfrm>
            </p:spPr>
            <p:txBody>
              <a:bodyPr>
                <a:normAutofit fontScale="92500" lnSpcReduction="10000"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nl-BE" sz="2000" dirty="0">
                    <a:latin typeface="Bookman Old Style" panose="02050604050505020204" pitchFamily="18" charset="0"/>
                  </a:rPr>
                  <a:t>We presented a simple and general construction to build computational VSS schemes in the honest-majority setting. </a:t>
                </a:r>
              </a:p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nl-BE" sz="2000" dirty="0">
                    <a:latin typeface="Bookman Old Style" panose="02050604050505020204" pitchFamily="18" charset="0"/>
                  </a:rPr>
                  <a:t>It is general engough to </a:t>
                </a:r>
                <a:r>
                  <a:rPr lang="en-US" sz="2000" dirty="0">
                    <a:latin typeface="Bookman Old Style" panose="02050604050505020204" pitchFamily="18" charset="0"/>
                  </a:rPr>
                  <a:t>be employed in various contexts such as lattices, isogenies, codes, and so on. </a:t>
                </a:r>
                <a:endParaRPr lang="nl-BE" sz="2000" dirty="0">
                  <a:latin typeface="Bookman Old Style" panose="02050604050505020204" pitchFamily="18" charset="0"/>
                </a:endParaRPr>
              </a:p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nl-BE" sz="2000" dirty="0">
                    <a:latin typeface="Bookman Old Style" panose="02050604050505020204" pitchFamily="18" charset="0"/>
                  </a:rPr>
                  <a:t>New V</a:t>
                </a:r>
                <a:r>
                  <a:rPr lang="en-US" sz="2000" dirty="0">
                    <a:latin typeface="Bookman Old Style" panose="02050604050505020204" pitchFamily="18" charset="0"/>
                  </a:rPr>
                  <a:t>SS schemes can be used in various threshold protocols</a:t>
                </a:r>
                <a:endParaRPr lang="nl-BE" sz="2000" dirty="0">
                  <a:latin typeface="Bookman Old Style" panose="02050604050505020204" pitchFamily="18" charset="0"/>
                </a:endParaRPr>
              </a:p>
              <a:p>
                <a:pPr lvl="1"/>
                <a:r>
                  <a:rPr lang="en-US" sz="1600" b="0" dirty="0"/>
                  <a:t>In many cases,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nl-BE" sz="1600" dirty="0">
                    <a:latin typeface="Bookman Old Style" panose="0205060405050502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LA</m:t>
                        </m:r>
                      </m:sub>
                    </m:sSub>
                  </m:oMath>
                </a14:m>
                <a:r>
                  <a:rPr lang="nl-BE" sz="1600" dirty="0">
                    <a:latin typeface="Bookman Old Style" panose="02050604050505020204" pitchFamily="18" charset="0"/>
                  </a:rPr>
                  <a:t> can be used instead of Feldman VSS.</a:t>
                </a:r>
              </a:p>
              <a:p>
                <a:pPr lvl="1"/>
                <a:r>
                  <a:rPr lang="en-US" sz="1600" dirty="0">
                    <a:latin typeface="Bookman Old Style" panose="02050604050505020204" pitchFamily="18" charset="0"/>
                  </a:rPr>
                  <a:t>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>
                            <a:latin typeface="Bookman Old Style" panose="0205060405050502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Bookman Old Style" panose="0205060405050502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Bookman Old Style" panose="0205060405050502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nl-BE" sz="1600" dirty="0">
                    <a:latin typeface="Bookman Old Style" panose="02050604050505020204" pitchFamily="18" charset="0"/>
                  </a:rPr>
                  <a:t> can be used instead of Pedersen VSS.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LA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sz="1600" dirty="0">
                    <a:latin typeface="Bookman Old Style" panose="02050604050505020204" pitchFamily="18" charset="0"/>
                  </a:rPr>
                  <a:t>is PQ-secure and assomptetically only 1x slower than standard Shamir!  </a:t>
                </a:r>
                <a:endParaRPr lang="nl-BE" sz="2000" dirty="0">
                  <a:latin typeface="Bookman Old Style" panose="02050604050505020204" pitchFamily="18" charset="0"/>
                </a:endParaRPr>
              </a:p>
              <a:p>
                <a:pPr marL="346075" lvl="1" indent="-346075"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nl-BE" sz="2100" dirty="0">
                    <a:latin typeface="Bookman Old Style" panose="02050604050505020204" pitchFamily="18" charset="0"/>
                  </a:rPr>
                  <a:t>New PVSS scheme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nl-BE" sz="2000" dirty="0">
                    <a:latin typeface="Bookman Old Style" panose="02050604050505020204" pitchFamily="18" charset="0"/>
                  </a:rPr>
                  <a:t> can be used in various applicaitons.</a:t>
                </a:r>
              </a:p>
              <a:p>
                <a:pPr marL="803275" lvl="2" indent="-346075"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nl-BE" sz="1600" dirty="0">
                    <a:latin typeface="Bookman Old Style" panose="02050604050505020204" pitchFamily="18" charset="0"/>
                  </a:rPr>
                  <a:t>Recently, we used a variant of it to revisit various applicaitons presented in [Sch99], and improved their performance. Our new results will be presented at ACNS 2025 (</a:t>
                </a:r>
                <a:r>
                  <a:rPr lang="nl-BE" sz="1600" dirty="0">
                    <a:latin typeface="Bookman Old Style" panose="02050604050505020204" pitchFamily="18" charset="0"/>
                    <a:hlinkClick r:id="rId2"/>
                  </a:rPr>
                  <a:t>ia.cr/2025/576</a:t>
                </a:r>
                <a:r>
                  <a:rPr lang="nl-BE" sz="1600" dirty="0">
                    <a:latin typeface="Bookman Old Style" panose="02050604050505020204" pitchFamily="18" charset="0"/>
                  </a:rPr>
                  <a:t>). </a:t>
                </a:r>
                <a:r>
                  <a:rPr lang="nl-BE" sz="1600" dirty="0">
                    <a:solidFill>
                      <a:srgbClr val="C00000"/>
                    </a:solidFill>
                    <a:latin typeface="Bookman Old Style" panose="02050604050505020204" pitchFamily="18" charset="0"/>
                  </a:rPr>
                  <a:t>New!</a:t>
                </a:r>
              </a:p>
              <a:p>
                <a:pPr marL="346075" lvl="2" indent="-342900">
                  <a:spcBef>
                    <a:spcPts val="1000"/>
                  </a:spcBef>
                  <a:buFont typeface="Wingdings" panose="05000000000000000000" pitchFamily="2" charset="2"/>
                  <a:buChar char="§"/>
                </a:pPr>
                <a:r>
                  <a:rPr lang="en-US" sz="2100" dirty="0">
                    <a:latin typeface="Bookman Old Style" panose="02050604050505020204" pitchFamily="18" charset="0"/>
                  </a:rPr>
                  <a:t>In practice, when using the new VSS schemes, one may need to construct a variant of them that commits to the main secret as well, which can be achieved in all schemes with minimal modification. See section 4 of [ABCP23] as an example. </a:t>
                </a:r>
                <a:endParaRPr lang="nl-BE" sz="2100" dirty="0"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13" name="Tijdelijke aanduiding voor inhoud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999" y="1308911"/>
                <a:ext cx="8618801" cy="4770876"/>
              </a:xfrm>
              <a:blipFill>
                <a:blip r:embed="rId3"/>
                <a:stretch>
                  <a:fillRect l="-495" t="-1279" r="-1061" b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041200" cy="850464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Aharoni" panose="02010803020104030203" pitchFamily="2" charset="-79"/>
                <a:cs typeface="Aharoni" panose="02010803020104030203" pitchFamily="2" charset="-79"/>
              </a:rPr>
              <a:t>Conclusions and Future Research: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nl-NL" sz="32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20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4800" y="2561870"/>
            <a:ext cx="3026246" cy="3722513"/>
          </a:xfrm>
          <a:prstGeom prst="rect">
            <a:avLst/>
          </a:prstGeom>
        </p:spPr>
      </p:pic>
      <p:pic>
        <p:nvPicPr>
          <p:cNvPr id="8" name="Picture 7" descr="A green globe with a white text&#10;&#10;Description automatically generated">
            <a:extLst>
              <a:ext uri="{FF2B5EF4-FFF2-40B4-BE49-F238E27FC236}">
                <a16:creationId xmlns:a16="http://schemas.microsoft.com/office/drawing/2014/main" id="{CD95462A-D620-B59C-DC24-BF0A2AA5E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5368" y="1954696"/>
            <a:ext cx="1184722" cy="6573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7278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Thank You!</a:t>
            </a: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9212894" cy="385200"/>
          </a:xfrm>
        </p:spPr>
        <p:txBody>
          <a:bodyPr>
            <a:normAutofit/>
          </a:bodyPr>
          <a:lstStyle/>
          <a:p>
            <a:r>
              <a:rPr lang="nl-NL" sz="2000" dirty="0"/>
              <a:t>karim.baghery@kuleuven.be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350" y="1389100"/>
            <a:ext cx="2244183" cy="2908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50B556-F515-5732-FCB7-EB8EB3A57337}"/>
              </a:ext>
            </a:extLst>
          </p:cNvPr>
          <p:cNvSpPr txBox="1"/>
          <p:nvPr/>
        </p:nvSpPr>
        <p:spPr>
          <a:xfrm>
            <a:off x="8001070" y="4297560"/>
            <a:ext cx="2049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ia.cr/2023/1669 </a:t>
            </a:r>
            <a:endParaRPr lang="en-US" sz="1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9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2135B9A-BC36-B7FF-9054-2A7D53D299C2}"/>
              </a:ext>
            </a:extLst>
          </p:cNvPr>
          <p:cNvSpPr/>
          <p:nvPr/>
        </p:nvSpPr>
        <p:spPr>
          <a:xfrm>
            <a:off x="122568" y="3739137"/>
            <a:ext cx="2883156" cy="2304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76000" y="301681"/>
                <a:ext cx="11616000" cy="850464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32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An Efficient NIZK Proof of Knowledge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200" i="1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</m:ctrlPr>
                      </m:sSubPr>
                      <m:e>
                        <m:r>
                          <a:rPr lang="en-US" altLang="en-US" sz="3200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𝑅</m:t>
                        </m:r>
                      </m:e>
                      <m:sub>
                        <m:r>
                          <a:rPr lang="en-US" altLang="en-US" sz="3200">
                            <a:latin typeface="Cambria Math" panose="02040503050406030204" pitchFamily="18" charset="0"/>
                            <a:cs typeface="Aharoni" panose="02010803020104030203" pitchFamily="2" charset="-79"/>
                          </a:rPr>
                          <m:t>𝑃𝐷𝐿</m:t>
                        </m:r>
                      </m:sub>
                    </m:sSub>
                  </m:oMath>
                </a14:m>
                <a:r>
                  <a:rPr lang="en-US" sz="3200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:  </a:t>
                </a:r>
                <a:endParaRPr lang="nl-NL" sz="32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mc:Choice>
        <mc:Fallback xmlns="">
          <p:sp>
            <p:nvSpPr>
              <p:cNvPr id="1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6000" y="301681"/>
                <a:ext cx="11616000" cy="850464"/>
              </a:xfrm>
              <a:blipFill>
                <a:blip r:embed="rId3"/>
                <a:stretch>
                  <a:fillRect l="-209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22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jdelijke aanduiding voor inhoud 12">
                <a:extLst>
                  <a:ext uri="{FF2B5EF4-FFF2-40B4-BE49-F238E27FC236}">
                    <a16:creationId xmlns:a16="http://schemas.microsoft.com/office/drawing/2014/main" id="{727E214F-9E33-415B-9DDC-B8FE19A9A9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107" y="1319572"/>
                <a:ext cx="2758161" cy="226857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dirty="0">
                    <a:latin typeface="Bookman Old Style" panose="02050604050505020204" pitchFamily="18" charset="0"/>
                  </a:rPr>
                  <a:t>Generalization of </a:t>
                </a:r>
                <a:r>
                  <a:rPr lang="en-US" sz="1800" b="1" dirty="0" err="1">
                    <a:latin typeface="Bookman Old Style" panose="02050604050505020204" pitchFamily="18" charset="0"/>
                  </a:rPr>
                  <a:t>Schnorr’s</a:t>
                </a:r>
                <a:r>
                  <a:rPr lang="en-US" sz="1800" b="1" dirty="0">
                    <a:latin typeface="Bookman Old Style" panose="02050604050505020204" pitchFamily="18" charset="0"/>
                  </a:rPr>
                  <a:t> Protocol: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Bookman Old Style" panose="02050604050505020204" pitchFamily="18" charset="0"/>
                  </a:rPr>
                  <a:t>It allows a prover to prove knowledge of a witness polynomial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𝑃𝐷𝐿</m:t>
                        </m:r>
                      </m:sub>
                    </m:sSub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relation:</a:t>
                </a:r>
              </a:p>
            </p:txBody>
          </p:sp>
        </mc:Choice>
        <mc:Fallback xmlns="">
          <p:sp>
            <p:nvSpPr>
              <p:cNvPr id="16" name="Tijdelijke aanduiding voor inhoud 12">
                <a:extLst>
                  <a:ext uri="{FF2B5EF4-FFF2-40B4-BE49-F238E27FC236}">
                    <a16:creationId xmlns:a16="http://schemas.microsoft.com/office/drawing/2014/main" id="{727E214F-9E33-415B-9DDC-B8FE19A9A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07" y="1319572"/>
                <a:ext cx="2758161" cy="2268579"/>
              </a:xfrm>
              <a:prstGeom prst="rect">
                <a:avLst/>
              </a:prstGeom>
              <a:blipFill>
                <a:blip r:embed="rId4"/>
                <a:stretch>
                  <a:fillRect l="-1766" t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5A5BE0-0AC9-6F00-CE11-C4915699FF16}"/>
                  </a:ext>
                </a:extLst>
              </p:cNvPr>
              <p:cNvSpPr txBox="1"/>
              <p:nvPr/>
            </p:nvSpPr>
            <p:spPr>
              <a:xfrm>
                <a:off x="4290938" y="1274160"/>
                <a:ext cx="6702491" cy="4036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𝐷𝐿</m:t>
                        </m:r>
                      </m:sub>
                    </m:sSub>
                    <m:r>
                      <a:rPr lang="en-US" alt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en-US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en-US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),</m:t>
                            </m:r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alt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alt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Bookman Old Style" panose="0205060405050502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5A5BE0-0AC9-6F00-CE11-C4915699F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938" y="1274160"/>
                <a:ext cx="6702491" cy="403637"/>
              </a:xfrm>
              <a:prstGeom prst="rect">
                <a:avLst/>
              </a:prstGeom>
              <a:blipFill>
                <a:blip r:embed="rId5"/>
                <a:stretch>
                  <a:fillRect t="-303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E1C7625-8941-191C-B760-7D4D9149CB6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9245" y="1768012"/>
            <a:ext cx="7587290" cy="3506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9CEDBD-47E0-2ABC-FA14-1B5AC65EEC73}"/>
                  </a:ext>
                </a:extLst>
              </p:cNvPr>
              <p:cNvSpPr txBox="1"/>
              <p:nvPr/>
            </p:nvSpPr>
            <p:spPr>
              <a:xfrm>
                <a:off x="1077860" y="3761792"/>
                <a:ext cx="1037389" cy="345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9CEDBD-47E0-2ABC-FA14-1B5AC65EE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60" y="3761792"/>
                <a:ext cx="1037389" cy="345416"/>
              </a:xfrm>
              <a:prstGeom prst="rect">
                <a:avLst/>
              </a:prstGeom>
              <a:blipFill>
                <a:blip r:embed="rId8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32F2CDA-30DD-1437-2141-E68FA321A5A2}"/>
              </a:ext>
            </a:extLst>
          </p:cNvPr>
          <p:cNvSpPr txBox="1"/>
          <p:nvPr/>
        </p:nvSpPr>
        <p:spPr>
          <a:xfrm>
            <a:off x="234688" y="4120383"/>
            <a:ext cx="700913" cy="2289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/>
              <a:t>Prover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2347D6-C13C-1983-EA92-81C015E722B0}"/>
              </a:ext>
            </a:extLst>
          </p:cNvPr>
          <p:cNvSpPr txBox="1"/>
          <p:nvPr/>
        </p:nvSpPr>
        <p:spPr>
          <a:xfrm>
            <a:off x="2135876" y="4091957"/>
            <a:ext cx="742635" cy="2518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nl-NL"/>
            </a:defPPr>
            <a:lvl1pPr>
              <a:defRPr sz="1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48A692-5493-81DA-CB13-4C68743E434A}"/>
                  </a:ext>
                </a:extLst>
              </p:cNvPr>
              <p:cNvSpPr txBox="1"/>
              <p:nvPr/>
            </p:nvSpPr>
            <p:spPr>
              <a:xfrm>
                <a:off x="122568" y="4461447"/>
                <a:ext cx="1511680" cy="849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48A692-5493-81DA-CB13-4C68743E4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8" y="4461447"/>
                <a:ext cx="1511680" cy="849976"/>
              </a:xfrm>
              <a:prstGeom prst="rect">
                <a:avLst/>
              </a:prstGeom>
              <a:blipFill>
                <a:blip r:embed="rId9"/>
                <a:stretch>
                  <a:fillRect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835032-D0DC-66E4-8E03-42C4C3677F46}"/>
              </a:ext>
            </a:extLst>
          </p:cNvPr>
          <p:cNvCxnSpPr>
            <a:cxnSpLocks/>
          </p:cNvCxnSpPr>
          <p:nvPr/>
        </p:nvCxnSpPr>
        <p:spPr>
          <a:xfrm>
            <a:off x="1339611" y="5392395"/>
            <a:ext cx="7084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4F3033-3F39-5EC7-990D-6DCBDC93274D}"/>
                  </a:ext>
                </a:extLst>
              </p:cNvPr>
              <p:cNvSpPr txBox="1"/>
              <p:nvPr/>
            </p:nvSpPr>
            <p:spPr>
              <a:xfrm>
                <a:off x="2460216" y="3747026"/>
                <a:ext cx="28864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4F3033-3F39-5EC7-990D-6DCBDC932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16" y="3747026"/>
                <a:ext cx="288645" cy="307777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BAEDE5-835B-9E8F-A797-406268474170}"/>
                  </a:ext>
                </a:extLst>
              </p:cNvPr>
              <p:cNvSpPr txBox="1"/>
              <p:nvPr/>
            </p:nvSpPr>
            <p:spPr>
              <a:xfrm>
                <a:off x="279530" y="3739137"/>
                <a:ext cx="6187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sz="1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BAEDE5-835B-9E8F-A797-406268474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30" y="3739137"/>
                <a:ext cx="618735" cy="307777"/>
              </a:xfrm>
              <a:prstGeom prst="rect">
                <a:avLst/>
              </a:prstGeom>
              <a:blipFill>
                <a:blip r:embed="rId11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BCEFA5-31E4-261A-939D-864EA07ED949}"/>
                  </a:ext>
                </a:extLst>
              </p:cNvPr>
              <p:cNvSpPr txBox="1"/>
              <p:nvPr/>
            </p:nvSpPr>
            <p:spPr>
              <a:xfrm>
                <a:off x="1431057" y="5031779"/>
                <a:ext cx="5546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BCEFA5-31E4-261A-939D-864EA07ED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057" y="5031779"/>
                <a:ext cx="55462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FE5BA5-7B08-A45E-8C34-6F2C87FAF7A4}"/>
                  </a:ext>
                </a:extLst>
              </p:cNvPr>
              <p:cNvSpPr txBox="1"/>
              <p:nvPr/>
            </p:nvSpPr>
            <p:spPr>
              <a:xfrm>
                <a:off x="1571279" y="5421660"/>
                <a:ext cx="1434445" cy="583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6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altLang="en-US" sz="16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6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16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den>
                      </m:f>
                      <m:r>
                        <a:rPr lang="en-US" altLang="en-US" sz="16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FE5BA5-7B08-A45E-8C34-6F2C87FAF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279" y="5421660"/>
                <a:ext cx="1434445" cy="58317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jdelijke aanduiding voor inhoud 12">
            <a:extLst>
              <a:ext uri="{FF2B5EF4-FFF2-40B4-BE49-F238E27FC236}">
                <a16:creationId xmlns:a16="http://schemas.microsoft.com/office/drawing/2014/main" id="{1790318A-D170-3C38-924B-7E340F69D48B}"/>
              </a:ext>
            </a:extLst>
          </p:cNvPr>
          <p:cNvSpPr txBox="1">
            <a:spLocks/>
          </p:cNvSpPr>
          <p:nvPr/>
        </p:nvSpPr>
        <p:spPr>
          <a:xfrm>
            <a:off x="3308864" y="5421659"/>
            <a:ext cx="8267051" cy="5831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>
                <a:latin typeface="Bookman Old Style" panose="02050604050505020204" pitchFamily="18" charset="0"/>
              </a:rPr>
              <a:t>We prove that the generalized protocol satisfies </a:t>
            </a:r>
            <a:r>
              <a:rPr lang="en-US" sz="1500" b="1" dirty="0">
                <a:latin typeface="Bookman Old Style" panose="02050604050505020204" pitchFamily="18" charset="0"/>
              </a:rPr>
              <a:t>Completeness</a:t>
            </a:r>
            <a:r>
              <a:rPr lang="en-US" sz="1500" dirty="0">
                <a:latin typeface="Bookman Old Style" panose="02050604050505020204" pitchFamily="18" charset="0"/>
              </a:rPr>
              <a:t>, </a:t>
            </a:r>
            <a:r>
              <a:rPr lang="en-US" sz="1500" b="1" dirty="0">
                <a:latin typeface="Bookman Old Style" panose="02050604050505020204" pitchFamily="18" charset="0"/>
              </a:rPr>
              <a:t>Special Sound</a:t>
            </a:r>
            <a:r>
              <a:rPr lang="en-US" sz="1500" dirty="0">
                <a:latin typeface="Bookman Old Style" panose="02050604050505020204" pitchFamily="18" charset="0"/>
              </a:rPr>
              <a:t>, </a:t>
            </a:r>
            <a:r>
              <a:rPr lang="en-US" sz="1500" b="1" dirty="0">
                <a:latin typeface="Bookman Old Style" panose="02050604050505020204" pitchFamily="18" charset="0"/>
              </a:rPr>
              <a:t>HVZK </a:t>
            </a:r>
            <a:r>
              <a:rPr lang="en-US" sz="1500" dirty="0">
                <a:latin typeface="Bookman Old Style" panose="02050604050505020204" pitchFamily="18" charset="0"/>
              </a:rPr>
              <a:t>under PDL problem, and can be made non-interactive in the RO model. </a:t>
            </a:r>
          </a:p>
        </p:txBody>
      </p:sp>
      <p:sp>
        <p:nvSpPr>
          <p:cNvPr id="28" name="Smiley Face 27">
            <a:extLst>
              <a:ext uri="{FF2B5EF4-FFF2-40B4-BE49-F238E27FC236}">
                <a16:creationId xmlns:a16="http://schemas.microsoft.com/office/drawing/2014/main" id="{0C6B57B1-0CEC-FB93-160F-49AD36D23713}"/>
              </a:ext>
            </a:extLst>
          </p:cNvPr>
          <p:cNvSpPr/>
          <p:nvPr/>
        </p:nvSpPr>
        <p:spPr>
          <a:xfrm>
            <a:off x="11671343" y="5521611"/>
            <a:ext cx="363983" cy="363814"/>
          </a:xfrm>
          <a:prstGeom prst="smileyFac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616000" cy="850464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+mj-lt"/>
                <a:cs typeface="Aharoni" panose="02010803020104030203" pitchFamily="2" charset="-79"/>
              </a:rPr>
              <a:t>Schoenmakers</a:t>
            </a:r>
            <a:r>
              <a:rPr lang="en-US" sz="3200" b="1" dirty="0">
                <a:latin typeface="+mj-lt"/>
                <a:cs typeface="Aharoni" panose="02010803020104030203" pitchFamily="2" charset="-79"/>
              </a:rPr>
              <a:t>’ PVSS Scheme: </a:t>
            </a:r>
            <a:endParaRPr lang="nl-NL" sz="3200" dirty="0">
              <a:solidFill>
                <a:srgbClr val="FFC00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23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jdelijke aanduiding voor inhoud 12">
                <a:extLst>
                  <a:ext uri="{FF2B5EF4-FFF2-40B4-BE49-F238E27FC236}">
                    <a16:creationId xmlns:a16="http://schemas.microsoft.com/office/drawing/2014/main" id="{C65DEA80-41BF-7EC4-6510-83C9EF7EAC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682" y="1738303"/>
                <a:ext cx="9650992" cy="23902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7663" indent="-347663"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Bookman Old Style" panose="02050604050505020204" pitchFamily="18" charset="0"/>
                  </a:rPr>
                  <a:t>In CRYPTO’99, </a:t>
                </a:r>
                <a:r>
                  <a:rPr lang="en-US" sz="1800" dirty="0" err="1">
                    <a:latin typeface="Bookman Old Style" panose="02050604050505020204" pitchFamily="18" charset="0"/>
                  </a:rPr>
                  <a:t>Schoenmakers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 [Sch99]: </a:t>
                </a:r>
              </a:p>
              <a:p>
                <a:pPr marL="623888" lvl="1" indent="-285750"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Bookman Old Style" panose="02050604050505020204" pitchFamily="18" charset="0"/>
                  </a:rPr>
                  <a:t>Proposed an efficient PVSS protocol based on [Fel87] VSS scheme.  </a:t>
                </a:r>
              </a:p>
              <a:p>
                <a:pPr marL="623888" lvl="1" indent="-285750"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Bookman Old Style" panose="02050604050505020204" pitchFamily="18" charset="0"/>
                  </a:rPr>
                  <a:t>In his PVSS scheme, the secret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and parties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as a share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. </a:t>
                </a:r>
              </a:p>
              <a:p>
                <a:pPr marL="623888" lvl="1" indent="-285750"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Bookman Old Style" panose="02050604050505020204" pitchFamily="18" charset="0"/>
                  </a:rPr>
                  <a:t>In his scheme, given the public key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8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and the secret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, the dealer runs Feldman VSS and obtains the shares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8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and the proof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𝐹𝑒𝑙𝑑𝑚𝑎𝑛</m:t>
                        </m:r>
                      </m:sub>
                    </m:sSub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. Then, the prover encrypts the shares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and generates another NIZK proof that the encrypted values are valid Shamir shares. </a:t>
                </a:r>
              </a:p>
            </p:txBody>
          </p:sp>
        </mc:Choice>
        <mc:Fallback xmlns="">
          <p:sp>
            <p:nvSpPr>
              <p:cNvPr id="21" name="Tijdelijke aanduiding voor inhoud 12">
                <a:extLst>
                  <a:ext uri="{FF2B5EF4-FFF2-40B4-BE49-F238E27FC236}">
                    <a16:creationId xmlns:a16="http://schemas.microsoft.com/office/drawing/2014/main" id="{C65DEA80-41BF-7EC4-6510-83C9EF7EA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82" y="1738303"/>
                <a:ext cx="9650992" cy="2390251"/>
              </a:xfrm>
              <a:prstGeom prst="rect">
                <a:avLst/>
              </a:prstGeom>
              <a:blipFill>
                <a:blip r:embed="rId3"/>
                <a:stretch>
                  <a:fillRect l="-379" t="-1020" r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jdelijke aanduiding voor inhoud 12">
                <a:extLst>
                  <a:ext uri="{FF2B5EF4-FFF2-40B4-BE49-F238E27FC236}">
                    <a16:creationId xmlns:a16="http://schemas.microsoft.com/office/drawing/2014/main" id="{C39A6B9B-881A-7F7D-D7F0-886949309B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186" y="1290059"/>
                <a:ext cx="11855933" cy="3926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7663" indent="-347663"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Bookman Old Style" panose="02050604050505020204" pitchFamily="18" charset="0"/>
                  </a:rPr>
                  <a:t>In some PVSS schemes the main secret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[Sch99] and in some others it </a:t>
                </a:r>
                <a:r>
                  <a:rPr lang="en-US" sz="1800" dirty="0">
                    <a:solidFill>
                      <a:schemeClr val="bg2">
                        <a:lumMod val="10000"/>
                      </a:schemeClr>
                    </a:solidFill>
                    <a:latin typeface="Bookman Old Style" panose="02050604050505020204" pitchFamily="18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[Gro21].</a:t>
                </a:r>
              </a:p>
            </p:txBody>
          </p:sp>
        </mc:Choice>
        <mc:Fallback xmlns="">
          <p:sp>
            <p:nvSpPr>
              <p:cNvPr id="9" name="Tijdelijke aanduiding voor inhoud 12">
                <a:extLst>
                  <a:ext uri="{FF2B5EF4-FFF2-40B4-BE49-F238E27FC236}">
                    <a16:creationId xmlns:a16="http://schemas.microsoft.com/office/drawing/2014/main" id="{C39A6B9B-881A-7F7D-D7F0-886949309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86" y="1290059"/>
                <a:ext cx="11855933" cy="392605"/>
              </a:xfrm>
              <a:prstGeom prst="rect">
                <a:avLst/>
              </a:prstGeom>
              <a:blipFill>
                <a:blip r:embed="rId4"/>
                <a:stretch>
                  <a:fillRect l="-360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7C38FA4-897B-BC9B-16BD-5A91E6FE20B3}"/>
                  </a:ext>
                </a:extLst>
              </p:cNvPr>
              <p:cNvSpPr/>
              <p:nvPr/>
            </p:nvSpPr>
            <p:spPr>
              <a:xfrm>
                <a:off x="9926033" y="1898249"/>
                <a:ext cx="2010596" cy="39260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rgbClr val="000000"/>
                    </a:solidFill>
                  </a:rPr>
                  <a:t>Shamir SS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7C38FA4-897B-BC9B-16BD-5A91E6FE2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033" y="1898249"/>
                <a:ext cx="2010596" cy="392605"/>
              </a:xfrm>
              <a:prstGeom prst="roundRect">
                <a:avLst/>
              </a:prstGeom>
              <a:blipFill>
                <a:blip r:embed="rId5"/>
                <a:stretch>
                  <a:fillRect l="-301"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7CF37EA-F3E8-6CBD-2579-AD4A0F4C0B05}"/>
                  </a:ext>
                </a:extLst>
              </p:cNvPr>
              <p:cNvSpPr/>
              <p:nvPr/>
            </p:nvSpPr>
            <p:spPr>
              <a:xfrm>
                <a:off x="9927947" y="2597824"/>
                <a:ext cx="2010596" cy="392605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rgbClr val="000000"/>
                    </a:solidFill>
                  </a:rPr>
                  <a:t>Feldman VSS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7CF37EA-F3E8-6CBD-2579-AD4A0F4C0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947" y="2597824"/>
                <a:ext cx="2010596" cy="392605"/>
              </a:xfrm>
              <a:prstGeom prst="roundRect">
                <a:avLst/>
              </a:prstGeom>
              <a:blipFill>
                <a:blip r:embed="rId6"/>
                <a:stretch>
                  <a:fillRect l="-604"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3649EF39-8EE2-5549-60DD-6880D14F5702}"/>
                  </a:ext>
                </a:extLst>
              </p:cNvPr>
              <p:cNvSpPr/>
              <p:nvPr/>
            </p:nvSpPr>
            <p:spPr>
              <a:xfrm>
                <a:off x="9926032" y="3304092"/>
                <a:ext cx="2010596" cy="37833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rgbClr val="000000"/>
                    </a:solidFill>
                  </a:rPr>
                  <a:t>[Sch99] PVSS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3649EF39-8EE2-5549-60DD-6880D14F5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032" y="3304092"/>
                <a:ext cx="2010596" cy="378330"/>
              </a:xfrm>
              <a:prstGeom prst="roundRect">
                <a:avLst/>
              </a:prstGeom>
              <a:blipFill>
                <a:blip r:embed="rId7"/>
                <a:stretch>
                  <a:fillRect l="-301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FA7329-3163-D02A-D349-B2A5AA1FBCDD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10931331" y="2290854"/>
            <a:ext cx="1914" cy="3069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DC5BB2-0E38-03D8-3AEF-A229B2C47C4C}"/>
              </a:ext>
            </a:extLst>
          </p:cNvPr>
          <p:cNvCxnSpPr/>
          <p:nvPr/>
        </p:nvCxnSpPr>
        <p:spPr>
          <a:xfrm>
            <a:off x="10926471" y="3010839"/>
            <a:ext cx="2003" cy="3069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708D7656-9B42-2D78-2E53-4018FD82B5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9834407"/>
                  </p:ext>
                </p:extLst>
              </p:nvPr>
            </p:nvGraphicFramePr>
            <p:xfrm>
              <a:off x="1224000" y="5009423"/>
              <a:ext cx="10119190" cy="9665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9053">
                      <a:extLst>
                        <a:ext uri="{9D8B030D-6E8A-4147-A177-3AD203B41FA5}">
                          <a16:colId xmlns:a16="http://schemas.microsoft.com/office/drawing/2014/main" val="880904295"/>
                        </a:ext>
                      </a:extLst>
                    </a:gridCol>
                    <a:gridCol w="1526985">
                      <a:extLst>
                        <a:ext uri="{9D8B030D-6E8A-4147-A177-3AD203B41FA5}">
                          <a16:colId xmlns:a16="http://schemas.microsoft.com/office/drawing/2014/main" val="4226467719"/>
                        </a:ext>
                      </a:extLst>
                    </a:gridCol>
                    <a:gridCol w="1191793">
                      <a:extLst>
                        <a:ext uri="{9D8B030D-6E8A-4147-A177-3AD203B41FA5}">
                          <a16:colId xmlns:a16="http://schemas.microsoft.com/office/drawing/2014/main" val="3108151291"/>
                        </a:ext>
                      </a:extLst>
                    </a:gridCol>
                    <a:gridCol w="2458075">
                      <a:extLst>
                        <a:ext uri="{9D8B030D-6E8A-4147-A177-3AD203B41FA5}">
                          <a16:colId xmlns:a16="http://schemas.microsoft.com/office/drawing/2014/main" val="3820949010"/>
                        </a:ext>
                      </a:extLst>
                    </a:gridCol>
                    <a:gridCol w="1402840">
                      <a:extLst>
                        <a:ext uri="{9D8B030D-6E8A-4147-A177-3AD203B41FA5}">
                          <a16:colId xmlns:a16="http://schemas.microsoft.com/office/drawing/2014/main" val="1144699544"/>
                        </a:ext>
                      </a:extLst>
                    </a:gridCol>
                    <a:gridCol w="1820444">
                      <a:extLst>
                        <a:ext uri="{9D8B030D-6E8A-4147-A177-3AD203B41FA5}">
                          <a16:colId xmlns:a16="http://schemas.microsoft.com/office/drawing/2014/main" val="2838365046"/>
                        </a:ext>
                      </a:extLst>
                    </a:gridCol>
                  </a:tblGrid>
                  <a:tr h="3686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PVSS Scheme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Assumption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Sharing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Dealer’s Communication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Verification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Reconstruction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1821500"/>
                      </a:ext>
                    </a:extLst>
                  </a:tr>
                  <a:tr h="5459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 [Sch99]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DDH &amp; RO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4.5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𝑃𝐸</m:t>
                                </m:r>
                              </m:oMath>
                            </m:oMathPara>
                          </a14:m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/>
                            <a:t>PV: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en-US" sz="1600" b="0" dirty="0"/>
                        </a:p>
                        <a:p>
                          <a:r>
                            <a:rPr lang="en-US" sz="1600" b="0" dirty="0"/>
                            <a:t>BC: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𝑛𝑡</m:t>
                                </m:r>
                                <m:r>
                                  <a:rPr lang="en-US" sz="1600" b="0" i="1" kern="12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+4</m:t>
                                </m:r>
                                <m:r>
                                  <a:rPr lang="en-US" sz="1600" b="0" i="1" kern="12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600" b="0" i="1" kern="12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+2.5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6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20584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708D7656-9B42-2D78-2E53-4018FD82B5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9834407"/>
                  </p:ext>
                </p:extLst>
              </p:nvPr>
            </p:nvGraphicFramePr>
            <p:xfrm>
              <a:off x="1224000" y="5009423"/>
              <a:ext cx="10119190" cy="9665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9053">
                      <a:extLst>
                        <a:ext uri="{9D8B030D-6E8A-4147-A177-3AD203B41FA5}">
                          <a16:colId xmlns:a16="http://schemas.microsoft.com/office/drawing/2014/main" val="880904295"/>
                        </a:ext>
                      </a:extLst>
                    </a:gridCol>
                    <a:gridCol w="1526985">
                      <a:extLst>
                        <a:ext uri="{9D8B030D-6E8A-4147-A177-3AD203B41FA5}">
                          <a16:colId xmlns:a16="http://schemas.microsoft.com/office/drawing/2014/main" val="4226467719"/>
                        </a:ext>
                      </a:extLst>
                    </a:gridCol>
                    <a:gridCol w="1191793">
                      <a:extLst>
                        <a:ext uri="{9D8B030D-6E8A-4147-A177-3AD203B41FA5}">
                          <a16:colId xmlns:a16="http://schemas.microsoft.com/office/drawing/2014/main" val="3108151291"/>
                        </a:ext>
                      </a:extLst>
                    </a:gridCol>
                    <a:gridCol w="2458075">
                      <a:extLst>
                        <a:ext uri="{9D8B030D-6E8A-4147-A177-3AD203B41FA5}">
                          <a16:colId xmlns:a16="http://schemas.microsoft.com/office/drawing/2014/main" val="3820949010"/>
                        </a:ext>
                      </a:extLst>
                    </a:gridCol>
                    <a:gridCol w="1402840">
                      <a:extLst>
                        <a:ext uri="{9D8B030D-6E8A-4147-A177-3AD203B41FA5}">
                          <a16:colId xmlns:a16="http://schemas.microsoft.com/office/drawing/2014/main" val="1144699544"/>
                        </a:ext>
                      </a:extLst>
                    </a:gridCol>
                    <a:gridCol w="1820444">
                      <a:extLst>
                        <a:ext uri="{9D8B030D-6E8A-4147-A177-3AD203B41FA5}">
                          <a16:colId xmlns:a16="http://schemas.microsoft.com/office/drawing/2014/main" val="2838365046"/>
                        </a:ext>
                      </a:extLst>
                    </a:gridCol>
                  </a:tblGrid>
                  <a:tr h="3686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PVSS Scheme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Assumption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Sharing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Dealer’s Communication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Verification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Reconstruction</a:t>
                          </a:r>
                          <a:endParaRPr lang="en-BE" sz="1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1821500"/>
                      </a:ext>
                    </a:extLst>
                  </a:tr>
                  <a:tr h="5979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 [Sch99]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DDH &amp; RO</a:t>
                          </a:r>
                          <a:endParaRPr lang="en-BE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273846" t="-62626" r="-480513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180446" t="-62626" r="-131931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92609" t="-62626" r="-131739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55853" t="-62626" r="-1338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05848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ijdelijke aanduiding voor inhoud 12">
            <a:extLst>
              <a:ext uri="{FF2B5EF4-FFF2-40B4-BE49-F238E27FC236}">
                <a16:creationId xmlns:a16="http://schemas.microsoft.com/office/drawing/2014/main" id="{F24A0CF0-B6C0-1731-5EDA-5EA6FEF1EBC2}"/>
              </a:ext>
            </a:extLst>
          </p:cNvPr>
          <p:cNvSpPr txBox="1">
            <a:spLocks/>
          </p:cNvSpPr>
          <p:nvPr/>
        </p:nvSpPr>
        <p:spPr>
          <a:xfrm>
            <a:off x="575999" y="4158960"/>
            <a:ext cx="11533120" cy="76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Font typeface="Wingdings" panose="05000000000000000000" pitchFamily="2" charset="2"/>
              <a:buChar char="Ø"/>
            </a:pPr>
            <a:r>
              <a:rPr lang="en-US" sz="1800" dirty="0">
                <a:latin typeface="Bookman Old Style" panose="02050604050505020204" pitchFamily="18" charset="0"/>
              </a:rPr>
              <a:t>He also introduced several practical applications for his PVSS scheme, e.g., a universally verifiable e-voting protocol, threshold PKI, ...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4032F-3CA5-ABB6-A6DA-7A09029B3E66}"/>
              </a:ext>
            </a:extLst>
          </p:cNvPr>
          <p:cNvSpPr txBox="1"/>
          <p:nvPr/>
        </p:nvSpPr>
        <p:spPr>
          <a:xfrm>
            <a:off x="1152880" y="6336411"/>
            <a:ext cx="5904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Bookman Old Style" panose="02050604050505020204" pitchFamily="18" charset="0"/>
              </a:rPr>
              <a:t>[Sch99]  Berry </a:t>
            </a:r>
            <a:r>
              <a:rPr lang="en-GB" sz="1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Schoenmakers</a:t>
            </a:r>
            <a:r>
              <a:rPr lang="en-GB" sz="1000" dirty="0">
                <a:solidFill>
                  <a:schemeClr val="bg1"/>
                </a:solidFill>
                <a:latin typeface="Bookman Old Style" panose="02050604050505020204" pitchFamily="18" charset="0"/>
              </a:rPr>
              <a:t>. </a:t>
            </a:r>
            <a:r>
              <a:rPr lang="en-US" sz="1000" dirty="0">
                <a:solidFill>
                  <a:schemeClr val="bg1"/>
                </a:solidFill>
                <a:latin typeface="Bookman Old Style" panose="02050604050505020204" pitchFamily="18" charset="0"/>
              </a:rPr>
              <a:t>A Simple Publicly Verifiable Secret Sharing Scheme </a:t>
            </a:r>
            <a:br>
              <a:rPr lang="en-US" sz="10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       and its Application to Electronic Voting.  CRYPTO’99.</a:t>
            </a:r>
            <a:endParaRPr lang="en-GB" sz="1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5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 animBg="1"/>
      <p:bldP spid="13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1A422-4735-6CDC-3B5F-3EBFA6E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COSIC (Computer Security and Industrial Cryptography group) 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64E6F-1611-F8C2-857C-542EA95D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93C6F-9ED1-8430-2C95-CFF7899AAAA9}"/>
              </a:ext>
            </a:extLst>
          </p:cNvPr>
          <p:cNvSpPr txBox="1"/>
          <p:nvPr/>
        </p:nvSpPr>
        <p:spPr>
          <a:xfrm>
            <a:off x="527360" y="2473129"/>
            <a:ext cx="1136956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Computational Verifiable Secret Sharing (VSS)</a:t>
            </a:r>
            <a:br>
              <a:rPr lang="en-US" sz="4000" dirty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Based on Homomorphic Commitments</a:t>
            </a:r>
            <a:endParaRPr lang="en-BE" sz="4000" dirty="0">
              <a:solidFill>
                <a:schemeClr val="bg1"/>
              </a:solidFill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788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jdelijke aanduiding voor inhoud 12"/>
              <p:cNvSpPr>
                <a:spLocks noGrp="1"/>
              </p:cNvSpPr>
              <p:nvPr>
                <p:ph idx="1"/>
              </p:nvPr>
            </p:nvSpPr>
            <p:spPr>
              <a:xfrm>
                <a:off x="575999" y="1258973"/>
                <a:ext cx="11616001" cy="1376039"/>
              </a:xfrm>
            </p:spPr>
            <p:txBody>
              <a:bodyPr>
                <a:normAutofit fontScale="92500"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Bookman Old Style" panose="02050604050505020204" pitchFamily="18" charset="0"/>
                  </a:rPr>
                  <a:t>Given a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a </a:t>
                </a:r>
                <a:r>
                  <a:rPr lang="en-US" b="1" u="sng" strike="sngStrike" dirty="0">
                    <a:solidFill>
                      <a:srgbClr val="C00000"/>
                    </a:solidFill>
                    <a:latin typeface="Bookman Old Style" panose="02050604050505020204" pitchFamily="18" charset="0"/>
                  </a:rPr>
                  <a:t>trusted</a:t>
                </a:r>
                <a:r>
                  <a:rPr lang="en-US" dirty="0">
                    <a:latin typeface="Bookman Old Style" panose="02050604050505020204" pitchFamily="18" charset="0"/>
                  </a:rPr>
                  <a:t> dealer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shares it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parties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</a:t>
                </a:r>
                <a:r>
                  <a:rPr lang="en-US" dirty="0" err="1">
                    <a:latin typeface="Bookman Old Style" panose="02050604050505020204" pitchFamily="18" charset="0"/>
                  </a:rPr>
                  <a:t>s.t.</a:t>
                </a:r>
                <a:r>
                  <a:rPr lang="en-US" dirty="0">
                    <a:latin typeface="Bookman Old Style" panose="02050604050505020204" pitchFamily="18" charset="0"/>
                  </a:rPr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900" dirty="0">
                    <a:latin typeface="Bookman Old Style" panose="02050604050505020204" pitchFamily="18" charset="0"/>
                  </a:rPr>
                  <a:t> shareholders </a:t>
                </a:r>
                <a:r>
                  <a:rPr lang="en-US" sz="1900" u="sng" dirty="0">
                    <a:latin typeface="Bookman Old Style" panose="02050604050505020204" pitchFamily="18" charset="0"/>
                  </a:rPr>
                  <a:t>can</a:t>
                </a:r>
                <a:r>
                  <a:rPr lang="en-US" sz="1900" dirty="0">
                    <a:latin typeface="Bookman Old Style" panose="02050604050505020204" pitchFamily="18" charset="0"/>
                  </a:rPr>
                  <a:t> reconstruct the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>
                    <a:latin typeface="Bookman Old Style" panose="02050604050505020204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n-US" sz="1900" dirty="0">
                    <a:latin typeface="Bookman Old Style" panose="02050604050505020204" pitchFamily="18" charset="0"/>
                  </a:rPr>
                  <a:t>shareholders </a:t>
                </a:r>
                <a:r>
                  <a:rPr lang="en-US" sz="1900" u="sng" dirty="0">
                    <a:latin typeface="Bookman Old Style" panose="02050604050505020204" pitchFamily="18" charset="0"/>
                  </a:rPr>
                  <a:t>cannot</a:t>
                </a:r>
                <a:r>
                  <a:rPr lang="en-US" sz="1900" dirty="0">
                    <a:latin typeface="Bookman Old Style" panose="02050604050505020204" pitchFamily="18" charset="0"/>
                  </a:rPr>
                  <a:t> reconstruct the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900" dirty="0"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13" name="Tijdelijke aanduiding voor inhoud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999" y="1258973"/>
                <a:ext cx="11616001" cy="1376039"/>
              </a:xfrm>
              <a:blipFill>
                <a:blip r:embed="rId3"/>
                <a:stretch>
                  <a:fillRect l="-577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71278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VSS from Homomorphic Commitments:</a:t>
            </a:r>
            <a:endParaRPr lang="nl-NL" sz="32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Right Arrow 31">
            <a:extLst>
              <a:ext uri="{FF2B5EF4-FFF2-40B4-BE49-F238E27FC236}">
                <a16:creationId xmlns:a16="http://schemas.microsoft.com/office/drawing/2014/main" id="{96070E33-8A5C-2A61-8CDD-B03923725F52}"/>
              </a:ext>
            </a:extLst>
          </p:cNvPr>
          <p:cNvSpPr/>
          <p:nvPr/>
        </p:nvSpPr>
        <p:spPr>
          <a:xfrm>
            <a:off x="4331284" y="3360630"/>
            <a:ext cx="1358371" cy="91465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8BF5FE6-D7C6-72F0-9B6B-55FBF281C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666" y="2991425"/>
            <a:ext cx="530728" cy="7576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727715-5025-B4FB-BD15-B02366B83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985" y="3020889"/>
            <a:ext cx="538908" cy="732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22217AF-E1AC-7C07-0BA0-FEA1B6FC8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572" y="4043920"/>
            <a:ext cx="520289" cy="7186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0BCE76C-2DB1-C0A0-9FDC-13A7F23CB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2132" y="5192006"/>
            <a:ext cx="520289" cy="723879"/>
          </a:xfrm>
          <a:prstGeom prst="rect">
            <a:avLst/>
          </a:prstGeom>
        </p:spPr>
      </p:pic>
      <p:sp>
        <p:nvSpPr>
          <p:cNvPr id="45" name="Right Arrow 31">
            <a:extLst>
              <a:ext uri="{FF2B5EF4-FFF2-40B4-BE49-F238E27FC236}">
                <a16:creationId xmlns:a16="http://schemas.microsoft.com/office/drawing/2014/main" id="{32613980-68A4-584A-F171-42F30B985C67}"/>
              </a:ext>
            </a:extLst>
          </p:cNvPr>
          <p:cNvSpPr/>
          <p:nvPr/>
        </p:nvSpPr>
        <p:spPr>
          <a:xfrm rot="1109687">
            <a:off x="4257411" y="3810666"/>
            <a:ext cx="1449193" cy="94649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6" name="Right Arrow 31">
            <a:extLst>
              <a:ext uri="{FF2B5EF4-FFF2-40B4-BE49-F238E27FC236}">
                <a16:creationId xmlns:a16="http://schemas.microsoft.com/office/drawing/2014/main" id="{6AC383DD-DA83-B8C3-A22D-75748E487CDD}"/>
              </a:ext>
            </a:extLst>
          </p:cNvPr>
          <p:cNvSpPr/>
          <p:nvPr/>
        </p:nvSpPr>
        <p:spPr>
          <a:xfrm rot="2085349">
            <a:off x="4141111" y="4304502"/>
            <a:ext cx="1702357" cy="87173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2">
                <a:extLst>
                  <a:ext uri="{FF2B5EF4-FFF2-40B4-BE49-F238E27FC236}">
                    <a16:creationId xmlns:a16="http://schemas.microsoft.com/office/drawing/2014/main" id="{3C93F3B2-529F-757E-767B-3701621F4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112" y="2835919"/>
                <a:ext cx="3485631" cy="1338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Given a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and (</a:t>
                </a:r>
                <a14:m>
                  <m:oMath xmlns:m="http://schemas.openxmlformats.org/officeDocument/2006/math"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4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)</a:t>
                </a:r>
                <a:b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br>
                  <a:rPr lang="en-US" altLang="en-US" sz="6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endParaRPr lang="da-DK" altLang="en-US" sz="4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Sample a degree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polynomial</a:t>
                </a:r>
                <a:b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br>
                  <a:rPr lang="en-US" altLang="en-US" sz="1400" dirty="0">
                    <a:solidFill>
                      <a:srgbClr val="FF0000"/>
                    </a:solidFill>
                  </a:rPr>
                </a:br>
                <a:br>
                  <a:rPr lang="en-US" altLang="en-US" sz="300" dirty="0">
                    <a:solidFill>
                      <a:srgbClr val="FF0000"/>
                    </a:solidFill>
                  </a:rPr>
                </a:br>
                <a:endParaRPr lang="da-DK" altLang="en-US" sz="400" dirty="0">
                  <a:solidFill>
                    <a:srgbClr val="FF0000"/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14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eaLnBrk="1" hangingPunct="1"/>
                <a:br>
                  <a:rPr lang="en-US" altLang="en-US" sz="7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endParaRPr lang="da-DK" altLang="en-US" sz="1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8" name="TextBox 2">
                <a:extLst>
                  <a:ext uri="{FF2B5EF4-FFF2-40B4-BE49-F238E27FC236}">
                    <a16:creationId xmlns:a16="http://schemas.microsoft.com/office/drawing/2014/main" id="{3C93F3B2-529F-757E-767B-3701621F4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112" y="2835919"/>
                <a:ext cx="3485631" cy="1338828"/>
              </a:xfrm>
              <a:prstGeom prst="rect">
                <a:avLst/>
              </a:prstGeom>
              <a:blipFill>
                <a:blip r:embed="rId8"/>
                <a:stretch>
                  <a:fillRect l="-350" t="-9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B82AA8-E63D-E78A-2107-86B731B69C49}"/>
                  </a:ext>
                </a:extLst>
              </p:cNvPr>
              <p:cNvSpPr txBox="1"/>
              <p:nvPr/>
            </p:nvSpPr>
            <p:spPr>
              <a:xfrm>
                <a:off x="4033547" y="4979100"/>
                <a:ext cx="194237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16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6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B82AA8-E63D-E78A-2107-86B731B69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47" y="4979100"/>
                <a:ext cx="1942376" cy="338554"/>
              </a:xfrm>
              <a:prstGeom prst="rect">
                <a:avLst/>
              </a:prstGeom>
              <a:blipFill>
                <a:blip r:embed="rId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1CA39-E44A-3BC7-C134-E68F8F034B29}"/>
                  </a:ext>
                </a:extLst>
              </p:cNvPr>
              <p:cNvSpPr txBox="1"/>
              <p:nvPr/>
            </p:nvSpPr>
            <p:spPr>
              <a:xfrm>
                <a:off x="6930645" y="2123211"/>
                <a:ext cx="1862905" cy="809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altLang="en-US" sz="16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6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en-US" sz="16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en-US" sz="1600" b="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1CA39-E44A-3BC7-C134-E68F8F034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645" y="2123211"/>
                <a:ext cx="1862905" cy="8093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BE9792-30E5-6759-BC01-D1444D0DDBA0}"/>
                  </a:ext>
                </a:extLst>
              </p:cNvPr>
              <p:cNvSpPr txBox="1"/>
              <p:nvPr/>
            </p:nvSpPr>
            <p:spPr>
              <a:xfrm>
                <a:off x="6930646" y="2961996"/>
                <a:ext cx="2645140" cy="889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×…×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altLang="en-US" sz="1600" b="0" dirty="0">
                    <a:solidFill>
                      <a:schemeClr val="tx1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×…×</m:t>
                    </m:r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</m:oMath>
                </a14:m>
                <a:endParaRPr lang="en-US" altLang="en-US" sz="1600" b="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en-US" sz="1600" b="0" dirty="0">
                    <a:solidFill>
                      <a:schemeClr val="tx1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BE9792-30E5-6759-BC01-D1444D0DD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646" y="2961996"/>
                <a:ext cx="2645140" cy="889090"/>
              </a:xfrm>
              <a:prstGeom prst="rect">
                <a:avLst/>
              </a:prstGeom>
              <a:blipFill>
                <a:blip r:embed="rId11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0C94A4-6E0C-C698-4324-6721F3989898}"/>
                  </a:ext>
                </a:extLst>
              </p:cNvPr>
              <p:cNvSpPr txBox="1"/>
              <p:nvPr/>
            </p:nvSpPr>
            <p:spPr>
              <a:xfrm>
                <a:off x="6949592" y="5259294"/>
                <a:ext cx="2816693" cy="920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×…×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altLang="en-US" sz="1600" b="0" dirty="0">
                    <a:solidFill>
                      <a:schemeClr val="tx1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×…×</m:t>
                    </m:r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en-US" sz="16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6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en-US" sz="16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</m:oMath>
                </a14:m>
                <a:endParaRPr lang="en-US" altLang="en-US" sz="1600" b="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en-US" sz="1600" b="0" dirty="0">
                    <a:solidFill>
                      <a:schemeClr val="tx1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0C94A4-6E0C-C698-4324-6721F3989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592" y="5259294"/>
                <a:ext cx="2816693" cy="920380"/>
              </a:xfrm>
              <a:prstGeom prst="rect">
                <a:avLst/>
              </a:prstGeom>
              <a:blipFill>
                <a:blip r:embed="rId12"/>
                <a:stretch>
                  <a:fillRect b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A5CB7E-C294-5046-D97D-94F4CC1478F4}"/>
                  </a:ext>
                </a:extLst>
              </p:cNvPr>
              <p:cNvSpPr txBox="1"/>
              <p:nvPr/>
            </p:nvSpPr>
            <p:spPr>
              <a:xfrm>
                <a:off x="350751" y="5382414"/>
                <a:ext cx="30150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𝑐𝑜𝑚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𝑐𝑜𝑚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𝑐𝑜𝑚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A5CB7E-C294-5046-D97D-94F4CC147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51" y="5382414"/>
                <a:ext cx="3015019" cy="307777"/>
              </a:xfrm>
              <a:prstGeom prst="rect">
                <a:avLst/>
              </a:prstGeom>
              <a:blipFill>
                <a:blip r:embed="rId1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D9B3961-320B-2A48-F1FD-4D82A0D6F543}"/>
              </a:ext>
            </a:extLst>
          </p:cNvPr>
          <p:cNvSpPr txBox="1"/>
          <p:nvPr/>
        </p:nvSpPr>
        <p:spPr>
          <a:xfrm>
            <a:off x="344215" y="5079858"/>
            <a:ext cx="32406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Add. Homomorphic Commitments: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24FD94-8F1E-BD6D-811B-7CBD6EA45BBB}"/>
                  </a:ext>
                </a:extLst>
              </p:cNvPr>
              <p:cNvSpPr txBox="1"/>
              <p:nvPr/>
            </p:nvSpPr>
            <p:spPr>
              <a:xfrm>
                <a:off x="360375" y="5720711"/>
                <a:ext cx="279138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24FD94-8F1E-BD6D-811B-7CBD6EA45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75" y="5720711"/>
                <a:ext cx="2791387" cy="307777"/>
              </a:xfrm>
              <a:prstGeom prst="rect">
                <a:avLst/>
              </a:prstGeom>
              <a:blipFill>
                <a:blip r:embed="rId14"/>
                <a:stretch>
                  <a:fillRect l="-655" t="-1961" b="-1960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7126AA-B959-B308-4A6C-585CD545DCCE}"/>
                  </a:ext>
                </a:extLst>
              </p:cNvPr>
              <p:cNvSpPr txBox="1"/>
              <p:nvPr/>
            </p:nvSpPr>
            <p:spPr>
              <a:xfrm>
                <a:off x="5475292" y="4600541"/>
                <a:ext cx="12063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7126AA-B959-B308-4A6C-585CD545D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292" y="4600541"/>
                <a:ext cx="120637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F2AE75C3-1D04-FF2E-FED1-2D025CF20B9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59721" y="4272896"/>
            <a:ext cx="243265" cy="2509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4EEF197-EDFA-F1BD-748F-4A690B4EDC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35952" y="5424495"/>
            <a:ext cx="288830" cy="2930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CEA59FB-27DD-7D2F-1FF3-C5E0D0CB8D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12661" y="3245565"/>
            <a:ext cx="288830" cy="2930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2BD412-F3CF-EE20-55A6-BFE1A5CFDE3C}"/>
                  </a:ext>
                </a:extLst>
              </p:cNvPr>
              <p:cNvSpPr txBox="1"/>
              <p:nvPr/>
            </p:nvSpPr>
            <p:spPr>
              <a:xfrm>
                <a:off x="6930645" y="4058324"/>
                <a:ext cx="2816693" cy="91909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×…×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altLang="en-US" sz="1600" b="0" dirty="0">
                    <a:solidFill>
                      <a:schemeClr val="tx1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×…×</m:t>
                    </m:r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en-US" sz="16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6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en-US" sz="1600" b="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</m:oMath>
                </a14:m>
                <a:endParaRPr lang="en-US" altLang="en-US" sz="1600" b="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en-US" sz="1600" b="0" dirty="0">
                    <a:solidFill>
                      <a:schemeClr val="tx1">
                        <a:lumMod val="50000"/>
                      </a:schemeClr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2BD412-F3CF-EE20-55A6-BFE1A5CFD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645" y="4058324"/>
                <a:ext cx="2816693" cy="919098"/>
              </a:xfrm>
              <a:prstGeom prst="rect">
                <a:avLst/>
              </a:prstGeom>
              <a:blipFill>
                <a:blip r:embed="rId18"/>
                <a:stretch>
                  <a:fillRect b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B571E1D-ED46-DB4C-C92D-6771DBC0CF3B}"/>
                  </a:ext>
                </a:extLst>
              </p:cNvPr>
              <p:cNvSpPr txBox="1"/>
              <p:nvPr/>
            </p:nvSpPr>
            <p:spPr>
              <a:xfrm>
                <a:off x="4111304" y="4581062"/>
                <a:ext cx="515660" cy="33855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B571E1D-ED46-DB4C-C92D-6771DBC0C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304" y="4581062"/>
                <a:ext cx="515660" cy="338554"/>
              </a:xfrm>
              <a:prstGeom prst="rect">
                <a:avLst/>
              </a:prstGeom>
              <a:blipFill>
                <a:blip r:embed="rId1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157F6FD-D3C9-CC82-2F67-1F90819CAADC}"/>
              </a:ext>
            </a:extLst>
          </p:cNvPr>
          <p:cNvSpPr/>
          <p:nvPr/>
        </p:nvSpPr>
        <p:spPr>
          <a:xfrm>
            <a:off x="322112" y="5067039"/>
            <a:ext cx="3043658" cy="1045795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3CCC06-F52D-ABF5-E007-7DEA2E9CCAB9}"/>
                  </a:ext>
                </a:extLst>
              </p:cNvPr>
              <p:cNvSpPr txBox="1"/>
              <p:nvPr/>
            </p:nvSpPr>
            <p:spPr>
              <a:xfrm>
                <a:off x="6386530" y="2869985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3CCC06-F52D-ABF5-E007-7DEA2E9CC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530" y="2869985"/>
                <a:ext cx="426063" cy="338554"/>
              </a:xfrm>
              <a:prstGeom prst="rect">
                <a:avLst/>
              </a:prstGeom>
              <a:blipFill>
                <a:blip r:embed="rId2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1BD9EC-7084-BAEB-6040-DD74E7CEE989}"/>
                  </a:ext>
                </a:extLst>
              </p:cNvPr>
              <p:cNvSpPr txBox="1"/>
              <p:nvPr/>
            </p:nvSpPr>
            <p:spPr>
              <a:xfrm>
                <a:off x="6387394" y="3921113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1BD9EC-7084-BAEB-6040-DD74E7CEE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394" y="3921113"/>
                <a:ext cx="426063" cy="338554"/>
              </a:xfrm>
              <a:prstGeom prst="rect">
                <a:avLst/>
              </a:prstGeom>
              <a:blipFill>
                <a:blip r:embed="rId2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0474EA-E1D6-DE52-BC3E-DDE5D8379ECA}"/>
                  </a:ext>
                </a:extLst>
              </p:cNvPr>
              <p:cNvSpPr txBox="1"/>
              <p:nvPr/>
            </p:nvSpPr>
            <p:spPr>
              <a:xfrm>
                <a:off x="6258279" y="5071521"/>
                <a:ext cx="6861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0474EA-E1D6-DE52-BC3E-DDE5D8379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79" y="5071521"/>
                <a:ext cx="686179" cy="338554"/>
              </a:xfrm>
              <a:prstGeom prst="rect">
                <a:avLst/>
              </a:prstGeom>
              <a:blipFill>
                <a:blip r:embed="rId2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red devil face with horns and tail&#10;&#10;Description automatically generated">
            <a:extLst>
              <a:ext uri="{FF2B5EF4-FFF2-40B4-BE49-F238E27FC236}">
                <a16:creationId xmlns:a16="http://schemas.microsoft.com/office/drawing/2014/main" id="{BD4CB713-F199-481E-215F-4E39408982C7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6613" y="2908204"/>
            <a:ext cx="394740" cy="3092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C365669-3C65-8B02-3209-CDA422A9744B}"/>
              </a:ext>
            </a:extLst>
          </p:cNvPr>
          <p:cNvSpPr txBox="1"/>
          <p:nvPr/>
        </p:nvSpPr>
        <p:spPr>
          <a:xfrm>
            <a:off x="8033904" y="428982"/>
            <a:ext cx="3237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Feldman </a:t>
            </a:r>
            <a:r>
              <a:rPr lang="en-US" sz="3200" dirty="0">
                <a:solidFill>
                  <a:srgbClr val="FFC000"/>
                </a:solidFill>
                <a:latin typeface="+mj-lt"/>
                <a:cs typeface="Aharoni" panose="02010803020104030203" pitchFamily="2" charset="-79"/>
              </a:rPr>
              <a:t>[Fel87]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BE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343060AA-623F-423B-E365-6100A9532D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913" y="4085985"/>
                <a:ext cx="3485631" cy="806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en-US" sz="14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</m:oMath>
                </a14:m>
                <a:b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endParaRPr lang="da-DK" altLang="en-US" sz="4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Publish </a:t>
                </a:r>
                <a14:m>
                  <m:oMath xmlns:m="http://schemas.openxmlformats.org/officeDocument/2006/math">
                    <m:r>
                      <a:rPr lang="en-US" altLang="en-US" sz="14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and send privatly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to 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a-DK" altLang="en-US" sz="1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343060AA-623F-423B-E365-6100A9532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13" y="4085985"/>
                <a:ext cx="3485631" cy="806118"/>
              </a:xfrm>
              <a:prstGeom prst="rect">
                <a:avLst/>
              </a:prstGeom>
              <a:blipFill>
                <a:blip r:embed="rId24"/>
                <a:stretch>
                  <a:fillRect l="-350" b="-6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EED7637-BCC6-863B-478E-7D8AF8368204}"/>
              </a:ext>
            </a:extLst>
          </p:cNvPr>
          <p:cNvSpPr txBox="1"/>
          <p:nvPr/>
        </p:nvSpPr>
        <p:spPr>
          <a:xfrm>
            <a:off x="1275205" y="6346738"/>
            <a:ext cx="5904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  <a:latin typeface="Bookman Old Style" panose="02050604050505020204" pitchFamily="18" charset="0"/>
              </a:rPr>
              <a:t>[Fel87] </a:t>
            </a:r>
            <a:r>
              <a:rPr lang="en-US" sz="1000" dirty="0">
                <a:solidFill>
                  <a:schemeClr val="bg1"/>
                </a:solidFill>
                <a:latin typeface="Bookman Old Style" panose="02050604050505020204" pitchFamily="18" charset="0"/>
              </a:rPr>
              <a:t>Paul Feldman. A practical scheme for non-interactive verifiable secret sharing. </a:t>
            </a:r>
            <a:br>
              <a:rPr lang="en-US" sz="10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     In 28th Annual Symposium on Foundations of Computer Science, 1987. </a:t>
            </a:r>
            <a:endParaRPr lang="en-GB" sz="1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EE799A-698F-77F9-CF5E-EC0D328B2F25}"/>
              </a:ext>
            </a:extLst>
          </p:cNvPr>
          <p:cNvSpPr txBox="1"/>
          <p:nvPr/>
        </p:nvSpPr>
        <p:spPr>
          <a:xfrm rot="16200000">
            <a:off x="10226941" y="4157960"/>
            <a:ext cx="148447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ookman Old Style" panose="02050604050505020204" pitchFamily="18" charset="0"/>
              </a:rPr>
              <a:t>Interpolation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11B88A-FCDC-7E5C-5B9E-D41015D488E5}"/>
              </a:ext>
            </a:extLst>
          </p:cNvPr>
          <p:cNvSpPr txBox="1"/>
          <p:nvPr/>
        </p:nvSpPr>
        <p:spPr>
          <a:xfrm>
            <a:off x="360375" y="2464667"/>
            <a:ext cx="885798" cy="33855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ookman Old Style" panose="02050604050505020204" pitchFamily="18" charset="0"/>
              </a:rPr>
              <a:t>Share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726C4A-182A-285F-97EB-E264DD2077F4}"/>
              </a:ext>
            </a:extLst>
          </p:cNvPr>
          <p:cNvSpPr txBox="1"/>
          <p:nvPr/>
        </p:nvSpPr>
        <p:spPr>
          <a:xfrm>
            <a:off x="5830805" y="2507097"/>
            <a:ext cx="885798" cy="33855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ookman Old Style" panose="02050604050505020204" pitchFamily="18" charset="0"/>
              </a:rPr>
              <a:t>Verify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51F21B-1F3C-B623-975A-3F7727146B3A}"/>
              </a:ext>
            </a:extLst>
          </p:cNvPr>
          <p:cNvSpPr txBox="1"/>
          <p:nvPr/>
        </p:nvSpPr>
        <p:spPr>
          <a:xfrm rot="16200000">
            <a:off x="9459818" y="4142474"/>
            <a:ext cx="1515442" cy="307777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ookman Old Style" panose="02050604050505020204" pitchFamily="18" charset="0"/>
              </a:rPr>
              <a:t>Verify</a:t>
            </a:r>
          </a:p>
        </p:txBody>
      </p:sp>
      <p:sp>
        <p:nvSpPr>
          <p:cNvPr id="31" name="Right Arrow 31">
            <a:extLst>
              <a:ext uri="{FF2B5EF4-FFF2-40B4-BE49-F238E27FC236}">
                <a16:creationId xmlns:a16="http://schemas.microsoft.com/office/drawing/2014/main" id="{01564853-44EE-41F1-8DC4-9BD6258BF58C}"/>
              </a:ext>
            </a:extLst>
          </p:cNvPr>
          <p:cNvSpPr/>
          <p:nvPr/>
        </p:nvSpPr>
        <p:spPr>
          <a:xfrm rot="2246233">
            <a:off x="9399761" y="3637386"/>
            <a:ext cx="697059" cy="91465"/>
          </a:xfrm>
          <a:prstGeom prst="rightArrow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5" name="Right Arrow 31">
            <a:extLst>
              <a:ext uri="{FF2B5EF4-FFF2-40B4-BE49-F238E27FC236}">
                <a16:creationId xmlns:a16="http://schemas.microsoft.com/office/drawing/2014/main" id="{FE478F05-6DFD-0562-5621-1689B4AF37D2}"/>
              </a:ext>
            </a:extLst>
          </p:cNvPr>
          <p:cNvSpPr/>
          <p:nvPr/>
        </p:nvSpPr>
        <p:spPr>
          <a:xfrm rot="19156145">
            <a:off x="9411948" y="5047454"/>
            <a:ext cx="697059" cy="91465"/>
          </a:xfrm>
          <a:prstGeom prst="rightArrow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7" name="Right Arrow 31">
            <a:extLst>
              <a:ext uri="{FF2B5EF4-FFF2-40B4-BE49-F238E27FC236}">
                <a16:creationId xmlns:a16="http://schemas.microsoft.com/office/drawing/2014/main" id="{D75C7329-35C2-A2C4-88D0-AEC8381FCB8A}"/>
              </a:ext>
            </a:extLst>
          </p:cNvPr>
          <p:cNvSpPr/>
          <p:nvPr/>
        </p:nvSpPr>
        <p:spPr>
          <a:xfrm>
            <a:off x="10435186" y="4686588"/>
            <a:ext cx="357702" cy="147305"/>
          </a:xfrm>
          <a:prstGeom prst="rightArrow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8" name="Right Arrow 31">
            <a:extLst>
              <a:ext uri="{FF2B5EF4-FFF2-40B4-BE49-F238E27FC236}">
                <a16:creationId xmlns:a16="http://schemas.microsoft.com/office/drawing/2014/main" id="{1AC86706-9245-465D-CF41-1944CEE96EC6}"/>
              </a:ext>
            </a:extLst>
          </p:cNvPr>
          <p:cNvSpPr/>
          <p:nvPr/>
        </p:nvSpPr>
        <p:spPr>
          <a:xfrm>
            <a:off x="11158564" y="4090215"/>
            <a:ext cx="357702" cy="420280"/>
          </a:xfrm>
          <a:prstGeom prst="rightArrow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0" name="Right Arrow 31">
            <a:extLst>
              <a:ext uri="{FF2B5EF4-FFF2-40B4-BE49-F238E27FC236}">
                <a16:creationId xmlns:a16="http://schemas.microsoft.com/office/drawing/2014/main" id="{7E9F2F40-1FE5-1E45-D909-CB748346A5DE}"/>
              </a:ext>
            </a:extLst>
          </p:cNvPr>
          <p:cNvSpPr/>
          <p:nvPr/>
        </p:nvSpPr>
        <p:spPr>
          <a:xfrm>
            <a:off x="10426223" y="3895351"/>
            <a:ext cx="357702" cy="147305"/>
          </a:xfrm>
          <a:prstGeom prst="rightArrow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DF634B8-E12E-FA36-980F-AFFC089F15E1}"/>
                  </a:ext>
                </a:extLst>
              </p:cNvPr>
              <p:cNvSpPr txBox="1"/>
              <p:nvPr/>
            </p:nvSpPr>
            <p:spPr>
              <a:xfrm>
                <a:off x="11447166" y="3955832"/>
                <a:ext cx="72690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DF634B8-E12E-FA36-980F-AFFC089F1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7166" y="3955832"/>
                <a:ext cx="726907" cy="523220"/>
              </a:xfrm>
              <a:prstGeom prst="rect">
                <a:avLst/>
              </a:prstGeom>
              <a:blipFill>
                <a:blip r:embed="rId25"/>
                <a:stretch>
                  <a:fillRect t="-2326" r="-4202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B02C29F-5DCA-8A8D-5FEE-521EBB282FAE}"/>
                  </a:ext>
                </a:extLst>
              </p:cNvPr>
              <p:cNvSpPr txBox="1"/>
              <p:nvPr/>
            </p:nvSpPr>
            <p:spPr>
              <a:xfrm>
                <a:off x="9633780" y="3253786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B02C29F-5DCA-8A8D-5FEE-521EBB282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780" y="3253786"/>
                <a:ext cx="426063" cy="338554"/>
              </a:xfrm>
              <a:prstGeom prst="rect">
                <a:avLst/>
              </a:prstGeom>
              <a:blipFill>
                <a:blip r:embed="rId2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1BCA902-3DF2-59E0-8432-C7B49524BA6E}"/>
                  </a:ext>
                </a:extLst>
              </p:cNvPr>
              <p:cNvSpPr txBox="1"/>
              <p:nvPr/>
            </p:nvSpPr>
            <p:spPr>
              <a:xfrm>
                <a:off x="9719448" y="5066238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1BCA902-3DF2-59E0-8432-C7B49524B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448" y="5066238"/>
                <a:ext cx="426063" cy="338554"/>
              </a:xfrm>
              <a:prstGeom prst="rect">
                <a:avLst/>
              </a:prstGeom>
              <a:blipFill>
                <a:blip r:embed="rId2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4F5FD0-9DE2-D640-4827-9E5FCDB442E4}"/>
                  </a:ext>
                </a:extLst>
              </p:cNvPr>
              <p:cNvSpPr txBox="1"/>
              <p:nvPr/>
            </p:nvSpPr>
            <p:spPr>
              <a:xfrm>
                <a:off x="10423113" y="3488484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009242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4F5FD0-9DE2-D640-4827-9E5FCDB44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113" y="3488484"/>
                <a:ext cx="426063" cy="338554"/>
              </a:xfrm>
              <a:prstGeom prst="rect">
                <a:avLst/>
              </a:prstGeom>
              <a:blipFill>
                <a:blip r:embed="rId2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E363834-F545-D63C-F6EE-A8C69CFB9E5B}"/>
                  </a:ext>
                </a:extLst>
              </p:cNvPr>
              <p:cNvSpPr txBox="1"/>
              <p:nvPr/>
            </p:nvSpPr>
            <p:spPr>
              <a:xfrm>
                <a:off x="10415088" y="4842581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009242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E363834-F545-D63C-F6EE-A8C69CFB9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088" y="4842581"/>
                <a:ext cx="426063" cy="338554"/>
              </a:xfrm>
              <a:prstGeom prst="rect">
                <a:avLst/>
              </a:prstGeom>
              <a:blipFill>
                <a:blip r:embed="rId29"/>
                <a:stretch>
                  <a:fillRect l="-20290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4BACF6A9-0538-EB29-3289-614509A4E85B}"/>
              </a:ext>
            </a:extLst>
          </p:cNvPr>
          <p:cNvSpPr txBox="1"/>
          <p:nvPr/>
        </p:nvSpPr>
        <p:spPr>
          <a:xfrm>
            <a:off x="10029223" y="2956868"/>
            <a:ext cx="1417944" cy="33855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ookman Old Style" panose="02050604050505020204" pitchFamily="18" charset="0"/>
              </a:rPr>
              <a:t>Reconstruct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D34AAA4-99E9-A35D-F3DB-C4DAE1B0BD82}"/>
              </a:ext>
            </a:extLst>
          </p:cNvPr>
          <p:cNvSpPr txBox="1"/>
          <p:nvPr/>
        </p:nvSpPr>
        <p:spPr>
          <a:xfrm>
            <a:off x="9815194" y="1790909"/>
            <a:ext cx="2179008" cy="46166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168275" indent="-168275">
              <a:buFontTx/>
              <a:buChar char="-"/>
            </a:pPr>
            <a:r>
              <a:rPr lang="en-US" sz="1200" dirty="0">
                <a:latin typeface="Bookman Old Style" panose="02050604050505020204" pitchFamily="18" charset="0"/>
              </a:rPr>
              <a:t>Initial      - Share</a:t>
            </a:r>
          </a:p>
          <a:p>
            <a:pPr marL="168275" indent="-168275">
              <a:buFontTx/>
              <a:buChar char="-"/>
            </a:pPr>
            <a:r>
              <a:rPr lang="en-US" sz="1200" b="1" dirty="0">
                <a:latin typeface="Bookman Old Style" panose="02050604050505020204" pitchFamily="18" charset="0"/>
              </a:rPr>
              <a:t>Verify</a:t>
            </a:r>
            <a:r>
              <a:rPr lang="en-US" sz="1200" dirty="0">
                <a:latin typeface="Bookman Old Style" panose="02050604050505020204" pitchFamily="18" charset="0"/>
              </a:rPr>
              <a:t>      - Reconstruct</a:t>
            </a:r>
          </a:p>
        </p:txBody>
      </p:sp>
    </p:spTree>
    <p:extLst>
      <p:ext uri="{BB962C8B-B14F-4D97-AF65-F5344CB8AC3E}">
        <p14:creationId xmlns:p14="http://schemas.microsoft.com/office/powerpoint/2010/main" val="759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7" grpId="0"/>
      <p:bldP spid="22" grpId="0"/>
      <p:bldP spid="23" grpId="0"/>
      <p:bldP spid="24" grpId="0"/>
      <p:bldP spid="33" grpId="0" animBg="1"/>
      <p:bldP spid="36" grpId="0" animBg="1"/>
      <p:bldP spid="39" grpId="0" animBg="1"/>
      <p:bldP spid="4" grpId="0"/>
      <p:bldP spid="7" grpId="0"/>
      <p:bldP spid="9" grpId="0"/>
      <p:bldP spid="20" grpId="0"/>
      <p:bldP spid="28" grpId="0"/>
      <p:bldP spid="12" grpId="0" animBg="1"/>
      <p:bldP spid="18" grpId="0" animBg="1"/>
      <p:bldP spid="21" grpId="0" animBg="1"/>
      <p:bldP spid="31" grpId="0" animBg="1"/>
      <p:bldP spid="35" grpId="0" animBg="1"/>
      <p:bldP spid="37" grpId="0" animBg="1"/>
      <p:bldP spid="38" grpId="0" animBg="1"/>
      <p:bldP spid="40" grpId="0" animBg="1"/>
      <p:bldP spid="44" grpId="0"/>
      <p:bldP spid="47" grpId="0"/>
      <p:bldP spid="49" grpId="0"/>
      <p:bldP spid="50" grpId="0"/>
      <p:bldP spid="51" grpId="0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jdelijke aanduiding voor inhoud 12"/>
              <p:cNvSpPr>
                <a:spLocks noGrp="1"/>
              </p:cNvSpPr>
              <p:nvPr>
                <p:ph idx="1"/>
              </p:nvPr>
            </p:nvSpPr>
            <p:spPr>
              <a:xfrm>
                <a:off x="575999" y="1258973"/>
                <a:ext cx="11616001" cy="913079"/>
              </a:xfrm>
            </p:spPr>
            <p:txBody>
              <a:bodyPr>
                <a:noAutofit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ookman Old Style" panose="02050604050505020204" pitchFamily="18" charset="0"/>
                  </a:rPr>
                  <a:t>Pedersen VSS: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of shareholders (information theoretically) learns nothing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dirty="0">
                  <a:latin typeface="Bookman Old Style" panose="02050604050505020204" pitchFamily="18" charset="0"/>
                </a:endParaRPr>
              </a:p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ookman Old Style" panose="02050604050505020204" pitchFamily="18" charset="0"/>
                  </a:rPr>
                  <a:t>Pedersen Commitment: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𝑐𝑜𝑚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   </a:t>
                </a:r>
                <a:r>
                  <a:rPr lang="en-US" sz="1600" dirty="0">
                    <a:latin typeface="Bookman Old Style" panose="02050604050505020204" pitchFamily="18" charset="0"/>
                  </a:rPr>
                  <a:t>(Perfectly Hiding + Computationally Binding)</a:t>
                </a:r>
                <a:endParaRPr lang="en-US" sz="1800" b="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ijdelijke aanduiding voor inhoud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999" y="1258973"/>
                <a:ext cx="11616001" cy="913079"/>
              </a:xfrm>
              <a:blipFill>
                <a:blip r:embed="rId3"/>
                <a:stretch>
                  <a:fillRect l="-315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71278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VSS from Homomorphic Commitments: 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Pedersen </a:t>
            </a:r>
            <a:r>
              <a:rPr lang="en-US" sz="3200" dirty="0">
                <a:solidFill>
                  <a:srgbClr val="FFC000"/>
                </a:solidFill>
                <a:latin typeface="+mj-lt"/>
                <a:cs typeface="Aharoni" panose="02010803020104030203" pitchFamily="2" charset="-79"/>
              </a:rPr>
              <a:t>[Ped91]</a:t>
            </a:r>
            <a:endParaRPr lang="nl-NL" sz="32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Right Arrow 31">
            <a:extLst>
              <a:ext uri="{FF2B5EF4-FFF2-40B4-BE49-F238E27FC236}">
                <a16:creationId xmlns:a16="http://schemas.microsoft.com/office/drawing/2014/main" id="{96070E33-8A5C-2A61-8CDD-B03923725F52}"/>
              </a:ext>
            </a:extLst>
          </p:cNvPr>
          <p:cNvSpPr/>
          <p:nvPr/>
        </p:nvSpPr>
        <p:spPr>
          <a:xfrm>
            <a:off x="4641798" y="3217195"/>
            <a:ext cx="1358371" cy="91465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8BF5FE6-D7C6-72F0-9B6B-55FBF281C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756" y="2991425"/>
            <a:ext cx="530728" cy="7576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727715-5025-B4FB-BD15-B02366B83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202" y="3020889"/>
            <a:ext cx="538908" cy="732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22217AF-E1AC-7C07-0BA0-FEA1B6FC8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5789" y="4043920"/>
            <a:ext cx="520289" cy="71867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0BCE76C-2DB1-C0A0-9FDC-13A7F23CB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349" y="5278366"/>
            <a:ext cx="520289" cy="723879"/>
          </a:xfrm>
          <a:prstGeom prst="rect">
            <a:avLst/>
          </a:prstGeom>
        </p:spPr>
      </p:pic>
      <p:sp>
        <p:nvSpPr>
          <p:cNvPr id="45" name="Right Arrow 31">
            <a:extLst>
              <a:ext uri="{FF2B5EF4-FFF2-40B4-BE49-F238E27FC236}">
                <a16:creationId xmlns:a16="http://schemas.microsoft.com/office/drawing/2014/main" id="{32613980-68A4-584A-F171-42F30B985C67}"/>
              </a:ext>
            </a:extLst>
          </p:cNvPr>
          <p:cNvSpPr/>
          <p:nvPr/>
        </p:nvSpPr>
        <p:spPr>
          <a:xfrm rot="1109687">
            <a:off x="4593325" y="3781531"/>
            <a:ext cx="1449193" cy="94649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6" name="Right Arrow 31">
            <a:extLst>
              <a:ext uri="{FF2B5EF4-FFF2-40B4-BE49-F238E27FC236}">
                <a16:creationId xmlns:a16="http://schemas.microsoft.com/office/drawing/2014/main" id="{6AC383DD-DA83-B8C3-A22D-75748E487CDD}"/>
              </a:ext>
            </a:extLst>
          </p:cNvPr>
          <p:cNvSpPr/>
          <p:nvPr/>
        </p:nvSpPr>
        <p:spPr>
          <a:xfrm rot="2267374">
            <a:off x="4438925" y="4351567"/>
            <a:ext cx="1702357" cy="87173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">
                <a:extLst>
                  <a:ext uri="{FF2B5EF4-FFF2-40B4-BE49-F238E27FC236}">
                    <a16:creationId xmlns:a16="http://schemas.microsoft.com/office/drawing/2014/main" id="{3C93F3B2-529F-757E-767B-3701621F4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361" y="2584376"/>
                <a:ext cx="3872121" cy="2498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Given a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 and (</a:t>
                </a:r>
                <a14:m>
                  <m:oMath xmlns:m="http://schemas.openxmlformats.org/officeDocument/2006/math">
                    <m:r>
                      <a:rPr lang="en-US" altLang="en-US" sz="1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14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)</a:t>
                </a:r>
                <a:br>
                  <a:rPr lang="en-US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endParaRPr lang="da-DK" altLang="en-US" sz="5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Sample a degree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 polynomial</a:t>
                </a:r>
                <a:b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da-DK" alt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br>
                  <a:rPr lang="en-US" altLang="en-US" sz="1400" dirty="0">
                    <a:solidFill>
                      <a:srgbClr val="FF0000"/>
                    </a:solidFill>
                  </a:rPr>
                </a:br>
                <a:endParaRPr lang="da-DK" altLang="en-US" sz="600" dirty="0">
                  <a:solidFill>
                    <a:srgbClr val="FF0000"/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Sample another degree </a:t>
                </a:r>
                <a14:m>
                  <m:oMath xmlns:m="http://schemas.openxmlformats.org/officeDocument/2006/math"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polynomial</a:t>
                </a:r>
                <a:b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da-DK" altLang="en-US" sz="1400" dirty="0">
                  <a:solidFill>
                    <a:srgbClr val="FF0000"/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endParaRPr lang="da-DK" altLang="en-US" sz="600" dirty="0">
                  <a:solidFill>
                    <a:srgbClr val="FF0000"/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da-DK" altLang="en-US" sz="14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endParaRPr lang="da-DK" altLang="en-US" sz="7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en-US" sz="1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4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en-US" sz="14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</m:oMath>
                </a14:m>
                <a:b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</a:br>
                <a:endParaRPr lang="da-DK" altLang="en-US" sz="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173038" indent="-173038" eaLnBrk="1" hangingPunct="1">
                  <a:buFontTx/>
                  <a:buChar char="-"/>
                </a:pPr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Publish </a:t>
                </a:r>
                <a14:m>
                  <m:oMath xmlns:m="http://schemas.openxmlformats.org/officeDocument/2006/math">
                    <m:r>
                      <a:rPr lang="en-US" altLang="en-US" sz="14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and send privatly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) to 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14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a-DK" alt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2">
                <a:extLst>
                  <a:ext uri="{FF2B5EF4-FFF2-40B4-BE49-F238E27FC236}">
                    <a16:creationId xmlns:a16="http://schemas.microsoft.com/office/drawing/2014/main" id="{3C93F3B2-529F-757E-767B-3701621F4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361" y="2584376"/>
                <a:ext cx="3872121" cy="2498889"/>
              </a:xfrm>
              <a:prstGeom prst="rect">
                <a:avLst/>
              </a:prstGeom>
              <a:blipFill>
                <a:blip r:embed="rId8"/>
                <a:stretch>
                  <a:fillRect l="-157" t="-488" b="-1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B82AA8-E63D-E78A-2107-86B731B69C49}"/>
                  </a:ext>
                </a:extLst>
              </p:cNvPr>
              <p:cNvSpPr txBox="1"/>
              <p:nvPr/>
            </p:nvSpPr>
            <p:spPr>
              <a:xfrm>
                <a:off x="4209837" y="5092715"/>
                <a:ext cx="19423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altLang="en-US" sz="18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B82AA8-E63D-E78A-2107-86B731B69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37" y="5092715"/>
                <a:ext cx="1942376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1CA39-E44A-3BC7-C134-E68F8F034B29}"/>
                  </a:ext>
                </a:extLst>
              </p:cNvPr>
              <p:cNvSpPr txBox="1"/>
              <p:nvPr/>
            </p:nvSpPr>
            <p:spPr>
              <a:xfrm>
                <a:off x="6890199" y="2172052"/>
                <a:ext cx="2371140" cy="809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altLang="en-US" sz="16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6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en-US" sz="16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en-US" sz="1600" b="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1CA39-E44A-3BC7-C134-E68F8F034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199" y="2172052"/>
                <a:ext cx="2371140" cy="8093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BE9792-30E5-6759-BC01-D1444D0DDBA0}"/>
                  </a:ext>
                </a:extLst>
              </p:cNvPr>
              <p:cNvSpPr txBox="1"/>
              <p:nvPr/>
            </p:nvSpPr>
            <p:spPr>
              <a:xfrm>
                <a:off x="7275379" y="3001577"/>
                <a:ext cx="2774054" cy="8890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×…×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alt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r>
                  <a:rPr lang="en-US" altLang="en-US" sz="1600" b="0" dirty="0">
                    <a:solidFill>
                      <a:schemeClr val="tx1">
                        <a:lumMod val="50000"/>
                      </a:schemeClr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×…×</m:t>
                    </m:r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altLang="en-US" sz="16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</m:oMath>
                </a14:m>
                <a:endParaRPr lang="en-US" altLang="en-US" sz="1600" b="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en-US" sz="1600" b="0" dirty="0">
                    <a:solidFill>
                      <a:schemeClr val="tx1">
                        <a:lumMod val="50000"/>
                      </a:schemeClr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BE9792-30E5-6759-BC01-D1444D0DD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379" y="3001577"/>
                <a:ext cx="2774054" cy="889090"/>
              </a:xfrm>
              <a:prstGeom prst="rect">
                <a:avLst/>
              </a:prstGeom>
              <a:blipFill>
                <a:blip r:embed="rId11"/>
                <a:stretch>
                  <a:fillRect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0C94A4-6E0C-C698-4324-6721F3989898}"/>
                  </a:ext>
                </a:extLst>
              </p:cNvPr>
              <p:cNvSpPr txBox="1"/>
              <p:nvPr/>
            </p:nvSpPr>
            <p:spPr>
              <a:xfrm>
                <a:off x="8131359" y="5193633"/>
                <a:ext cx="53319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60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0C94A4-6E0C-C698-4324-6721F3989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359" y="5193633"/>
                <a:ext cx="533197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9B3961-320B-2A48-F1FD-4D82A0D6F543}"/>
                  </a:ext>
                </a:extLst>
              </p:cNvPr>
              <p:cNvSpPr txBox="1"/>
              <p:nvPr/>
            </p:nvSpPr>
            <p:spPr>
              <a:xfrm>
                <a:off x="256560" y="5256304"/>
                <a:ext cx="3579378" cy="797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Pedersen Commitment: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𝑐𝑜𝑚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𝑐𝑜𝑚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r>
                  <a:rPr lang="en-US" sz="1400" b="0" dirty="0"/>
                  <a:t> 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𝑐𝑜𝑚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1400" dirty="0"/>
                  <a:t> </a:t>
                </a:r>
                <a:endParaRPr lang="en-US" sz="1400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9B3961-320B-2A48-F1FD-4D82A0D6F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60" y="5256304"/>
                <a:ext cx="3579378" cy="797270"/>
              </a:xfrm>
              <a:prstGeom prst="rect">
                <a:avLst/>
              </a:prstGeom>
              <a:blipFill>
                <a:blip r:embed="rId13"/>
                <a:stretch>
                  <a:fillRect l="-511" t="-763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7126AA-B959-B308-4A6C-585CD545DCCE}"/>
                  </a:ext>
                </a:extLst>
              </p:cNvPr>
              <p:cNvSpPr txBox="1"/>
              <p:nvPr/>
            </p:nvSpPr>
            <p:spPr>
              <a:xfrm>
                <a:off x="6039415" y="4662445"/>
                <a:ext cx="619062" cy="305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7126AA-B959-B308-4A6C-585CD545D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415" y="4662445"/>
                <a:ext cx="619062" cy="3052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F2AE75C3-1D04-FF2E-FED1-2D025CF20B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4675" y="3952295"/>
            <a:ext cx="243265" cy="2509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4EEF197-EDFA-F1BD-748F-4A690B4EDC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84009" y="5087624"/>
            <a:ext cx="262573" cy="2664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CEA59FB-27DD-7D2F-1FF3-C5E0D0CB8D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76387" y="2818198"/>
            <a:ext cx="262573" cy="266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B571E1D-ED46-DB4C-C92D-6771DBC0CF3B}"/>
                  </a:ext>
                </a:extLst>
              </p:cNvPr>
              <p:cNvSpPr txBox="1"/>
              <p:nvPr/>
            </p:nvSpPr>
            <p:spPr>
              <a:xfrm>
                <a:off x="4303884" y="4663818"/>
                <a:ext cx="919551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altLang="en-US" sz="1800" b="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altLang="en-US" sz="1800" b="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B571E1D-ED46-DB4C-C92D-6771DBC0C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884" y="4663818"/>
                <a:ext cx="919551" cy="369332"/>
              </a:xfrm>
              <a:prstGeom prst="rect">
                <a:avLst/>
              </a:prstGeom>
              <a:blipFill>
                <a:blip r:embed="rId1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157F6FD-D3C9-CC82-2F67-1F90819CAADC}"/>
              </a:ext>
            </a:extLst>
          </p:cNvPr>
          <p:cNvSpPr/>
          <p:nvPr/>
        </p:nvSpPr>
        <p:spPr>
          <a:xfrm>
            <a:off x="228106" y="5179986"/>
            <a:ext cx="3607831" cy="954856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37CA57-CA16-6C72-259A-8FD07A2B6BA0}"/>
                  </a:ext>
                </a:extLst>
              </p:cNvPr>
              <p:cNvSpPr txBox="1"/>
              <p:nvPr/>
            </p:nvSpPr>
            <p:spPr>
              <a:xfrm>
                <a:off x="5993609" y="2679485"/>
                <a:ext cx="6861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da-DK" altLang="en-US" sz="1600" b="0" dirty="0">
                    <a:solidFill>
                      <a:schemeClr val="tx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,</a:t>
                </a:r>
                <a:r>
                  <a:rPr lang="da-DK" altLang="en-US" sz="1600" b="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  <m:sub>
                        <m:r>
                          <a:rPr lang="en-US" altLang="en-US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37CA57-CA16-6C72-259A-8FD07A2B6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609" y="2679485"/>
                <a:ext cx="686179" cy="338554"/>
              </a:xfrm>
              <a:prstGeom prst="rect">
                <a:avLst/>
              </a:prstGeom>
              <a:blipFill>
                <a:blip r:embed="rId1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5D009D-EE08-5F10-D4BE-AB745247059F}"/>
                  </a:ext>
                </a:extLst>
              </p:cNvPr>
              <p:cNvSpPr txBox="1"/>
              <p:nvPr/>
            </p:nvSpPr>
            <p:spPr>
              <a:xfrm>
                <a:off x="6013929" y="3720885"/>
                <a:ext cx="6861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altLang="en-US" sz="1600" b="0" dirty="0">
                    <a:solidFill>
                      <a:schemeClr val="tx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,</a:t>
                </a:r>
                <a:r>
                  <a:rPr lang="da-DK" altLang="en-US" sz="1600" b="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5D009D-EE08-5F10-D4BE-AB7452470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929" y="3720885"/>
                <a:ext cx="686179" cy="338554"/>
              </a:xfrm>
              <a:prstGeom prst="rect">
                <a:avLst/>
              </a:prstGeom>
              <a:blipFill>
                <a:blip r:embed="rId1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362FC7-54AD-E390-68A4-D901D3E9C34A}"/>
                  </a:ext>
                </a:extLst>
              </p:cNvPr>
              <p:cNvSpPr txBox="1"/>
              <p:nvPr/>
            </p:nvSpPr>
            <p:spPr>
              <a:xfrm>
                <a:off x="6015181" y="4939812"/>
                <a:ext cx="6861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a-DK" altLang="en-US" sz="1600" b="0" dirty="0">
                    <a:solidFill>
                      <a:schemeClr val="tx1">
                        <a:lumMod val="50000"/>
                      </a:schemeClr>
                    </a:solidFill>
                    <a:sym typeface="Symbol" panose="05050102010706020507" pitchFamily="18" charset="2"/>
                  </a:rPr>
                  <a:t>,</a:t>
                </a:r>
                <a:r>
                  <a:rPr lang="da-DK" altLang="en-US" sz="1600" b="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</m:oMath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362FC7-54AD-E390-68A4-D901D3E9C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181" y="4939812"/>
                <a:ext cx="686179" cy="338554"/>
              </a:xfrm>
              <a:prstGeom prst="rect">
                <a:avLst/>
              </a:prstGeom>
              <a:blipFill>
                <a:blip r:embed="rId2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3ABB40-C5C0-E95D-823D-BF584043DECF}"/>
                  </a:ext>
                </a:extLst>
              </p:cNvPr>
              <p:cNvSpPr txBox="1"/>
              <p:nvPr/>
            </p:nvSpPr>
            <p:spPr>
              <a:xfrm>
                <a:off x="7016371" y="4052122"/>
                <a:ext cx="2726373" cy="6360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6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p>
                      </m:sSubSup>
                      <m:r>
                        <a:rPr lang="en-US" altLang="en-US" sz="16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×…×</m:t>
                      </m:r>
                      <m:sSubSup>
                        <m:sSubSupPr>
                          <m:ctrlP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en-US" sz="16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altLang="en-US" sz="1600" i="1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en-US" sz="1600" b="0" dirty="0">
                    <a:solidFill>
                      <a:schemeClr val="tx1">
                        <a:lumMod val="50000"/>
                      </a:schemeClr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=…=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sSup>
                      <m:sSupPr>
                        <m:ctrlP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3ABB40-C5C0-E95D-823D-BF584043D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371" y="4052122"/>
                <a:ext cx="2726373" cy="636008"/>
              </a:xfrm>
              <a:prstGeom prst="rect">
                <a:avLst/>
              </a:prstGeom>
              <a:blipFill>
                <a:blip r:embed="rId21"/>
                <a:stretch>
                  <a:fillRect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red devil face with horns and tail&#10;&#10;Description automatically generated">
            <a:extLst>
              <a:ext uri="{FF2B5EF4-FFF2-40B4-BE49-F238E27FC236}">
                <a16:creationId xmlns:a16="http://schemas.microsoft.com/office/drawing/2014/main" id="{51469C4D-A8E2-8772-F294-78E3945BE9F8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7075" y="2903435"/>
            <a:ext cx="394740" cy="3092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A299FD-9CC5-57C9-F4CD-20C216EF08B7}"/>
              </a:ext>
            </a:extLst>
          </p:cNvPr>
          <p:cNvSpPr txBox="1"/>
          <p:nvPr/>
        </p:nvSpPr>
        <p:spPr>
          <a:xfrm>
            <a:off x="1275205" y="6346738"/>
            <a:ext cx="5904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  <a:latin typeface="Bookman Old Style" panose="02050604050505020204" pitchFamily="18" charset="0"/>
              </a:rPr>
              <a:t>[Ped’91] </a:t>
            </a:r>
            <a:r>
              <a:rPr lang="en-US" sz="1000" dirty="0">
                <a:solidFill>
                  <a:schemeClr val="bg1"/>
                </a:solidFill>
                <a:latin typeface="Bookman Old Style" panose="02050604050505020204" pitchFamily="18" charset="0"/>
              </a:rPr>
              <a:t>Torben P. Pedersen. Non-interactive and information-theoretic secure verifiable secret sharing. Advances in Cryptology – CRYPTO’91.</a:t>
            </a:r>
            <a:endParaRPr lang="en-GB" sz="1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14D202-796A-5AA8-89F8-094379808E03}"/>
              </a:ext>
            </a:extLst>
          </p:cNvPr>
          <p:cNvSpPr txBox="1"/>
          <p:nvPr/>
        </p:nvSpPr>
        <p:spPr>
          <a:xfrm>
            <a:off x="389407" y="2195527"/>
            <a:ext cx="885798" cy="33855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ookman Old Style" panose="02050604050505020204" pitchFamily="18" charset="0"/>
              </a:rPr>
              <a:t>Share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84F226-FC6F-98F9-E10A-A6678F3F1C53}"/>
              </a:ext>
            </a:extLst>
          </p:cNvPr>
          <p:cNvSpPr txBox="1"/>
          <p:nvPr/>
        </p:nvSpPr>
        <p:spPr>
          <a:xfrm>
            <a:off x="5993609" y="2266015"/>
            <a:ext cx="885798" cy="33855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ookman Old Style" panose="02050604050505020204" pitchFamily="18" charset="0"/>
              </a:rPr>
              <a:t>Verify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A19846-028C-B926-3E18-8D8C11986244}"/>
              </a:ext>
            </a:extLst>
          </p:cNvPr>
          <p:cNvSpPr txBox="1"/>
          <p:nvPr/>
        </p:nvSpPr>
        <p:spPr>
          <a:xfrm rot="16200000">
            <a:off x="10469842" y="4071554"/>
            <a:ext cx="148447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ookman Old Style" panose="02050604050505020204" pitchFamily="18" charset="0"/>
              </a:rPr>
              <a:t>Interpolation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5AC13C-AB29-6BCA-6A82-1ECEB4931C22}"/>
              </a:ext>
            </a:extLst>
          </p:cNvPr>
          <p:cNvSpPr txBox="1"/>
          <p:nvPr/>
        </p:nvSpPr>
        <p:spPr>
          <a:xfrm rot="16200000">
            <a:off x="9747544" y="4056068"/>
            <a:ext cx="1515442" cy="307777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ookman Old Style" panose="02050604050505020204" pitchFamily="18" charset="0"/>
              </a:rPr>
              <a:t>Verify</a:t>
            </a:r>
          </a:p>
        </p:txBody>
      </p:sp>
      <p:sp>
        <p:nvSpPr>
          <p:cNvPr id="22" name="Right Arrow 31">
            <a:extLst>
              <a:ext uri="{FF2B5EF4-FFF2-40B4-BE49-F238E27FC236}">
                <a16:creationId xmlns:a16="http://schemas.microsoft.com/office/drawing/2014/main" id="{4651A6D3-4753-4113-0AA6-64713E914B6E}"/>
              </a:ext>
            </a:extLst>
          </p:cNvPr>
          <p:cNvSpPr/>
          <p:nvPr/>
        </p:nvSpPr>
        <p:spPr>
          <a:xfrm rot="2246233">
            <a:off x="9842788" y="3649592"/>
            <a:ext cx="476101" cy="91465"/>
          </a:xfrm>
          <a:prstGeom prst="rightArrow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" name="Right Arrow 31">
            <a:extLst>
              <a:ext uri="{FF2B5EF4-FFF2-40B4-BE49-F238E27FC236}">
                <a16:creationId xmlns:a16="http://schemas.microsoft.com/office/drawing/2014/main" id="{0A83EF2C-5E83-6B18-0A4E-FB1F21712787}"/>
              </a:ext>
            </a:extLst>
          </p:cNvPr>
          <p:cNvSpPr/>
          <p:nvPr/>
        </p:nvSpPr>
        <p:spPr>
          <a:xfrm rot="19156145">
            <a:off x="9872905" y="4916224"/>
            <a:ext cx="476101" cy="91465"/>
          </a:xfrm>
          <a:prstGeom prst="rightArrow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8" name="Right Arrow 31">
            <a:extLst>
              <a:ext uri="{FF2B5EF4-FFF2-40B4-BE49-F238E27FC236}">
                <a16:creationId xmlns:a16="http://schemas.microsoft.com/office/drawing/2014/main" id="{6E6B6684-2379-56BF-DEEE-434E4C600BAF}"/>
              </a:ext>
            </a:extLst>
          </p:cNvPr>
          <p:cNvSpPr/>
          <p:nvPr/>
        </p:nvSpPr>
        <p:spPr>
          <a:xfrm>
            <a:off x="10694346" y="4600182"/>
            <a:ext cx="325184" cy="147305"/>
          </a:xfrm>
          <a:prstGeom prst="rightArrow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1" name="Right Arrow 31">
            <a:extLst>
              <a:ext uri="{FF2B5EF4-FFF2-40B4-BE49-F238E27FC236}">
                <a16:creationId xmlns:a16="http://schemas.microsoft.com/office/drawing/2014/main" id="{BF264F0B-10AD-29D9-C285-9710E6439D57}"/>
              </a:ext>
            </a:extLst>
          </p:cNvPr>
          <p:cNvSpPr/>
          <p:nvPr/>
        </p:nvSpPr>
        <p:spPr>
          <a:xfrm>
            <a:off x="11410083" y="4003809"/>
            <a:ext cx="268747" cy="420280"/>
          </a:xfrm>
          <a:prstGeom prst="rightArrow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3" name="Right Arrow 31">
            <a:extLst>
              <a:ext uri="{FF2B5EF4-FFF2-40B4-BE49-F238E27FC236}">
                <a16:creationId xmlns:a16="http://schemas.microsoft.com/office/drawing/2014/main" id="{AF01AC9D-23D1-E8A4-DA14-C8F6350AF70B}"/>
              </a:ext>
            </a:extLst>
          </p:cNvPr>
          <p:cNvSpPr/>
          <p:nvPr/>
        </p:nvSpPr>
        <p:spPr>
          <a:xfrm>
            <a:off x="10685383" y="3808945"/>
            <a:ext cx="325184" cy="147305"/>
          </a:xfrm>
          <a:prstGeom prst="rightArrow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32922E-C569-5F55-B510-AB615D55C9B5}"/>
                  </a:ext>
                </a:extLst>
              </p:cNvPr>
              <p:cNvSpPr txBox="1"/>
              <p:nvPr/>
            </p:nvSpPr>
            <p:spPr>
              <a:xfrm>
                <a:off x="11524695" y="3816178"/>
                <a:ext cx="72690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a-DK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32922E-C569-5F55-B510-AB615D55C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695" y="3816178"/>
                <a:ext cx="726907" cy="523220"/>
              </a:xfrm>
              <a:prstGeom prst="rect">
                <a:avLst/>
              </a:prstGeom>
              <a:blipFill>
                <a:blip r:embed="rId23"/>
                <a:stretch>
                  <a:fillRect t="-2326" r="-4202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1C905B-BCBB-A1B9-57C7-135A4C955E13}"/>
                  </a:ext>
                </a:extLst>
              </p:cNvPr>
              <p:cNvSpPr txBox="1"/>
              <p:nvPr/>
            </p:nvSpPr>
            <p:spPr>
              <a:xfrm rot="2370476">
                <a:off x="9631403" y="3656844"/>
                <a:ext cx="67403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da-DK" altLang="en-US" sz="1600" b="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1C905B-BCBB-A1B9-57C7-135A4C955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70476">
                <a:off x="9631403" y="3656844"/>
                <a:ext cx="674039" cy="338554"/>
              </a:xfrm>
              <a:prstGeom prst="rect">
                <a:avLst/>
              </a:prstGeom>
              <a:blipFill>
                <a:blip r:embed="rId24"/>
                <a:stretch>
                  <a:fillRect l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6B54079-8DAC-A47A-6D7E-66234960D242}"/>
                  </a:ext>
                </a:extLst>
              </p:cNvPr>
              <p:cNvSpPr txBox="1"/>
              <p:nvPr/>
            </p:nvSpPr>
            <p:spPr>
              <a:xfrm>
                <a:off x="10666014" y="3402078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009242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6B54079-8DAC-A47A-6D7E-66234960D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6014" y="3402078"/>
                <a:ext cx="426063" cy="338554"/>
              </a:xfrm>
              <a:prstGeom prst="rect">
                <a:avLst/>
              </a:prstGeom>
              <a:blipFill>
                <a:blip r:embed="rId2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8614689-99CC-05EE-EFAB-71B5AFB2E4F4}"/>
                  </a:ext>
                </a:extLst>
              </p:cNvPr>
              <p:cNvSpPr txBox="1"/>
              <p:nvPr/>
            </p:nvSpPr>
            <p:spPr>
              <a:xfrm>
                <a:off x="10657989" y="4756175"/>
                <a:ext cx="4260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  <m:r>
                            <a:rPr lang="en-US" altLang="en-US" sz="1600" b="0" i="1" smtClean="0">
                              <a:solidFill>
                                <a:srgbClr val="009242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009242"/>
                  </a:solidFill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8614689-99CC-05EE-EFAB-71B5AFB2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989" y="4756175"/>
                <a:ext cx="426063" cy="338554"/>
              </a:xfrm>
              <a:prstGeom prst="rect">
                <a:avLst/>
              </a:prstGeom>
              <a:blipFill>
                <a:blip r:embed="rId26"/>
                <a:stretch>
                  <a:fillRect l="-20000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D5934E53-971C-B99A-5583-7A90C4B4A6B9}"/>
              </a:ext>
            </a:extLst>
          </p:cNvPr>
          <p:cNvSpPr txBox="1"/>
          <p:nvPr/>
        </p:nvSpPr>
        <p:spPr>
          <a:xfrm>
            <a:off x="10352809" y="2906322"/>
            <a:ext cx="1417944" cy="33855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ookman Old Style" panose="02050604050505020204" pitchFamily="18" charset="0"/>
              </a:rPr>
              <a:t>Reconstruct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F69D1E-C24B-A688-71DF-1970BC161175}"/>
                  </a:ext>
                </a:extLst>
              </p:cNvPr>
              <p:cNvSpPr txBox="1"/>
              <p:nvPr/>
            </p:nvSpPr>
            <p:spPr>
              <a:xfrm rot="19167747">
                <a:off x="9641348" y="4631685"/>
                <a:ext cx="67403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a-DK" altLang="en-US" sz="1600" b="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b>
                    </m:sSub>
                  </m:oMath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0F69D1E-C24B-A688-71DF-1970BC161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67747">
                <a:off x="9641348" y="4631685"/>
                <a:ext cx="674039" cy="338554"/>
              </a:xfrm>
              <a:prstGeom prst="rect">
                <a:avLst/>
              </a:prstGeom>
              <a:blipFill>
                <a:blip r:embed="rId27"/>
                <a:stretch>
                  <a:fillRect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p"/>
      <p:bldP spid="6" grpId="0"/>
      <p:bldP spid="8" grpId="0"/>
      <p:bldP spid="14" grpId="0"/>
      <p:bldP spid="17" grpId="0"/>
      <p:bldP spid="36" grpId="0" animBg="1"/>
      <p:bldP spid="7" grpId="0"/>
      <p:bldP spid="9" grpId="0"/>
      <p:bldP spid="10" grpId="0"/>
      <p:bldP spid="12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8" grpId="0" animBg="1"/>
      <p:bldP spid="31" grpId="0" animBg="1"/>
      <p:bldP spid="33" grpId="0" animBg="1"/>
      <p:bldP spid="35" grpId="0"/>
      <p:bldP spid="37" grpId="0"/>
      <p:bldP spid="40" grpId="0"/>
      <p:bldP spid="41" grpId="0"/>
      <p:bldP spid="42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1A422-4735-6CDC-3B5F-3EBFA6E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COSIC (Computer Security and Industrial Cryptography group) 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64E6F-1611-F8C2-857C-542EA95D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93C6F-9ED1-8430-2C95-CFF7899AAAA9}"/>
              </a:ext>
            </a:extLst>
          </p:cNvPr>
          <p:cNvSpPr txBox="1"/>
          <p:nvPr/>
        </p:nvSpPr>
        <p:spPr>
          <a:xfrm>
            <a:off x="527360" y="2473129"/>
            <a:ext cx="1136956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A PQ Secure Computational VSS</a:t>
            </a:r>
            <a:br>
              <a:rPr lang="en-US" sz="4000" dirty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</a:br>
            <a:r>
              <a:rPr lang="en-US" sz="2800" dirty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Based on Hash Functions</a:t>
            </a:r>
            <a:endParaRPr lang="en-BE" sz="4000" dirty="0">
              <a:solidFill>
                <a:schemeClr val="bg1"/>
              </a:solidFill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537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616000" cy="8504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ZK Proofs Over Secret Shared Data: </a:t>
            </a:r>
            <a:r>
              <a:rPr lang="en-US" sz="3200" dirty="0">
                <a:solidFill>
                  <a:srgbClr val="FFC000"/>
                </a:solidFill>
                <a:latin typeface="+mj-lt"/>
                <a:cs typeface="Aharoni" panose="02010803020104030203" pitchFamily="2" charset="-79"/>
              </a:rPr>
              <a:t>[BBC+19]</a:t>
            </a:r>
            <a:endParaRPr lang="nl-NL" sz="3200" dirty="0">
              <a:solidFill>
                <a:srgbClr val="FFC00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AutoShape 18">
                <a:extLst>
                  <a:ext uri="{FF2B5EF4-FFF2-40B4-BE49-F238E27FC236}">
                    <a16:creationId xmlns:a16="http://schemas.microsoft.com/office/drawing/2014/main" id="{422DA2B7-CE2C-4A95-B4B7-7A0D2AB0D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297" y="2954705"/>
                <a:ext cx="1631446" cy="648000"/>
              </a:xfrm>
              <a:prstGeom prst="cloudCallout">
                <a:avLst>
                  <a:gd name="adj1" fmla="val 80320"/>
                  <a:gd name="adj2" fmla="val 6252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 sz="500" b="0" i="0" dirty="0">
                  <a:solidFill>
                    <a:schemeClr val="tx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en-US" altLang="en-US" sz="14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b="0" dirty="0">
                    <a:solidFill>
                      <a:schemeClr val="tx1"/>
                    </a:solidFill>
                  </a:rPr>
                  <a:t>,</a:t>
                </a:r>
                <a:r>
                  <a:rPr lang="en-US" altLang="en-US" sz="1400" b="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sz="14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14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da-DK" altLang="en-US" sz="1400" b="0" baseline="-250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0" name="AutoShape 18">
                <a:extLst>
                  <a:ext uri="{FF2B5EF4-FFF2-40B4-BE49-F238E27FC236}">
                    <a16:creationId xmlns:a16="http://schemas.microsoft.com/office/drawing/2014/main" id="{422DA2B7-CE2C-4A95-B4B7-7A0D2AB0D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297" y="2954705"/>
                <a:ext cx="1631446" cy="648000"/>
              </a:xfrm>
              <a:prstGeom prst="cloudCallout">
                <a:avLst>
                  <a:gd name="adj1" fmla="val 80320"/>
                  <a:gd name="adj2" fmla="val 62520"/>
                </a:avLst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2">
            <a:extLst>
              <a:ext uri="{FF2B5EF4-FFF2-40B4-BE49-F238E27FC236}">
                <a16:creationId xmlns:a16="http://schemas.microsoft.com/office/drawing/2014/main" id="{FD334DD3-3E5A-3457-7E64-3E39420FC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07" y="3847026"/>
            <a:ext cx="975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dirty="0">
                <a:solidFill>
                  <a:srgbClr val="FF6600"/>
                </a:solidFill>
                <a:sym typeface="Symbol" pitchFamily="18" charset="2"/>
              </a:rPr>
              <a:t>Proof</a:t>
            </a:r>
            <a:endParaRPr lang="en-GB" sz="1400" dirty="0">
              <a:solidFill>
                <a:srgbClr val="FF6600"/>
              </a:solidFill>
            </a:endParaRPr>
          </a:p>
        </p:txBody>
      </p:sp>
      <p:sp>
        <p:nvSpPr>
          <p:cNvPr id="5" name="Right Arrow 31">
            <a:extLst>
              <a:ext uri="{FF2B5EF4-FFF2-40B4-BE49-F238E27FC236}">
                <a16:creationId xmlns:a16="http://schemas.microsoft.com/office/drawing/2014/main" id="{96070E33-8A5C-2A61-8CDD-B03923725F52}"/>
              </a:ext>
            </a:extLst>
          </p:cNvPr>
          <p:cNvSpPr/>
          <p:nvPr/>
        </p:nvSpPr>
        <p:spPr>
          <a:xfrm>
            <a:off x="3931409" y="4156599"/>
            <a:ext cx="1078816" cy="178240"/>
          </a:xfrm>
          <a:prstGeom prst="rightArrow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jdelijke aanduiding voor inhoud 12">
                <a:extLst>
                  <a:ext uri="{FF2B5EF4-FFF2-40B4-BE49-F238E27FC236}">
                    <a16:creationId xmlns:a16="http://schemas.microsoft.com/office/drawing/2014/main" id="{BF34D5BA-A20F-33BF-715F-4E10D349AA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2129" y="3791677"/>
                <a:ext cx="5108758" cy="12484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600" b="1" dirty="0">
                    <a:latin typeface="Bookman Old Style" panose="02050604050505020204" pitchFamily="18" charset="0"/>
                  </a:rPr>
                  <a:t>Threshold Zero-Knowledge (TZK): </a:t>
                </a:r>
                <a:r>
                  <a:rPr lang="en-US" sz="1700" dirty="0">
                    <a:latin typeface="Bookman Old Style" panose="02050604050505020204" pitchFamily="18" charset="0"/>
                  </a:rPr>
                  <a:t>any subset of the verifiers up to </a:t>
                </a:r>
                <a14:m>
                  <m:oMath xmlns:m="http://schemas.openxmlformats.org/officeDocument/2006/math">
                    <m:r>
                      <a:rPr lang="en-US" altLang="en-US" sz="1800" b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700" dirty="0">
                    <a:latin typeface="Bookman Old Style" panose="02050604050505020204" pitchFamily="18" charset="0"/>
                  </a:rPr>
                  <a:t>, should learn no additional information about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700" dirty="0">
                    <a:latin typeface="Bookman Old Style" panose="02050604050505020204" pitchFamily="18" charset="0"/>
                  </a:rPr>
                  <a:t>, beyond their own shares and the fact that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700" dirty="0">
                    <a:latin typeface="Bookman Old Style" panose="0205060405050502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8" name="Tijdelijke aanduiding voor inhoud 12">
                <a:extLst>
                  <a:ext uri="{FF2B5EF4-FFF2-40B4-BE49-F238E27FC236}">
                    <a16:creationId xmlns:a16="http://schemas.microsoft.com/office/drawing/2014/main" id="{BF34D5BA-A20F-33BF-715F-4E10D349A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129" y="3791677"/>
                <a:ext cx="5108758" cy="1248434"/>
              </a:xfrm>
              <a:prstGeom prst="rect">
                <a:avLst/>
              </a:prstGeom>
              <a:blipFill>
                <a:blip r:embed="rId4"/>
                <a:stretch>
                  <a:fillRect l="-477" t="-1463" r="-107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ijdelijke aanduiding voor inhoud 12">
                <a:extLst>
                  <a:ext uri="{FF2B5EF4-FFF2-40B4-BE49-F238E27FC236}">
                    <a16:creationId xmlns:a16="http://schemas.microsoft.com/office/drawing/2014/main" id="{1B236DAA-3A08-2426-00DE-EB6DE50E4C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46157" y="2714775"/>
                <a:ext cx="4988279" cy="11525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600" b="1" dirty="0">
                    <a:latin typeface="Bookman Old Style" panose="02050604050505020204" pitchFamily="18" charset="0"/>
                  </a:rPr>
                  <a:t>Soundness against prover and </a:t>
                </a:r>
                <a14:m>
                  <m:oMath xmlns:m="http://schemas.openxmlformats.org/officeDocument/2006/math">
                    <m:r>
                      <a:rPr lang="en-US" altLang="en-US" sz="1600" b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b="1" dirty="0">
                    <a:latin typeface="Bookman Old Style" panose="02050604050505020204" pitchFamily="18" charset="0"/>
                  </a:rPr>
                  <a:t> verifiers: </a:t>
                </a:r>
                <a:r>
                  <a:rPr lang="en-US" sz="1600" dirty="0"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en-US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, honest verifiers will reject the proof, except for a negligible probability, even if up to </a:t>
                </a:r>
                <a14:m>
                  <m:oMath xmlns:m="http://schemas.openxmlformats.org/officeDocument/2006/math">
                    <m:r>
                      <a:rPr lang="en-US" altLang="en-US" sz="16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of verifiers collude with the prover. </a:t>
                </a:r>
                <a:endParaRPr lang="en-US" sz="16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3" name="Tijdelijke aanduiding voor inhoud 12">
                <a:extLst>
                  <a:ext uri="{FF2B5EF4-FFF2-40B4-BE49-F238E27FC236}">
                    <a16:creationId xmlns:a16="http://schemas.microsoft.com/office/drawing/2014/main" id="{1B236DAA-3A08-2426-00DE-EB6DE50E4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157" y="2714775"/>
                <a:ext cx="4988279" cy="1152572"/>
              </a:xfrm>
              <a:prstGeom prst="rect">
                <a:avLst/>
              </a:prstGeom>
              <a:blipFill>
                <a:blip r:embed="rId5"/>
                <a:stretch>
                  <a:fillRect l="-489" t="-1587" r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ijdelijke aanduiding voor inhoud 12">
                <a:extLst>
                  <a:ext uri="{FF2B5EF4-FFF2-40B4-BE49-F238E27FC236}">
                    <a16:creationId xmlns:a16="http://schemas.microsoft.com/office/drawing/2014/main" id="{F3F94581-65A7-5156-A5AC-4F902E627C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616" y="2142379"/>
                <a:ext cx="4988279" cy="64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600" b="1" dirty="0">
                    <a:latin typeface="Bookman Old Style" panose="02050604050505020204" pitchFamily="18" charset="0"/>
                  </a:rPr>
                  <a:t>Completeness: </a:t>
                </a:r>
                <a:r>
                  <a:rPr lang="en-US" sz="1600" dirty="0">
                    <a:latin typeface="Bookman Old Style" panose="0205060405050502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, honest prover will convince honest verifiers. </a:t>
                </a:r>
              </a:p>
            </p:txBody>
          </p:sp>
        </mc:Choice>
        <mc:Fallback xmlns="">
          <p:sp>
            <p:nvSpPr>
              <p:cNvPr id="50" name="Tijdelijke aanduiding voor inhoud 12">
                <a:extLst>
                  <a:ext uri="{FF2B5EF4-FFF2-40B4-BE49-F238E27FC236}">
                    <a16:creationId xmlns:a16="http://schemas.microsoft.com/office/drawing/2014/main" id="{F3F94581-65A7-5156-A5AC-4F902E627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16" y="2142379"/>
                <a:ext cx="4988279" cy="648000"/>
              </a:xfrm>
              <a:prstGeom prst="rect">
                <a:avLst/>
              </a:prstGeom>
              <a:blipFill>
                <a:blip r:embed="rId6"/>
                <a:stretch>
                  <a:fillRect l="-488" t="-2804" b="-93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6C66948A-F59D-14AD-BEC5-AB3F2597F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5107" y="3682227"/>
            <a:ext cx="530728" cy="7576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B61B5F-8932-8AFE-404E-5E18803A1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9069" y="2535227"/>
            <a:ext cx="538908" cy="732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60F7F1B-7679-F61C-44E8-E957E37ED1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0656" y="3683384"/>
            <a:ext cx="520289" cy="7186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2744561-A7C9-9BDF-4758-2F2E79C001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5216" y="5100711"/>
            <a:ext cx="520289" cy="723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00E1F14-DEB2-3189-BF7C-09B6B5C3A8D7}"/>
                  </a:ext>
                </a:extLst>
              </p:cNvPr>
              <p:cNvSpPr txBox="1"/>
              <p:nvPr/>
            </p:nvSpPr>
            <p:spPr>
              <a:xfrm>
                <a:off x="5584282" y="4398160"/>
                <a:ext cx="619062" cy="305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00E1F14-DEB2-3189-BF7C-09B6B5C3A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82" y="4398160"/>
                <a:ext cx="619062" cy="3052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045F1DDD-A242-629B-1D94-F2386CB61A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5017" y="5310183"/>
            <a:ext cx="262573" cy="26643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279E2BC-14AC-4129-0D95-59E8833B97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3301" y="2756529"/>
            <a:ext cx="262573" cy="266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553F692-7F5E-28E0-5333-A78CF03EDCB8}"/>
                  </a:ext>
                </a:extLst>
              </p:cNvPr>
              <p:cNvSpPr txBox="1"/>
              <p:nvPr/>
            </p:nvSpPr>
            <p:spPr>
              <a:xfrm>
                <a:off x="5538476" y="2193823"/>
                <a:ext cx="6861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553F692-7F5E-28E0-5333-A78CF03ED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476" y="2193823"/>
                <a:ext cx="686179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C827F44-E7E1-064C-06AD-55B43AFD7AD8}"/>
                  </a:ext>
                </a:extLst>
              </p:cNvPr>
              <p:cNvSpPr txBox="1"/>
              <p:nvPr/>
            </p:nvSpPr>
            <p:spPr>
              <a:xfrm>
                <a:off x="5558796" y="3360349"/>
                <a:ext cx="6861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C827F44-E7E1-064C-06AD-55B43AFD7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796" y="3360349"/>
                <a:ext cx="686179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09EF732-5123-B7E2-8F67-B15DA9377EE3}"/>
                  </a:ext>
                </a:extLst>
              </p:cNvPr>
              <p:cNvSpPr txBox="1"/>
              <p:nvPr/>
            </p:nvSpPr>
            <p:spPr>
              <a:xfrm>
                <a:off x="5560048" y="4762157"/>
                <a:ext cx="6861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da-DK" altLang="en-US" sz="1600" b="0" dirty="0">
                  <a:solidFill>
                    <a:srgbClr val="7030A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09EF732-5123-B7E2-8F67-B15DA9377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048" y="4762157"/>
                <a:ext cx="686179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59FF731-1559-D204-346F-DBB6E87846C6}"/>
                  </a:ext>
                </a:extLst>
              </p:cNvPr>
              <p:cNvSpPr txBox="1"/>
              <p:nvPr/>
            </p:nvSpPr>
            <p:spPr>
              <a:xfrm>
                <a:off x="504297" y="2487317"/>
                <a:ext cx="19684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59FF731-1559-D204-346F-DBB6E8784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7" y="2487317"/>
                <a:ext cx="1968419" cy="369332"/>
              </a:xfrm>
              <a:prstGeom prst="rect">
                <a:avLst/>
              </a:prstGeom>
              <a:blipFill>
                <a:blip r:embed="rId1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F12D7B3E-8139-A5AD-BF3D-958AC14E1F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4162" y="3951416"/>
            <a:ext cx="262573" cy="266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9275" y="1328328"/>
                <a:ext cx="11365161" cy="1024187"/>
              </a:xfrm>
            </p:spPr>
            <p:txBody>
              <a:bodyPr>
                <a:noAutofit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Bookman Old Style" panose="02050604050505020204" pitchFamily="18" charset="0"/>
                  </a:rPr>
                  <a:t>Involves a prover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verifiers, which allows the parties to communicate in synchronous rounds.</a:t>
                </a:r>
              </a:p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latin typeface="Bookman Old Style" panose="02050604050505020204" pitchFamily="18" charset="0"/>
                  </a:rPr>
                  <a:t>The prover holds an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-distributed input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∥…∥</m:t>
                    </m:r>
                  </m:oMath>
                </a14:m>
                <a:r>
                  <a:rPr lang="en-US" altLang="en-US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and a witness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,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holds an input piece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275" y="1328328"/>
                <a:ext cx="11365161" cy="1024187"/>
              </a:xfrm>
              <a:blipFill>
                <a:blip r:embed="rId17"/>
                <a:stretch>
                  <a:fillRect l="-215" t="-1786" r="-134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F8DC8EB-33A8-F6F1-33E2-7C3FC8C887EA}"/>
              </a:ext>
            </a:extLst>
          </p:cNvPr>
          <p:cNvSpPr txBox="1"/>
          <p:nvPr/>
        </p:nvSpPr>
        <p:spPr>
          <a:xfrm>
            <a:off x="-18031" y="5755689"/>
            <a:ext cx="49710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/>
              <a:t>[BBC+19]: </a:t>
            </a:r>
            <a:r>
              <a:rPr lang="en-US" sz="1050" dirty="0"/>
              <a:t>Dan </a:t>
            </a:r>
            <a:r>
              <a:rPr lang="en-US" sz="1050" dirty="0" err="1"/>
              <a:t>Boneh</a:t>
            </a:r>
            <a:r>
              <a:rPr lang="en-US" sz="1050" dirty="0"/>
              <a:t>, </a:t>
            </a:r>
            <a:r>
              <a:rPr lang="en-US" sz="1050" dirty="0" err="1"/>
              <a:t>Elette</a:t>
            </a:r>
            <a:r>
              <a:rPr lang="en-US" sz="1050" dirty="0"/>
              <a:t> Boyle, Henry Corrigan-Gibbs, Niv Gilboa, Yuval </a:t>
            </a:r>
            <a:r>
              <a:rPr lang="en-US" sz="1050" dirty="0" err="1"/>
              <a:t>Ishai</a:t>
            </a:r>
            <a:r>
              <a:rPr lang="en-US" sz="1050" dirty="0"/>
              <a:t>. Zero-Knowledge Proofs on Secret-Shared Data via Fully Linear PCPs.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inhoud 12">
                <a:extLst>
                  <a:ext uri="{FF2B5EF4-FFF2-40B4-BE49-F238E27FC236}">
                    <a16:creationId xmlns:a16="http://schemas.microsoft.com/office/drawing/2014/main" id="{A1B7525A-687B-A8B6-F456-91E561E432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22827" y="5249223"/>
                <a:ext cx="5108758" cy="6480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1600" b="1" dirty="0">
                    <a:solidFill>
                      <a:srgbClr val="009242"/>
                    </a:solidFill>
                    <a:latin typeface="Bookman Old Style" panose="02050604050505020204" pitchFamily="18" charset="0"/>
                  </a:rPr>
                  <a:t>Positive Result</a:t>
                </a:r>
                <a:r>
                  <a:rPr lang="en-US" sz="1600" b="1" dirty="0">
                    <a:latin typeface="Bookman Old Style" panose="02050604050505020204" pitchFamily="18" charset="0"/>
                  </a:rPr>
                  <a:t>: We can build NI-TZK proof schemes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600" b="1" dirty="0">
                    <a:latin typeface="Bookman Old Style" panose="02050604050505020204" pitchFamily="18" charset="0"/>
                  </a:rPr>
                  <a:t> [BBC+19].  </a:t>
                </a:r>
                <a:endParaRPr lang="en-US" sz="17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" name="Tijdelijke aanduiding voor inhoud 12">
                <a:extLst>
                  <a:ext uri="{FF2B5EF4-FFF2-40B4-BE49-F238E27FC236}">
                    <a16:creationId xmlns:a16="http://schemas.microsoft.com/office/drawing/2014/main" id="{A1B7525A-687B-A8B6-F456-91E561E43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827" y="5249223"/>
                <a:ext cx="5108758" cy="648001"/>
              </a:xfrm>
              <a:prstGeom prst="rect">
                <a:avLst/>
              </a:prstGeom>
              <a:blipFill>
                <a:blip r:embed="rId18"/>
                <a:stretch>
                  <a:fillRect l="-477" t="-2830" b="-188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97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3" grpId="0"/>
      <p:bldP spid="5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6000" y="301681"/>
            <a:ext cx="11616000" cy="850464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j-lt"/>
                <a:cs typeface="Aharoni" panose="02010803020104030203" pitchFamily="2" charset="-79"/>
              </a:rPr>
              <a:t>[A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B</a:t>
            </a:r>
            <a:r>
              <a:rPr lang="en-US" sz="3200" b="1" dirty="0">
                <a:latin typeface="+mj-lt"/>
                <a:cs typeface="Aharoni" panose="02010803020104030203" pitchFamily="2" charset="-79"/>
              </a:rPr>
              <a:t>CP23]: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PQ-Secure NI-TZK Proof for Shamir Relation</a:t>
            </a:r>
            <a:endParaRPr lang="nl-NL" sz="3200" dirty="0">
              <a:solidFill>
                <a:srgbClr val="FFC00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COSIC (Computer Security and Industrial Cryptography group)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28107" y="1093957"/>
            <a:ext cx="11712780" cy="0"/>
          </a:xfrm>
          <a:prstGeom prst="line">
            <a:avLst/>
          </a:prstGeom>
          <a:noFill/>
          <a:ln w="92075" cap="rnd" cmpd="thinThick">
            <a:solidFill>
              <a:schemeClr val="accent3">
                <a:lumMod val="50000"/>
                <a:alpha val="86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107" y="1329774"/>
                <a:ext cx="5867893" cy="697807"/>
              </a:xfrm>
            </p:spPr>
            <p:txBody>
              <a:bodyPr>
                <a:normAutofit/>
              </a:bodyPr>
              <a:lstStyle/>
              <a:p>
                <a:pPr marL="346075" indent="-346075"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latin typeface="Bookman Old Style" panose="02050604050505020204" pitchFamily="18" charset="0"/>
                  </a:rPr>
                  <a:t>A hash-based NI-TZK proof scheme for Shamir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50000"/>
                      </a:schemeClr>
                    </a:solidFill>
                    <a:latin typeface="Bookman Old Style" panose="02050604050505020204" pitchFamily="18" charset="0"/>
                  </a:rPr>
                  <a:t>-d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istributed relation, </a:t>
                </a:r>
              </a:p>
              <a:p>
                <a:pPr marL="0" indent="0" algn="ctr">
                  <a:buNone/>
                </a:pPr>
                <a:endParaRPr lang="en-US" sz="1800" dirty="0"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68" name="Tijdelijke aanduiding voor inhoud 12">
                <a:extLst>
                  <a:ext uri="{FF2B5EF4-FFF2-40B4-BE49-F238E27FC236}">
                    <a16:creationId xmlns:a16="http://schemas.microsoft.com/office/drawing/2014/main" id="{E5D42CCB-1653-1547-1D33-A064F1C73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107" y="1329774"/>
                <a:ext cx="5867893" cy="697807"/>
              </a:xfrm>
              <a:blipFill>
                <a:blip r:embed="rId3"/>
                <a:stretch>
                  <a:fillRect l="-623" t="-3478" r="-104" b="-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3CD8C93-015D-C3DC-41C6-283F16763C84}"/>
              </a:ext>
            </a:extLst>
          </p:cNvPr>
          <p:cNvSpPr txBox="1"/>
          <p:nvPr/>
        </p:nvSpPr>
        <p:spPr>
          <a:xfrm>
            <a:off x="1275205" y="6346738"/>
            <a:ext cx="5904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  <a:latin typeface="Bookman Old Style" panose="02050604050505020204" pitchFamily="18" charset="0"/>
              </a:rPr>
              <a:t>[A</a:t>
            </a:r>
            <a:r>
              <a:rPr lang="en-GB" sz="1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B</a:t>
            </a:r>
            <a:r>
              <a:rPr lang="en-GB" sz="1000" dirty="0">
                <a:solidFill>
                  <a:schemeClr val="bg1"/>
                </a:solidFill>
                <a:latin typeface="Bookman Old Style" panose="02050604050505020204" pitchFamily="18" charset="0"/>
              </a:rPr>
              <a:t>CP23]: </a:t>
            </a:r>
            <a:r>
              <a:rPr lang="en-GB" sz="1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Shahla</a:t>
            </a:r>
            <a:r>
              <a:rPr lang="en-GB" sz="10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GB" sz="1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Atapoor</a:t>
            </a:r>
            <a:r>
              <a:rPr lang="en-GB" sz="1000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GB" sz="1000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Karim Baghery</a:t>
            </a:r>
            <a:r>
              <a:rPr lang="en-GB" sz="1000" dirty="0">
                <a:solidFill>
                  <a:schemeClr val="bg1"/>
                </a:solidFill>
                <a:latin typeface="Bookman Old Style" panose="02050604050505020204" pitchFamily="18" charset="0"/>
              </a:rPr>
              <a:t>, Daniele Cozzo, </a:t>
            </a:r>
            <a:r>
              <a:rPr lang="en-GB" sz="1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Robi</a:t>
            </a:r>
            <a:r>
              <a:rPr lang="en-GB" sz="1000" dirty="0">
                <a:solidFill>
                  <a:schemeClr val="bg1"/>
                </a:solidFill>
                <a:latin typeface="Bookman Old Style" panose="02050604050505020204" pitchFamily="18" charset="0"/>
              </a:rPr>
              <a:t> Pedersen. VSS from Distributed ZK Proofs</a:t>
            </a:r>
            <a:r>
              <a:rPr lang="en-US" sz="1000" dirty="0">
                <a:solidFill>
                  <a:schemeClr val="bg1"/>
                </a:solidFill>
                <a:latin typeface="Bookman Old Style" panose="02050604050505020204" pitchFamily="18" charset="0"/>
              </a:rPr>
              <a:t>. ASIACRYPT 2023. </a:t>
            </a:r>
            <a:endParaRPr lang="en-GB" sz="1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Tijdelijke aanduiding voor inhoud 12">
            <a:extLst>
              <a:ext uri="{FF2B5EF4-FFF2-40B4-BE49-F238E27FC236}">
                <a16:creationId xmlns:a16="http://schemas.microsoft.com/office/drawing/2014/main" id="{176F5621-C129-65D8-CC07-F5CF768FC9CC}"/>
              </a:ext>
            </a:extLst>
          </p:cNvPr>
          <p:cNvSpPr txBox="1">
            <a:spLocks/>
          </p:cNvSpPr>
          <p:nvPr/>
        </p:nvSpPr>
        <p:spPr>
          <a:xfrm>
            <a:off x="228107" y="2041420"/>
            <a:ext cx="11712779" cy="501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buFont typeface="Wingdings" panose="05000000000000000000" pitchFamily="2" charset="2"/>
              <a:buChar char="§"/>
            </a:pPr>
            <a:r>
              <a:rPr lang="en-US" sz="1800" dirty="0">
                <a:latin typeface="Bookman Old Style" panose="02050604050505020204" pitchFamily="18" charset="0"/>
              </a:rPr>
              <a:t>Using the proposed NI-TZK proof scheme, we construct a PQ secure VSS scheme.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ijdelijke aanduiding voor inhoud 12">
                <a:extLst>
                  <a:ext uri="{FF2B5EF4-FFF2-40B4-BE49-F238E27FC236}">
                    <a16:creationId xmlns:a16="http://schemas.microsoft.com/office/drawing/2014/main" id="{45AD7234-CCB0-AF7B-04F5-1E9233BA2E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433" y="2537254"/>
                <a:ext cx="11857212" cy="6138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1600" dirty="0">
                    <a:latin typeface="Bookman Old Style" panose="02050604050505020204" pitchFamily="18" charset="0"/>
                  </a:rPr>
                  <a:t>DL: Discrete Logarithm, BC: Broadcast, PV: Private,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Number of parties,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Number of malicious parties,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Exponentiation in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𝑃𝐸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Degree-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polynomial evaluations,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Hashing,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Bookman Old Style" panose="02050604050505020204" pitchFamily="18" charset="0"/>
                  </a:rPr>
                  <a:t> element size. </a:t>
                </a:r>
              </a:p>
            </p:txBody>
          </p:sp>
        </mc:Choice>
        <mc:Fallback>
          <p:sp>
            <p:nvSpPr>
              <p:cNvPr id="21" name="Tijdelijke aanduiding voor inhoud 12">
                <a:extLst>
                  <a:ext uri="{FF2B5EF4-FFF2-40B4-BE49-F238E27FC236}">
                    <a16:creationId xmlns:a16="http://schemas.microsoft.com/office/drawing/2014/main" id="{45AD7234-CCB0-AF7B-04F5-1E9233BA2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3" y="2537254"/>
                <a:ext cx="11857212" cy="613824"/>
              </a:xfrm>
              <a:prstGeom prst="rect">
                <a:avLst/>
              </a:prstGeom>
              <a:blipFill>
                <a:blip r:embed="rId4"/>
                <a:stretch>
                  <a:fillRect t="-297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18ACA667-F104-03A5-1EF3-4FE448B4C1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075487"/>
                  </p:ext>
                </p:extLst>
              </p:nvPr>
            </p:nvGraphicFramePr>
            <p:xfrm>
              <a:off x="587916" y="3244350"/>
              <a:ext cx="11138480" cy="17202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8244">
                      <a:extLst>
                        <a:ext uri="{9D8B030D-6E8A-4147-A177-3AD203B41FA5}">
                          <a16:colId xmlns:a16="http://schemas.microsoft.com/office/drawing/2014/main" val="880904295"/>
                        </a:ext>
                      </a:extLst>
                    </a:gridCol>
                    <a:gridCol w="1948070">
                      <a:extLst>
                        <a:ext uri="{9D8B030D-6E8A-4147-A177-3AD203B41FA5}">
                          <a16:colId xmlns:a16="http://schemas.microsoft.com/office/drawing/2014/main" val="3922364351"/>
                        </a:ext>
                      </a:extLst>
                    </a:gridCol>
                    <a:gridCol w="1490869">
                      <a:extLst>
                        <a:ext uri="{9D8B030D-6E8A-4147-A177-3AD203B41FA5}">
                          <a16:colId xmlns:a16="http://schemas.microsoft.com/office/drawing/2014/main" val="4226467719"/>
                        </a:ext>
                      </a:extLst>
                    </a:gridCol>
                    <a:gridCol w="1560444">
                      <a:extLst>
                        <a:ext uri="{9D8B030D-6E8A-4147-A177-3AD203B41FA5}">
                          <a16:colId xmlns:a16="http://schemas.microsoft.com/office/drawing/2014/main" val="3108151291"/>
                        </a:ext>
                      </a:extLst>
                    </a:gridCol>
                    <a:gridCol w="3269974">
                      <a:extLst>
                        <a:ext uri="{9D8B030D-6E8A-4147-A177-3AD203B41FA5}">
                          <a16:colId xmlns:a16="http://schemas.microsoft.com/office/drawing/2014/main" val="3820949010"/>
                        </a:ext>
                      </a:extLst>
                    </a:gridCol>
                    <a:gridCol w="1160879">
                      <a:extLst>
                        <a:ext uri="{9D8B030D-6E8A-4147-A177-3AD203B41FA5}">
                          <a16:colId xmlns:a16="http://schemas.microsoft.com/office/drawing/2014/main" val="2838365046"/>
                        </a:ext>
                      </a:extLst>
                    </a:gridCol>
                  </a:tblGrid>
                  <a:tr h="4036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VSS Scheme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High-Entropy Secret?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Assumption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Sharing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Dealer’s Communication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 err="1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Veriy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1821500"/>
                      </a:ext>
                    </a:extLst>
                  </a:tr>
                  <a:tr h="433798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Feldman [Fel87]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Yes</a:t>
                          </a:r>
                          <a:endParaRPr lang="en-BE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DL (Plain)</a:t>
                          </a:r>
                          <a:endParaRPr lang="en-BE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𝑃𝐸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PV: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400" b="0" dirty="0"/>
                            <a:t>  &amp;  BC: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≈0.5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BE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≈0.5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20584893"/>
                      </a:ext>
                    </a:extLst>
                  </a:tr>
                  <a:tr h="433798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Pedersen [Ped91]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No</a:t>
                          </a:r>
                          <a:endParaRPr lang="en-BE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DL (Plain)</a:t>
                          </a:r>
                          <a:endParaRPr lang="en-BE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𝑃𝐸</m:t>
                                </m:r>
                              </m:oMath>
                            </m:oMathPara>
                          </a14:m>
                          <a:endParaRPr lang="en-BE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PV: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US" sz="1400" b="0" dirty="0"/>
                            <a:t>  &amp;  BC: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≈0.5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BE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≈0.5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1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64657346"/>
                      </a:ext>
                    </a:extLst>
                  </a:tr>
                  <a:tr h="448960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[A</a:t>
                          </a:r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r>
                            <a:rPr lang="en-US" sz="1400" b="1" dirty="0"/>
                            <a:t>CP23]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No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Hash (QROM) 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𝑃𝐸</m:t>
                                </m:r>
                              </m:oMath>
                            </m:oMathPara>
                          </a14:m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/>
                            <a:t>PV: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US" sz="1400" b="0" dirty="0"/>
                            <a:t>  &amp;  BC: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𝑃𝐸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+3 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537765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18ACA667-F104-03A5-1EF3-4FE448B4C1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075487"/>
                  </p:ext>
                </p:extLst>
              </p:nvPr>
            </p:nvGraphicFramePr>
            <p:xfrm>
              <a:off x="587916" y="3244350"/>
              <a:ext cx="11138480" cy="17202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8244">
                      <a:extLst>
                        <a:ext uri="{9D8B030D-6E8A-4147-A177-3AD203B41FA5}">
                          <a16:colId xmlns:a16="http://schemas.microsoft.com/office/drawing/2014/main" val="880904295"/>
                        </a:ext>
                      </a:extLst>
                    </a:gridCol>
                    <a:gridCol w="1948070">
                      <a:extLst>
                        <a:ext uri="{9D8B030D-6E8A-4147-A177-3AD203B41FA5}">
                          <a16:colId xmlns:a16="http://schemas.microsoft.com/office/drawing/2014/main" val="3922364351"/>
                        </a:ext>
                      </a:extLst>
                    </a:gridCol>
                    <a:gridCol w="1490869">
                      <a:extLst>
                        <a:ext uri="{9D8B030D-6E8A-4147-A177-3AD203B41FA5}">
                          <a16:colId xmlns:a16="http://schemas.microsoft.com/office/drawing/2014/main" val="4226467719"/>
                        </a:ext>
                      </a:extLst>
                    </a:gridCol>
                    <a:gridCol w="1560444">
                      <a:extLst>
                        <a:ext uri="{9D8B030D-6E8A-4147-A177-3AD203B41FA5}">
                          <a16:colId xmlns:a16="http://schemas.microsoft.com/office/drawing/2014/main" val="3108151291"/>
                        </a:ext>
                      </a:extLst>
                    </a:gridCol>
                    <a:gridCol w="3269974">
                      <a:extLst>
                        <a:ext uri="{9D8B030D-6E8A-4147-A177-3AD203B41FA5}">
                          <a16:colId xmlns:a16="http://schemas.microsoft.com/office/drawing/2014/main" val="3820949010"/>
                        </a:ext>
                      </a:extLst>
                    </a:gridCol>
                    <a:gridCol w="1160879">
                      <a:extLst>
                        <a:ext uri="{9D8B030D-6E8A-4147-A177-3AD203B41FA5}">
                          <a16:colId xmlns:a16="http://schemas.microsoft.com/office/drawing/2014/main" val="2838365046"/>
                        </a:ext>
                      </a:extLst>
                    </a:gridCol>
                  </a:tblGrid>
                  <a:tr h="4036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VSS Scheme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High-Entropy Secret?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Assumption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Sharing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Dealer’s Communication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kern="1200" dirty="0" err="1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Veriy</a:t>
                          </a:r>
                          <a:endParaRPr lang="en-BE" sz="1400" b="0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1821500"/>
                      </a:ext>
                    </a:extLst>
                  </a:tr>
                  <a:tr h="433798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Feldman [Fel87]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Yes</a:t>
                          </a:r>
                          <a:endParaRPr lang="en-BE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DL (Plain)</a:t>
                          </a:r>
                          <a:endParaRPr lang="en-BE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30469" t="-94444" r="-285547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5597" t="-94444" r="-36381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57592" t="-94444" r="-2094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0584893"/>
                      </a:ext>
                    </a:extLst>
                  </a:tr>
                  <a:tr h="433798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Pedersen [Ped91]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No</a:t>
                          </a:r>
                          <a:endParaRPr lang="en-BE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DL (Plain)</a:t>
                          </a:r>
                          <a:endParaRPr lang="en-BE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30469" t="-197183" r="-285547" b="-1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5597" t="-197183" r="-36381" b="-1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57592" t="-197183" r="-2094" b="-107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4657346"/>
                      </a:ext>
                    </a:extLst>
                  </a:tr>
                  <a:tr h="448960">
                    <a:tc>
                      <a:txBody>
                        <a:bodyPr/>
                        <a:lstStyle/>
                        <a:p>
                          <a:r>
                            <a:rPr lang="en-US" sz="1400" b="1" dirty="0"/>
                            <a:t>[A</a:t>
                          </a:r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r>
                            <a:rPr lang="en-US" sz="1400" b="1" dirty="0"/>
                            <a:t>CP23]</a:t>
                          </a:r>
                          <a:endParaRPr lang="en-BE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No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/>
                            <a:t>Hash (QROM) </a:t>
                          </a:r>
                          <a:endParaRPr lang="en-BE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30469" t="-285135" r="-285547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5597" t="-285135" r="-36381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57592" t="-285135" r="-2094" b="-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3776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ijdelijke aanduiding voor inhoud 12">
                <a:extLst>
                  <a:ext uri="{FF2B5EF4-FFF2-40B4-BE49-F238E27FC236}">
                    <a16:creationId xmlns:a16="http://schemas.microsoft.com/office/drawing/2014/main" id="{46096B5C-E59A-6358-A4C9-45CD8E8065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9045" y="5242756"/>
                <a:ext cx="11616000" cy="64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solidFill>
                      <a:srgbClr val="00B050"/>
                    </a:solidFill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  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Considerably faster Verify (&amp; Reconstruct)    </a:t>
                </a:r>
                <a:r>
                  <a:rPr lang="en-US" sz="1800" dirty="0">
                    <a:solidFill>
                      <a:srgbClr val="00B050"/>
                    </a:solidFill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</a:t>
                </a:r>
                <a:r>
                  <a:rPr lang="en-US" sz="180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Faster sharing (lightweight operations)     </a:t>
                </a:r>
                <a:r>
                  <a:rPr lang="en-US" sz="1800" dirty="0">
                    <a:solidFill>
                      <a:srgbClr val="00B050"/>
                    </a:solidFill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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 PQ secure 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FFC000"/>
                    </a:solidFill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</a:t>
                </a:r>
                <a:r>
                  <a:rPr lang="en-US" sz="180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  Slightly higher communication (~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5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x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)             </a:t>
                </a:r>
                <a:r>
                  <a:rPr lang="en-US" sz="1800" dirty="0">
                    <a:solidFill>
                      <a:srgbClr val="FFC000"/>
                    </a:solidFill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</a:t>
                </a:r>
                <a:r>
                  <a:rPr lang="en-US" sz="180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 Not IT-</a:t>
                </a:r>
                <a:r>
                  <a:rPr lang="en-US" sz="1800" dirty="0" err="1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Simulatable</a:t>
                </a:r>
                <a:r>
                  <a:rPr lang="en-US" sz="180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160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(like [Ped91])</a:t>
                </a:r>
                <a:endParaRPr lang="en-US" sz="1800" dirty="0">
                  <a:latin typeface="Bookman Old Style" panose="02050604050505020204" pitchFamily="18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23" name="Tijdelijke aanduiding voor inhoud 12">
                <a:extLst>
                  <a:ext uri="{FF2B5EF4-FFF2-40B4-BE49-F238E27FC236}">
                    <a16:creationId xmlns:a16="http://schemas.microsoft.com/office/drawing/2014/main" id="{46096B5C-E59A-6358-A4C9-45CD8E806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45" y="5242756"/>
                <a:ext cx="11616000" cy="648000"/>
              </a:xfrm>
              <a:prstGeom prst="rect">
                <a:avLst/>
              </a:prstGeom>
              <a:blipFill>
                <a:blip r:embed="rId6"/>
                <a:stretch>
                  <a:fillRect l="-367" t="-10377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CE295E-CB21-4EC7-B976-6E57215568D6}"/>
                  </a:ext>
                </a:extLst>
              </p:cNvPr>
              <p:cNvSpPr txBox="1"/>
              <p:nvPr/>
            </p:nvSpPr>
            <p:spPr>
              <a:xfrm>
                <a:off x="6531500" y="1396491"/>
                <a:ext cx="4638593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en-US" sz="18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CE295E-CB21-4EC7-B976-6E5721556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500" y="1396491"/>
                <a:ext cx="4638593" cy="404983"/>
              </a:xfrm>
              <a:prstGeom prst="rect">
                <a:avLst/>
              </a:prstGeom>
              <a:blipFill>
                <a:blip r:embed="rId7"/>
                <a:stretch>
                  <a:fillRect t="-1493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02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1A422-4735-6CDC-3B5F-3EBFA6E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COSIC (Computer Security and Industrial Cryptography group) 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64E6F-1611-F8C2-857C-542EA95D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422EC-1E0F-FDE1-7AC7-24AF1AD3712B}"/>
              </a:ext>
            </a:extLst>
          </p:cNvPr>
          <p:cNvSpPr txBox="1"/>
          <p:nvPr/>
        </p:nvSpPr>
        <p:spPr>
          <a:xfrm>
            <a:off x="749030" y="2830750"/>
            <a:ext cx="108463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+mj-ea"/>
                <a:cs typeface="+mj-cs"/>
              </a:rPr>
              <a:t> Our Construction From [A</a:t>
            </a:r>
            <a:r>
              <a:rPr lang="en-US" sz="3200" b="1" dirty="0">
                <a:solidFill>
                  <a:srgbClr val="FFC000"/>
                </a:solidFill>
                <a:latin typeface="Arial" charset="0"/>
                <a:ea typeface="+mj-ea"/>
                <a:cs typeface="+mj-cs"/>
              </a:rPr>
              <a:t>B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+mj-ea"/>
                <a:cs typeface="+mj-cs"/>
              </a:rPr>
              <a:t>CP23] Can be Optimized and Generalized  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DBBE3C-B245-538C-2506-6975EA9BA28E}"/>
              </a:ext>
            </a:extLst>
          </p:cNvPr>
          <p:cNvSpPr txBox="1"/>
          <p:nvPr/>
        </p:nvSpPr>
        <p:spPr>
          <a:xfrm>
            <a:off x="648511" y="1572639"/>
            <a:ext cx="10846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+mj-ea"/>
                <a:cs typeface="+mj-cs"/>
              </a:rPr>
              <a:t>Our Contribution: 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82699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4265</Words>
  <Application>Microsoft Office PowerPoint</Application>
  <PresentationFormat>Widescreen</PresentationFormat>
  <Paragraphs>531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Calibri</vt:lpstr>
      <vt:lpstr>Amasis MT Pro Black</vt:lpstr>
      <vt:lpstr>Cambria Math</vt:lpstr>
      <vt:lpstr>Arial</vt:lpstr>
      <vt:lpstr>Arial Black</vt:lpstr>
      <vt:lpstr>Aharoni</vt:lpstr>
      <vt:lpstr>Abadi</vt:lpstr>
      <vt:lpstr>Bookman Old Style</vt:lpstr>
      <vt:lpstr>Aptos Display</vt:lpstr>
      <vt:lpstr>Symbol</vt:lpstr>
      <vt:lpstr>Wingdings</vt:lpstr>
      <vt:lpstr>KU Leuven</vt:lpstr>
      <vt:lpstr>KU Leuven Sedes</vt:lpstr>
      <vt:lpstr>Π: A Unified Framework for Computational      Verifiable Secret Sharing </vt:lpstr>
      <vt:lpstr>Shamir Secret Sharing: A Toy Example</vt:lpstr>
      <vt:lpstr>PowerPoint Presentation</vt:lpstr>
      <vt:lpstr>VSS from Homomorphic Commitments:</vt:lpstr>
      <vt:lpstr>VSS from Homomorphic Commitments: Pedersen [Ped91]</vt:lpstr>
      <vt:lpstr>PowerPoint Presentation</vt:lpstr>
      <vt:lpstr>ZK Proofs Over Secret Shared Data: [BBC+19]</vt:lpstr>
      <vt:lpstr>[ABCP23]: A PQ-Secure NI-TZK Proof for Shamir Relation</vt:lpstr>
      <vt:lpstr>PowerPoint Presentation</vt:lpstr>
      <vt:lpstr>General Construction of Π: Share, Verify, Reconstruct</vt:lpstr>
      <vt:lpstr>Security and Instantiations of Π:</vt:lpstr>
      <vt:lpstr>Performance of New VSS Schemes: Asymptotic Costs  </vt:lpstr>
      <vt:lpstr>Empirical Performance: [Ped91, ABCP23] vs. Π_P &amp; Π_LA   </vt:lpstr>
      <vt:lpstr>PowerPoint Presentation</vt:lpstr>
      <vt:lpstr>Publicly Verifiable Secret Sharing (PVSS):</vt:lpstr>
      <vt:lpstr>Generalizing DL Assumption Over Polynomials:  </vt:lpstr>
      <vt:lpstr>Π_S: An Efficient PVSS Scheme Based on Π_F VSS </vt:lpstr>
      <vt:lpstr>Performance of Π_S &amp; Implementations by Dock Network:  </vt:lpstr>
      <vt:lpstr>Performance of Π_S: Run by the Developers of Dock Network </vt:lpstr>
      <vt:lpstr>Conclusions and Future Research: </vt:lpstr>
      <vt:lpstr>Thank You!</vt:lpstr>
      <vt:lpstr>An Efficient NIZK Proof of Knowledge for R_PDL:  </vt:lpstr>
      <vt:lpstr>Schoenmakers’ PVSS Scheme: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2020-11-11T02:16:01Z</dcterms:created>
  <dcterms:modified xsi:type="dcterms:W3CDTF">2025-05-13T09:05:16Z</dcterms:modified>
</cp:coreProperties>
</file>