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19"/>
  </p:notesMasterIdLst>
  <p:sldIdLst>
    <p:sldId id="280" r:id="rId3"/>
    <p:sldId id="299" r:id="rId4"/>
    <p:sldId id="300" r:id="rId5"/>
    <p:sldId id="271" r:id="rId6"/>
    <p:sldId id="328" r:id="rId7"/>
    <p:sldId id="329" r:id="rId8"/>
    <p:sldId id="330" r:id="rId9"/>
    <p:sldId id="331" r:id="rId10"/>
    <p:sldId id="338" r:id="rId11"/>
    <p:sldId id="334" r:id="rId12"/>
    <p:sldId id="307" r:id="rId13"/>
    <p:sldId id="335" r:id="rId14"/>
    <p:sldId id="282" r:id="rId15"/>
    <p:sldId id="339" r:id="rId16"/>
    <p:sldId id="337" r:id="rId17"/>
    <p:sldId id="3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F6600"/>
    <a:srgbClr val="1A4A39"/>
    <a:srgbClr val="996600"/>
    <a:srgbClr val="00A44A"/>
    <a:srgbClr val="C4C7CB"/>
    <a:srgbClr val="009E47"/>
    <a:srgbClr val="00C459"/>
    <a:srgbClr val="00D05E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6" autoAdjust="0"/>
    <p:restoredTop sz="69615" autoAdjust="0"/>
  </p:normalViewPr>
  <p:slideViewPr>
    <p:cSldViewPr snapToGrid="0">
      <p:cViewPr varScale="1">
        <p:scale>
          <a:sx n="41" d="100"/>
          <a:sy n="41" d="100"/>
        </p:scale>
        <p:origin x="1044" y="2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C1C3C-7219-4283-A512-4C1CE96BFD56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3BE74-704D-4278-9877-907E8983B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47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869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43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171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46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85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40789-51F1-4E09-854D-D9DD912F6E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4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155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4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06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40789-51F1-4E09-854D-D9DD912F6E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98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Firstly, we extend the original BDOZ info-theoretic MAC to the multi-verifier setting.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So the prover who knowns the secret witness constructs a pair MACs with each verifier, that satisfy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𝑚_𝑖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equals to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𝑘_𝑖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plus</a:t>
                </a:r>
                <a:r>
                  <a:rPr lang="en-US" altLang="zh-CN" baseline="0" dirty="0"/>
                  <a:t> </a:t>
                </a:r>
                <a:r>
                  <a:rPr lang="en-US" altLang="zh-CN" b="0" i="0" baseline="0">
                    <a:latin typeface="Cambria Math" panose="02040503050406030204" pitchFamily="18" charset="0"/>
                  </a:rPr>
                  <a:t>Δ^𝑖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times of x </a:t>
                </a:r>
                <a:r>
                  <a:rPr lang="en-US" altLang="zh-CN" baseline="0" dirty="0"/>
                  <a:t>over the field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difference from the pairwise info-theoretic MACs is that prover must use the</a:t>
                </a:r>
                <a:r>
                  <a:rPr lang="en-US" altLang="zh-CN" baseline="0" dirty="0"/>
                  <a:t> same x value.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6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40789-51F1-4E09-854D-D9DD912F6E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6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40789-51F1-4E09-854D-D9DD912F6E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8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40789-51F1-4E09-854D-D9DD912F6E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6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3BE74-704D-4278-9877-907E8983B6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25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40789-51F1-4E09-854D-D9DD912F6E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8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9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7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C23F09-9F47-4A8C-9600-5842A8BAB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4" y="1445958"/>
            <a:ext cx="5279366" cy="4445339"/>
          </a:xfrm>
          <a:prstGeom prst="rect">
            <a:avLst/>
          </a:prstGeom>
        </p:spPr>
      </p:pic>
      <p:pic>
        <p:nvPicPr>
          <p:cNvPr id="3" name="Picture 2" descr="https://timgsa.baidu.com/timg?image&amp;quality=80&amp;size=b9999_10000&amp;sec=1528779521782&amp;di=904c87fb70d3ac2d29cb8ece5001a457&amp;imgtype=0&amp;src=http%3A%2F%2Fmy.yjbys.com%2Fuploads%2Fimage%2F20160329%2F1459250868942094.png">
            <a:extLst>
              <a:ext uri="{FF2B5EF4-FFF2-40B4-BE49-F238E27FC236}">
                <a16:creationId xmlns:a16="http://schemas.microsoft.com/office/drawing/2014/main" id="{60B1B02C-AD16-4E0F-8BFF-DA9AD12663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22290" r="11848" b="32358"/>
          <a:stretch/>
        </p:blipFill>
        <p:spPr bwMode="auto">
          <a:xfrm>
            <a:off x="204944" y="130655"/>
            <a:ext cx="2840181" cy="9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9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6584F8-5BFD-4D91-BE1D-6DF4F7CF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927A35-5AD3-43E7-81AF-FD9F102B7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54E846-07BE-4003-8640-BAEEEF2A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7BA01-598A-4D9C-96C5-66067464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9D520-FA66-4177-BF74-91A1562C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05D7C-0A0D-4CD6-9D14-E9CE2360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945484-502C-4BB6-8C70-40DF6A556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F554FF-C3B4-4AAD-A09E-4D99DC6B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1BD490-415E-4248-B411-EF65D4E3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9F7C90-74C0-414B-B6AA-2EEB21C7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964-A1D7-4706-ABFF-1004D361758E}" type="datetime1">
              <a:rPr lang="zh-CN" altLang="en-US" smtClean="0"/>
              <a:t>2025/5/14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Threshold Schnorr with Stateless Deterministic Signing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9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C8A-A067-4C69-8818-9A931431F0B1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pPr/>
              <a:t>‹#›</a:t>
            </a:fld>
            <a:r>
              <a:rPr lang="en-US" altLang="zh-CN" dirty="0"/>
              <a:t>/27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16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E4A-A639-4587-B247-D042FA0951E6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5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0E8D-54D4-4CCF-968B-798939460C34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54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8B4-1EBC-4C44-BF61-DBD1FACB2B5C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4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5A50-FE09-4B06-97DB-37E319113576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58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2DE-9D08-4A1C-B742-7792BF12C77C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19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4504-5564-4908-85EC-AC95328D0BE5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2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633-A48C-4886-AABE-2AFBB899B76B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3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FBC-3DF7-4E20-9C84-3B285B71E32A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17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C3E6-E460-44B0-94C2-DAA84723624E}" type="datetime1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3080-96CC-40CB-AB5F-C2937AC43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5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4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5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429126-6B9A-4DF3-85D6-B0E4E2DD18D5}"/>
              </a:ext>
            </a:extLst>
          </p:cNvPr>
          <p:cNvSpPr/>
          <p:nvPr userDrawn="1"/>
        </p:nvSpPr>
        <p:spPr>
          <a:xfrm>
            <a:off x="0" y="2"/>
            <a:ext cx="624115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0F27E8D-3BF7-4B15-B942-537319B4F57A}"/>
              </a:ext>
            </a:extLst>
          </p:cNvPr>
          <p:cNvCxnSpPr/>
          <p:nvPr userDrawn="1"/>
        </p:nvCxnSpPr>
        <p:spPr>
          <a:xfrm>
            <a:off x="624115" y="543840"/>
            <a:ext cx="3581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8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B76B33-8771-41E9-9E7B-83318EB9635F}"/>
              </a:ext>
            </a:extLst>
          </p:cNvPr>
          <p:cNvSpPr/>
          <p:nvPr userDrawn="1"/>
        </p:nvSpPr>
        <p:spPr>
          <a:xfrm>
            <a:off x="440605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rgbClr val="FFFFFF"/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2B61D0-4D41-454B-B124-74D20114E69F}"/>
              </a:ext>
            </a:extLst>
          </p:cNvPr>
          <p:cNvSpPr/>
          <p:nvPr userDrawn="1"/>
        </p:nvSpPr>
        <p:spPr>
          <a:xfrm>
            <a:off x="2857676" y="841948"/>
            <a:ext cx="1402001" cy="326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声明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6EC2A8-3ED2-4C75-B788-B1827FDCFE91}"/>
              </a:ext>
            </a:extLst>
          </p:cNvPr>
          <p:cNvSpPr/>
          <p:nvPr userDrawn="1"/>
        </p:nvSpPr>
        <p:spPr>
          <a:xfrm>
            <a:off x="4395053" y="841950"/>
            <a:ext cx="3727457" cy="380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英文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Calibri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中文 微软雅黑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cn.bing.com</a:t>
            </a: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Office</a:t>
            </a:r>
            <a:r>
              <a:rPr lang="en-US" altLang="zh-CN" sz="1333" dirty="0">
                <a:solidFill>
                  <a:prstClr val="white"/>
                </a:solidFill>
              </a:rPr>
              <a:t>PLUS</a:t>
            </a:r>
            <a:r>
              <a:rPr lang="zh-CN" altLang="en-US" sz="1333" dirty="0">
                <a:solidFill>
                  <a:prstClr val="white"/>
                </a:solidFill>
              </a:rPr>
              <a:t> 部分设计灵感与元素来源于网络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378F57-61D1-46F8-B322-ADE590A7312A}"/>
              </a:ext>
            </a:extLst>
          </p:cNvPr>
          <p:cNvSpPr/>
          <p:nvPr userDrawn="1"/>
        </p:nvSpPr>
        <p:spPr>
          <a:xfrm>
            <a:off x="440605" y="182447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err="1">
                <a:solidFill>
                  <a:srgbClr val="FFFFFF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48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2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54" r:id="rId13"/>
    <p:sldLayoutId id="2147483652" r:id="rId1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9CCD-6FB5-4E09-82E2-E5A51BA8DFA5}" type="datetime1">
              <a:rPr lang="zh-CN" altLang="en-US" smtClean="0"/>
              <a:t>2025/5/14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Threshold Schnorr with Stateless Deterministic Signing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3080-96CC-40CB-AB5F-C2937AC4331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8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94.png"/><Relationship Id="rId20" Type="http://schemas.openxmlformats.org/officeDocument/2006/relationships/image" Target="../media/image23.png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88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31.png"/><Relationship Id="rId9" Type="http://schemas.openxmlformats.org/officeDocument/2006/relationships/image" Target="../media/image91.png"/><Relationship Id="rId14" Type="http://schemas.openxmlformats.org/officeDocument/2006/relationships/image" Target="../media/image570.png"/><Relationship Id="rId22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8" Type="http://schemas.openxmlformats.org/officeDocument/2006/relationships/image" Target="../media/image99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5.png"/><Relationship Id="rId7" Type="http://schemas.openxmlformats.org/officeDocument/2006/relationships/image" Target="../media/image83.png"/><Relationship Id="rId17" Type="http://schemas.openxmlformats.org/officeDocument/2006/relationships/image" Target="../media/image400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89.png"/><Relationship Id="rId20" Type="http://schemas.openxmlformats.org/officeDocument/2006/relationships/image" Target="../media/image25.svg"/><Relationship Id="rId1" Type="http://schemas.openxmlformats.org/officeDocument/2006/relationships/tags" Target="../tags/tag9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5" Type="http://schemas.openxmlformats.org/officeDocument/2006/relationships/image" Target="../media/image122.png"/><Relationship Id="rId23" Type="http://schemas.openxmlformats.org/officeDocument/2006/relationships/image" Target="../media/image100.png"/><Relationship Id="rId19" Type="http://schemas.openxmlformats.org/officeDocument/2006/relationships/image" Target="../media/image3.png"/><Relationship Id="rId4" Type="http://schemas.openxmlformats.org/officeDocument/2006/relationships/image" Target="../media/image85.png"/><Relationship Id="rId22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png"/><Relationship Id="rId18" Type="http://schemas.openxmlformats.org/officeDocument/2006/relationships/image" Target="../media/image49.png"/><Relationship Id="rId3" Type="http://schemas.openxmlformats.org/officeDocument/2006/relationships/image" Target="../media/image3.png"/><Relationship Id="rId21" Type="http://schemas.openxmlformats.org/officeDocument/2006/relationships/image" Target="../media/image52.png"/><Relationship Id="rId7" Type="http://schemas.openxmlformats.org/officeDocument/2006/relationships/image" Target="../media/image20.png"/><Relationship Id="rId12" Type="http://schemas.openxmlformats.org/officeDocument/2006/relationships/image" Target="../media/image45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svg"/><Relationship Id="rId11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42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4.svg"/><Relationship Id="rId9" Type="http://schemas.openxmlformats.org/officeDocument/2006/relationships/image" Target="../media/image40.png"/><Relationship Id="rId14" Type="http://schemas.openxmlformats.org/officeDocument/2006/relationships/image" Target="../media/image47.png"/><Relationship Id="rId2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png"/><Relationship Id="rId13" Type="http://schemas.openxmlformats.org/officeDocument/2006/relationships/image" Target="../media/image150.png"/><Relationship Id="rId18" Type="http://schemas.openxmlformats.org/officeDocument/2006/relationships/image" Target="../media/image7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svg"/><Relationship Id="rId12" Type="http://schemas.openxmlformats.org/officeDocument/2006/relationships/image" Target="../media/image60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3.png"/><Relationship Id="rId20" Type="http://schemas.openxmlformats.org/officeDocument/2006/relationships/image" Target="../media/image7.sv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71.png"/><Relationship Id="rId5" Type="http://schemas.openxmlformats.org/officeDocument/2006/relationships/image" Target="../media/image4.svg"/><Relationship Id="rId15" Type="http://schemas.openxmlformats.org/officeDocument/2006/relationships/image" Target="../media/image62.png"/><Relationship Id="rId10" Type="http://schemas.openxmlformats.org/officeDocument/2006/relationships/image" Target="../media/image70.pn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png"/><Relationship Id="rId13" Type="http://schemas.openxmlformats.org/officeDocument/2006/relationships/image" Target="../media/image56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sv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png"/><Relationship Id="rId18" Type="http://schemas.openxmlformats.org/officeDocument/2006/relationships/image" Target="../media/image67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84.png"/><Relationship Id="rId12" Type="http://schemas.openxmlformats.org/officeDocument/2006/relationships/image" Target="../media/image7.sv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4.png"/><Relationship Id="rId20" Type="http://schemas.openxmlformats.org/officeDocument/2006/relationships/image" Target="../media/image74.png"/><Relationship Id="rId1" Type="http://schemas.openxmlformats.org/officeDocument/2006/relationships/tags" Target="../tags/tag4.xml"/><Relationship Id="rId11" Type="http://schemas.openxmlformats.org/officeDocument/2006/relationships/image" Target="../media/image6.svg"/><Relationship Id="rId24" Type="http://schemas.openxmlformats.org/officeDocument/2006/relationships/image" Target="../media/image87.png"/><Relationship Id="rId5" Type="http://schemas.openxmlformats.org/officeDocument/2006/relationships/image" Target="../media/image4.svg"/><Relationship Id="rId15" Type="http://schemas.openxmlformats.org/officeDocument/2006/relationships/image" Target="../media/image59.png"/><Relationship Id="rId23" Type="http://schemas.openxmlformats.org/officeDocument/2006/relationships/image" Target="../media/image77.png"/><Relationship Id="rId10" Type="http://schemas.openxmlformats.org/officeDocument/2006/relationships/image" Target="../media/image5.png"/><Relationship Id="rId19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14" Type="http://schemas.openxmlformats.org/officeDocument/2006/relationships/image" Target="../media/image581.png"/><Relationship Id="rId22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718B385B-0B40-420A-A338-16ACD0DD4DA8}"/>
              </a:ext>
            </a:extLst>
          </p:cNvPr>
          <p:cNvSpPr/>
          <p:nvPr/>
        </p:nvSpPr>
        <p:spPr>
          <a:xfrm>
            <a:off x="628453" y="1662976"/>
            <a:ext cx="10935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1A4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Stateless Deterministic Multi-Party EdDSA Signatures with Low Communication</a:t>
            </a:r>
            <a:endParaRPr lang="zh-CN" altLang="en-US" sz="4400" b="1" dirty="0">
              <a:solidFill>
                <a:srgbClr val="1A4A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962469-1AB4-4C1D-A000-82807D5C0BB4}"/>
              </a:ext>
            </a:extLst>
          </p:cNvPr>
          <p:cNvSpPr txBox="1"/>
          <p:nvPr/>
        </p:nvSpPr>
        <p:spPr>
          <a:xfrm>
            <a:off x="737031" y="4389170"/>
            <a:ext cx="10717934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Qi Feng</a:t>
            </a:r>
            <a:r>
              <a:rPr lang="en-US" altLang="zh-CN" i="1" u="sng" baseline="30000" dirty="0">
                <a:latin typeface="Roboto" panose="020B0604020202020204" pitchFamily="2" charset="0"/>
              </a:rPr>
              <a:t>1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Kang Yang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2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Kaiyi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Zhang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3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Xiao Wang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4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Yu Yu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3,6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Xiang Xie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5,6</a:t>
            </a:r>
            <a:endParaRPr lang="zh-CN" altLang="en-US" i="1" baseline="30000" dirty="0">
              <a:solidFill>
                <a:srgbClr val="1F2161"/>
              </a:solidFill>
              <a:latin typeface="Roboto" panose="020B0604020202020204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36C94D-FC6C-4F07-BF4A-2EF5CA7E34A4}"/>
              </a:ext>
            </a:extLst>
          </p:cNvPr>
          <p:cNvSpPr txBox="1"/>
          <p:nvPr/>
        </p:nvSpPr>
        <p:spPr>
          <a:xfrm>
            <a:off x="539126" y="5450082"/>
            <a:ext cx="11113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1" baseline="30000" dirty="0">
                <a:solidFill>
                  <a:srgbClr val="1F2161"/>
                </a:solidFill>
                <a:effectLst/>
                <a:latin typeface="Roboto" panose="020B0604020202020204" pitchFamily="2" charset="0"/>
              </a:rPr>
              <a:t>1</a:t>
            </a:r>
            <a:r>
              <a:rPr lang="en-US" altLang="zh-CN" b="0" i="1" dirty="0">
                <a:solidFill>
                  <a:srgbClr val="1F2161"/>
                </a:solidFill>
                <a:effectLst/>
                <a:latin typeface="Roboto" panose="020B0604020202020204" pitchFamily="2" charset="0"/>
              </a:rPr>
              <a:t>Wuhan University, 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2</a:t>
            </a:r>
            <a:r>
              <a:rPr lang="en-US" altLang="zh-CN" b="0" i="1" dirty="0">
                <a:solidFill>
                  <a:srgbClr val="1F2161"/>
                </a:solidFill>
                <a:effectLst/>
                <a:latin typeface="Roboto" panose="020B0604020202020204" pitchFamily="2" charset="0"/>
              </a:rPr>
              <a:t>State Key Laboratory of Cryptology, 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3</a:t>
            </a:r>
            <a:r>
              <a:rPr lang="en-US" altLang="zh-CN" b="0" i="1" dirty="0">
                <a:solidFill>
                  <a:srgbClr val="1F2161"/>
                </a:solidFill>
                <a:effectLst/>
                <a:latin typeface="Roboto" panose="020B0604020202020204" pitchFamily="2" charset="0"/>
              </a:rPr>
              <a:t>Shanghai Jiao Tong University, </a:t>
            </a:r>
          </a:p>
          <a:p>
            <a:pPr algn="ctr"/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4</a:t>
            </a:r>
            <a:r>
              <a:rPr lang="en-US" altLang="zh-CN" b="0" i="1" dirty="0">
                <a:solidFill>
                  <a:srgbClr val="1F2161"/>
                </a:solidFill>
                <a:effectLst/>
                <a:latin typeface="Roboto" panose="020B0604020202020204" pitchFamily="2" charset="0"/>
              </a:rPr>
              <a:t>Northwestern University, 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5</a:t>
            </a:r>
            <a:r>
              <a:rPr lang="en-US" altLang="zh-CN" b="0" i="1" dirty="0">
                <a:solidFill>
                  <a:srgbClr val="1F2161"/>
                </a:solidFill>
                <a:effectLst/>
                <a:latin typeface="Roboto" panose="020B0604020202020204" pitchFamily="2" charset="0"/>
              </a:rPr>
              <a:t>rimus Labs, </a:t>
            </a:r>
            <a:r>
              <a:rPr lang="en-US" altLang="zh-CN" i="1" baseline="30000" dirty="0">
                <a:solidFill>
                  <a:srgbClr val="1F2161"/>
                </a:solidFill>
                <a:latin typeface="Roboto" panose="020B0604020202020204" pitchFamily="2" charset="0"/>
              </a:rPr>
              <a:t>6</a:t>
            </a:r>
            <a:r>
              <a:rPr lang="en-US" altLang="zh-CN" b="0" i="1" dirty="0">
                <a:solidFill>
                  <a:srgbClr val="1F2161"/>
                </a:solidFill>
                <a:effectLst/>
                <a:latin typeface="Roboto" panose="020B0604020202020204" pitchFamily="2" charset="0"/>
              </a:rPr>
              <a:t>Shanghai Qi Zhi Institute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48679A-CF2C-55C5-95AE-A5DD5BC02396}"/>
              </a:ext>
            </a:extLst>
          </p:cNvPr>
          <p:cNvSpPr txBox="1"/>
          <p:nvPr/>
        </p:nvSpPr>
        <p:spPr>
          <a:xfrm>
            <a:off x="9254233" y="763530"/>
            <a:ext cx="18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A4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PKC 2025</a:t>
            </a:r>
            <a:endParaRPr lang="zh-CN" altLang="en-US" sz="2800" b="1" dirty="0">
              <a:solidFill>
                <a:srgbClr val="1A4A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6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E718D-6803-49BE-A39D-22E4635C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1A4A39"/>
                </a:solidFill>
              </a:rPr>
              <a:t>Multi-Verifier IT-MAC over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76F0C79D-E584-408B-9BE2-2BC1DD4F7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IT-MAC over Group: </a:t>
                </a:r>
              </a:p>
              <a:p>
                <a:pPr lvl="1" algn="just">
                  <a:lnSpc>
                    <a:spcPct val="125000"/>
                  </a:lnSpc>
                </a:pPr>
                <a:r>
                  <a:rPr lang="en-US" altLang="zh-CN" sz="2000" dirty="0"/>
                  <a:t>We extend the original BDOZ-style IT-MACs to group of authenticated values as well.</a:t>
                </a:r>
              </a:p>
              <a:p>
                <a:pPr lvl="1" algn="just">
                  <a:lnSpc>
                    <a:spcPct val="125000"/>
                  </a:lnSpc>
                </a:pPr>
                <a:r>
                  <a:rPr lang="en-US" altLang="zh-CN" sz="2000" b="0" dirty="0"/>
                  <a:t>Given the group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means</a:t>
                </a:r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/>
                  <a:t> keeps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b="0" dirty="0"/>
                  <a:t> keeps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holds over group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 algn="just">
                  <a:lnSpc>
                    <a:spcPct val="125000"/>
                  </a:lnSpc>
                </a:pPr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pPr marL="228600" lvl="1" algn="just">
                  <a:lnSpc>
                    <a:spcPct val="125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Multi-Verifier IT-MAC over Group: </a:t>
                </a:r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pPr lvl="1" algn="just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means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sz="2000" dirty="0"/>
                  <a:t> keeps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}∈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 keeps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holds over group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.</a:t>
                </a:r>
              </a:p>
              <a:p>
                <a:pPr lvl="1" algn="just">
                  <a:lnSpc>
                    <a:spcPct val="125000"/>
                  </a:lnSpc>
                </a:pPr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76F0C79D-E584-408B-9BE2-2BC1DD4F7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1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7CF9E76-B5E3-4850-9EA5-F31DDADA7BF6}"/>
              </a:ext>
            </a:extLst>
          </p:cNvPr>
          <p:cNvGrpSpPr/>
          <p:nvPr/>
        </p:nvGrpSpPr>
        <p:grpSpPr>
          <a:xfrm>
            <a:off x="5438499" y="2560431"/>
            <a:ext cx="2084277" cy="841673"/>
            <a:chOff x="4970347" y="1185052"/>
            <a:chExt cx="1994449" cy="1140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51FD7E6A-49BF-417B-9CCA-DBD054EB6A54}"/>
                    </a:ext>
                  </a:extLst>
                </p:cNvPr>
                <p:cNvSpPr/>
                <p:nvPr/>
              </p:nvSpPr>
              <p:spPr>
                <a:xfrm>
                  <a:off x="4970347" y="1185052"/>
                  <a:ext cx="1274449" cy="114082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COT</m:t>
                            </m:r>
                          </m:sub>
                          <m:sup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51FD7E6A-49BF-417B-9CCA-DBD054EB6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347" y="1185052"/>
                  <a:ext cx="1274449" cy="11408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3457ED2B-3C18-4A61-95BE-D00DF8EC55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796" y="1396554"/>
              <a:ext cx="720000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4F8E86E7-D13A-4655-BC95-B731856076D9}"/>
              </a:ext>
            </a:extLst>
          </p:cNvPr>
          <p:cNvGrpSpPr/>
          <p:nvPr/>
        </p:nvGrpSpPr>
        <p:grpSpPr>
          <a:xfrm>
            <a:off x="4690841" y="2560431"/>
            <a:ext cx="2831934" cy="841673"/>
            <a:chOff x="4254912" y="1185052"/>
            <a:chExt cx="2709884" cy="1140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54DA417D-5AD7-4814-844D-FCFD09B62614}"/>
                    </a:ext>
                  </a:extLst>
                </p:cNvPr>
                <p:cNvSpPr/>
                <p:nvPr/>
              </p:nvSpPr>
              <p:spPr>
                <a:xfrm>
                  <a:off x="4970347" y="1185052"/>
                  <a:ext cx="1274449" cy="114082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PCF</m:t>
                            </m:r>
                          </m:sub>
                          <m:sup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54DA417D-5AD7-4814-844D-FCFD09B626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347" y="1185052"/>
                  <a:ext cx="1274449" cy="11408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63607F6C-7766-48FD-BDAC-D6083FB6BD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4912" y="1755465"/>
              <a:ext cx="720000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FCEC61C9-D6DF-4B17-951B-4CE63422B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796" y="2050563"/>
              <a:ext cx="720000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D99E8D2-E760-47FA-B71F-3EEA116A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1A4A39"/>
                </a:solidFill>
              </a:rPr>
              <a:t>Provable Nonce Derivation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4C2E0F8-56EF-45FD-82C3-CBA5F5CBBF37}"/>
              </a:ext>
            </a:extLst>
          </p:cNvPr>
          <p:cNvGrpSpPr/>
          <p:nvPr/>
        </p:nvGrpSpPr>
        <p:grpSpPr>
          <a:xfrm>
            <a:off x="2356512" y="1888565"/>
            <a:ext cx="963108" cy="1287685"/>
            <a:chOff x="2447490" y="2519935"/>
            <a:chExt cx="963108" cy="1287685"/>
          </a:xfrm>
        </p:grpSpPr>
        <p:pic>
          <p:nvPicPr>
            <p:cNvPr id="8" name="Graphic 4" descr="用户">
              <a:extLst>
                <a:ext uri="{FF2B5EF4-FFF2-40B4-BE49-F238E27FC236}">
                  <a16:creationId xmlns:a16="http://schemas.microsoft.com/office/drawing/2014/main" id="{70F29592-B6A2-48B7-88A5-CBA41219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96198" y="2519935"/>
              <a:ext cx="914400" cy="91440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909CA5F-3B2C-4E87-A3E9-60D10091106C}"/>
                </a:ext>
              </a:extLst>
            </p:cNvPr>
            <p:cNvSpPr txBox="1"/>
            <p:nvPr/>
          </p:nvSpPr>
          <p:spPr>
            <a:xfrm>
              <a:off x="2447490" y="3407510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Prover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22B9DB7-B214-41D7-AF0B-62116807C183}"/>
                  </a:ext>
                </a:extLst>
              </p:cNvPr>
              <p:cNvSpPr txBox="1"/>
              <p:nvPr/>
            </p:nvSpPr>
            <p:spPr>
              <a:xfrm>
                <a:off x="3492891" y="2695475"/>
                <a:ext cx="976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22B9DB7-B214-41D7-AF0B-62116807C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891" y="2695475"/>
                <a:ext cx="976101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AB102AC-74B3-4492-82BF-5D68EF2F2F31}"/>
                  </a:ext>
                </a:extLst>
              </p:cNvPr>
              <p:cNvSpPr txBox="1"/>
              <p:nvPr/>
            </p:nvSpPr>
            <p:spPr>
              <a:xfrm>
                <a:off x="7538259" y="2464642"/>
                <a:ext cx="452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软雅黑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AB102AC-74B3-4492-82BF-5D68EF2F2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259" y="2464642"/>
                <a:ext cx="4523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7F1AEB7-271D-4F6E-A6C1-D682A75680E2}"/>
                  </a:ext>
                </a:extLst>
              </p:cNvPr>
              <p:cNvSpPr txBox="1"/>
              <p:nvPr/>
            </p:nvSpPr>
            <p:spPr>
              <a:xfrm>
                <a:off x="7538259" y="2996622"/>
                <a:ext cx="59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7F1AEB7-271D-4F6E-A6C1-D682A7568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259" y="2996622"/>
                <a:ext cx="595163" cy="461665"/>
              </a:xfrm>
              <a:prstGeom prst="rect">
                <a:avLst/>
              </a:prstGeom>
              <a:blipFill>
                <a:blip r:embed="rId1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296DD640-F97B-40D8-926F-4BA0EFED3821}"/>
              </a:ext>
            </a:extLst>
          </p:cNvPr>
          <p:cNvCxnSpPr>
            <a:cxnSpLocks/>
          </p:cNvCxnSpPr>
          <p:nvPr/>
        </p:nvCxnSpPr>
        <p:spPr>
          <a:xfrm>
            <a:off x="1613860" y="3782488"/>
            <a:ext cx="912222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20C99EC5-2691-49DF-A900-D94ED4B88D76}"/>
              </a:ext>
            </a:extLst>
          </p:cNvPr>
          <p:cNvSpPr txBox="1"/>
          <p:nvPr/>
        </p:nvSpPr>
        <p:spPr>
          <a:xfrm>
            <a:off x="9845299" y="3302899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Setup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6743A219-321B-425D-BEF8-AF03B82B215C}"/>
              </a:ext>
            </a:extLst>
          </p:cNvPr>
          <p:cNvSpPr txBox="1"/>
          <p:nvPr/>
        </p:nvSpPr>
        <p:spPr>
          <a:xfrm>
            <a:off x="9809231" y="381842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Online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274A6E30-C67D-4072-98CF-95C6E4B22907}"/>
              </a:ext>
            </a:extLst>
          </p:cNvPr>
          <p:cNvCxnSpPr/>
          <p:nvPr/>
        </p:nvCxnSpPr>
        <p:spPr>
          <a:xfrm>
            <a:off x="4178268" y="6062599"/>
            <a:ext cx="395151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835E57FC-8A38-40AC-A8CF-A09A6AA54418}"/>
              </a:ext>
            </a:extLst>
          </p:cNvPr>
          <p:cNvSpPr txBox="1"/>
          <p:nvPr/>
        </p:nvSpPr>
        <p:spPr>
          <a:xfrm>
            <a:off x="4837344" y="5589186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“open and check”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28D33DB3-E179-4178-AB62-03BB47C2A6E1}"/>
                  </a:ext>
                </a:extLst>
              </p:cNvPr>
              <p:cNvSpPr txBox="1"/>
              <p:nvPr/>
            </p:nvSpPr>
            <p:spPr>
              <a:xfrm>
                <a:off x="7510118" y="6242085"/>
                <a:ext cx="3823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accept</a:t>
                </a:r>
                <a:r>
                  <a:rPr kumimoji="0" lang="en-US" altLang="zh-CN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iff</a:t>
                </a:r>
                <a:r>
                  <a:rPr kumimoji="0" lang="en-US" altLang="zh-CN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IT-MAC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A37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A3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is verified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28D33DB3-E179-4178-AB62-03BB47C2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118" y="6242085"/>
                <a:ext cx="3823419" cy="400110"/>
              </a:xfrm>
              <a:prstGeom prst="rect">
                <a:avLst/>
              </a:prstGeom>
              <a:blipFill>
                <a:blip r:embed="rId11"/>
                <a:stretch>
                  <a:fillRect l="-1754" t="-7576" r="-111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组合 88">
            <a:extLst>
              <a:ext uri="{FF2B5EF4-FFF2-40B4-BE49-F238E27FC236}">
                <a16:creationId xmlns:a16="http://schemas.microsoft.com/office/drawing/2014/main" id="{F95E805F-F6C8-4740-A726-E17BDA4CA751}"/>
              </a:ext>
            </a:extLst>
          </p:cNvPr>
          <p:cNvGrpSpPr/>
          <p:nvPr/>
        </p:nvGrpSpPr>
        <p:grpSpPr>
          <a:xfrm>
            <a:off x="7990626" y="194077"/>
            <a:ext cx="3934668" cy="1681036"/>
            <a:chOff x="7191069" y="2086663"/>
            <a:chExt cx="4186707" cy="1681036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FEBFDAFE-ABAA-4288-ADC5-5439B7329C58}"/>
                </a:ext>
              </a:extLst>
            </p:cNvPr>
            <p:cNvSpPr/>
            <p:nvPr/>
          </p:nvSpPr>
          <p:spPr>
            <a:xfrm>
              <a:off x="7191069" y="2086663"/>
              <a:ext cx="4186707" cy="16810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5BE83199-84F4-4D5D-A55A-DE4881FBCE04}"/>
                    </a:ext>
                  </a:extLst>
                </p:cNvPr>
                <p:cNvSpPr/>
                <p:nvPr/>
              </p:nvSpPr>
              <p:spPr>
                <a:xfrm>
                  <a:off x="7376569" y="2159969"/>
                  <a:ext cx="1876868" cy="8674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5BE83199-84F4-4D5D-A55A-DE4881FBC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569" y="2159969"/>
                  <a:ext cx="1876868" cy="867482"/>
                </a:xfrm>
                <a:prstGeom prst="rect">
                  <a:avLst/>
                </a:prstGeom>
                <a:blipFill>
                  <a:blip r:embed="rId12"/>
                  <a:stretch>
                    <a:fillRect l="-3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BCBEBE8C-64F4-487D-95EE-122B71F26C30}"/>
                    </a:ext>
                  </a:extLst>
                </p:cNvPr>
                <p:cNvSpPr/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BCBEBE8C-64F4-487D-95EE-122B71F26C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blipFill>
                  <a:blip r:embed="rId13"/>
                  <a:stretch>
                    <a:fillRect b="-4494"/>
                  </a:stretch>
                </a:blip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A03E16B9-FF55-43D5-881D-552F87458147}"/>
                </a:ext>
              </a:extLst>
            </p:cNvPr>
            <p:cNvCxnSpPr>
              <a:cxnSpLocks/>
              <a:stCxn id="95" idx="3"/>
              <a:endCxn id="92" idx="1"/>
            </p:cNvCxnSpPr>
            <p:nvPr/>
          </p:nvCxnSpPr>
          <p:spPr>
            <a:xfrm>
              <a:off x="8345787" y="3362820"/>
              <a:ext cx="391924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0ADDACC2-41F5-4D41-8BB7-81B105FE8816}"/>
                </a:ext>
              </a:extLst>
            </p:cNvPr>
            <p:cNvCxnSpPr>
              <a:cxnSpLocks/>
              <a:stCxn id="92" idx="3"/>
              <a:endCxn id="96" idx="1"/>
            </p:cNvCxnSpPr>
            <p:nvPr/>
          </p:nvCxnSpPr>
          <p:spPr>
            <a:xfrm>
              <a:off x="10258383" y="3362820"/>
              <a:ext cx="391924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FF73E21B-2A7C-4966-9022-BC0EEE3ECA2A}"/>
                    </a:ext>
                  </a:extLst>
                </p:cNvPr>
                <p:cNvSpPr txBox="1"/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1D5CE7C-1C1C-43F2-B9F4-93B5CE46C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6CE66077-110E-4C14-BB17-C5BD8BE6182C}"/>
                    </a:ext>
                  </a:extLst>
                </p:cNvPr>
                <p:cNvSpPr txBox="1"/>
                <p:nvPr/>
              </p:nvSpPr>
              <p:spPr>
                <a:xfrm>
                  <a:off x="10650306" y="3147376"/>
                  <a:ext cx="47991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6CE66077-110E-4C14-BB17-C5BD8BE61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0306" y="3147376"/>
                  <a:ext cx="479912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E4B3BB9-D94E-4EFC-ABAB-958EF5191B0E}"/>
              </a:ext>
            </a:extLst>
          </p:cNvPr>
          <p:cNvGrpSpPr/>
          <p:nvPr/>
        </p:nvGrpSpPr>
        <p:grpSpPr>
          <a:xfrm>
            <a:off x="4701554" y="4278073"/>
            <a:ext cx="2836706" cy="841673"/>
            <a:chOff x="4701554" y="4278073"/>
            <a:chExt cx="2836706" cy="84167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1A29613-587A-487A-BAD4-09C1F67E9346}"/>
                </a:ext>
              </a:extLst>
            </p:cNvPr>
            <p:cNvGrpSpPr/>
            <p:nvPr/>
          </p:nvGrpSpPr>
          <p:grpSpPr>
            <a:xfrm>
              <a:off x="4701555" y="4278073"/>
              <a:ext cx="2836705" cy="841673"/>
              <a:chOff x="4701555" y="4278073"/>
              <a:chExt cx="2836705" cy="841673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C47DD749-C942-4DE9-A3DD-7A20F6214C15}"/>
                  </a:ext>
                </a:extLst>
              </p:cNvPr>
              <p:cNvGrpSpPr/>
              <p:nvPr/>
            </p:nvGrpSpPr>
            <p:grpSpPr>
              <a:xfrm>
                <a:off x="4701555" y="4278073"/>
                <a:ext cx="2836705" cy="841673"/>
                <a:chOff x="4250347" y="1185052"/>
                <a:chExt cx="2714449" cy="114082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矩形 33">
                      <a:extLst>
                        <a:ext uri="{FF2B5EF4-FFF2-40B4-BE49-F238E27FC236}">
                          <a16:creationId xmlns:a16="http://schemas.microsoft.com/office/drawing/2014/main" id="{CF873836-A229-4098-AD32-BF8CE89C9C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347" y="1185052"/>
                      <a:ext cx="1274449" cy="1140828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altLang="zh-CN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zh-CN" alt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zh-CN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矩形 33">
                      <a:extLst>
                        <a:ext uri="{FF2B5EF4-FFF2-40B4-BE49-F238E27FC236}">
                          <a16:creationId xmlns:a16="http://schemas.microsoft.com/office/drawing/2014/main" id="{CF873836-A229-4098-AD32-BF8CE89C9C6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70347" y="1185052"/>
                      <a:ext cx="1274449" cy="1140828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直接箭头连接符 34">
                  <a:extLst>
                    <a:ext uri="{FF2B5EF4-FFF2-40B4-BE49-F238E27FC236}">
                      <a16:creationId xmlns:a16="http://schemas.microsoft.com/office/drawing/2014/main" id="{EA33FEE8-8609-4534-ABD4-1765B0A1BF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0347" y="1433002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箭头连接符 35">
                  <a:extLst>
                    <a:ext uri="{FF2B5EF4-FFF2-40B4-BE49-F238E27FC236}">
                      <a16:creationId xmlns:a16="http://schemas.microsoft.com/office/drawing/2014/main" id="{42C45E28-C762-4F51-B222-A477FEE34C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796" y="2050563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96A2702D-A584-4CEE-9E71-BE1DC9664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5831" y="4461004"/>
                <a:ext cx="752428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61E3715-074E-4A1A-9201-DABBC5DFE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1554" y="4916624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E6964A9-9E4E-4369-B472-75E03E944889}"/>
                  </a:ext>
                </a:extLst>
              </p:cNvPr>
              <p:cNvSpPr txBox="1"/>
              <p:nvPr/>
            </p:nvSpPr>
            <p:spPr>
              <a:xfrm>
                <a:off x="3758893" y="4777767"/>
                <a:ext cx="646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E6964A9-9E4E-4369-B472-75E03E944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3" y="4777767"/>
                <a:ext cx="646907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8B092E2-A65F-49D1-BE8F-02A401C84FB7}"/>
                  </a:ext>
                </a:extLst>
              </p:cNvPr>
              <p:cNvSpPr txBox="1"/>
              <p:nvPr/>
            </p:nvSpPr>
            <p:spPr>
              <a:xfrm>
                <a:off x="7752100" y="4777767"/>
                <a:ext cx="649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8B092E2-A65F-49D1-BE8F-02A401C84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00" y="4777767"/>
                <a:ext cx="649665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1635098-F145-434B-A6D2-4EC4009CAC5D}"/>
                  </a:ext>
                </a:extLst>
              </p:cNvPr>
              <p:cNvSpPr txBox="1"/>
              <p:nvPr/>
            </p:nvSpPr>
            <p:spPr>
              <a:xfrm>
                <a:off x="2284673" y="5588546"/>
                <a:ext cx="1710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1635098-F145-434B-A6D2-4EC4009CA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673" y="5588546"/>
                <a:ext cx="1710853" cy="369332"/>
              </a:xfrm>
              <a:prstGeom prst="rect">
                <a:avLst/>
              </a:prstGeom>
              <a:blipFill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173A0A7-9AF7-4C62-9233-5DF6E79DA843}"/>
                  </a:ext>
                </a:extLst>
              </p:cNvPr>
              <p:cNvSpPr txBox="1"/>
              <p:nvPr/>
            </p:nvSpPr>
            <p:spPr>
              <a:xfrm>
                <a:off x="8198007" y="5588546"/>
                <a:ext cx="171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173A0A7-9AF7-4C62-9233-5DF6E79DA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007" y="5588546"/>
                <a:ext cx="1716367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tated-right-arrow-with-broken-line_64785">
            <a:extLst>
              <a:ext uri="{FF2B5EF4-FFF2-40B4-BE49-F238E27FC236}">
                <a16:creationId xmlns:a16="http://schemas.microsoft.com/office/drawing/2014/main" id="{32906CEF-8F23-44F8-8C54-E2A99D66DD6C}"/>
              </a:ext>
            </a:extLst>
          </p:cNvPr>
          <p:cNvSpPr/>
          <p:nvPr/>
        </p:nvSpPr>
        <p:spPr>
          <a:xfrm rot="10631150">
            <a:off x="2881369" y="4988199"/>
            <a:ext cx="812250" cy="580757"/>
          </a:xfrm>
          <a:custGeom>
            <a:avLst/>
            <a:gdLst>
              <a:gd name="connsiteX0" fmla="*/ 514474 w 609588"/>
              <a:gd name="connsiteY0" fmla="*/ 135344 h 442782"/>
              <a:gd name="connsiteX1" fmla="*/ 526339 w 609588"/>
              <a:gd name="connsiteY1" fmla="*/ 143761 h 442782"/>
              <a:gd name="connsiteX2" fmla="*/ 528698 w 609588"/>
              <a:gd name="connsiteY2" fmla="*/ 355190 h 442782"/>
              <a:gd name="connsiteX3" fmla="*/ 493588 w 609588"/>
              <a:gd name="connsiteY3" fmla="*/ 419616 h 442782"/>
              <a:gd name="connsiteX4" fmla="*/ 8851 w 609588"/>
              <a:gd name="connsiteY4" fmla="*/ 420863 h 442782"/>
              <a:gd name="connsiteX5" fmla="*/ 8851 w 609588"/>
              <a:gd name="connsiteY5" fmla="*/ 402713 h 442782"/>
              <a:gd name="connsiteX6" fmla="*/ 461809 w 609588"/>
              <a:gd name="connsiteY6" fmla="*/ 398141 h 442782"/>
              <a:gd name="connsiteX7" fmla="*/ 500388 w 609588"/>
              <a:gd name="connsiteY7" fmla="*/ 305450 h 442782"/>
              <a:gd name="connsiteX8" fmla="*/ 502609 w 609588"/>
              <a:gd name="connsiteY8" fmla="*/ 143761 h 442782"/>
              <a:gd name="connsiteX9" fmla="*/ 514474 w 609588"/>
              <a:gd name="connsiteY9" fmla="*/ 135344 h 442782"/>
              <a:gd name="connsiteX10" fmla="*/ 447635 w 609588"/>
              <a:gd name="connsiteY10" fmla="*/ 127733 h 442782"/>
              <a:gd name="connsiteX11" fmla="*/ 460679 w 609588"/>
              <a:gd name="connsiteY11" fmla="*/ 140414 h 442782"/>
              <a:gd name="connsiteX12" fmla="*/ 460679 w 609588"/>
              <a:gd name="connsiteY12" fmla="*/ 336101 h 442782"/>
              <a:gd name="connsiteX13" fmla="*/ 448190 w 609588"/>
              <a:gd name="connsiteY13" fmla="*/ 348435 h 442782"/>
              <a:gd name="connsiteX14" fmla="*/ 201456 w 609588"/>
              <a:gd name="connsiteY14" fmla="*/ 354117 h 442782"/>
              <a:gd name="connsiteX15" fmla="*/ 8843 w 609588"/>
              <a:gd name="connsiteY15" fmla="*/ 347327 h 442782"/>
              <a:gd name="connsiteX16" fmla="*/ 8843 w 609588"/>
              <a:gd name="connsiteY16" fmla="*/ 339427 h 442782"/>
              <a:gd name="connsiteX17" fmla="*/ 220607 w 609588"/>
              <a:gd name="connsiteY17" fmla="*/ 330419 h 442782"/>
              <a:gd name="connsiteX18" fmla="*/ 434590 w 609588"/>
              <a:gd name="connsiteY18" fmla="*/ 323628 h 442782"/>
              <a:gd name="connsiteX19" fmla="*/ 434590 w 609588"/>
              <a:gd name="connsiteY19" fmla="*/ 140414 h 442782"/>
              <a:gd name="connsiteX20" fmla="*/ 447635 w 609588"/>
              <a:gd name="connsiteY20" fmla="*/ 127733 h 442782"/>
              <a:gd name="connsiteX21" fmla="*/ 494423 w 609588"/>
              <a:gd name="connsiteY21" fmla="*/ 83 h 442782"/>
              <a:gd name="connsiteX22" fmla="*/ 503739 w 609588"/>
              <a:gd name="connsiteY22" fmla="*/ 5868 h 442782"/>
              <a:gd name="connsiteX23" fmla="*/ 609067 w 609588"/>
              <a:gd name="connsiteY23" fmla="*/ 167564 h 442782"/>
              <a:gd name="connsiteX24" fmla="*/ 591027 w 609588"/>
              <a:gd name="connsiteY24" fmla="*/ 178787 h 442782"/>
              <a:gd name="connsiteX25" fmla="*/ 490139 w 609588"/>
              <a:gd name="connsiteY25" fmla="*/ 31917 h 442782"/>
              <a:gd name="connsiteX26" fmla="*/ 371211 w 609588"/>
              <a:gd name="connsiteY26" fmla="*/ 147196 h 442782"/>
              <a:gd name="connsiteX27" fmla="*/ 356501 w 609588"/>
              <a:gd name="connsiteY27" fmla="*/ 135834 h 442782"/>
              <a:gd name="connsiteX28" fmla="*/ 483339 w 609588"/>
              <a:gd name="connsiteY28" fmla="*/ 3651 h 442782"/>
              <a:gd name="connsiteX29" fmla="*/ 494423 w 609588"/>
              <a:gd name="connsiteY29" fmla="*/ 83 h 44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9588" h="442782">
                <a:moveTo>
                  <a:pt x="514474" y="135344"/>
                </a:moveTo>
                <a:cubicBezTo>
                  <a:pt x="519852" y="135344"/>
                  <a:pt x="525229" y="138150"/>
                  <a:pt x="526339" y="143761"/>
                </a:cubicBezTo>
                <a:cubicBezTo>
                  <a:pt x="536608" y="211651"/>
                  <a:pt x="530918" y="286330"/>
                  <a:pt x="528698" y="355190"/>
                </a:cubicBezTo>
                <a:cubicBezTo>
                  <a:pt x="527588" y="382346"/>
                  <a:pt x="524119" y="410610"/>
                  <a:pt x="493588" y="419616"/>
                </a:cubicBezTo>
                <a:cubicBezTo>
                  <a:pt x="338439" y="466031"/>
                  <a:pt x="166359" y="429869"/>
                  <a:pt x="8851" y="420863"/>
                </a:cubicBezTo>
                <a:cubicBezTo>
                  <a:pt x="-2390" y="420863"/>
                  <a:pt x="-3500" y="402713"/>
                  <a:pt x="8851" y="402713"/>
                </a:cubicBezTo>
                <a:cubicBezTo>
                  <a:pt x="161779" y="397032"/>
                  <a:pt x="311239" y="426405"/>
                  <a:pt x="461809" y="398141"/>
                </a:cubicBezTo>
                <a:cubicBezTo>
                  <a:pt x="512739" y="389135"/>
                  <a:pt x="500388" y="348401"/>
                  <a:pt x="500388" y="305450"/>
                </a:cubicBezTo>
                <a:cubicBezTo>
                  <a:pt x="500388" y="252385"/>
                  <a:pt x="494699" y="195856"/>
                  <a:pt x="502609" y="143761"/>
                </a:cubicBezTo>
                <a:cubicBezTo>
                  <a:pt x="503719" y="138150"/>
                  <a:pt x="509097" y="135344"/>
                  <a:pt x="514474" y="135344"/>
                </a:cubicBezTo>
                <a:close/>
                <a:moveTo>
                  <a:pt x="447635" y="127733"/>
                </a:moveTo>
                <a:cubicBezTo>
                  <a:pt x="454157" y="127733"/>
                  <a:pt x="460679" y="131960"/>
                  <a:pt x="460679" y="140414"/>
                </a:cubicBezTo>
                <a:cubicBezTo>
                  <a:pt x="460679" y="204858"/>
                  <a:pt x="460679" y="270410"/>
                  <a:pt x="460679" y="336101"/>
                </a:cubicBezTo>
                <a:cubicBezTo>
                  <a:pt x="460679" y="342892"/>
                  <a:pt x="454990" y="348435"/>
                  <a:pt x="448190" y="348435"/>
                </a:cubicBezTo>
                <a:cubicBezTo>
                  <a:pt x="365622" y="351900"/>
                  <a:pt x="284024" y="354117"/>
                  <a:pt x="201456" y="354117"/>
                </a:cubicBezTo>
                <a:cubicBezTo>
                  <a:pt x="139148" y="354117"/>
                  <a:pt x="70041" y="362017"/>
                  <a:pt x="8843" y="347327"/>
                </a:cubicBezTo>
                <a:cubicBezTo>
                  <a:pt x="4403" y="347327"/>
                  <a:pt x="4403" y="340536"/>
                  <a:pt x="8843" y="339427"/>
                </a:cubicBezTo>
                <a:cubicBezTo>
                  <a:pt x="75731" y="323628"/>
                  <a:pt x="152748" y="331528"/>
                  <a:pt x="220607" y="330419"/>
                </a:cubicBezTo>
                <a:cubicBezTo>
                  <a:pt x="291934" y="329310"/>
                  <a:pt x="363263" y="326954"/>
                  <a:pt x="434590" y="323628"/>
                </a:cubicBezTo>
                <a:lnTo>
                  <a:pt x="434590" y="140414"/>
                </a:lnTo>
                <a:cubicBezTo>
                  <a:pt x="434590" y="131960"/>
                  <a:pt x="441113" y="127733"/>
                  <a:pt x="447635" y="127733"/>
                </a:cubicBezTo>
                <a:close/>
                <a:moveTo>
                  <a:pt x="494423" y="83"/>
                </a:moveTo>
                <a:cubicBezTo>
                  <a:pt x="498118" y="499"/>
                  <a:pt x="501518" y="2473"/>
                  <a:pt x="503739" y="5868"/>
                </a:cubicBezTo>
                <a:cubicBezTo>
                  <a:pt x="537738" y="54501"/>
                  <a:pt x="594357" y="108677"/>
                  <a:pt x="609067" y="167564"/>
                </a:cubicBezTo>
                <a:cubicBezTo>
                  <a:pt x="612536" y="177679"/>
                  <a:pt x="597826" y="187932"/>
                  <a:pt x="591027" y="178787"/>
                </a:cubicBezTo>
                <a:cubicBezTo>
                  <a:pt x="552448" y="135834"/>
                  <a:pt x="521918" y="80412"/>
                  <a:pt x="490139" y="31917"/>
                </a:cubicBezTo>
                <a:cubicBezTo>
                  <a:pt x="447120" y="66972"/>
                  <a:pt x="406320" y="103135"/>
                  <a:pt x="371211" y="147196"/>
                </a:cubicBezTo>
                <a:cubicBezTo>
                  <a:pt x="364550" y="155094"/>
                  <a:pt x="350950" y="144979"/>
                  <a:pt x="356501" y="135834"/>
                </a:cubicBezTo>
                <a:cubicBezTo>
                  <a:pt x="391611" y="84984"/>
                  <a:pt x="435879" y="43140"/>
                  <a:pt x="483339" y="3651"/>
                </a:cubicBezTo>
                <a:cubicBezTo>
                  <a:pt x="486739" y="811"/>
                  <a:pt x="490729" y="-333"/>
                  <a:pt x="494423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otated-right-arrow-with-broken-line_64785">
            <a:extLst>
              <a:ext uri="{FF2B5EF4-FFF2-40B4-BE49-F238E27FC236}">
                <a16:creationId xmlns:a16="http://schemas.microsoft.com/office/drawing/2014/main" id="{C4AB4D59-DA2C-414C-AC97-9CF69330AE91}"/>
              </a:ext>
            </a:extLst>
          </p:cNvPr>
          <p:cNvSpPr/>
          <p:nvPr/>
        </p:nvSpPr>
        <p:spPr>
          <a:xfrm rot="10968850" flipH="1">
            <a:off x="8464959" y="4986159"/>
            <a:ext cx="729284" cy="584833"/>
          </a:xfrm>
          <a:custGeom>
            <a:avLst/>
            <a:gdLst>
              <a:gd name="connsiteX0" fmla="*/ 514474 w 609588"/>
              <a:gd name="connsiteY0" fmla="*/ 135344 h 442782"/>
              <a:gd name="connsiteX1" fmla="*/ 526339 w 609588"/>
              <a:gd name="connsiteY1" fmla="*/ 143761 h 442782"/>
              <a:gd name="connsiteX2" fmla="*/ 528698 w 609588"/>
              <a:gd name="connsiteY2" fmla="*/ 355190 h 442782"/>
              <a:gd name="connsiteX3" fmla="*/ 493588 w 609588"/>
              <a:gd name="connsiteY3" fmla="*/ 419616 h 442782"/>
              <a:gd name="connsiteX4" fmla="*/ 8851 w 609588"/>
              <a:gd name="connsiteY4" fmla="*/ 420863 h 442782"/>
              <a:gd name="connsiteX5" fmla="*/ 8851 w 609588"/>
              <a:gd name="connsiteY5" fmla="*/ 402713 h 442782"/>
              <a:gd name="connsiteX6" fmla="*/ 461809 w 609588"/>
              <a:gd name="connsiteY6" fmla="*/ 398141 h 442782"/>
              <a:gd name="connsiteX7" fmla="*/ 500388 w 609588"/>
              <a:gd name="connsiteY7" fmla="*/ 305450 h 442782"/>
              <a:gd name="connsiteX8" fmla="*/ 502609 w 609588"/>
              <a:gd name="connsiteY8" fmla="*/ 143761 h 442782"/>
              <a:gd name="connsiteX9" fmla="*/ 514474 w 609588"/>
              <a:gd name="connsiteY9" fmla="*/ 135344 h 442782"/>
              <a:gd name="connsiteX10" fmla="*/ 447635 w 609588"/>
              <a:gd name="connsiteY10" fmla="*/ 127733 h 442782"/>
              <a:gd name="connsiteX11" fmla="*/ 460679 w 609588"/>
              <a:gd name="connsiteY11" fmla="*/ 140414 h 442782"/>
              <a:gd name="connsiteX12" fmla="*/ 460679 w 609588"/>
              <a:gd name="connsiteY12" fmla="*/ 336101 h 442782"/>
              <a:gd name="connsiteX13" fmla="*/ 448190 w 609588"/>
              <a:gd name="connsiteY13" fmla="*/ 348435 h 442782"/>
              <a:gd name="connsiteX14" fmla="*/ 201456 w 609588"/>
              <a:gd name="connsiteY14" fmla="*/ 354117 h 442782"/>
              <a:gd name="connsiteX15" fmla="*/ 8843 w 609588"/>
              <a:gd name="connsiteY15" fmla="*/ 347327 h 442782"/>
              <a:gd name="connsiteX16" fmla="*/ 8843 w 609588"/>
              <a:gd name="connsiteY16" fmla="*/ 339427 h 442782"/>
              <a:gd name="connsiteX17" fmla="*/ 220607 w 609588"/>
              <a:gd name="connsiteY17" fmla="*/ 330419 h 442782"/>
              <a:gd name="connsiteX18" fmla="*/ 434590 w 609588"/>
              <a:gd name="connsiteY18" fmla="*/ 323628 h 442782"/>
              <a:gd name="connsiteX19" fmla="*/ 434590 w 609588"/>
              <a:gd name="connsiteY19" fmla="*/ 140414 h 442782"/>
              <a:gd name="connsiteX20" fmla="*/ 447635 w 609588"/>
              <a:gd name="connsiteY20" fmla="*/ 127733 h 442782"/>
              <a:gd name="connsiteX21" fmla="*/ 494423 w 609588"/>
              <a:gd name="connsiteY21" fmla="*/ 83 h 442782"/>
              <a:gd name="connsiteX22" fmla="*/ 503739 w 609588"/>
              <a:gd name="connsiteY22" fmla="*/ 5868 h 442782"/>
              <a:gd name="connsiteX23" fmla="*/ 609067 w 609588"/>
              <a:gd name="connsiteY23" fmla="*/ 167564 h 442782"/>
              <a:gd name="connsiteX24" fmla="*/ 591027 w 609588"/>
              <a:gd name="connsiteY24" fmla="*/ 178787 h 442782"/>
              <a:gd name="connsiteX25" fmla="*/ 490139 w 609588"/>
              <a:gd name="connsiteY25" fmla="*/ 31917 h 442782"/>
              <a:gd name="connsiteX26" fmla="*/ 371211 w 609588"/>
              <a:gd name="connsiteY26" fmla="*/ 147196 h 442782"/>
              <a:gd name="connsiteX27" fmla="*/ 356501 w 609588"/>
              <a:gd name="connsiteY27" fmla="*/ 135834 h 442782"/>
              <a:gd name="connsiteX28" fmla="*/ 483339 w 609588"/>
              <a:gd name="connsiteY28" fmla="*/ 3651 h 442782"/>
              <a:gd name="connsiteX29" fmla="*/ 494423 w 609588"/>
              <a:gd name="connsiteY29" fmla="*/ 83 h 44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9588" h="442782">
                <a:moveTo>
                  <a:pt x="514474" y="135344"/>
                </a:moveTo>
                <a:cubicBezTo>
                  <a:pt x="519852" y="135344"/>
                  <a:pt x="525229" y="138150"/>
                  <a:pt x="526339" y="143761"/>
                </a:cubicBezTo>
                <a:cubicBezTo>
                  <a:pt x="536608" y="211651"/>
                  <a:pt x="530918" y="286330"/>
                  <a:pt x="528698" y="355190"/>
                </a:cubicBezTo>
                <a:cubicBezTo>
                  <a:pt x="527588" y="382346"/>
                  <a:pt x="524119" y="410610"/>
                  <a:pt x="493588" y="419616"/>
                </a:cubicBezTo>
                <a:cubicBezTo>
                  <a:pt x="338439" y="466031"/>
                  <a:pt x="166359" y="429869"/>
                  <a:pt x="8851" y="420863"/>
                </a:cubicBezTo>
                <a:cubicBezTo>
                  <a:pt x="-2390" y="420863"/>
                  <a:pt x="-3500" y="402713"/>
                  <a:pt x="8851" y="402713"/>
                </a:cubicBezTo>
                <a:cubicBezTo>
                  <a:pt x="161779" y="397032"/>
                  <a:pt x="311239" y="426405"/>
                  <a:pt x="461809" y="398141"/>
                </a:cubicBezTo>
                <a:cubicBezTo>
                  <a:pt x="512739" y="389135"/>
                  <a:pt x="500388" y="348401"/>
                  <a:pt x="500388" y="305450"/>
                </a:cubicBezTo>
                <a:cubicBezTo>
                  <a:pt x="500388" y="252385"/>
                  <a:pt x="494699" y="195856"/>
                  <a:pt x="502609" y="143761"/>
                </a:cubicBezTo>
                <a:cubicBezTo>
                  <a:pt x="503719" y="138150"/>
                  <a:pt x="509097" y="135344"/>
                  <a:pt x="514474" y="135344"/>
                </a:cubicBezTo>
                <a:close/>
                <a:moveTo>
                  <a:pt x="447635" y="127733"/>
                </a:moveTo>
                <a:cubicBezTo>
                  <a:pt x="454157" y="127733"/>
                  <a:pt x="460679" y="131960"/>
                  <a:pt x="460679" y="140414"/>
                </a:cubicBezTo>
                <a:cubicBezTo>
                  <a:pt x="460679" y="204858"/>
                  <a:pt x="460679" y="270410"/>
                  <a:pt x="460679" y="336101"/>
                </a:cubicBezTo>
                <a:cubicBezTo>
                  <a:pt x="460679" y="342892"/>
                  <a:pt x="454990" y="348435"/>
                  <a:pt x="448190" y="348435"/>
                </a:cubicBezTo>
                <a:cubicBezTo>
                  <a:pt x="365622" y="351900"/>
                  <a:pt x="284024" y="354117"/>
                  <a:pt x="201456" y="354117"/>
                </a:cubicBezTo>
                <a:cubicBezTo>
                  <a:pt x="139148" y="354117"/>
                  <a:pt x="70041" y="362017"/>
                  <a:pt x="8843" y="347327"/>
                </a:cubicBezTo>
                <a:cubicBezTo>
                  <a:pt x="4403" y="347327"/>
                  <a:pt x="4403" y="340536"/>
                  <a:pt x="8843" y="339427"/>
                </a:cubicBezTo>
                <a:cubicBezTo>
                  <a:pt x="75731" y="323628"/>
                  <a:pt x="152748" y="331528"/>
                  <a:pt x="220607" y="330419"/>
                </a:cubicBezTo>
                <a:cubicBezTo>
                  <a:pt x="291934" y="329310"/>
                  <a:pt x="363263" y="326954"/>
                  <a:pt x="434590" y="323628"/>
                </a:cubicBezTo>
                <a:lnTo>
                  <a:pt x="434590" y="140414"/>
                </a:lnTo>
                <a:cubicBezTo>
                  <a:pt x="434590" y="131960"/>
                  <a:pt x="441113" y="127733"/>
                  <a:pt x="447635" y="127733"/>
                </a:cubicBezTo>
                <a:close/>
                <a:moveTo>
                  <a:pt x="494423" y="83"/>
                </a:moveTo>
                <a:cubicBezTo>
                  <a:pt x="498118" y="499"/>
                  <a:pt x="501518" y="2473"/>
                  <a:pt x="503739" y="5868"/>
                </a:cubicBezTo>
                <a:cubicBezTo>
                  <a:pt x="537738" y="54501"/>
                  <a:pt x="594357" y="108677"/>
                  <a:pt x="609067" y="167564"/>
                </a:cubicBezTo>
                <a:cubicBezTo>
                  <a:pt x="612536" y="177679"/>
                  <a:pt x="597826" y="187932"/>
                  <a:pt x="591027" y="178787"/>
                </a:cubicBezTo>
                <a:cubicBezTo>
                  <a:pt x="552448" y="135834"/>
                  <a:pt x="521918" y="80412"/>
                  <a:pt x="490139" y="31917"/>
                </a:cubicBezTo>
                <a:cubicBezTo>
                  <a:pt x="447120" y="66972"/>
                  <a:pt x="406320" y="103135"/>
                  <a:pt x="371211" y="147196"/>
                </a:cubicBezTo>
                <a:cubicBezTo>
                  <a:pt x="364550" y="155094"/>
                  <a:pt x="350950" y="144979"/>
                  <a:pt x="356501" y="135834"/>
                </a:cubicBezTo>
                <a:cubicBezTo>
                  <a:pt x="391611" y="84984"/>
                  <a:pt x="435879" y="43140"/>
                  <a:pt x="483339" y="3651"/>
                </a:cubicBezTo>
                <a:cubicBezTo>
                  <a:pt x="486739" y="811"/>
                  <a:pt x="490729" y="-333"/>
                  <a:pt x="494423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80C4870-2297-4B5D-BF8E-BC9F17EB240B}"/>
              </a:ext>
            </a:extLst>
          </p:cNvPr>
          <p:cNvGrpSpPr/>
          <p:nvPr/>
        </p:nvGrpSpPr>
        <p:grpSpPr>
          <a:xfrm>
            <a:off x="8145055" y="1858315"/>
            <a:ext cx="1652221" cy="1330834"/>
            <a:chOff x="8145055" y="1858315"/>
            <a:chExt cx="1652221" cy="133083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ACA0690-5402-4E69-9AEA-31D9E05A78B5}"/>
                </a:ext>
              </a:extLst>
            </p:cNvPr>
            <p:cNvSpPr txBox="1"/>
            <p:nvPr/>
          </p:nvSpPr>
          <p:spPr>
            <a:xfrm>
              <a:off x="8415437" y="2789039"/>
              <a:ext cx="1111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Verifiers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070282F7-48A9-4114-BA77-4F36E5A36292}"/>
                </a:ext>
              </a:extLst>
            </p:cNvPr>
            <p:cNvGrpSpPr/>
            <p:nvPr/>
          </p:nvGrpSpPr>
          <p:grpSpPr>
            <a:xfrm>
              <a:off x="8145055" y="1858315"/>
              <a:ext cx="1652221" cy="1020413"/>
              <a:chOff x="8345223" y="1846289"/>
              <a:chExt cx="1652221" cy="1020413"/>
            </a:xfrm>
          </p:grpSpPr>
          <p:pic>
            <p:nvPicPr>
              <p:cNvPr id="59" name="图形 58" descr="用户">
                <a:extLst>
                  <a:ext uri="{FF2B5EF4-FFF2-40B4-BE49-F238E27FC236}">
                    <a16:creationId xmlns:a16="http://schemas.microsoft.com/office/drawing/2014/main" id="{27B45015-2397-4DE0-86C2-0CDDF0544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714134" y="195230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0" name="图形 59" descr="用户">
                <a:extLst>
                  <a:ext uri="{FF2B5EF4-FFF2-40B4-BE49-F238E27FC236}">
                    <a16:creationId xmlns:a16="http://schemas.microsoft.com/office/drawing/2014/main" id="{2821D5FE-85BF-4FCA-A3B2-23DF71993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345223" y="1846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1" name="图形 60" descr="用户">
                <a:extLst>
                  <a:ext uri="{FF2B5EF4-FFF2-40B4-BE49-F238E27FC236}">
                    <a16:creationId xmlns:a16="http://schemas.microsoft.com/office/drawing/2014/main" id="{2D2BEDA7-AD10-4FCE-8012-27F23F7B6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9083044" y="1846289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9D811784-5F76-4478-A019-83CFFB5043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75844" y="4638670"/>
            <a:ext cx="812623" cy="812623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347A59AC-31A1-430D-A6DA-42EA9BE38C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64854" y="4633819"/>
            <a:ext cx="812623" cy="812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3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00013 0.179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00026 0.223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1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76" grpId="0"/>
      <p:bldP spid="77" grpId="0"/>
      <p:bldP spid="87" grpId="0"/>
      <p:bldP spid="88" grpId="0"/>
      <p:bldP spid="5" grpId="0"/>
      <p:bldP spid="42" grpId="0"/>
      <p:bldP spid="45" grpId="0"/>
      <p:bldP spid="46" grpId="0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9E8D2-E760-47FA-B71F-3EEA116A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1A4A39"/>
                </a:solidFill>
              </a:rPr>
              <a:t>Provable Nonce Derivation</a:t>
            </a:r>
          </a:p>
        </p:txBody>
      </p:sp>
      <p:pic>
        <p:nvPicPr>
          <p:cNvPr id="51" name="Graphic 4" descr="用户">
            <a:extLst>
              <a:ext uri="{FF2B5EF4-FFF2-40B4-BE49-F238E27FC236}">
                <a16:creationId xmlns:a16="http://schemas.microsoft.com/office/drawing/2014/main" id="{14C4E9C9-C89E-49DC-B795-5F5BDB7F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5000" y="1952302"/>
            <a:ext cx="914400" cy="91440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D819C84A-6371-4CC1-96EE-52716BBA2B3D}"/>
              </a:ext>
            </a:extLst>
          </p:cNvPr>
          <p:cNvSpPr txBox="1"/>
          <p:nvPr/>
        </p:nvSpPr>
        <p:spPr>
          <a:xfrm>
            <a:off x="2819400" y="2399209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Prover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9BE7378-04A2-4E7F-9307-23FCED4868FB}"/>
                  </a:ext>
                </a:extLst>
              </p:cNvPr>
              <p:cNvSpPr txBox="1"/>
              <p:nvPr/>
            </p:nvSpPr>
            <p:spPr>
              <a:xfrm>
                <a:off x="1532778" y="2979220"/>
                <a:ext cx="2999859" cy="418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9BE7378-04A2-4E7F-9307-23FCED48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78" y="2979220"/>
                <a:ext cx="2999859" cy="418769"/>
              </a:xfrm>
              <a:prstGeom prst="rect">
                <a:avLst/>
              </a:prstGeom>
              <a:blipFill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66DA49C8-702C-46AA-B978-55B52929B1B1}"/>
                  </a:ext>
                </a:extLst>
              </p:cNvPr>
              <p:cNvSpPr txBox="1"/>
              <p:nvPr/>
            </p:nvSpPr>
            <p:spPr>
              <a:xfrm>
                <a:off x="8001762" y="2979220"/>
                <a:ext cx="2259273" cy="418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66DA49C8-702C-46AA-B978-55B52929B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762" y="2979220"/>
                <a:ext cx="2259273" cy="418769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D3D3AE-67EA-4B2E-BCA9-EB71D0951225}"/>
              </a:ext>
            </a:extLst>
          </p:cNvPr>
          <p:cNvGrpSpPr/>
          <p:nvPr/>
        </p:nvGrpSpPr>
        <p:grpSpPr>
          <a:xfrm>
            <a:off x="7282844" y="1846289"/>
            <a:ext cx="2714600" cy="1020413"/>
            <a:chOff x="7282844" y="1846289"/>
            <a:chExt cx="2714600" cy="1020413"/>
          </a:xfrm>
        </p:grpSpPr>
        <p:pic>
          <p:nvPicPr>
            <p:cNvPr id="52" name="图形 51" descr="用户">
              <a:extLst>
                <a:ext uri="{FF2B5EF4-FFF2-40B4-BE49-F238E27FC236}">
                  <a16:creationId xmlns:a16="http://schemas.microsoft.com/office/drawing/2014/main" id="{529DBEA3-3092-4023-B9E0-A0AF0016E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14134" y="1952302"/>
              <a:ext cx="914400" cy="914400"/>
            </a:xfrm>
            <a:prstGeom prst="rect">
              <a:avLst/>
            </a:prstGeom>
          </p:spPr>
        </p:pic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AD50222-6062-4DEC-AF2F-1B18FDE1FFFA}"/>
                </a:ext>
              </a:extLst>
            </p:cNvPr>
            <p:cNvSpPr txBox="1"/>
            <p:nvPr/>
          </p:nvSpPr>
          <p:spPr>
            <a:xfrm>
              <a:off x="7282844" y="2387520"/>
              <a:ext cx="1111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Verifiers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64" name="图形 63" descr="用户">
              <a:extLst>
                <a:ext uri="{FF2B5EF4-FFF2-40B4-BE49-F238E27FC236}">
                  <a16:creationId xmlns:a16="http://schemas.microsoft.com/office/drawing/2014/main" id="{06AA2327-0623-4740-AA59-9B1863C6E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45223" y="1846289"/>
              <a:ext cx="914400" cy="914400"/>
            </a:xfrm>
            <a:prstGeom prst="rect">
              <a:avLst/>
            </a:prstGeom>
          </p:spPr>
        </p:pic>
        <p:pic>
          <p:nvPicPr>
            <p:cNvPr id="65" name="图形 64" descr="用户">
              <a:extLst>
                <a:ext uri="{FF2B5EF4-FFF2-40B4-BE49-F238E27FC236}">
                  <a16:creationId xmlns:a16="http://schemas.microsoft.com/office/drawing/2014/main" id="{65C259E8-9C66-4FA6-B8A6-BBE8150F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83044" y="1846289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391BA85B-4D49-4027-A91D-F643F90C78BC}"/>
                  </a:ext>
                </a:extLst>
              </p:cNvPr>
              <p:cNvSpPr txBox="1"/>
              <p:nvPr/>
            </p:nvSpPr>
            <p:spPr>
              <a:xfrm>
                <a:off x="1865497" y="3679889"/>
                <a:ext cx="2151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391BA85B-4D49-4027-A91D-F643F90C7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97" y="3679889"/>
                <a:ext cx="2151678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B331CE11-60DA-4F93-AE10-BEA78FDAC455}"/>
                  </a:ext>
                </a:extLst>
              </p:cNvPr>
              <p:cNvSpPr txBox="1"/>
              <p:nvPr/>
            </p:nvSpPr>
            <p:spPr>
              <a:xfrm>
                <a:off x="7914796" y="3679889"/>
                <a:ext cx="2157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B331CE11-60DA-4F93-AE10-BEA78FDAC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796" y="3679889"/>
                <a:ext cx="2157194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B854656-6C1E-45CC-81BE-E52D25188563}"/>
                  </a:ext>
                </a:extLst>
              </p:cNvPr>
              <p:cNvSpPr txBox="1"/>
              <p:nvPr/>
            </p:nvSpPr>
            <p:spPr>
              <a:xfrm>
                <a:off x="1532778" y="4686300"/>
                <a:ext cx="2868413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B854656-6C1E-45CC-81BE-E52D25188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78" y="4686300"/>
                <a:ext cx="2868413" cy="396391"/>
              </a:xfrm>
              <a:prstGeom prst="rect">
                <a:avLst/>
              </a:prstGeom>
              <a:blipFill>
                <a:blip r:embed="rId1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6FC3EFB-A7C1-4FED-A55C-CCA06C60B2CB}"/>
                  </a:ext>
                </a:extLst>
              </p:cNvPr>
              <p:cNvSpPr txBox="1"/>
              <p:nvPr/>
            </p:nvSpPr>
            <p:spPr>
              <a:xfrm>
                <a:off x="8001762" y="4686300"/>
                <a:ext cx="2171492" cy="411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6FC3EFB-A7C1-4FED-A55C-CCA06C60B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762" y="4686300"/>
                <a:ext cx="2171492" cy="411203"/>
              </a:xfrm>
              <a:prstGeom prst="rect">
                <a:avLst/>
              </a:prstGeom>
              <a:blipFill>
                <a:blip r:embed="rId1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66D46709-010D-45D1-816C-D0A40334BE0E}"/>
              </a:ext>
            </a:extLst>
          </p:cNvPr>
          <p:cNvGrpSpPr/>
          <p:nvPr/>
        </p:nvGrpSpPr>
        <p:grpSpPr>
          <a:xfrm>
            <a:off x="3997372" y="3488990"/>
            <a:ext cx="4209524" cy="1168400"/>
            <a:chOff x="3997372" y="3577890"/>
            <a:chExt cx="4209524" cy="116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3D0DBDD2-E52B-47DC-8602-1A0AA9AA0A5F}"/>
                    </a:ext>
                  </a:extLst>
                </p:cNvPr>
                <p:cNvSpPr/>
                <p:nvPr/>
              </p:nvSpPr>
              <p:spPr>
                <a:xfrm>
                  <a:off x="4749800" y="3577890"/>
                  <a:ext cx="2692400" cy="11684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conversion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US" altLang="zh-CN" sz="32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32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sz="3200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3200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CN" sz="320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bSup>
                            <m:r>
                              <a:rPr lang="en-US" altLang="zh-CN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altLang="zh-CN" sz="32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zh-CN" altLang="en-US" sz="2400" i="1" dirty="0">
                    <a:solidFill>
                      <a:prstClr val="white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3D0DBDD2-E52B-47DC-8602-1A0AA9AA0A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800" y="3577890"/>
                  <a:ext cx="2692400" cy="11684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0263C777-F5C9-4A8C-8D1C-4A95191DE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7372" y="3882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EEC49A23-99B4-4483-B87B-A8601116F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4468" y="4517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68138ABC-729A-4BFA-8D76-75E78977E1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4468" y="3882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9B136C8E-E520-4F37-ACBE-592E747C43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7372" y="4517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046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1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BB50B-E119-4F9D-A34C-6C1B17E7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Conversion Subprotocol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D71C1AA-56E2-4066-A9F7-EA9C81319F36}"/>
                  </a:ext>
                </a:extLst>
              </p:cNvPr>
              <p:cNvSpPr txBox="1"/>
              <p:nvPr/>
            </p:nvSpPr>
            <p:spPr>
              <a:xfrm>
                <a:off x="2839382" y="1643804"/>
                <a:ext cx="6155457" cy="91602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/>
                  <a:t>extend on-demand </a:t>
                </a:r>
                <a:r>
                  <a:rPr lang="en-US" altLang="zh-CN" sz="2000" i="1" dirty="0">
                    <a:solidFill>
                      <a:srgbClr val="C00000"/>
                    </a:solidFill>
                  </a:rPr>
                  <a:t>mv-</a:t>
                </a:r>
                <a:r>
                  <a:rPr lang="en-US" altLang="zh-CN" sz="2000" i="1" dirty="0" err="1">
                    <a:solidFill>
                      <a:srgbClr val="C00000"/>
                    </a:solidFill>
                  </a:rPr>
                  <a:t>edabits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⟦"/>
                        <m:endChr m:val="⟧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…,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,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[EGKRS’20]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D71C1AA-56E2-4066-A9F7-EA9C81319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82" y="1643804"/>
                <a:ext cx="6155457" cy="916020"/>
              </a:xfrm>
              <a:prstGeom prst="rect">
                <a:avLst/>
              </a:prstGeom>
              <a:blipFill>
                <a:blip r:embed="rId4"/>
                <a:stretch>
                  <a:fillRect l="-887" r="-690" b="-72258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64A09D3-9F93-4971-B7E4-67F9E292F255}"/>
                  </a:ext>
                </a:extLst>
              </p:cNvPr>
              <p:cNvSpPr txBox="1"/>
              <p:nvPr/>
            </p:nvSpPr>
            <p:spPr>
              <a:xfrm>
                <a:off x="1147797" y="2611678"/>
                <a:ext cx="14099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64A09D3-9F93-4971-B7E4-67F9E292F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97" y="2611678"/>
                <a:ext cx="1409918" cy="369332"/>
              </a:xfrm>
              <a:prstGeom prst="rect">
                <a:avLst/>
              </a:prstGeom>
              <a:blipFill>
                <a:blip r:embed="rId5"/>
                <a:stretch>
                  <a:fillRect r="-2586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8F75E10-9A69-49E0-8DF2-1903F6702AE2}"/>
                  </a:ext>
                </a:extLst>
              </p:cNvPr>
              <p:cNvSpPr txBox="1"/>
              <p:nvPr/>
            </p:nvSpPr>
            <p:spPr>
              <a:xfrm>
                <a:off x="9247824" y="2618910"/>
                <a:ext cx="14099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8F75E10-9A69-49E0-8DF2-1903F670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24" y="2618910"/>
                <a:ext cx="1409918" cy="369332"/>
              </a:xfrm>
              <a:prstGeom prst="rect">
                <a:avLst/>
              </a:prstGeom>
              <a:blipFill>
                <a:blip r:embed="rId6"/>
                <a:stretch>
                  <a:fillRect r="-3463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CB6597F-F903-4377-965C-63F81B884D90}"/>
                  </a:ext>
                </a:extLst>
              </p:cNvPr>
              <p:cNvSpPr txBox="1"/>
              <p:nvPr/>
            </p:nvSpPr>
            <p:spPr>
              <a:xfrm>
                <a:off x="1960263" y="4736509"/>
                <a:ext cx="1645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CB6597F-F903-4377-965C-63F81B884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63" y="4736509"/>
                <a:ext cx="164545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25ADAC9-21B0-4E11-9670-B3233AD9009F}"/>
                  </a:ext>
                </a:extLst>
              </p:cNvPr>
              <p:cNvSpPr txBox="1"/>
              <p:nvPr/>
            </p:nvSpPr>
            <p:spPr>
              <a:xfrm>
                <a:off x="8520455" y="4736509"/>
                <a:ext cx="1650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25ADAC9-21B0-4E11-9670-B3233AD9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455" y="4736509"/>
                <a:ext cx="1650965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组合 60">
            <a:extLst>
              <a:ext uri="{FF2B5EF4-FFF2-40B4-BE49-F238E27FC236}">
                <a16:creationId xmlns:a16="http://schemas.microsoft.com/office/drawing/2014/main" id="{EB6E1750-7F36-48DC-9028-B7DF3EED31CB}"/>
              </a:ext>
            </a:extLst>
          </p:cNvPr>
          <p:cNvGrpSpPr/>
          <p:nvPr/>
        </p:nvGrpSpPr>
        <p:grpSpPr>
          <a:xfrm>
            <a:off x="4390100" y="4708589"/>
            <a:ext cx="3343563" cy="477209"/>
            <a:chOff x="4414982" y="3119320"/>
            <a:chExt cx="3343563" cy="477209"/>
          </a:xfrm>
        </p:grpSpPr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1574F92B-B762-48B4-858B-0552A5F4611E}"/>
                </a:ext>
              </a:extLst>
            </p:cNvPr>
            <p:cNvCxnSpPr>
              <a:cxnSpLocks/>
            </p:cNvCxnSpPr>
            <p:nvPr/>
          </p:nvCxnSpPr>
          <p:spPr>
            <a:xfrm>
              <a:off x="4414982" y="3596529"/>
              <a:ext cx="3343563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37BF151-4331-4A40-A3F4-AC8555AD641F}"/>
                    </a:ext>
                  </a:extLst>
                </p:cNvPr>
                <p:cNvSpPr txBox="1"/>
                <p:nvPr/>
              </p:nvSpPr>
              <p:spPr>
                <a:xfrm>
                  <a:off x="5184625" y="3119320"/>
                  <a:ext cx="18042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Open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37BF151-4331-4A40-A3F4-AC8555AD6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625" y="3119320"/>
                  <a:ext cx="1804276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62383D0-C34A-468B-93A5-D8FB9A1CD503}"/>
                  </a:ext>
                </a:extLst>
              </p:cNvPr>
              <p:cNvSpPr txBox="1"/>
              <p:nvPr/>
            </p:nvSpPr>
            <p:spPr>
              <a:xfrm>
                <a:off x="1960263" y="5348561"/>
                <a:ext cx="2130327" cy="75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⟦"/>
                        <m:endChr m:val="⟧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62383D0-C34A-468B-93A5-D8FB9A1C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63" y="5348561"/>
                <a:ext cx="2130327" cy="7523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组合 68">
            <a:extLst>
              <a:ext uri="{FF2B5EF4-FFF2-40B4-BE49-F238E27FC236}">
                <a16:creationId xmlns:a16="http://schemas.microsoft.com/office/drawing/2014/main" id="{AFE6265A-4564-44CB-8B96-A939E184CF76}"/>
              </a:ext>
            </a:extLst>
          </p:cNvPr>
          <p:cNvGrpSpPr/>
          <p:nvPr/>
        </p:nvGrpSpPr>
        <p:grpSpPr>
          <a:xfrm>
            <a:off x="4389681" y="5700773"/>
            <a:ext cx="3344400" cy="400110"/>
            <a:chOff x="5440215" y="5813437"/>
            <a:chExt cx="3344400" cy="400110"/>
          </a:xfrm>
        </p:grpSpPr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0F4AB9BC-2875-480A-8893-B5E4494E4800}"/>
                </a:ext>
              </a:extLst>
            </p:cNvPr>
            <p:cNvCxnSpPr>
              <a:cxnSpLocks/>
            </p:cNvCxnSpPr>
            <p:nvPr/>
          </p:nvCxnSpPr>
          <p:spPr>
            <a:xfrm>
              <a:off x="5440215" y="6213547"/>
              <a:ext cx="334440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C003C211-7D63-4847-8FF3-A4645B3AC8A7}"/>
                    </a:ext>
                  </a:extLst>
                </p:cNvPr>
                <p:cNvSpPr txBox="1"/>
                <p:nvPr/>
              </p:nvSpPr>
              <p:spPr>
                <a:xfrm>
                  <a:off x="6179192" y="5813437"/>
                  <a:ext cx="18664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𝔾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C003C211-7D63-4847-8FF3-A4645B3AC8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192" y="5813437"/>
                  <a:ext cx="1866447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D2D1CC04-98A7-48EC-AD98-4B8072132D09}"/>
                  </a:ext>
                </a:extLst>
              </p:cNvPr>
              <p:cNvSpPr txBox="1"/>
              <p:nvPr/>
            </p:nvSpPr>
            <p:spPr>
              <a:xfrm>
                <a:off x="8156959" y="6070105"/>
                <a:ext cx="2014461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D2D1CC04-98A7-48EC-AD98-4B8072132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959" y="6070105"/>
                <a:ext cx="2014461" cy="4247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61357B42-F279-4150-B9E1-214E544DC110}"/>
              </a:ext>
            </a:extLst>
          </p:cNvPr>
          <p:cNvGrpSpPr/>
          <p:nvPr/>
        </p:nvGrpSpPr>
        <p:grpSpPr>
          <a:xfrm>
            <a:off x="834850" y="1595048"/>
            <a:ext cx="1854081" cy="914400"/>
            <a:chOff x="1122578" y="1611012"/>
            <a:chExt cx="1854081" cy="914400"/>
          </a:xfrm>
        </p:grpSpPr>
        <p:pic>
          <p:nvPicPr>
            <p:cNvPr id="26" name="Graphic 4" descr="用户">
              <a:extLst>
                <a:ext uri="{FF2B5EF4-FFF2-40B4-BE49-F238E27FC236}">
                  <a16:creationId xmlns:a16="http://schemas.microsoft.com/office/drawing/2014/main" id="{9F791FF7-BDD3-494E-BB7A-B7270F8D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22578" y="1611012"/>
              <a:ext cx="914400" cy="914400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D28B341-8C88-4E9D-A6D1-2750A811AD5F}"/>
                </a:ext>
              </a:extLst>
            </p:cNvPr>
            <p:cNvSpPr txBox="1"/>
            <p:nvPr/>
          </p:nvSpPr>
          <p:spPr>
            <a:xfrm>
              <a:off x="2036978" y="2057919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Prover</a:t>
              </a:r>
              <a:endPara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9FE58EC-30DA-4C7F-8AF6-3F329E479337}"/>
              </a:ext>
            </a:extLst>
          </p:cNvPr>
          <p:cNvGrpSpPr/>
          <p:nvPr/>
        </p:nvGrpSpPr>
        <p:grpSpPr>
          <a:xfrm>
            <a:off x="9109041" y="1619340"/>
            <a:ext cx="2714600" cy="1020413"/>
            <a:chOff x="7282844" y="1846289"/>
            <a:chExt cx="2714600" cy="1020413"/>
          </a:xfrm>
        </p:grpSpPr>
        <p:pic>
          <p:nvPicPr>
            <p:cNvPr id="31" name="图形 30" descr="用户">
              <a:extLst>
                <a:ext uri="{FF2B5EF4-FFF2-40B4-BE49-F238E27FC236}">
                  <a16:creationId xmlns:a16="http://schemas.microsoft.com/office/drawing/2014/main" id="{B8D72CB6-BBF0-44F8-975F-99AC92271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714134" y="1952302"/>
              <a:ext cx="914400" cy="914400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66AB067-24B1-4576-BC95-8016F8DB838F}"/>
                </a:ext>
              </a:extLst>
            </p:cNvPr>
            <p:cNvSpPr txBox="1"/>
            <p:nvPr/>
          </p:nvSpPr>
          <p:spPr>
            <a:xfrm>
              <a:off x="7282844" y="2387520"/>
              <a:ext cx="1111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Verifiers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3" name="图形 32" descr="用户">
              <a:extLst>
                <a:ext uri="{FF2B5EF4-FFF2-40B4-BE49-F238E27FC236}">
                  <a16:creationId xmlns:a16="http://schemas.microsoft.com/office/drawing/2014/main" id="{529EC15D-16F9-4142-BAA1-4DF2682D5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345223" y="1846289"/>
              <a:ext cx="914400" cy="914400"/>
            </a:xfrm>
            <a:prstGeom prst="rect">
              <a:avLst/>
            </a:prstGeom>
          </p:spPr>
        </p:pic>
        <p:pic>
          <p:nvPicPr>
            <p:cNvPr id="34" name="图形 33" descr="用户">
              <a:extLst>
                <a:ext uri="{FF2B5EF4-FFF2-40B4-BE49-F238E27FC236}">
                  <a16:creationId xmlns:a16="http://schemas.microsoft.com/office/drawing/2014/main" id="{DF226A0E-046B-448C-BBD9-3E222990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083044" y="1846289"/>
              <a:ext cx="914400" cy="914400"/>
            </a:xfrm>
            <a:prstGeom prst="rect">
              <a:avLst/>
            </a:prstGeom>
          </p:spPr>
        </p:pic>
      </p:grpSp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AC6C71EB-981B-48E4-B108-AE042DE89B32}"/>
              </a:ext>
            </a:extLst>
          </p:cNvPr>
          <p:cNvSpPr/>
          <p:nvPr/>
        </p:nvSpPr>
        <p:spPr>
          <a:xfrm>
            <a:off x="8083861" y="361208"/>
            <a:ext cx="3460439" cy="1108702"/>
          </a:xfrm>
          <a:prstGeom prst="cloudCallout">
            <a:avLst>
              <a:gd name="adj1" fmla="val -39711"/>
              <a:gd name="adj2" fmla="val 48754"/>
            </a:avLst>
          </a:prstGeom>
          <a:solidFill>
            <a:srgbClr val="1A4A39"/>
          </a:solidFill>
          <a:ln>
            <a:solidFill>
              <a:srgbClr val="1A4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Sacrifice-based consistency check [KelOrs16]</a:t>
            </a:r>
            <a:endParaRPr lang="zh-CN" altLang="en-US" b="1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7306992-4FD8-4E43-B493-B4B1D22E29E6}"/>
              </a:ext>
            </a:extLst>
          </p:cNvPr>
          <p:cNvGrpSpPr/>
          <p:nvPr/>
        </p:nvGrpSpPr>
        <p:grpSpPr>
          <a:xfrm>
            <a:off x="3812348" y="3076915"/>
            <a:ext cx="4209524" cy="1168400"/>
            <a:chOff x="3997372" y="3577890"/>
            <a:chExt cx="4209524" cy="116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70EABEE3-B5D6-4DB0-8C61-47869148A0DC}"/>
                    </a:ext>
                  </a:extLst>
                </p:cNvPr>
                <p:cNvSpPr/>
                <p:nvPr/>
              </p:nvSpPr>
              <p:spPr>
                <a:xfrm>
                  <a:off x="4749800" y="3577890"/>
                  <a:ext cx="2692400" cy="11684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</a:rPr>
                    <a:t>Boolean circuits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zh-CN" altLang="en-US" sz="2400" i="1" dirty="0">
                    <a:solidFill>
                      <a:prstClr val="white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70EABEE3-B5D6-4DB0-8C61-47869148A0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800" y="3577890"/>
                  <a:ext cx="2692400" cy="116840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DBD1E6BA-ED80-4AA7-965E-B54872E16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7372" y="3882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E0CA12C7-4C3B-4D7C-9603-F3BCA25469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4468" y="4517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292CBA6-6A09-4A42-B5A6-4BFC1A021C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4468" y="3882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F4F399F3-FBF6-4EFC-B00E-BF2536AEF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7372" y="4517967"/>
              <a:ext cx="75242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534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7AA34-4080-4131-A4D2-DD8CBF4B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Core Challenge</a:t>
            </a:r>
            <a:endParaRPr lang="zh-CN" altLang="en-US" dirty="0">
              <a:solidFill>
                <a:srgbClr val="1A4A3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B13E6C-E50A-4C16-974E-70B963A7D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8800" cy="3080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Produce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/>
                  <a:t>during </a:t>
                </a:r>
                <a:r>
                  <a:rPr lang="en-US" altLang="zh-CN" sz="2400" dirty="0" err="1"/>
                  <a:t>KeyGen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When signing on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/>
                  <a:t>, prove in ZK on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, where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717550" indent="-363538">
                  <a:lnSpc>
                    <a:spcPct val="120000"/>
                  </a:lnSpc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717550" indent="-363538">
                  <a:lnSpc>
                    <a:spcPct val="120000"/>
                  </a:lnSpc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B13E6C-E50A-4C16-974E-70B963A7D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8800" cy="3080046"/>
              </a:xfrm>
              <a:blipFill>
                <a:blip r:embed="rId4"/>
                <a:stretch>
                  <a:fillRect l="-796" t="-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093B3A0-4864-46CF-93F3-BB1D1561A95C}"/>
              </a:ext>
            </a:extLst>
          </p:cNvPr>
          <p:cNvSpPr/>
          <p:nvPr/>
        </p:nvSpPr>
        <p:spPr>
          <a:xfrm>
            <a:off x="1135539" y="3008237"/>
            <a:ext cx="3470787" cy="583124"/>
          </a:xfrm>
          <a:prstGeom prst="roundRect">
            <a:avLst>
              <a:gd name="adj" fmla="val 2531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7D16E6A-6211-46AF-A6BD-20F72A8D4C66}"/>
              </a:ext>
            </a:extLst>
          </p:cNvPr>
          <p:cNvSpPr txBox="1"/>
          <p:nvPr/>
        </p:nvSpPr>
        <p:spPr>
          <a:xfrm>
            <a:off x="838200" y="4652762"/>
            <a:ext cx="3340510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VOLE-based ZK for Boolean circuits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BE446EA-1631-4CEA-B303-435EB4952211}"/>
              </a:ext>
            </a:extLst>
          </p:cNvPr>
          <p:cNvCxnSpPr>
            <a:cxnSpLocks/>
          </p:cNvCxnSpPr>
          <p:nvPr/>
        </p:nvCxnSpPr>
        <p:spPr>
          <a:xfrm flipH="1">
            <a:off x="1298606" y="3591361"/>
            <a:ext cx="225394" cy="10614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B33D5A29-DE46-4743-AB09-E1135D125A37}"/>
              </a:ext>
            </a:extLst>
          </p:cNvPr>
          <p:cNvSpPr/>
          <p:nvPr/>
        </p:nvSpPr>
        <p:spPr>
          <a:xfrm>
            <a:off x="1135539" y="3592203"/>
            <a:ext cx="3470787" cy="583124"/>
          </a:xfrm>
          <a:prstGeom prst="roundRect">
            <a:avLst>
              <a:gd name="adj" fmla="val 2531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41C82A9-AE77-4340-BA0A-BE8567EED35A}"/>
              </a:ext>
            </a:extLst>
          </p:cNvPr>
          <p:cNvSpPr txBox="1"/>
          <p:nvPr/>
        </p:nvSpPr>
        <p:spPr>
          <a:xfrm>
            <a:off x="4502908" y="4652761"/>
            <a:ext cx="2097435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IT-MAC over Group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BC3BDE5-DFBE-485B-92AC-AF60E12E659B}"/>
              </a:ext>
            </a:extLst>
          </p:cNvPr>
          <p:cNvCxnSpPr>
            <a:cxnSpLocks/>
            <a:stCxn id="35" idx="3"/>
            <a:endCxn id="36" idx="0"/>
          </p:cNvCxnSpPr>
          <p:nvPr/>
        </p:nvCxnSpPr>
        <p:spPr>
          <a:xfrm>
            <a:off x="4606326" y="3883765"/>
            <a:ext cx="945300" cy="76899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A8244AC-65A7-422C-B9A2-192AEE038BE8}"/>
              </a:ext>
            </a:extLst>
          </p:cNvPr>
          <p:cNvGrpSpPr/>
          <p:nvPr/>
        </p:nvGrpSpPr>
        <p:grpSpPr>
          <a:xfrm>
            <a:off x="7112410" y="3640230"/>
            <a:ext cx="4414684" cy="1936954"/>
            <a:chOff x="7191068" y="1830746"/>
            <a:chExt cx="4414684" cy="193695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28157F0-20EA-4ED6-9B6E-197B93814789}"/>
                </a:ext>
              </a:extLst>
            </p:cNvPr>
            <p:cNvSpPr/>
            <p:nvPr/>
          </p:nvSpPr>
          <p:spPr>
            <a:xfrm>
              <a:off x="7191068" y="1830746"/>
              <a:ext cx="4414684" cy="19369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5F759A1-826F-4D86-B224-C2A20BC2FE73}"/>
                    </a:ext>
                  </a:extLst>
                </p:cNvPr>
                <p:cNvSpPr/>
                <p:nvPr/>
              </p:nvSpPr>
              <p:spPr>
                <a:xfrm>
                  <a:off x="7376569" y="1920483"/>
                  <a:ext cx="1763881" cy="1045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5F759A1-826F-4D86-B224-C2A20BC2FE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569" y="1920483"/>
                  <a:ext cx="1763881" cy="1045223"/>
                </a:xfrm>
                <a:prstGeom prst="rect">
                  <a:avLst/>
                </a:prstGeom>
                <a:blipFill>
                  <a:blip r:embed="rId5"/>
                  <a:stretch>
                    <a:fillRect l="-3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7750501-4716-4DD4-AF95-D0AD4E9111C3}"/>
                    </a:ext>
                  </a:extLst>
                </p:cNvPr>
                <p:cNvSpPr/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7750501-4716-4DD4-AF95-D0AD4E9111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blipFill>
                  <a:blip r:embed="rId6"/>
                  <a:stretch>
                    <a:fillRect b="-4494"/>
                  </a:stretch>
                </a:blip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8542D76-2A46-4430-9118-62A46F489985}"/>
                </a:ext>
              </a:extLst>
            </p:cNvPr>
            <p:cNvCxnSpPr>
              <a:cxnSpLocks/>
              <a:stCxn id="33" idx="3"/>
              <a:endCxn id="29" idx="1"/>
            </p:cNvCxnSpPr>
            <p:nvPr/>
          </p:nvCxnSpPr>
          <p:spPr>
            <a:xfrm>
              <a:off x="8345787" y="3362820"/>
              <a:ext cx="391924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2CED4CB9-ADB7-40C9-81DC-ED3F2D5F2A91}"/>
                </a:ext>
              </a:extLst>
            </p:cNvPr>
            <p:cNvCxnSpPr>
              <a:cxnSpLocks/>
              <a:stCxn id="29" idx="3"/>
              <a:endCxn id="34" idx="1"/>
            </p:cNvCxnSpPr>
            <p:nvPr/>
          </p:nvCxnSpPr>
          <p:spPr>
            <a:xfrm>
              <a:off x="10258383" y="3362820"/>
              <a:ext cx="391923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9064AEA7-5087-4C3A-AB64-793AF07BB503}"/>
                    </a:ext>
                  </a:extLst>
                </p:cNvPr>
                <p:cNvSpPr txBox="1"/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1D5CE7C-1C1C-43F2-B9F4-93B5CE46C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84CF782-3C0C-493E-A0BA-F59EAE47B3B7}"/>
                    </a:ext>
                  </a:extLst>
                </p:cNvPr>
                <p:cNvSpPr txBox="1"/>
                <p:nvPr/>
              </p:nvSpPr>
              <p:spPr>
                <a:xfrm>
                  <a:off x="10650306" y="3147376"/>
                  <a:ext cx="45102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84CF782-3C0C-493E-A0BA-F59EAE47B3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0306" y="3147376"/>
                  <a:ext cx="451021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iconfont-11592-5504252">
            <a:extLst>
              <a:ext uri="{FF2B5EF4-FFF2-40B4-BE49-F238E27FC236}">
                <a16:creationId xmlns:a16="http://schemas.microsoft.com/office/drawing/2014/main" id="{30A0CB4E-431B-4058-8492-11A17D138BEE}"/>
              </a:ext>
            </a:extLst>
          </p:cNvPr>
          <p:cNvSpPr/>
          <p:nvPr/>
        </p:nvSpPr>
        <p:spPr>
          <a:xfrm>
            <a:off x="3697153" y="5184578"/>
            <a:ext cx="609685" cy="475247"/>
          </a:xfrm>
          <a:custGeom>
            <a:avLst/>
            <a:gdLst>
              <a:gd name="T0" fmla="*/ 2055 w 11988"/>
              <a:gd name="T1" fmla="*/ 4465 h 9345"/>
              <a:gd name="T2" fmla="*/ 1716 w 11988"/>
              <a:gd name="T3" fmla="*/ 4461 h 9345"/>
              <a:gd name="T4" fmla="*/ 1261 w 11988"/>
              <a:gd name="T5" fmla="*/ 4912 h 9345"/>
              <a:gd name="T6" fmla="*/ 1261 w 11988"/>
              <a:gd name="T7" fmla="*/ 5234 h 9345"/>
              <a:gd name="T8" fmla="*/ 4043 w 11988"/>
              <a:gd name="T9" fmla="*/ 7982 h 9345"/>
              <a:gd name="T10" fmla="*/ 4746 w 11988"/>
              <a:gd name="T11" fmla="*/ 7982 h 9345"/>
              <a:gd name="T12" fmla="*/ 10726 w 11988"/>
              <a:gd name="T13" fmla="*/ 2035 h 9345"/>
              <a:gd name="T14" fmla="*/ 10727 w 11988"/>
              <a:gd name="T15" fmla="*/ 1712 h 9345"/>
              <a:gd name="T16" fmla="*/ 10273 w 11988"/>
              <a:gd name="T17" fmla="*/ 1261 h 9345"/>
              <a:gd name="T18" fmla="*/ 9935 w 11988"/>
              <a:gd name="T19" fmla="*/ 1263 h 9345"/>
              <a:gd name="T20" fmla="*/ 4771 w 11988"/>
              <a:gd name="T21" fmla="*/ 6401 h 9345"/>
              <a:gd name="T22" fmla="*/ 4020 w 11988"/>
              <a:gd name="T23" fmla="*/ 6402 h 9345"/>
              <a:gd name="T24" fmla="*/ 2055 w 11988"/>
              <a:gd name="T25" fmla="*/ 4465 h 9345"/>
              <a:gd name="T26" fmla="*/ 4393 w 11988"/>
              <a:gd name="T27" fmla="*/ 5272 h 9345"/>
              <a:gd name="T28" fmla="*/ 9183 w 11988"/>
              <a:gd name="T29" fmla="*/ 506 h 9345"/>
              <a:gd name="T30" fmla="*/ 11024 w 11988"/>
              <a:gd name="T31" fmla="*/ 504 h 9345"/>
              <a:gd name="T32" fmla="*/ 11479 w 11988"/>
              <a:gd name="T33" fmla="*/ 955 h 9345"/>
              <a:gd name="T34" fmla="*/ 11478 w 11988"/>
              <a:gd name="T35" fmla="*/ 2791 h 9345"/>
              <a:gd name="T36" fmla="*/ 5497 w 11988"/>
              <a:gd name="T37" fmla="*/ 8739 h 9345"/>
              <a:gd name="T38" fmla="*/ 3292 w 11988"/>
              <a:gd name="T39" fmla="*/ 8740 h 9345"/>
              <a:gd name="T40" fmla="*/ 511 w 11988"/>
              <a:gd name="T41" fmla="*/ 5992 h 9345"/>
              <a:gd name="T42" fmla="*/ 510 w 11988"/>
              <a:gd name="T43" fmla="*/ 4155 h 9345"/>
              <a:gd name="T44" fmla="*/ 965 w 11988"/>
              <a:gd name="T45" fmla="*/ 3704 h 9345"/>
              <a:gd name="T46" fmla="*/ 2805 w 11988"/>
              <a:gd name="T47" fmla="*/ 3706 h 9345"/>
              <a:gd name="T48" fmla="*/ 4393 w 11988"/>
              <a:gd name="T49" fmla="*/ 5272 h 9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88" h="9345">
                <a:moveTo>
                  <a:pt x="2055" y="4465"/>
                </a:moveTo>
                <a:cubicBezTo>
                  <a:pt x="1962" y="4371"/>
                  <a:pt x="1811" y="4370"/>
                  <a:pt x="1716" y="4461"/>
                </a:cubicBezTo>
                <a:lnTo>
                  <a:pt x="1261" y="4912"/>
                </a:lnTo>
                <a:cubicBezTo>
                  <a:pt x="1171" y="5001"/>
                  <a:pt x="1171" y="5146"/>
                  <a:pt x="1261" y="5234"/>
                </a:cubicBezTo>
                <a:lnTo>
                  <a:pt x="4043" y="7982"/>
                </a:lnTo>
                <a:cubicBezTo>
                  <a:pt x="4237" y="8175"/>
                  <a:pt x="4551" y="8175"/>
                  <a:pt x="4746" y="7982"/>
                </a:cubicBezTo>
                <a:lnTo>
                  <a:pt x="10726" y="2035"/>
                </a:lnTo>
                <a:cubicBezTo>
                  <a:pt x="10816" y="1946"/>
                  <a:pt x="10817" y="1801"/>
                  <a:pt x="10727" y="1712"/>
                </a:cubicBezTo>
                <a:lnTo>
                  <a:pt x="10273" y="1261"/>
                </a:lnTo>
                <a:cubicBezTo>
                  <a:pt x="10178" y="1170"/>
                  <a:pt x="10028" y="1171"/>
                  <a:pt x="9935" y="1263"/>
                </a:cubicBezTo>
                <a:lnTo>
                  <a:pt x="4771" y="6401"/>
                </a:lnTo>
                <a:cubicBezTo>
                  <a:pt x="4563" y="6607"/>
                  <a:pt x="4228" y="6608"/>
                  <a:pt x="4020" y="6402"/>
                </a:cubicBezTo>
                <a:lnTo>
                  <a:pt x="2055" y="4465"/>
                </a:lnTo>
                <a:close/>
                <a:moveTo>
                  <a:pt x="4393" y="5272"/>
                </a:moveTo>
                <a:lnTo>
                  <a:pt x="9183" y="506"/>
                </a:lnTo>
                <a:cubicBezTo>
                  <a:pt x="9692" y="2"/>
                  <a:pt x="10516" y="0"/>
                  <a:pt x="11024" y="504"/>
                </a:cubicBezTo>
                <a:lnTo>
                  <a:pt x="11479" y="955"/>
                </a:lnTo>
                <a:cubicBezTo>
                  <a:pt x="11988" y="1461"/>
                  <a:pt x="11988" y="2286"/>
                  <a:pt x="11478" y="2791"/>
                </a:cubicBezTo>
                <a:lnTo>
                  <a:pt x="5497" y="8739"/>
                </a:lnTo>
                <a:cubicBezTo>
                  <a:pt x="4887" y="9345"/>
                  <a:pt x="3903" y="9345"/>
                  <a:pt x="3292" y="8740"/>
                </a:cubicBezTo>
                <a:lnTo>
                  <a:pt x="511" y="5992"/>
                </a:lnTo>
                <a:cubicBezTo>
                  <a:pt x="0" y="5487"/>
                  <a:pt x="0" y="4661"/>
                  <a:pt x="510" y="4155"/>
                </a:cubicBezTo>
                <a:lnTo>
                  <a:pt x="965" y="3704"/>
                </a:lnTo>
                <a:cubicBezTo>
                  <a:pt x="1472" y="3200"/>
                  <a:pt x="2296" y="3201"/>
                  <a:pt x="2805" y="3706"/>
                </a:cubicBezTo>
                <a:lnTo>
                  <a:pt x="4393" y="52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4F37C9-00E0-42A0-B5EC-2DDFFE09B6C6}"/>
                  </a:ext>
                </a:extLst>
              </p:cNvPr>
              <p:cNvSpPr txBox="1"/>
              <p:nvPr/>
            </p:nvSpPr>
            <p:spPr>
              <a:xfrm>
                <a:off x="838200" y="6031210"/>
                <a:ext cx="8313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Communication costs: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func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⋅ℓ)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in one round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4F37C9-00E0-42A0-B5EC-2DDFFE09B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31210"/>
                <a:ext cx="8313173" cy="461665"/>
              </a:xfrm>
              <a:prstGeom prst="rect">
                <a:avLst/>
              </a:prstGeom>
              <a:blipFill>
                <a:blip r:embed="rId9"/>
                <a:stretch>
                  <a:fillRect l="-1027" t="-9211" r="-220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iconfont-11592-5504252">
            <a:extLst>
              <a:ext uri="{FF2B5EF4-FFF2-40B4-BE49-F238E27FC236}">
                <a16:creationId xmlns:a16="http://schemas.microsoft.com/office/drawing/2014/main" id="{872DE102-1167-477C-BB8F-68FB2A50C2EA}"/>
              </a:ext>
            </a:extLst>
          </p:cNvPr>
          <p:cNvSpPr/>
          <p:nvPr/>
        </p:nvSpPr>
        <p:spPr>
          <a:xfrm>
            <a:off x="6141897" y="5184578"/>
            <a:ext cx="609685" cy="475247"/>
          </a:xfrm>
          <a:custGeom>
            <a:avLst/>
            <a:gdLst>
              <a:gd name="T0" fmla="*/ 2055 w 11988"/>
              <a:gd name="T1" fmla="*/ 4465 h 9345"/>
              <a:gd name="T2" fmla="*/ 1716 w 11988"/>
              <a:gd name="T3" fmla="*/ 4461 h 9345"/>
              <a:gd name="T4" fmla="*/ 1261 w 11988"/>
              <a:gd name="T5" fmla="*/ 4912 h 9345"/>
              <a:gd name="T6" fmla="*/ 1261 w 11988"/>
              <a:gd name="T7" fmla="*/ 5234 h 9345"/>
              <a:gd name="T8" fmla="*/ 4043 w 11988"/>
              <a:gd name="T9" fmla="*/ 7982 h 9345"/>
              <a:gd name="T10" fmla="*/ 4746 w 11988"/>
              <a:gd name="T11" fmla="*/ 7982 h 9345"/>
              <a:gd name="T12" fmla="*/ 10726 w 11988"/>
              <a:gd name="T13" fmla="*/ 2035 h 9345"/>
              <a:gd name="T14" fmla="*/ 10727 w 11988"/>
              <a:gd name="T15" fmla="*/ 1712 h 9345"/>
              <a:gd name="T16" fmla="*/ 10273 w 11988"/>
              <a:gd name="T17" fmla="*/ 1261 h 9345"/>
              <a:gd name="T18" fmla="*/ 9935 w 11988"/>
              <a:gd name="T19" fmla="*/ 1263 h 9345"/>
              <a:gd name="T20" fmla="*/ 4771 w 11988"/>
              <a:gd name="T21" fmla="*/ 6401 h 9345"/>
              <a:gd name="T22" fmla="*/ 4020 w 11988"/>
              <a:gd name="T23" fmla="*/ 6402 h 9345"/>
              <a:gd name="T24" fmla="*/ 2055 w 11988"/>
              <a:gd name="T25" fmla="*/ 4465 h 9345"/>
              <a:gd name="T26" fmla="*/ 4393 w 11988"/>
              <a:gd name="T27" fmla="*/ 5272 h 9345"/>
              <a:gd name="T28" fmla="*/ 9183 w 11988"/>
              <a:gd name="T29" fmla="*/ 506 h 9345"/>
              <a:gd name="T30" fmla="*/ 11024 w 11988"/>
              <a:gd name="T31" fmla="*/ 504 h 9345"/>
              <a:gd name="T32" fmla="*/ 11479 w 11988"/>
              <a:gd name="T33" fmla="*/ 955 h 9345"/>
              <a:gd name="T34" fmla="*/ 11478 w 11988"/>
              <a:gd name="T35" fmla="*/ 2791 h 9345"/>
              <a:gd name="T36" fmla="*/ 5497 w 11988"/>
              <a:gd name="T37" fmla="*/ 8739 h 9345"/>
              <a:gd name="T38" fmla="*/ 3292 w 11988"/>
              <a:gd name="T39" fmla="*/ 8740 h 9345"/>
              <a:gd name="T40" fmla="*/ 511 w 11988"/>
              <a:gd name="T41" fmla="*/ 5992 h 9345"/>
              <a:gd name="T42" fmla="*/ 510 w 11988"/>
              <a:gd name="T43" fmla="*/ 4155 h 9345"/>
              <a:gd name="T44" fmla="*/ 965 w 11988"/>
              <a:gd name="T45" fmla="*/ 3704 h 9345"/>
              <a:gd name="T46" fmla="*/ 2805 w 11988"/>
              <a:gd name="T47" fmla="*/ 3706 h 9345"/>
              <a:gd name="T48" fmla="*/ 4393 w 11988"/>
              <a:gd name="T49" fmla="*/ 5272 h 9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88" h="9345">
                <a:moveTo>
                  <a:pt x="2055" y="4465"/>
                </a:moveTo>
                <a:cubicBezTo>
                  <a:pt x="1962" y="4371"/>
                  <a:pt x="1811" y="4370"/>
                  <a:pt x="1716" y="4461"/>
                </a:cubicBezTo>
                <a:lnTo>
                  <a:pt x="1261" y="4912"/>
                </a:lnTo>
                <a:cubicBezTo>
                  <a:pt x="1171" y="5001"/>
                  <a:pt x="1171" y="5146"/>
                  <a:pt x="1261" y="5234"/>
                </a:cubicBezTo>
                <a:lnTo>
                  <a:pt x="4043" y="7982"/>
                </a:lnTo>
                <a:cubicBezTo>
                  <a:pt x="4237" y="8175"/>
                  <a:pt x="4551" y="8175"/>
                  <a:pt x="4746" y="7982"/>
                </a:cubicBezTo>
                <a:lnTo>
                  <a:pt x="10726" y="2035"/>
                </a:lnTo>
                <a:cubicBezTo>
                  <a:pt x="10816" y="1946"/>
                  <a:pt x="10817" y="1801"/>
                  <a:pt x="10727" y="1712"/>
                </a:cubicBezTo>
                <a:lnTo>
                  <a:pt x="10273" y="1261"/>
                </a:lnTo>
                <a:cubicBezTo>
                  <a:pt x="10178" y="1170"/>
                  <a:pt x="10028" y="1171"/>
                  <a:pt x="9935" y="1263"/>
                </a:cubicBezTo>
                <a:lnTo>
                  <a:pt x="4771" y="6401"/>
                </a:lnTo>
                <a:cubicBezTo>
                  <a:pt x="4563" y="6607"/>
                  <a:pt x="4228" y="6608"/>
                  <a:pt x="4020" y="6402"/>
                </a:cubicBezTo>
                <a:lnTo>
                  <a:pt x="2055" y="4465"/>
                </a:lnTo>
                <a:close/>
                <a:moveTo>
                  <a:pt x="4393" y="5272"/>
                </a:moveTo>
                <a:lnTo>
                  <a:pt x="9183" y="506"/>
                </a:lnTo>
                <a:cubicBezTo>
                  <a:pt x="9692" y="2"/>
                  <a:pt x="10516" y="0"/>
                  <a:pt x="11024" y="504"/>
                </a:cubicBezTo>
                <a:lnTo>
                  <a:pt x="11479" y="955"/>
                </a:lnTo>
                <a:cubicBezTo>
                  <a:pt x="11988" y="1461"/>
                  <a:pt x="11988" y="2286"/>
                  <a:pt x="11478" y="2791"/>
                </a:cubicBezTo>
                <a:lnTo>
                  <a:pt x="5497" y="8739"/>
                </a:lnTo>
                <a:cubicBezTo>
                  <a:pt x="4887" y="9345"/>
                  <a:pt x="3903" y="9345"/>
                  <a:pt x="3292" y="8740"/>
                </a:cubicBezTo>
                <a:lnTo>
                  <a:pt x="511" y="5992"/>
                </a:lnTo>
                <a:cubicBezTo>
                  <a:pt x="0" y="5487"/>
                  <a:pt x="0" y="4661"/>
                  <a:pt x="510" y="4155"/>
                </a:cubicBezTo>
                <a:lnTo>
                  <a:pt x="965" y="3704"/>
                </a:lnTo>
                <a:cubicBezTo>
                  <a:pt x="1472" y="3200"/>
                  <a:pt x="2296" y="3201"/>
                  <a:pt x="2805" y="3706"/>
                </a:cubicBezTo>
                <a:lnTo>
                  <a:pt x="4393" y="52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03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E3145-5623-4D4B-9DFF-1024474F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20E3F-6E85-4F60-964E-96677D3D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49001" cy="4726524"/>
          </a:xfrm>
        </p:spPr>
        <p:txBody>
          <a:bodyPr>
            <a:normAutofit/>
          </a:bodyPr>
          <a:lstStyle/>
          <a:p>
            <a:pPr marL="457200" marR="0" lvl="1" indent="-457200" fontAlgn="auto"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800" dirty="0"/>
              <a:t>We propose a </a:t>
            </a:r>
            <a:r>
              <a:rPr lang="en-US" altLang="zh-CN" sz="2800" dirty="0">
                <a:solidFill>
                  <a:srgbClr val="FF6600"/>
                </a:solidFill>
              </a:rPr>
              <a:t>stateless and deterministic </a:t>
            </a:r>
            <a:r>
              <a:rPr lang="en-US" altLang="zh-CN" sz="2800" dirty="0"/>
              <a:t>multi-party EdDSA, in the assumption of </a:t>
            </a:r>
            <a:r>
              <a:rPr lang="en-US" altLang="zh-CN" sz="2800" dirty="0">
                <a:solidFill>
                  <a:srgbClr val="007A37"/>
                </a:solidFill>
              </a:rPr>
              <a:t>all-but-one malicious corruption</a:t>
            </a:r>
            <a:r>
              <a:rPr lang="en-US" altLang="zh-CN" sz="2800" dirty="0"/>
              <a:t>. </a:t>
            </a:r>
          </a:p>
          <a:p>
            <a:pPr marL="457200" lvl="1" indent="-457200"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800" dirty="0"/>
              <a:t>Support </a:t>
            </a:r>
            <a:r>
              <a:rPr lang="en-US" altLang="zh-CN" sz="2800" dirty="0">
                <a:solidFill>
                  <a:srgbClr val="007A37"/>
                </a:solidFill>
              </a:rPr>
              <a:t>standard EdDSA PRF </a:t>
            </a:r>
            <a:r>
              <a:rPr lang="en-US" altLang="zh-CN" sz="2800" dirty="0"/>
              <a:t>circuit (e.g., SHA512)</a:t>
            </a:r>
          </a:p>
          <a:p>
            <a:pPr marL="457200" lvl="1" indent="-457200"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800" dirty="0">
                <a:solidFill>
                  <a:srgbClr val="007A37"/>
                </a:solidFill>
              </a:rPr>
              <a:t>Low communication costs:</a:t>
            </a:r>
          </a:p>
          <a:p>
            <a:pPr lvl="1">
              <a:spcBef>
                <a:spcPts val="1200"/>
              </a:spcBef>
            </a:pPr>
            <a:r>
              <a:rPr lang="en-US" altLang="zh-CN" sz="2800" dirty="0"/>
              <a:t>Comm.: improve communication costs compared to [GKMN’21].</a:t>
            </a:r>
          </a:p>
          <a:p>
            <a:pPr lvl="1">
              <a:spcBef>
                <a:spcPts val="1200"/>
              </a:spcBef>
            </a:pPr>
            <a:r>
              <a:rPr lang="en-US" altLang="zh-CN" sz="2800" dirty="0"/>
              <a:t>Rounds: match regular threshold Schnorr (3 rounds).</a:t>
            </a:r>
          </a:p>
          <a:p>
            <a:pPr marL="457200" lvl="1" indent="-457200"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800" dirty="0"/>
              <a:t>See the paper for concrete cost analysis and details.</a:t>
            </a:r>
          </a:p>
        </p:txBody>
      </p:sp>
    </p:spTree>
    <p:extLst>
      <p:ext uri="{BB962C8B-B14F-4D97-AF65-F5344CB8AC3E}">
        <p14:creationId xmlns:p14="http://schemas.microsoft.com/office/powerpoint/2010/main" val="136189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A2E119-6A34-447F-AEAB-EE2528090DA5}"/>
              </a:ext>
            </a:extLst>
          </p:cNvPr>
          <p:cNvSpPr txBox="1"/>
          <p:nvPr/>
        </p:nvSpPr>
        <p:spPr>
          <a:xfrm>
            <a:off x="3778929" y="2413337"/>
            <a:ext cx="5905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1A4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zh-CN" altLang="en-US" sz="6000" b="1" dirty="0">
                <a:solidFill>
                  <a:srgbClr val="1A4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altLang="zh-CN" sz="6000" b="1" dirty="0">
              <a:solidFill>
                <a:srgbClr val="1A4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ED2E1E-07CC-47FB-A94B-77F2470920E9}"/>
              </a:ext>
            </a:extLst>
          </p:cNvPr>
          <p:cNvGrpSpPr/>
          <p:nvPr/>
        </p:nvGrpSpPr>
        <p:grpSpPr>
          <a:xfrm>
            <a:off x="6731854" y="4921147"/>
            <a:ext cx="5067774" cy="584775"/>
            <a:chOff x="4305868" y="4794943"/>
            <a:chExt cx="5067774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2486839-5835-4C79-B732-5E95CEABE152}"/>
                </a:ext>
              </a:extLst>
            </p:cNvPr>
            <p:cNvSpPr txBox="1"/>
            <p:nvPr/>
          </p:nvSpPr>
          <p:spPr>
            <a:xfrm>
              <a:off x="5008729" y="4794943"/>
              <a:ext cx="43649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/>
                <a:t>fengqi.whu@whu.edu.cn</a:t>
              </a:r>
              <a:endParaRPr lang="zh-CN" altLang="en-US" sz="3200" dirty="0"/>
            </a:p>
          </p:txBody>
        </p:sp>
        <p:sp>
          <p:nvSpPr>
            <p:cNvPr id="5" name="iconfont-11910-7191802">
              <a:extLst>
                <a:ext uri="{FF2B5EF4-FFF2-40B4-BE49-F238E27FC236}">
                  <a16:creationId xmlns:a16="http://schemas.microsoft.com/office/drawing/2014/main" id="{B74B82D9-2BC3-4D4A-B48A-FF40428FA6AD}"/>
                </a:ext>
              </a:extLst>
            </p:cNvPr>
            <p:cNvSpPr/>
            <p:nvPr/>
          </p:nvSpPr>
          <p:spPr>
            <a:xfrm>
              <a:off x="4305868" y="4879824"/>
              <a:ext cx="518657" cy="415012"/>
            </a:xfrm>
            <a:custGeom>
              <a:avLst/>
              <a:gdLst>
                <a:gd name="T0" fmla="*/ 9335 w 9957"/>
                <a:gd name="T1" fmla="*/ 0 h 7965"/>
                <a:gd name="T2" fmla="*/ 622 w 9957"/>
                <a:gd name="T3" fmla="*/ 0 h 7965"/>
                <a:gd name="T4" fmla="*/ 0 w 9957"/>
                <a:gd name="T5" fmla="*/ 622 h 7965"/>
                <a:gd name="T6" fmla="*/ 0 w 9957"/>
                <a:gd name="T7" fmla="*/ 7342 h 7965"/>
                <a:gd name="T8" fmla="*/ 622 w 9957"/>
                <a:gd name="T9" fmla="*/ 7965 h 7965"/>
                <a:gd name="T10" fmla="*/ 9335 w 9957"/>
                <a:gd name="T11" fmla="*/ 7965 h 7965"/>
                <a:gd name="T12" fmla="*/ 9472 w 9957"/>
                <a:gd name="T13" fmla="*/ 7949 h 7965"/>
                <a:gd name="T14" fmla="*/ 9684 w 9957"/>
                <a:gd name="T15" fmla="*/ 7868 h 7965"/>
                <a:gd name="T16" fmla="*/ 9684 w 9957"/>
                <a:gd name="T17" fmla="*/ 7849 h 7965"/>
                <a:gd name="T18" fmla="*/ 9957 w 9957"/>
                <a:gd name="T19" fmla="*/ 7342 h 7965"/>
                <a:gd name="T20" fmla="*/ 9957 w 9957"/>
                <a:gd name="T21" fmla="*/ 621 h 7965"/>
                <a:gd name="T22" fmla="*/ 9335 w 9957"/>
                <a:gd name="T23" fmla="*/ 0 h 7965"/>
                <a:gd name="T24" fmla="*/ 4979 w 9957"/>
                <a:gd name="T25" fmla="*/ 4542 h 7965"/>
                <a:gd name="T26" fmla="*/ 700 w 9957"/>
                <a:gd name="T27" fmla="*/ 700 h 7965"/>
                <a:gd name="T28" fmla="*/ 9282 w 9957"/>
                <a:gd name="T29" fmla="*/ 700 h 7965"/>
                <a:gd name="T30" fmla="*/ 4979 w 9957"/>
                <a:gd name="T31" fmla="*/ 4542 h 7965"/>
                <a:gd name="T32" fmla="*/ 622 w 9957"/>
                <a:gd name="T33" fmla="*/ 1465 h 7965"/>
                <a:gd name="T34" fmla="*/ 3491 w 9957"/>
                <a:gd name="T35" fmla="*/ 4045 h 7965"/>
                <a:gd name="T36" fmla="*/ 622 w 9957"/>
                <a:gd name="T37" fmla="*/ 6903 h 7965"/>
                <a:gd name="T38" fmla="*/ 622 w 9957"/>
                <a:gd name="T39" fmla="*/ 1465 h 7965"/>
                <a:gd name="T40" fmla="*/ 3955 w 9957"/>
                <a:gd name="T41" fmla="*/ 4448 h 7965"/>
                <a:gd name="T42" fmla="*/ 4782 w 9957"/>
                <a:gd name="T43" fmla="*/ 5192 h 7965"/>
                <a:gd name="T44" fmla="*/ 5196 w 9957"/>
                <a:gd name="T45" fmla="*/ 5192 h 7965"/>
                <a:gd name="T46" fmla="*/ 6077 w 9957"/>
                <a:gd name="T47" fmla="*/ 4405 h 7965"/>
                <a:gd name="T48" fmla="*/ 8775 w 9957"/>
                <a:gd name="T49" fmla="*/ 7342 h 7965"/>
                <a:gd name="T50" fmla="*/ 1061 w 9957"/>
                <a:gd name="T51" fmla="*/ 7342 h 7965"/>
                <a:gd name="T52" fmla="*/ 3955 w 9957"/>
                <a:gd name="T53" fmla="*/ 4448 h 7965"/>
                <a:gd name="T54" fmla="*/ 6534 w 9957"/>
                <a:gd name="T55" fmla="*/ 3988 h 7965"/>
                <a:gd name="T56" fmla="*/ 9334 w 9957"/>
                <a:gd name="T57" fmla="*/ 1500 h 7965"/>
                <a:gd name="T58" fmla="*/ 9334 w 9957"/>
                <a:gd name="T59" fmla="*/ 7038 h 7965"/>
                <a:gd name="T60" fmla="*/ 6534 w 9957"/>
                <a:gd name="T61" fmla="*/ 3988 h 7965"/>
                <a:gd name="T62" fmla="*/ 6534 w 9957"/>
                <a:gd name="T63" fmla="*/ 3988 h 7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57" h="7965">
                  <a:moveTo>
                    <a:pt x="9335" y="0"/>
                  </a:moveTo>
                  <a:lnTo>
                    <a:pt x="622" y="0"/>
                  </a:lnTo>
                  <a:cubicBezTo>
                    <a:pt x="279" y="0"/>
                    <a:pt x="0" y="278"/>
                    <a:pt x="0" y="622"/>
                  </a:cubicBezTo>
                  <a:lnTo>
                    <a:pt x="0" y="7342"/>
                  </a:lnTo>
                  <a:cubicBezTo>
                    <a:pt x="0" y="7686"/>
                    <a:pt x="279" y="7965"/>
                    <a:pt x="622" y="7965"/>
                  </a:cubicBezTo>
                  <a:lnTo>
                    <a:pt x="9335" y="7965"/>
                  </a:lnTo>
                  <a:cubicBezTo>
                    <a:pt x="9381" y="7965"/>
                    <a:pt x="9427" y="7960"/>
                    <a:pt x="9472" y="7949"/>
                  </a:cubicBezTo>
                  <a:cubicBezTo>
                    <a:pt x="9551" y="7949"/>
                    <a:pt x="9626" y="7921"/>
                    <a:pt x="9684" y="7868"/>
                  </a:cubicBezTo>
                  <a:lnTo>
                    <a:pt x="9684" y="7849"/>
                  </a:lnTo>
                  <a:cubicBezTo>
                    <a:pt x="9852" y="7736"/>
                    <a:pt x="9955" y="7546"/>
                    <a:pt x="9957" y="7342"/>
                  </a:cubicBezTo>
                  <a:lnTo>
                    <a:pt x="9957" y="621"/>
                  </a:lnTo>
                  <a:cubicBezTo>
                    <a:pt x="9957" y="277"/>
                    <a:pt x="9679" y="0"/>
                    <a:pt x="9335" y="0"/>
                  </a:cubicBezTo>
                  <a:close/>
                  <a:moveTo>
                    <a:pt x="4979" y="4542"/>
                  </a:moveTo>
                  <a:lnTo>
                    <a:pt x="700" y="700"/>
                  </a:lnTo>
                  <a:lnTo>
                    <a:pt x="9282" y="700"/>
                  </a:lnTo>
                  <a:lnTo>
                    <a:pt x="4979" y="4542"/>
                  </a:lnTo>
                  <a:close/>
                  <a:moveTo>
                    <a:pt x="622" y="1465"/>
                  </a:moveTo>
                  <a:lnTo>
                    <a:pt x="3491" y="4045"/>
                  </a:lnTo>
                  <a:lnTo>
                    <a:pt x="622" y="6903"/>
                  </a:lnTo>
                  <a:lnTo>
                    <a:pt x="622" y="1465"/>
                  </a:lnTo>
                  <a:close/>
                  <a:moveTo>
                    <a:pt x="3955" y="4448"/>
                  </a:moveTo>
                  <a:lnTo>
                    <a:pt x="4782" y="5192"/>
                  </a:lnTo>
                  <a:cubicBezTo>
                    <a:pt x="4900" y="5297"/>
                    <a:pt x="5079" y="5297"/>
                    <a:pt x="5196" y="5192"/>
                  </a:cubicBezTo>
                  <a:lnTo>
                    <a:pt x="6077" y="4405"/>
                  </a:lnTo>
                  <a:lnTo>
                    <a:pt x="8775" y="7342"/>
                  </a:lnTo>
                  <a:lnTo>
                    <a:pt x="1061" y="7342"/>
                  </a:lnTo>
                  <a:lnTo>
                    <a:pt x="3955" y="4448"/>
                  </a:lnTo>
                  <a:close/>
                  <a:moveTo>
                    <a:pt x="6534" y="3988"/>
                  </a:moveTo>
                  <a:lnTo>
                    <a:pt x="9334" y="1500"/>
                  </a:lnTo>
                  <a:lnTo>
                    <a:pt x="9334" y="7038"/>
                  </a:lnTo>
                  <a:lnTo>
                    <a:pt x="6534" y="3988"/>
                  </a:lnTo>
                  <a:close/>
                  <a:moveTo>
                    <a:pt x="6534" y="3988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226CCDE9-BD22-88A9-B1FD-DEF056881C1B}"/>
              </a:ext>
            </a:extLst>
          </p:cNvPr>
          <p:cNvSpPr txBox="1"/>
          <p:nvPr/>
        </p:nvSpPr>
        <p:spPr>
          <a:xfrm>
            <a:off x="730991" y="4982702"/>
            <a:ext cx="5257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u="sng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https://eprint.iacr.org/2024/358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D9378E-8526-265C-1E4D-F1DD38468BB7}"/>
              </a:ext>
            </a:extLst>
          </p:cNvPr>
          <p:cNvSpPr txBox="1"/>
          <p:nvPr/>
        </p:nvSpPr>
        <p:spPr>
          <a:xfrm>
            <a:off x="9254233" y="763530"/>
            <a:ext cx="18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A4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PKC 2025</a:t>
            </a:r>
            <a:endParaRPr lang="zh-CN" altLang="en-US" sz="2800" b="1" dirty="0">
              <a:solidFill>
                <a:srgbClr val="1A4A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图片 8" descr="卡通人物&#10;&#10;AI 生成的内容可能不正确。">
            <a:extLst>
              <a:ext uri="{FF2B5EF4-FFF2-40B4-BE49-F238E27FC236}">
                <a16:creationId xmlns:a16="http://schemas.microsoft.com/office/drawing/2014/main" id="{7E7692B8-C19D-168E-9F22-E9F0FA52E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37" y="1580828"/>
            <a:ext cx="2295074" cy="22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1534D-EF30-4C43-99EF-C3BB9104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This Paper</a:t>
            </a:r>
            <a:endParaRPr lang="zh-CN" altLang="en-US" dirty="0">
              <a:solidFill>
                <a:srgbClr val="1A4A39"/>
              </a:solidFill>
            </a:endParaRPr>
          </a:p>
        </p:txBody>
      </p:sp>
      <p:pic>
        <p:nvPicPr>
          <p:cNvPr id="5" name="图形 4" descr="用户">
            <a:extLst>
              <a:ext uri="{FF2B5EF4-FFF2-40B4-BE49-F238E27FC236}">
                <a16:creationId xmlns:a16="http://schemas.microsoft.com/office/drawing/2014/main" id="{91A9FFCB-2908-4B8B-AC8A-CDB1761CB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8138" y="1281064"/>
            <a:ext cx="914400" cy="914400"/>
          </a:xfrm>
          <a:prstGeom prst="rect">
            <a:avLst/>
          </a:prstGeom>
        </p:spPr>
      </p:pic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712F0E8F-0C13-41CE-BCF4-93A00FAE3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4315" y="128106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9FF2644-24E5-4C6E-96B3-03D9206E3E28}"/>
                  </a:ext>
                </a:extLst>
              </p:cNvPr>
              <p:cNvSpPr/>
              <p:nvPr/>
            </p:nvSpPr>
            <p:spPr>
              <a:xfrm>
                <a:off x="4033456" y="1647851"/>
                <a:ext cx="1257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𝑠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9FF2644-24E5-4C6E-96B3-03D9206E3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56" y="1647851"/>
                <a:ext cx="1257780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7BB3491-845A-4A3C-B93F-9DB8BDF7BF0C}"/>
                  </a:ext>
                </a:extLst>
              </p:cNvPr>
              <p:cNvSpPr/>
              <p:nvPr/>
            </p:nvSpPr>
            <p:spPr>
              <a:xfrm>
                <a:off x="6758098" y="1647851"/>
                <a:ext cx="1302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𝑠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7BB3491-845A-4A3C-B93F-9DB8BDF7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098" y="1647851"/>
                <a:ext cx="1302536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51E9804-B0DB-43CC-97DB-901DD2685632}"/>
                  </a:ext>
                </a:extLst>
              </p:cNvPr>
              <p:cNvSpPr/>
              <p:nvPr/>
            </p:nvSpPr>
            <p:spPr>
              <a:xfrm>
                <a:off x="2848112" y="2175272"/>
                <a:ext cx="1926040" cy="1045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zh-CN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CN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  <m: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51E9804-B0DB-43CC-97DB-901DD2685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12" y="2175272"/>
                <a:ext cx="1926040" cy="1045223"/>
              </a:xfrm>
              <a:prstGeom prst="rect">
                <a:avLst/>
              </a:prstGeom>
              <a:blipFill>
                <a:blip r:embed="rId9"/>
                <a:stretch>
                  <a:fillRect l="-316" b="-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DAE3B67-A0F5-4745-8D92-C7CA07B695FF}"/>
                  </a:ext>
                </a:extLst>
              </p:cNvPr>
              <p:cNvSpPr/>
              <p:nvPr/>
            </p:nvSpPr>
            <p:spPr>
              <a:xfrm>
                <a:off x="7441808" y="2175272"/>
                <a:ext cx="1967590" cy="1045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zh-CN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CN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d>
                      <m:dPr>
                        <m:ctrlP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</a:p>
              <a:p>
                <a:pPr marL="0" marR="0" lvl="0" indent="0" algn="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C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DAE3B67-A0F5-4745-8D92-C7CA07B69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08" y="2175272"/>
                <a:ext cx="1967590" cy="1045223"/>
              </a:xfrm>
              <a:prstGeom prst="rect">
                <a:avLst/>
              </a:prstGeom>
              <a:blipFill>
                <a:blip r:embed="rId10"/>
                <a:stretch>
                  <a:fillRect b="-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9BE06207-7415-4E87-8578-20F542FEB5C5}"/>
              </a:ext>
            </a:extLst>
          </p:cNvPr>
          <p:cNvGrpSpPr/>
          <p:nvPr/>
        </p:nvGrpSpPr>
        <p:grpSpPr>
          <a:xfrm>
            <a:off x="2848112" y="4325424"/>
            <a:ext cx="6561286" cy="2038769"/>
            <a:chOff x="2848112" y="4115874"/>
            <a:chExt cx="6561286" cy="2038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38457E0B-A6CA-46B0-A894-1EC1C2D0BCE3}"/>
                    </a:ext>
                  </a:extLst>
                </p:cNvPr>
                <p:cNvSpPr/>
                <p:nvPr/>
              </p:nvSpPr>
              <p:spPr>
                <a:xfrm>
                  <a:off x="2848112" y="5617252"/>
                  <a:ext cx="1639551" cy="537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𝑠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38457E0B-A6CA-46B0-A894-1EC1C2D0B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112" y="5617252"/>
                  <a:ext cx="1639551" cy="537391"/>
                </a:xfrm>
                <a:prstGeom prst="rect">
                  <a:avLst/>
                </a:prstGeom>
                <a:blipFill>
                  <a:blip r:embed="rId11"/>
                  <a:stretch>
                    <a:fillRect b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5A6C0E27-8149-4211-B1E2-6B0F9334F023}"/>
                    </a:ext>
                  </a:extLst>
                </p:cNvPr>
                <p:cNvSpPr/>
                <p:nvPr/>
              </p:nvSpPr>
              <p:spPr>
                <a:xfrm>
                  <a:off x="7769847" y="5617252"/>
                  <a:ext cx="1639551" cy="537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𝑠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5A6C0E27-8149-4211-B1E2-6B0F9334F0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9847" y="5617252"/>
                  <a:ext cx="1639551" cy="537391"/>
                </a:xfrm>
                <a:prstGeom prst="rect">
                  <a:avLst/>
                </a:prstGeom>
                <a:blipFill>
                  <a:blip r:embed="rId12"/>
                  <a:stretch>
                    <a:fillRect b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68D9486B-22F9-4F64-A8C3-EBFAA8CDC180}"/>
                </a:ext>
              </a:extLst>
            </p:cNvPr>
            <p:cNvCxnSpPr>
              <a:cxnSpLocks/>
            </p:cNvCxnSpPr>
            <p:nvPr/>
          </p:nvCxnSpPr>
          <p:spPr>
            <a:xfrm>
              <a:off x="4599740" y="5975155"/>
              <a:ext cx="2926648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E7FAA0EE-85DB-4486-B74D-FB353DDDEDD2}"/>
                    </a:ext>
                  </a:extLst>
                </p:cNvPr>
                <p:cNvSpPr/>
                <p:nvPr/>
              </p:nvSpPr>
              <p:spPr>
                <a:xfrm>
                  <a:off x="2848112" y="4115874"/>
                  <a:ext cx="2392450" cy="1553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𝑃𝐾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||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||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𝑠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E7FAA0EE-85DB-4486-B74D-FB353DDDED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112" y="4115874"/>
                  <a:ext cx="2392450" cy="1553054"/>
                </a:xfrm>
                <a:prstGeom prst="rect">
                  <a:avLst/>
                </a:prstGeom>
                <a:blipFill>
                  <a:blip r:embed="rId13"/>
                  <a:stretch>
                    <a:fillRect l="-2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3845D8F-147C-4C2A-9556-7044AC27C70D}"/>
                    </a:ext>
                  </a:extLst>
                </p:cNvPr>
                <p:cNvSpPr/>
                <p:nvPr/>
              </p:nvSpPr>
              <p:spPr>
                <a:xfrm>
                  <a:off x="7016948" y="4115874"/>
                  <a:ext cx="2392450" cy="1553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  <a:endPara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  <a:p>
                  <a:pPr marL="0" marR="0" lvl="0" indent="0" algn="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𝑃𝐾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||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||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𝑠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3845D8F-147C-4C2A-9556-7044AC27C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948" y="4115874"/>
                  <a:ext cx="2392450" cy="15530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136D37D-47F7-4523-9F77-231A8461DD21}"/>
                  </a:ext>
                </a:extLst>
              </p:cNvPr>
              <p:cNvSpPr/>
              <p:nvPr/>
            </p:nvSpPr>
            <p:spPr>
              <a:xfrm>
                <a:off x="5242194" y="3254612"/>
                <a:ext cx="1725549" cy="52435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136D37D-47F7-4523-9F77-231A8461D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94" y="3254612"/>
                <a:ext cx="1725549" cy="524353"/>
              </a:xfrm>
              <a:prstGeom prst="rect">
                <a:avLst/>
              </a:prstGeom>
              <a:blipFill>
                <a:blip r:embed="rId15"/>
                <a:stretch>
                  <a:fillRect b="-4494"/>
                </a:stretch>
              </a:blip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6809CC1-2469-4A4C-A2F3-EE56FF893510}"/>
                  </a:ext>
                </a:extLst>
              </p:cNvPr>
              <p:cNvSpPr/>
              <p:nvPr/>
            </p:nvSpPr>
            <p:spPr>
              <a:xfrm>
                <a:off x="5242194" y="3880650"/>
                <a:ext cx="1725549" cy="52435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6809CC1-2469-4A4C-A2F3-EE56FF893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94" y="3880650"/>
                <a:ext cx="1725549" cy="524353"/>
              </a:xfrm>
              <a:prstGeom prst="rect">
                <a:avLst/>
              </a:prstGeom>
              <a:blipFill>
                <a:blip r:embed="rId16"/>
                <a:stretch>
                  <a:fillRect b="-4494"/>
                </a:stretch>
              </a:blip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A289B21-D60F-4637-801F-B72419B88BE2}"/>
              </a:ext>
            </a:extLst>
          </p:cNvPr>
          <p:cNvCxnSpPr>
            <a:cxnSpLocks/>
            <a:stCxn id="31" idx="3"/>
            <a:endCxn id="17" idx="1"/>
          </p:cNvCxnSpPr>
          <p:nvPr/>
        </p:nvCxnSpPr>
        <p:spPr>
          <a:xfrm>
            <a:off x="4031225" y="3516789"/>
            <a:ext cx="1210969" cy="0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ED301A5-65BB-45D4-BFF8-58E792643791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>
            <a:off x="6967743" y="3516789"/>
            <a:ext cx="1183521" cy="0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BC5E11D-09B8-451C-83BF-4C64A8A58328}"/>
              </a:ext>
            </a:extLst>
          </p:cNvPr>
          <p:cNvCxnSpPr>
            <a:cxnSpLocks/>
            <a:stCxn id="36" idx="3"/>
            <a:endCxn id="18" idx="1"/>
          </p:cNvCxnSpPr>
          <p:nvPr/>
        </p:nvCxnSpPr>
        <p:spPr>
          <a:xfrm>
            <a:off x="4071380" y="4142827"/>
            <a:ext cx="1170814" cy="0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4D4ED8A-EE5D-496E-ACC3-1812C635A44C}"/>
              </a:ext>
            </a:extLst>
          </p:cNvPr>
          <p:cNvCxnSpPr>
            <a:cxnSpLocks/>
            <a:stCxn id="18" idx="3"/>
            <a:endCxn id="39" idx="1"/>
          </p:cNvCxnSpPr>
          <p:nvPr/>
        </p:nvCxnSpPr>
        <p:spPr>
          <a:xfrm>
            <a:off x="6967743" y="4142827"/>
            <a:ext cx="1219037" cy="0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3B4FFB7-2099-4FB8-916F-16170CF325F5}"/>
                  </a:ext>
                </a:extLst>
              </p:cNvPr>
              <p:cNvSpPr txBox="1"/>
              <p:nvPr/>
            </p:nvSpPr>
            <p:spPr>
              <a:xfrm>
                <a:off x="3525958" y="3301345"/>
                <a:ext cx="5052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3B4FFB7-2099-4FB8-916F-16170CF3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958" y="3301345"/>
                <a:ext cx="50526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6F4F8FB-66C6-44CB-A52D-D827299C39FA}"/>
                  </a:ext>
                </a:extLst>
              </p:cNvPr>
              <p:cNvSpPr txBox="1"/>
              <p:nvPr/>
            </p:nvSpPr>
            <p:spPr>
              <a:xfrm>
                <a:off x="8151264" y="3301345"/>
                <a:ext cx="57387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6F4F8FB-66C6-44CB-A52D-D827299C3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64" y="3301345"/>
                <a:ext cx="573875" cy="430887"/>
              </a:xfrm>
              <a:prstGeom prst="rect">
                <a:avLst/>
              </a:prstGeom>
              <a:blipFill>
                <a:blip r:embed="rId1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36B0DB7-EF4E-4EF5-B3A5-C19DA3FF82CE}"/>
                  </a:ext>
                </a:extLst>
              </p:cNvPr>
              <p:cNvSpPr txBox="1"/>
              <p:nvPr/>
            </p:nvSpPr>
            <p:spPr>
              <a:xfrm>
                <a:off x="3476730" y="3927383"/>
                <a:ext cx="5946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36B0DB7-EF4E-4EF5-B3A5-C19DA3FF8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30" y="3927383"/>
                <a:ext cx="594650" cy="430887"/>
              </a:xfrm>
              <a:prstGeom prst="rect">
                <a:avLst/>
              </a:prstGeom>
              <a:blipFill>
                <a:blip r:embed="rId19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A67ACC2-7652-4316-8732-F3A876809C8D}"/>
                  </a:ext>
                </a:extLst>
              </p:cNvPr>
              <p:cNvSpPr txBox="1"/>
              <p:nvPr/>
            </p:nvSpPr>
            <p:spPr>
              <a:xfrm>
                <a:off x="8186780" y="3927383"/>
                <a:ext cx="5052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A67ACC2-7652-4316-8732-F3A87680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780" y="3927383"/>
                <a:ext cx="505267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椭圆 44">
            <a:extLst>
              <a:ext uri="{FF2B5EF4-FFF2-40B4-BE49-F238E27FC236}">
                <a16:creationId xmlns:a16="http://schemas.microsoft.com/office/drawing/2014/main" id="{DA375CC2-5D8D-46BF-9E47-DC24303C4E82}"/>
              </a:ext>
            </a:extLst>
          </p:cNvPr>
          <p:cNvSpPr/>
          <p:nvPr/>
        </p:nvSpPr>
        <p:spPr>
          <a:xfrm>
            <a:off x="2494777" y="2127132"/>
            <a:ext cx="2557988" cy="121963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D7F8F6E-3139-4DC8-AE12-8BEAC5861B84}"/>
                  </a:ext>
                </a:extLst>
              </p:cNvPr>
              <p:cNvSpPr txBox="1"/>
              <p:nvPr/>
            </p:nvSpPr>
            <p:spPr>
              <a:xfrm>
                <a:off x="5052765" y="2742104"/>
                <a:ext cx="2207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+mn-cs"/>
                  </a:rPr>
                  <a:t>Interactive</a:t>
                </a:r>
                <a:r>
                  <a:rPr kumimoji="0" lang="en-US" altLang="zh-CN" sz="2400" b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ZKP</m:t>
                    </m:r>
                  </m:oMath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D7F8F6E-3139-4DC8-AE12-8BEAC5861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65" y="2742104"/>
                <a:ext cx="2207656" cy="461665"/>
              </a:xfrm>
              <a:prstGeom prst="rect">
                <a:avLst/>
              </a:prstGeom>
              <a:blipFill>
                <a:blip r:embed="rId21"/>
                <a:stretch>
                  <a:fillRect l="-4420" t="-9211" r="-276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E4BB1B29-A67D-4380-8FF1-A8D222C20872}"/>
              </a:ext>
            </a:extLst>
          </p:cNvPr>
          <p:cNvGrpSpPr/>
          <p:nvPr/>
        </p:nvGrpSpPr>
        <p:grpSpPr>
          <a:xfrm>
            <a:off x="120290" y="3054005"/>
            <a:ext cx="3059115" cy="1486859"/>
            <a:chOff x="3297091" y="5215639"/>
            <a:chExt cx="3059115" cy="1486859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A35E5B8-8436-441C-82FE-AA9AC7C80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0977" y="5215639"/>
              <a:ext cx="923895" cy="35568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5D64C384-73BF-4E12-8703-ECF561F981DE}"/>
                    </a:ext>
                  </a:extLst>
                </p:cNvPr>
                <p:cNvSpPr txBox="1"/>
                <p:nvPr/>
              </p:nvSpPr>
              <p:spPr>
                <a:xfrm>
                  <a:off x="3297091" y="5571323"/>
                  <a:ext cx="3059115" cy="11311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ctr">
                    <a:defRPr sz="2000"/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zh-CN" altLang="en-US" sz="2200" dirty="0">
                      <a:solidFill>
                        <a:prstClr val="black"/>
                      </a:solidFill>
                      <a:latin typeface="Arial"/>
                      <a:ea typeface="微软雅黑"/>
                    </a:rPr>
                    <a:t> </a:t>
                  </a:r>
                  <a:r>
                    <a:rPr lang="en-US" altLang="zh-CN" sz="2200" dirty="0">
                      <a:solidFill>
                        <a:prstClr val="black"/>
                      </a:solidFill>
                      <a:latin typeface="Arial"/>
                      <a:ea typeface="微软雅黑"/>
                    </a:rPr>
                    <a:t>is honestly and deterministically derived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 altLang="zh-CN" sz="2200" dirty="0">
                      <a:solidFill>
                        <a:prstClr val="black"/>
                      </a:solidFill>
                      <a:latin typeface="Arial"/>
                      <a:ea typeface="微软雅黑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/>
                        </a:rPr>
                        <m:t>𝑚</m:t>
                      </m:r>
                    </m:oMath>
                  </a14:m>
                  <a:r>
                    <a:rPr lang="en-US" altLang="zh-CN" sz="2200" dirty="0">
                      <a:solidFill>
                        <a:prstClr val="black"/>
                      </a:solidFill>
                      <a:latin typeface="Arial"/>
                      <a:ea typeface="微软雅黑"/>
                    </a:rPr>
                    <a:t> </a:t>
                  </a:r>
                  <a:endPara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5D64C384-73BF-4E12-8703-ECF561F98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7091" y="5571323"/>
                  <a:ext cx="3059115" cy="1131175"/>
                </a:xfrm>
                <a:prstGeom prst="rect">
                  <a:avLst/>
                </a:prstGeom>
                <a:blipFill>
                  <a:blip r:embed="rId22"/>
                  <a:stretch>
                    <a:fillRect t="-1613" b="-102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080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7AA34-4080-4131-A4D2-DD8CBF4B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Core Challenge</a:t>
            </a:r>
            <a:endParaRPr lang="zh-CN" altLang="en-US" dirty="0">
              <a:solidFill>
                <a:srgbClr val="1A4A3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B13E6C-E50A-4C16-974E-70B963A7D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8800" cy="3080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Produce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/>
                  <a:t>during </a:t>
                </a:r>
                <a:r>
                  <a:rPr lang="en-US" altLang="zh-CN" sz="2400" dirty="0" err="1"/>
                  <a:t>KeyGen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When signing on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/>
                  <a:t>, prove in ZK on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, where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717550" indent="-363538">
                  <a:lnSpc>
                    <a:spcPct val="120000"/>
                  </a:lnSpc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717550" indent="-363538">
                  <a:lnSpc>
                    <a:spcPct val="120000"/>
                  </a:lnSpc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B13E6C-E50A-4C16-974E-70B963A7D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8800" cy="3080046"/>
              </a:xfrm>
              <a:blipFill>
                <a:blip r:embed="rId4"/>
                <a:stretch>
                  <a:fillRect l="-796" t="-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093B3A0-4864-46CF-93F3-BB1D1561A95C}"/>
              </a:ext>
            </a:extLst>
          </p:cNvPr>
          <p:cNvSpPr/>
          <p:nvPr/>
        </p:nvSpPr>
        <p:spPr>
          <a:xfrm>
            <a:off x="1135539" y="2992737"/>
            <a:ext cx="3470787" cy="583124"/>
          </a:xfrm>
          <a:prstGeom prst="roundRect">
            <a:avLst>
              <a:gd name="adj" fmla="val 2531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7D16E6A-6211-46AF-A6BD-20F72A8D4C66}"/>
              </a:ext>
            </a:extLst>
          </p:cNvPr>
          <p:cNvSpPr txBox="1"/>
          <p:nvPr/>
        </p:nvSpPr>
        <p:spPr>
          <a:xfrm>
            <a:off x="838200" y="4637262"/>
            <a:ext cx="3340510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VOLE-based ZK for Boolean circuits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BE446EA-1631-4CEA-B303-435EB4952211}"/>
              </a:ext>
            </a:extLst>
          </p:cNvPr>
          <p:cNvCxnSpPr>
            <a:cxnSpLocks/>
          </p:cNvCxnSpPr>
          <p:nvPr/>
        </p:nvCxnSpPr>
        <p:spPr>
          <a:xfrm flipH="1">
            <a:off x="1298606" y="3575861"/>
            <a:ext cx="225394" cy="10614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B33D5A29-DE46-4743-AB09-E1135D125A37}"/>
              </a:ext>
            </a:extLst>
          </p:cNvPr>
          <p:cNvSpPr/>
          <p:nvPr/>
        </p:nvSpPr>
        <p:spPr>
          <a:xfrm>
            <a:off x="1135539" y="3576703"/>
            <a:ext cx="3470787" cy="583124"/>
          </a:xfrm>
          <a:prstGeom prst="roundRect">
            <a:avLst>
              <a:gd name="adj" fmla="val 2531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41C82A9-AE77-4340-BA0A-BE8567EED35A}"/>
              </a:ext>
            </a:extLst>
          </p:cNvPr>
          <p:cNvSpPr txBox="1"/>
          <p:nvPr/>
        </p:nvSpPr>
        <p:spPr>
          <a:xfrm>
            <a:off x="4502908" y="4637261"/>
            <a:ext cx="2097435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IT-MAC over Group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BC3BDE5-DFBE-485B-92AC-AF60E12E659B}"/>
              </a:ext>
            </a:extLst>
          </p:cNvPr>
          <p:cNvCxnSpPr>
            <a:cxnSpLocks/>
            <a:stCxn id="35" idx="3"/>
            <a:endCxn id="36" idx="0"/>
          </p:cNvCxnSpPr>
          <p:nvPr/>
        </p:nvCxnSpPr>
        <p:spPr>
          <a:xfrm>
            <a:off x="4606326" y="3868265"/>
            <a:ext cx="945300" cy="76899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A8244AC-65A7-422C-B9A2-192AEE038BE8}"/>
              </a:ext>
            </a:extLst>
          </p:cNvPr>
          <p:cNvGrpSpPr/>
          <p:nvPr/>
        </p:nvGrpSpPr>
        <p:grpSpPr>
          <a:xfrm>
            <a:off x="7112410" y="3640230"/>
            <a:ext cx="4414684" cy="1936954"/>
            <a:chOff x="7191068" y="1830746"/>
            <a:chExt cx="4414684" cy="193695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28157F0-20EA-4ED6-9B6E-197B93814789}"/>
                </a:ext>
              </a:extLst>
            </p:cNvPr>
            <p:cNvSpPr/>
            <p:nvPr/>
          </p:nvSpPr>
          <p:spPr>
            <a:xfrm>
              <a:off x="7191068" y="1830746"/>
              <a:ext cx="4414684" cy="19369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5F759A1-826F-4D86-B224-C2A20BC2FE73}"/>
                    </a:ext>
                  </a:extLst>
                </p:cNvPr>
                <p:cNvSpPr/>
                <p:nvPr/>
              </p:nvSpPr>
              <p:spPr>
                <a:xfrm>
                  <a:off x="7376569" y="1920483"/>
                  <a:ext cx="1716945" cy="1045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5F759A1-826F-4D86-B224-C2A20BC2FE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569" y="1920483"/>
                  <a:ext cx="1716945" cy="1045223"/>
                </a:xfrm>
                <a:prstGeom prst="rect">
                  <a:avLst/>
                </a:prstGeom>
                <a:blipFill>
                  <a:blip r:embed="rId5"/>
                  <a:stretch>
                    <a:fillRect l="-3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7750501-4716-4DD4-AF95-D0AD4E9111C3}"/>
                    </a:ext>
                  </a:extLst>
                </p:cNvPr>
                <p:cNvSpPr/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7750501-4716-4DD4-AF95-D0AD4E9111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blipFill>
                  <a:blip r:embed="rId6"/>
                  <a:stretch>
                    <a:fillRect b="-4494"/>
                  </a:stretch>
                </a:blip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8542D76-2A46-4430-9118-62A46F489985}"/>
                </a:ext>
              </a:extLst>
            </p:cNvPr>
            <p:cNvCxnSpPr>
              <a:cxnSpLocks/>
              <a:stCxn id="33" idx="3"/>
              <a:endCxn id="29" idx="1"/>
            </p:cNvCxnSpPr>
            <p:nvPr/>
          </p:nvCxnSpPr>
          <p:spPr>
            <a:xfrm>
              <a:off x="8345787" y="3362820"/>
              <a:ext cx="391924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2CED4CB9-ADB7-40C9-81DC-ED3F2D5F2A91}"/>
                </a:ext>
              </a:extLst>
            </p:cNvPr>
            <p:cNvCxnSpPr>
              <a:cxnSpLocks/>
              <a:stCxn id="29" idx="3"/>
              <a:endCxn id="34" idx="1"/>
            </p:cNvCxnSpPr>
            <p:nvPr/>
          </p:nvCxnSpPr>
          <p:spPr>
            <a:xfrm>
              <a:off x="10258383" y="3362820"/>
              <a:ext cx="391923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9064AEA7-5087-4C3A-AB64-793AF07BB503}"/>
                    </a:ext>
                  </a:extLst>
                </p:cNvPr>
                <p:cNvSpPr txBox="1"/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1D5CE7C-1C1C-43F2-B9F4-93B5CE46C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84CF782-3C0C-493E-A0BA-F59EAE47B3B7}"/>
                    </a:ext>
                  </a:extLst>
                </p:cNvPr>
                <p:cNvSpPr txBox="1"/>
                <p:nvPr/>
              </p:nvSpPr>
              <p:spPr>
                <a:xfrm>
                  <a:off x="10650306" y="3147376"/>
                  <a:ext cx="45102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84CF782-3C0C-493E-A0BA-F59EAE47B3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0306" y="3147376"/>
                  <a:ext cx="451021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13541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E718D-6803-49BE-A39D-22E4635C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1A4A39"/>
                </a:solidFill>
              </a:rPr>
              <a:t>Multi-Verifier ZK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76F0C79D-E584-408B-9BE2-2BC1DD4F7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dirty="0"/>
                  <a:t>Original BDOZ-style IT-MAC: </a:t>
                </a:r>
              </a:p>
              <a:p>
                <a:pPr lvl="1" algn="just">
                  <a:lnSpc>
                    <a:spcPct val="125000"/>
                  </a:lnSpc>
                </a:pPr>
                <a:r>
                  <a:rPr lang="en-US" altLang="zh-CN" sz="2000" dirty="0"/>
                  <a:t>A secret value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b="0" dirty="0"/>
                  <a:t> is represented by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2000" dirty="0"/>
                  <a:t>, </a:t>
                </a:r>
                <a:endParaRPr lang="en-US" altLang="zh-CN" sz="2000" b="0" dirty="0"/>
              </a:p>
              <a:p>
                <a:pPr lvl="1" algn="just">
                  <a:lnSpc>
                    <a:spcPct val="125000"/>
                  </a:lnSpc>
                </a:pPr>
                <a:r>
                  <a:rPr lang="en-US" altLang="zh-CN" sz="2000" dirty="0"/>
                  <a:t>w</a:t>
                </a:r>
                <a:r>
                  <a:rPr lang="en-US" altLang="zh-CN" sz="2000" b="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b="0" dirty="0"/>
                  <a:t> keeps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b="0" dirty="0"/>
                  <a:t> and MAC tag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b="0" dirty="0"/>
                  <a:t> keeps random key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and fixed global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holds.</a:t>
                </a:r>
              </a:p>
              <a:p>
                <a:pPr lvl="1" algn="just">
                  <a:lnSpc>
                    <a:spcPct val="125000"/>
                  </a:lnSpc>
                </a:pPr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Multi-Verifier IT-MAC: </a:t>
                </a:r>
              </a:p>
              <a:p>
                <a:pPr lvl="1" algn="just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means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sz="2000" dirty="0"/>
                  <a:t> keeps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}∈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 keeps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holds over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76F0C79D-E584-408B-9BE2-2BC1DD4F7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522" r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9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5C923-3071-4931-BE15-5918C56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Multi-Verifier ZK</a:t>
            </a:r>
            <a:endParaRPr lang="zh-CN" altLang="en-US" dirty="0">
              <a:solidFill>
                <a:srgbClr val="1A4A39"/>
              </a:solidFill>
            </a:endParaRPr>
          </a:p>
        </p:txBody>
      </p:sp>
      <p:pic>
        <p:nvPicPr>
          <p:cNvPr id="9" name="Graphic 4" descr="用户">
            <a:extLst>
              <a:ext uri="{FF2B5EF4-FFF2-40B4-BE49-F238E27FC236}">
                <a16:creationId xmlns:a16="http://schemas.microsoft.com/office/drawing/2014/main" id="{4D77C6A8-7F0F-4B9C-B7BD-92B3A2B8F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5000" y="1952302"/>
            <a:ext cx="914400" cy="914400"/>
          </a:xfrm>
          <a:prstGeom prst="rect">
            <a:avLst/>
          </a:prstGeom>
        </p:spPr>
      </p:pic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AFBA2ED3-CD95-40FE-A709-CF68C9FE3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4134" y="1952302"/>
            <a:ext cx="9144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50CF9D3-A89C-451A-A1D0-A745F2B180F9}"/>
              </a:ext>
            </a:extLst>
          </p:cNvPr>
          <p:cNvSpPr txBox="1"/>
          <p:nvPr/>
        </p:nvSpPr>
        <p:spPr>
          <a:xfrm>
            <a:off x="2819400" y="2399209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Prover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07073C-0278-4DEF-B3AC-41292DA8FC6A}"/>
              </a:ext>
            </a:extLst>
          </p:cNvPr>
          <p:cNvSpPr txBox="1"/>
          <p:nvPr/>
        </p:nvSpPr>
        <p:spPr>
          <a:xfrm>
            <a:off x="7282844" y="2387520"/>
            <a:ext cx="111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Verifiers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话气泡: 圆角矩形 12">
                <a:extLst>
                  <a:ext uri="{FF2B5EF4-FFF2-40B4-BE49-F238E27FC236}">
                    <a16:creationId xmlns:a16="http://schemas.microsoft.com/office/drawing/2014/main" id="{40C0EE33-CB2F-4F67-844B-DF076EC5555D}"/>
                  </a:ext>
                </a:extLst>
              </p:cNvPr>
              <p:cNvSpPr/>
              <p:nvPr/>
            </p:nvSpPr>
            <p:spPr>
              <a:xfrm>
                <a:off x="869731" y="1532172"/>
                <a:ext cx="1342745" cy="554599"/>
              </a:xfrm>
              <a:prstGeom prst="wedgeRoundRectCallout">
                <a:avLst>
                  <a:gd name="adj1" fmla="val 36376"/>
                  <a:gd name="adj2" fmla="val 81813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witness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3" name="对话气泡: 圆角矩形 12">
                <a:extLst>
                  <a:ext uri="{FF2B5EF4-FFF2-40B4-BE49-F238E27FC236}">
                    <a16:creationId xmlns:a16="http://schemas.microsoft.com/office/drawing/2014/main" id="{40C0EE33-CB2F-4F67-844B-DF076EC55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31" y="1532172"/>
                <a:ext cx="1342745" cy="554599"/>
              </a:xfrm>
              <a:prstGeom prst="wedgeRoundRectCallout">
                <a:avLst>
                  <a:gd name="adj1" fmla="val 36376"/>
                  <a:gd name="adj2" fmla="val 81813"/>
                  <a:gd name="adj3" fmla="val 16667"/>
                </a:avLst>
              </a:prstGeom>
              <a:blipFill>
                <a:blip r:embed="rId8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932CEA33-3598-4A12-90D6-278A920A9773}"/>
                  </a:ext>
                </a:extLst>
              </p:cNvPr>
              <p:cNvSpPr/>
              <p:nvPr/>
            </p:nvSpPr>
            <p:spPr>
              <a:xfrm>
                <a:off x="9540244" y="1154522"/>
                <a:ext cx="2155723" cy="554599"/>
              </a:xfrm>
              <a:prstGeom prst="wedgeRoundRectCallout">
                <a:avLst>
                  <a:gd name="adj1" fmla="val -34528"/>
                  <a:gd name="adj2" fmla="val 83341"/>
                  <a:gd name="adj3" fmla="val 16667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check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𝐶</m:t>
                    </m:r>
                    <m:d>
                      <m:dPr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=1?</m:t>
                    </m:r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932CEA33-3598-4A12-90D6-278A920A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244" y="1154522"/>
                <a:ext cx="2155723" cy="554599"/>
              </a:xfrm>
              <a:prstGeom prst="wedgeRoundRectCallout">
                <a:avLst>
                  <a:gd name="adj1" fmla="val -34528"/>
                  <a:gd name="adj2" fmla="val 83341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DC17BF-1847-4B8C-BD54-C650D1874418}"/>
                  </a:ext>
                </a:extLst>
              </p:cNvPr>
              <p:cNvSpPr txBox="1"/>
              <p:nvPr/>
            </p:nvSpPr>
            <p:spPr>
              <a:xfrm>
                <a:off x="1532778" y="2979220"/>
                <a:ext cx="3084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DC17BF-1847-4B8C-BD54-C650D1874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78" y="2979220"/>
                <a:ext cx="3084626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7C9FA66E-155B-42EC-AF17-6AB4360C757B}"/>
                  </a:ext>
                </a:extLst>
              </p:cNvPr>
              <p:cNvSpPr txBox="1"/>
              <p:nvPr/>
            </p:nvSpPr>
            <p:spPr>
              <a:xfrm>
                <a:off x="8001762" y="2979220"/>
                <a:ext cx="237860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7C9FA66E-155B-42EC-AF17-6AB4360C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762" y="2979220"/>
                <a:ext cx="2378600" cy="4049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6E5F3255-C8D9-4D70-9C32-5EB0F52B3B0C}"/>
                  </a:ext>
                </a:extLst>
              </p:cNvPr>
              <p:cNvSpPr txBox="1"/>
              <p:nvPr/>
            </p:nvSpPr>
            <p:spPr>
              <a:xfrm>
                <a:off x="2286372" y="4657255"/>
                <a:ext cx="2076722" cy="518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6E5F3255-C8D9-4D70-9C32-5EB0F52B3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372" y="4657255"/>
                <a:ext cx="2076722" cy="518347"/>
              </a:xfrm>
              <a:prstGeom prst="rect">
                <a:avLst/>
              </a:prstGeom>
              <a:blipFill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组合 73">
            <a:extLst>
              <a:ext uri="{FF2B5EF4-FFF2-40B4-BE49-F238E27FC236}">
                <a16:creationId xmlns:a16="http://schemas.microsoft.com/office/drawing/2014/main" id="{BE35B640-5717-4BE2-B0BD-AD2F758BECC4}"/>
              </a:ext>
            </a:extLst>
          </p:cNvPr>
          <p:cNvGrpSpPr/>
          <p:nvPr/>
        </p:nvGrpSpPr>
        <p:grpSpPr>
          <a:xfrm>
            <a:off x="4737565" y="4261594"/>
            <a:ext cx="2882435" cy="477209"/>
            <a:chOff x="4414982" y="3119320"/>
            <a:chExt cx="2882435" cy="477209"/>
          </a:xfrm>
        </p:grpSpPr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DE231D64-48F1-4476-823E-DC49ACBD56EA}"/>
                </a:ext>
              </a:extLst>
            </p:cNvPr>
            <p:cNvCxnSpPr>
              <a:cxnSpLocks/>
            </p:cNvCxnSpPr>
            <p:nvPr/>
          </p:nvCxnSpPr>
          <p:spPr>
            <a:xfrm>
              <a:off x="4414982" y="3596529"/>
              <a:ext cx="288243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2CF345ED-663B-4E98-B4AB-7422363D380B}"/>
                    </a:ext>
                  </a:extLst>
                </p:cNvPr>
                <p:cNvSpPr txBox="1"/>
                <p:nvPr/>
              </p:nvSpPr>
              <p:spPr>
                <a:xfrm>
                  <a:off x="4679166" y="3119320"/>
                  <a:ext cx="2493824" cy="394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017376DC-01BB-4E7F-8B9A-1BEA60ED3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9166" y="3119320"/>
                  <a:ext cx="2493824" cy="394082"/>
                </a:xfrm>
                <a:prstGeom prst="rect">
                  <a:avLst/>
                </a:prstGeom>
                <a:blipFill>
                  <a:blip r:embed="rId1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4F3D4BB6-1C11-46EB-ABAB-F0FA4861903B}"/>
                  </a:ext>
                </a:extLst>
              </p:cNvPr>
              <p:cNvSpPr txBox="1"/>
              <p:nvPr/>
            </p:nvSpPr>
            <p:spPr>
              <a:xfrm>
                <a:off x="2307728" y="3413973"/>
                <a:ext cx="3397405" cy="780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accent1"/>
                    </a:solidFill>
                  </a:rPr>
                  <a:t>If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+[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-</a:t>
                </a:r>
                <a:r>
                  <a:rPr lang="en-US" altLang="zh-CN" dirty="0" err="1">
                    <a:solidFill>
                      <a:srgbClr val="C00000"/>
                    </a:solidFill>
                  </a:rPr>
                  <a:t>th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err="1">
                    <a:solidFill>
                      <a:srgbClr val="C00000"/>
                    </a:solidFill>
                  </a:rPr>
                  <a:t>mult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gate: </a:t>
                </a: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4F3D4BB6-1C11-46EB-ABAB-F0FA48619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728" y="3413973"/>
                <a:ext cx="3397405" cy="780022"/>
              </a:xfrm>
              <a:prstGeom prst="rect">
                <a:avLst/>
              </a:prstGeom>
              <a:blipFill>
                <a:blip r:embed="rId14"/>
                <a:stretch>
                  <a:fillRect l="-1616" b="-11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AB9B0DA-4E75-4D02-92CD-E0599BFDBCE5}"/>
                  </a:ext>
                </a:extLst>
              </p:cNvPr>
              <p:cNvSpPr txBox="1"/>
              <p:nvPr/>
            </p:nvSpPr>
            <p:spPr>
              <a:xfrm>
                <a:off x="7665532" y="4656292"/>
                <a:ext cx="2082237" cy="520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AB9B0DA-4E75-4D02-92CD-E0599BFDB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532" y="4656292"/>
                <a:ext cx="2082237" cy="520271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左大括号 78">
            <a:extLst>
              <a:ext uri="{FF2B5EF4-FFF2-40B4-BE49-F238E27FC236}">
                <a16:creationId xmlns:a16="http://schemas.microsoft.com/office/drawing/2014/main" id="{348F8605-642F-4E73-AC4E-277DC3EA6909}"/>
              </a:ext>
            </a:extLst>
          </p:cNvPr>
          <p:cNvSpPr/>
          <p:nvPr/>
        </p:nvSpPr>
        <p:spPr>
          <a:xfrm>
            <a:off x="1883988" y="3584562"/>
            <a:ext cx="225769" cy="1436498"/>
          </a:xfrm>
          <a:prstGeom prst="leftBrace">
            <a:avLst>
              <a:gd name="adj1" fmla="val 49583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2E9DE415-CCB0-48B3-B22E-8BE141623806}"/>
                  </a:ext>
                </a:extLst>
              </p:cNvPr>
              <p:cNvSpPr txBox="1"/>
              <p:nvPr/>
            </p:nvSpPr>
            <p:spPr>
              <a:xfrm>
                <a:off x="163986" y="3830690"/>
                <a:ext cx="1674470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/>
                  <a:t>for each gate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2E9DE415-CCB0-48B3-B22E-8BE14162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86" y="3830690"/>
                <a:ext cx="1674470" cy="726609"/>
              </a:xfrm>
              <a:prstGeom prst="rect">
                <a:avLst/>
              </a:prstGeom>
              <a:blipFill>
                <a:blip r:embed="rId16"/>
                <a:stretch>
                  <a:fillRect r="-1818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223316FA-97A0-47AE-944F-59BB469EFCFE}"/>
              </a:ext>
            </a:extLst>
          </p:cNvPr>
          <p:cNvGrpSpPr/>
          <p:nvPr/>
        </p:nvGrpSpPr>
        <p:grpSpPr>
          <a:xfrm>
            <a:off x="1363340" y="5243992"/>
            <a:ext cx="9300841" cy="1358605"/>
            <a:chOff x="1363340" y="5243992"/>
            <a:chExt cx="9300841" cy="1358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60A3CE9A-3504-418B-B81A-B49ECBFE672E}"/>
                    </a:ext>
                  </a:extLst>
                </p:cNvPr>
                <p:cNvSpPr txBox="1"/>
                <p:nvPr/>
              </p:nvSpPr>
              <p:spPr>
                <a:xfrm>
                  <a:off x="1363340" y="5420184"/>
                  <a:ext cx="3423501" cy="5770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𝑚𝑢𝑙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60A3CE9A-3504-418B-B81A-B49ECBFE67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340" y="5420184"/>
                  <a:ext cx="3423501" cy="577081"/>
                </a:xfrm>
                <a:prstGeom prst="rect">
                  <a:avLst/>
                </a:prstGeom>
                <a:blipFill>
                  <a:blip r:embed="rId1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841A3441-B765-47A8-B249-88481B25918D}"/>
                    </a:ext>
                  </a:extLst>
                </p:cNvPr>
                <p:cNvSpPr txBox="1"/>
                <p:nvPr/>
              </p:nvSpPr>
              <p:spPr>
                <a:xfrm>
                  <a:off x="7059604" y="5243992"/>
                  <a:ext cx="3431773" cy="591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𝑚𝑢𝑙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2200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841A3441-B765-47A8-B249-88481B2591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604" y="5243992"/>
                  <a:ext cx="3431773" cy="591829"/>
                </a:xfrm>
                <a:prstGeom prst="rect">
                  <a:avLst/>
                </a:prstGeom>
                <a:blipFill>
                  <a:blip r:embed="rId18"/>
                  <a:stretch>
                    <a:fillRect b="-51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279A0A0D-8159-4514-952E-E9FF9E6DAE2B}"/>
                    </a:ext>
                  </a:extLst>
                </p:cNvPr>
                <p:cNvSpPr txBox="1"/>
                <p:nvPr/>
              </p:nvSpPr>
              <p:spPr>
                <a:xfrm>
                  <a:off x="7059604" y="6022067"/>
                  <a:ext cx="3604577" cy="413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accept </a:t>
                  </a:r>
                  <a:r>
                    <a:rPr lang="en-US" altLang="zh-CN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iff</a:t>
                  </a:r>
                  <a:r>
                    <a:rPr lang="en-US" altLang="zh-CN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𝑚𝑢𝑙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zh-CN" alt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279A0A0D-8159-4514-952E-E9FF9E6DA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604" y="6022067"/>
                  <a:ext cx="3604577" cy="413831"/>
                </a:xfrm>
                <a:prstGeom prst="rect">
                  <a:avLst/>
                </a:prstGeom>
                <a:blipFill>
                  <a:blip r:embed="rId19"/>
                  <a:stretch>
                    <a:fillRect l="-1354" t="-4412" b="-161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9989D90-87C4-45E7-8212-155B70914372}"/>
                </a:ext>
              </a:extLst>
            </p:cNvPr>
            <p:cNvGrpSpPr/>
            <p:nvPr/>
          </p:nvGrpSpPr>
          <p:grpSpPr>
            <a:xfrm>
              <a:off x="1550276" y="5702710"/>
              <a:ext cx="8884334" cy="899887"/>
              <a:chOff x="1550276" y="5702710"/>
              <a:chExt cx="8884334" cy="899887"/>
            </a:xfrm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5AEFB002-E586-4AAD-8807-E42BE5414E9F}"/>
                  </a:ext>
                </a:extLst>
              </p:cNvPr>
              <p:cNvGrpSpPr/>
              <p:nvPr/>
            </p:nvGrpSpPr>
            <p:grpSpPr>
              <a:xfrm>
                <a:off x="1550276" y="5702710"/>
                <a:ext cx="8884334" cy="899887"/>
                <a:chOff x="1548804" y="1185050"/>
                <a:chExt cx="8501437" cy="1613466"/>
              </a:xfrm>
            </p:grpSpPr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219DD510-42F9-4C4D-A34C-14572FD3C10F}"/>
                    </a:ext>
                  </a:extLst>
                </p:cNvPr>
                <p:cNvSpPr/>
                <p:nvPr/>
              </p:nvSpPr>
              <p:spPr>
                <a:xfrm>
                  <a:off x="4483745" y="1185050"/>
                  <a:ext cx="2263383" cy="161346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i="0" dirty="0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Batch</a:t>
                  </a:r>
                  <a:r>
                    <a:rPr lang="en-US" altLang="zh-CN" sz="240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Check</a:t>
                  </a:r>
                  <a:endPara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US" altLang="zh-CN" sz="2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 the MV setting</a:t>
                  </a:r>
                  <a:endPara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3" name="直接箭头连接符 82">
                  <a:extLst>
                    <a:ext uri="{FF2B5EF4-FFF2-40B4-BE49-F238E27FC236}">
                      <a16:creationId xmlns:a16="http://schemas.microsoft.com/office/drawing/2014/main" id="{90BDBC1E-EED9-4194-8D4F-CDA84333E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47129" y="1463372"/>
                  <a:ext cx="3303112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箭头连接符 83">
                  <a:extLst>
                    <a:ext uri="{FF2B5EF4-FFF2-40B4-BE49-F238E27FC236}">
                      <a16:creationId xmlns:a16="http://schemas.microsoft.com/office/drawing/2014/main" id="{32190525-5B94-459F-A1E0-CF7EDAD1CF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48804" y="1755464"/>
                  <a:ext cx="2934941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直接箭头连接符 88">
                <a:extLst>
                  <a:ext uri="{FF2B5EF4-FFF2-40B4-BE49-F238E27FC236}">
                    <a16:creationId xmlns:a16="http://schemas.microsoft.com/office/drawing/2014/main" id="{3A224851-562D-496E-86D0-1B3C19CA2A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74842" y="6444026"/>
                <a:ext cx="3459768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图形 32" descr="用户">
            <a:extLst>
              <a:ext uri="{FF2B5EF4-FFF2-40B4-BE49-F238E27FC236}">
                <a16:creationId xmlns:a16="http://schemas.microsoft.com/office/drawing/2014/main" id="{9ED2BFA8-7DEC-409C-BCEB-281396972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45223" y="1846289"/>
            <a:ext cx="914400" cy="914400"/>
          </a:xfrm>
          <a:prstGeom prst="rect">
            <a:avLst/>
          </a:prstGeom>
        </p:spPr>
      </p:pic>
      <p:pic>
        <p:nvPicPr>
          <p:cNvPr id="34" name="图形 33" descr="用户">
            <a:extLst>
              <a:ext uri="{FF2B5EF4-FFF2-40B4-BE49-F238E27FC236}">
                <a16:creationId xmlns:a16="http://schemas.microsoft.com/office/drawing/2014/main" id="{7E984E37-ED5E-4139-BAD7-628EEFFA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083044" y="184628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47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8" grpId="0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5C923-3071-4931-BE15-5918C56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Multi-Verifier </a:t>
            </a:r>
            <a:r>
              <a:rPr lang="en-US" altLang="zh-CN" dirty="0" err="1">
                <a:solidFill>
                  <a:srgbClr val="1A4A39"/>
                </a:solidFill>
              </a:rPr>
              <a:t>BatchCheck</a:t>
            </a:r>
            <a:endParaRPr lang="zh-CN" altLang="en-US" dirty="0">
              <a:solidFill>
                <a:srgbClr val="1A4A39"/>
              </a:solidFill>
            </a:endParaRPr>
          </a:p>
        </p:txBody>
      </p:sp>
      <p:pic>
        <p:nvPicPr>
          <p:cNvPr id="9" name="Graphic 4" descr="用户">
            <a:extLst>
              <a:ext uri="{FF2B5EF4-FFF2-40B4-BE49-F238E27FC236}">
                <a16:creationId xmlns:a16="http://schemas.microsoft.com/office/drawing/2014/main" id="{4D77C6A8-7F0F-4B9C-B7BD-92B3A2B8F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5000" y="1952302"/>
            <a:ext cx="914400" cy="914400"/>
          </a:xfrm>
          <a:prstGeom prst="rect">
            <a:avLst/>
          </a:prstGeom>
        </p:spPr>
      </p:pic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AFBA2ED3-CD95-40FE-A709-CF68C9FE3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4134" y="1952302"/>
            <a:ext cx="9144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50CF9D3-A89C-451A-A1D0-A745F2B180F9}"/>
              </a:ext>
            </a:extLst>
          </p:cNvPr>
          <p:cNvSpPr txBox="1"/>
          <p:nvPr/>
        </p:nvSpPr>
        <p:spPr>
          <a:xfrm>
            <a:off x="2819400" y="2399209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Prover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07073C-0278-4DEF-B3AC-41292DA8FC6A}"/>
              </a:ext>
            </a:extLst>
          </p:cNvPr>
          <p:cNvSpPr txBox="1"/>
          <p:nvPr/>
        </p:nvSpPr>
        <p:spPr>
          <a:xfrm>
            <a:off x="7282844" y="2387520"/>
            <a:ext cx="111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Verifiers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话气泡: 圆角矩形 12">
                <a:extLst>
                  <a:ext uri="{FF2B5EF4-FFF2-40B4-BE49-F238E27FC236}">
                    <a16:creationId xmlns:a16="http://schemas.microsoft.com/office/drawing/2014/main" id="{40C0EE33-CB2F-4F67-844B-DF076EC5555D}"/>
                  </a:ext>
                </a:extLst>
              </p:cNvPr>
              <p:cNvSpPr/>
              <p:nvPr/>
            </p:nvSpPr>
            <p:spPr>
              <a:xfrm>
                <a:off x="869731" y="1532172"/>
                <a:ext cx="1342745" cy="554599"/>
              </a:xfrm>
              <a:prstGeom prst="wedgeRoundRectCallout">
                <a:avLst>
                  <a:gd name="adj1" fmla="val 36376"/>
                  <a:gd name="adj2" fmla="val 81813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witness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3" name="对话气泡: 圆角矩形 12">
                <a:extLst>
                  <a:ext uri="{FF2B5EF4-FFF2-40B4-BE49-F238E27FC236}">
                    <a16:creationId xmlns:a16="http://schemas.microsoft.com/office/drawing/2014/main" id="{40C0EE33-CB2F-4F67-844B-DF076EC55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31" y="1532172"/>
                <a:ext cx="1342745" cy="554599"/>
              </a:xfrm>
              <a:prstGeom prst="wedgeRoundRectCallout">
                <a:avLst>
                  <a:gd name="adj1" fmla="val 36376"/>
                  <a:gd name="adj2" fmla="val 81813"/>
                  <a:gd name="adj3" fmla="val 16667"/>
                </a:avLst>
              </a:prstGeom>
              <a:blipFill>
                <a:blip r:embed="rId8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932CEA33-3598-4A12-90D6-278A920A9773}"/>
                  </a:ext>
                </a:extLst>
              </p:cNvPr>
              <p:cNvSpPr/>
              <p:nvPr/>
            </p:nvSpPr>
            <p:spPr>
              <a:xfrm>
                <a:off x="9540244" y="1154522"/>
                <a:ext cx="2155723" cy="554599"/>
              </a:xfrm>
              <a:prstGeom prst="wedgeRoundRectCallout">
                <a:avLst>
                  <a:gd name="adj1" fmla="val -34528"/>
                  <a:gd name="adj2" fmla="val 83341"/>
                  <a:gd name="adj3" fmla="val 16667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check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𝐶</m:t>
                    </m:r>
                    <m:d>
                      <m:dPr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=1?</m:t>
                    </m:r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932CEA33-3598-4A12-90D6-278A920A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244" y="1154522"/>
                <a:ext cx="2155723" cy="554599"/>
              </a:xfrm>
              <a:prstGeom prst="wedgeRoundRectCallout">
                <a:avLst>
                  <a:gd name="adj1" fmla="val -34528"/>
                  <a:gd name="adj2" fmla="val 83341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形 32" descr="用户">
            <a:extLst>
              <a:ext uri="{FF2B5EF4-FFF2-40B4-BE49-F238E27FC236}">
                <a16:creationId xmlns:a16="http://schemas.microsoft.com/office/drawing/2014/main" id="{9ED2BFA8-7DEC-409C-BCEB-281396972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45223" y="1846289"/>
            <a:ext cx="914400" cy="914400"/>
          </a:xfrm>
          <a:prstGeom prst="rect">
            <a:avLst/>
          </a:prstGeom>
        </p:spPr>
      </p:pic>
      <p:pic>
        <p:nvPicPr>
          <p:cNvPr id="34" name="图形 33" descr="用户">
            <a:extLst>
              <a:ext uri="{FF2B5EF4-FFF2-40B4-BE49-F238E27FC236}">
                <a16:creationId xmlns:a16="http://schemas.microsoft.com/office/drawing/2014/main" id="{7E984E37-ED5E-4139-BAD7-628EEFFA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83044" y="184628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4A5816E-F95F-43CB-B226-E09EF6E90F62}"/>
                  </a:ext>
                </a:extLst>
              </p:cNvPr>
              <p:cNvSpPr txBox="1"/>
              <p:nvPr/>
            </p:nvSpPr>
            <p:spPr>
              <a:xfrm>
                <a:off x="1562318" y="3648681"/>
                <a:ext cx="8668512" cy="1077411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0" dirty="0"/>
                  <a:t>Define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b="0" dirty="0"/>
                  <a:t>Check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4A5816E-F95F-43CB-B226-E09EF6E9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18" y="3648681"/>
                <a:ext cx="8668512" cy="1077411"/>
              </a:xfrm>
              <a:prstGeom prst="rect">
                <a:avLst/>
              </a:prstGeom>
              <a:blipFill>
                <a:blip r:embed="rId12"/>
                <a:stretch>
                  <a:fillRect t="-33708" b="-4494"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DF11F04D-D8C8-4D54-9936-A8307CF2AF3B}"/>
              </a:ext>
            </a:extLst>
          </p:cNvPr>
          <p:cNvGrpSpPr/>
          <p:nvPr/>
        </p:nvGrpSpPr>
        <p:grpSpPr>
          <a:xfrm>
            <a:off x="3759081" y="2889711"/>
            <a:ext cx="3343563" cy="477209"/>
            <a:chOff x="4414982" y="3119320"/>
            <a:chExt cx="3343563" cy="477209"/>
          </a:xfrm>
        </p:grpSpPr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2F01FA1F-028E-4F89-A991-FA0F6E32F143}"/>
                </a:ext>
              </a:extLst>
            </p:cNvPr>
            <p:cNvCxnSpPr>
              <a:cxnSpLocks/>
            </p:cNvCxnSpPr>
            <p:nvPr/>
          </p:nvCxnSpPr>
          <p:spPr>
            <a:xfrm>
              <a:off x="4414982" y="3596529"/>
              <a:ext cx="3343563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35064F64-1273-4862-8124-1C18A60F8FE6}"/>
                    </a:ext>
                  </a:extLst>
                </p:cNvPr>
                <p:cNvSpPr txBox="1"/>
                <p:nvPr/>
              </p:nvSpPr>
              <p:spPr>
                <a:xfrm>
                  <a:off x="5236915" y="3119320"/>
                  <a:ext cx="16996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D445D0B-0309-4249-B4FB-15D8FC769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915" y="3119320"/>
                  <a:ext cx="169969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81A289B-105E-4310-A409-12BC1F1119E8}"/>
              </a:ext>
            </a:extLst>
          </p:cNvPr>
          <p:cNvSpPr txBox="1"/>
          <p:nvPr/>
        </p:nvSpPr>
        <p:spPr>
          <a:xfrm>
            <a:off x="838200" y="5353178"/>
            <a:ext cx="9191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Our approach</a:t>
            </a:r>
            <a:r>
              <a:rPr lang="en-US" altLang="zh-CN" sz="2000" dirty="0"/>
              <a:t>: polynomial </a:t>
            </a:r>
            <a:r>
              <a:rPr lang="en-US" altLang="zh-CN" sz="2000" dirty="0" err="1"/>
              <a:t>batchcheck</a:t>
            </a:r>
            <a:r>
              <a:rPr lang="en-US" altLang="zh-CN" sz="2000" dirty="0"/>
              <a:t> inspired by </a:t>
            </a:r>
            <a:r>
              <a:rPr lang="en-US" altLang="zh-CN" sz="2000" dirty="0" err="1"/>
              <a:t>Mac’n’Cheese</a:t>
            </a:r>
            <a:r>
              <a:rPr lang="en-US" altLang="zh-CN" sz="2000" dirty="0"/>
              <a:t> of [BMRS’21]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31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5C923-3071-4931-BE15-5918C56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Multi-Verifier </a:t>
            </a:r>
            <a:r>
              <a:rPr lang="en-US" altLang="zh-CN" dirty="0" err="1">
                <a:solidFill>
                  <a:srgbClr val="1A4A39"/>
                </a:solidFill>
              </a:rPr>
              <a:t>BatchCheck</a:t>
            </a:r>
            <a:endParaRPr lang="zh-CN" altLang="en-US" dirty="0">
              <a:solidFill>
                <a:srgbClr val="1A4A39"/>
              </a:solidFill>
            </a:endParaRPr>
          </a:p>
        </p:txBody>
      </p:sp>
      <p:pic>
        <p:nvPicPr>
          <p:cNvPr id="9" name="Graphic 4" descr="用户">
            <a:extLst>
              <a:ext uri="{FF2B5EF4-FFF2-40B4-BE49-F238E27FC236}">
                <a16:creationId xmlns:a16="http://schemas.microsoft.com/office/drawing/2014/main" id="{4D77C6A8-7F0F-4B9C-B7BD-92B3A2B8F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5000" y="1952302"/>
            <a:ext cx="9144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50CF9D3-A89C-451A-A1D0-A745F2B180F9}"/>
              </a:ext>
            </a:extLst>
          </p:cNvPr>
          <p:cNvSpPr txBox="1"/>
          <p:nvPr/>
        </p:nvSpPr>
        <p:spPr>
          <a:xfrm>
            <a:off x="2819400" y="2399209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Prover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07073C-0278-4DEF-B3AC-41292DA8FC6A}"/>
              </a:ext>
            </a:extLst>
          </p:cNvPr>
          <p:cNvSpPr txBox="1"/>
          <p:nvPr/>
        </p:nvSpPr>
        <p:spPr>
          <a:xfrm>
            <a:off x="7282844" y="2387520"/>
            <a:ext cx="111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Verifiers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话气泡: 圆角矩形 12">
                <a:extLst>
                  <a:ext uri="{FF2B5EF4-FFF2-40B4-BE49-F238E27FC236}">
                    <a16:creationId xmlns:a16="http://schemas.microsoft.com/office/drawing/2014/main" id="{40C0EE33-CB2F-4F67-844B-DF076EC5555D}"/>
                  </a:ext>
                </a:extLst>
              </p:cNvPr>
              <p:cNvSpPr/>
              <p:nvPr/>
            </p:nvSpPr>
            <p:spPr>
              <a:xfrm>
                <a:off x="869731" y="1532172"/>
                <a:ext cx="1342745" cy="554599"/>
              </a:xfrm>
              <a:prstGeom prst="wedgeRoundRectCallout">
                <a:avLst>
                  <a:gd name="adj1" fmla="val 36376"/>
                  <a:gd name="adj2" fmla="val 81813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witness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3" name="对话气泡: 圆角矩形 12">
                <a:extLst>
                  <a:ext uri="{FF2B5EF4-FFF2-40B4-BE49-F238E27FC236}">
                    <a16:creationId xmlns:a16="http://schemas.microsoft.com/office/drawing/2014/main" id="{40C0EE33-CB2F-4F67-844B-DF076EC55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31" y="1532172"/>
                <a:ext cx="1342745" cy="554599"/>
              </a:xfrm>
              <a:prstGeom prst="wedgeRoundRectCallout">
                <a:avLst>
                  <a:gd name="adj1" fmla="val 36376"/>
                  <a:gd name="adj2" fmla="val 81813"/>
                  <a:gd name="adj3" fmla="val 16667"/>
                </a:avLst>
              </a:prstGeom>
              <a:blipFill>
                <a:blip r:embed="rId8"/>
                <a:stretch>
                  <a:fillRect l="-1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932CEA33-3598-4A12-90D6-278A920A9773}"/>
                  </a:ext>
                </a:extLst>
              </p:cNvPr>
              <p:cNvSpPr/>
              <p:nvPr/>
            </p:nvSpPr>
            <p:spPr>
              <a:xfrm>
                <a:off x="9540244" y="1154522"/>
                <a:ext cx="2155723" cy="554599"/>
              </a:xfrm>
              <a:prstGeom prst="wedgeRoundRectCallout">
                <a:avLst>
                  <a:gd name="adj1" fmla="val -34528"/>
                  <a:gd name="adj2" fmla="val 83341"/>
                  <a:gd name="adj3" fmla="val 16667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check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𝐶</m:t>
                    </m:r>
                    <m:d>
                      <m:dPr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=1?</m:t>
                    </m:r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932CEA33-3598-4A12-90D6-278A920A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244" y="1154522"/>
                <a:ext cx="2155723" cy="554599"/>
              </a:xfrm>
              <a:prstGeom prst="wedgeRoundRectCallout">
                <a:avLst>
                  <a:gd name="adj1" fmla="val -34528"/>
                  <a:gd name="adj2" fmla="val 83341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63FB94E-3702-4733-A553-3C9C132B3179}"/>
              </a:ext>
            </a:extLst>
          </p:cNvPr>
          <p:cNvGrpSpPr/>
          <p:nvPr/>
        </p:nvGrpSpPr>
        <p:grpSpPr>
          <a:xfrm>
            <a:off x="8345223" y="1846289"/>
            <a:ext cx="1652221" cy="1020413"/>
            <a:chOff x="8345223" y="1846289"/>
            <a:chExt cx="1652221" cy="1020413"/>
          </a:xfrm>
        </p:grpSpPr>
        <p:pic>
          <p:nvPicPr>
            <p:cNvPr id="6" name="图形 5" descr="用户">
              <a:extLst>
                <a:ext uri="{FF2B5EF4-FFF2-40B4-BE49-F238E27FC236}">
                  <a16:creationId xmlns:a16="http://schemas.microsoft.com/office/drawing/2014/main" id="{AFBA2ED3-CD95-40FE-A709-CF68C9FE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14134" y="1952302"/>
              <a:ext cx="914400" cy="914400"/>
            </a:xfrm>
            <a:prstGeom prst="rect">
              <a:avLst/>
            </a:prstGeom>
          </p:spPr>
        </p:pic>
        <p:pic>
          <p:nvPicPr>
            <p:cNvPr id="33" name="图形 32" descr="用户">
              <a:extLst>
                <a:ext uri="{FF2B5EF4-FFF2-40B4-BE49-F238E27FC236}">
                  <a16:creationId xmlns:a16="http://schemas.microsoft.com/office/drawing/2014/main" id="{9ED2BFA8-7DEC-409C-BCEB-281396972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45223" y="1846289"/>
              <a:ext cx="914400" cy="914400"/>
            </a:xfrm>
            <a:prstGeom prst="rect">
              <a:avLst/>
            </a:prstGeom>
          </p:spPr>
        </p:pic>
        <p:pic>
          <p:nvPicPr>
            <p:cNvPr id="34" name="图形 33" descr="用户">
              <a:extLst>
                <a:ext uri="{FF2B5EF4-FFF2-40B4-BE49-F238E27FC236}">
                  <a16:creationId xmlns:a16="http://schemas.microsoft.com/office/drawing/2014/main" id="{7E984E37-ED5E-4139-BAD7-628EEFFA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83044" y="1846289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8EE5FC0-EE74-442A-B6D1-0AAFDD700B78}"/>
                  </a:ext>
                </a:extLst>
              </p:cNvPr>
              <p:cNvSpPr txBox="1"/>
              <p:nvPr/>
            </p:nvSpPr>
            <p:spPr>
              <a:xfrm>
                <a:off x="684603" y="2825480"/>
                <a:ext cx="2001252" cy="948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8EE5FC0-EE74-442A-B6D1-0AAFDD700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3" y="2825480"/>
                <a:ext cx="2001252" cy="9482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93C6B1A-E439-4DE4-B477-02D62196AD9A}"/>
                  </a:ext>
                </a:extLst>
              </p:cNvPr>
              <p:cNvSpPr txBox="1"/>
              <p:nvPr/>
            </p:nvSpPr>
            <p:spPr>
              <a:xfrm>
                <a:off x="1016206" y="3999486"/>
                <a:ext cx="1573058" cy="503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93C6B1A-E439-4DE4-B477-02D62196A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06" y="3999486"/>
                <a:ext cx="1573058" cy="5033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1113DE2-A2F0-45C3-898A-234026F2888B}"/>
                  </a:ext>
                </a:extLst>
              </p:cNvPr>
              <p:cNvSpPr txBox="1"/>
              <p:nvPr/>
            </p:nvSpPr>
            <p:spPr>
              <a:xfrm>
                <a:off x="1113989" y="3653503"/>
                <a:ext cx="1358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1113DE2-A2F0-45C3-898A-234026F2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89" y="3653503"/>
                <a:ext cx="135806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F13F555-1772-4DBC-AD0D-43AF5293BF2E}"/>
                  </a:ext>
                </a:extLst>
              </p:cNvPr>
              <p:cNvSpPr txBox="1"/>
              <p:nvPr/>
            </p:nvSpPr>
            <p:spPr>
              <a:xfrm>
                <a:off x="3014515" y="2841787"/>
                <a:ext cx="1997535" cy="83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F13F555-1772-4DBC-AD0D-43AF5293B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15" y="2841787"/>
                <a:ext cx="1997535" cy="8348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FB4E1CA-666B-4849-9A38-FED8D01F77A1}"/>
                  </a:ext>
                </a:extLst>
              </p:cNvPr>
              <p:cNvSpPr txBox="1"/>
              <p:nvPr/>
            </p:nvSpPr>
            <p:spPr>
              <a:xfrm>
                <a:off x="3323830" y="3999486"/>
                <a:ext cx="1630062" cy="45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FB4E1CA-666B-4849-9A38-FED8D01F7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30" y="3999486"/>
                <a:ext cx="1630062" cy="45114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88BB16E-0520-4B4C-93EC-C09D427AAEF9}"/>
                  </a:ext>
                </a:extLst>
              </p:cNvPr>
              <p:cNvSpPr txBox="1"/>
              <p:nvPr/>
            </p:nvSpPr>
            <p:spPr>
              <a:xfrm>
                <a:off x="3450309" y="3653503"/>
                <a:ext cx="1358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⇓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88BB16E-0520-4B4C-93EC-C09D427A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09" y="3653503"/>
                <a:ext cx="135806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1EA883D-E678-4324-9EE7-92F785DF6F90}"/>
                  </a:ext>
                </a:extLst>
              </p:cNvPr>
              <p:cNvSpPr txBox="1"/>
              <p:nvPr/>
            </p:nvSpPr>
            <p:spPr>
              <a:xfrm>
                <a:off x="973875" y="4428152"/>
                <a:ext cx="2783711" cy="407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1EA883D-E678-4324-9EE7-92F785DF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75" y="4428152"/>
                <a:ext cx="2783711" cy="407227"/>
              </a:xfrm>
              <a:prstGeom prst="rect">
                <a:avLst/>
              </a:prstGeom>
              <a:blipFill>
                <a:blip r:embed="rId20"/>
                <a:stretch>
                  <a:fillRect t="-107463" b="-159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89A59460-A248-4705-BF13-727319B0508A}"/>
              </a:ext>
            </a:extLst>
          </p:cNvPr>
          <p:cNvGrpSpPr/>
          <p:nvPr/>
        </p:nvGrpSpPr>
        <p:grpSpPr>
          <a:xfrm>
            <a:off x="4534914" y="4781963"/>
            <a:ext cx="3343563" cy="394449"/>
            <a:chOff x="4670689" y="3202080"/>
            <a:chExt cx="3343563" cy="394449"/>
          </a:xfrm>
        </p:grpSpPr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C9137DBA-0740-4520-A554-9B31BFA8B250}"/>
                </a:ext>
              </a:extLst>
            </p:cNvPr>
            <p:cNvCxnSpPr>
              <a:cxnSpLocks/>
            </p:cNvCxnSpPr>
            <p:nvPr/>
          </p:nvCxnSpPr>
          <p:spPr>
            <a:xfrm>
              <a:off x="4670689" y="3596529"/>
              <a:ext cx="3343563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D578F03B-8AF8-4620-BE24-F2F94AE8FFF4}"/>
                    </a:ext>
                  </a:extLst>
                </p:cNvPr>
                <p:cNvSpPr txBox="1"/>
                <p:nvPr/>
              </p:nvSpPr>
              <p:spPr>
                <a:xfrm>
                  <a:off x="5753683" y="3202080"/>
                  <a:ext cx="9044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Shr</m:t>
                        </m:r>
                        <m: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D578F03B-8AF8-4620-BE24-F2F94AE8FF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683" y="3202080"/>
                  <a:ext cx="904415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updating-arrow_64776">
            <a:extLst>
              <a:ext uri="{FF2B5EF4-FFF2-40B4-BE49-F238E27FC236}">
                <a16:creationId xmlns:a16="http://schemas.microsoft.com/office/drawing/2014/main" id="{770A40A1-A3F1-4908-A5B8-FCE23ED79D9C}"/>
              </a:ext>
            </a:extLst>
          </p:cNvPr>
          <p:cNvSpPr/>
          <p:nvPr/>
        </p:nvSpPr>
        <p:spPr>
          <a:xfrm>
            <a:off x="9484849" y="3793967"/>
            <a:ext cx="609685" cy="604809"/>
          </a:xfrm>
          <a:custGeom>
            <a:avLst/>
            <a:gdLst>
              <a:gd name="T0" fmla="*/ 3761 w 4871"/>
              <a:gd name="T1" fmla="*/ 4047 h 4839"/>
              <a:gd name="T2" fmla="*/ 4137 w 4871"/>
              <a:gd name="T3" fmla="*/ 1297 h 4839"/>
              <a:gd name="T4" fmla="*/ 979 w 4871"/>
              <a:gd name="T5" fmla="*/ 693 h 4839"/>
              <a:gd name="T6" fmla="*/ 187 w 4871"/>
              <a:gd name="T7" fmla="*/ 3239 h 4839"/>
              <a:gd name="T8" fmla="*/ 1958 w 4871"/>
              <a:gd name="T9" fmla="*/ 4480 h 4839"/>
              <a:gd name="T10" fmla="*/ 1925 w 4871"/>
              <a:gd name="T11" fmla="*/ 4349 h 4839"/>
              <a:gd name="T12" fmla="*/ 391 w 4871"/>
              <a:gd name="T13" fmla="*/ 3190 h 4839"/>
              <a:gd name="T14" fmla="*/ 995 w 4871"/>
              <a:gd name="T15" fmla="*/ 955 h 4839"/>
              <a:gd name="T16" fmla="*/ 3818 w 4871"/>
              <a:gd name="T17" fmla="*/ 1265 h 4839"/>
              <a:gd name="T18" fmla="*/ 3680 w 4871"/>
              <a:gd name="T19" fmla="*/ 3851 h 4839"/>
              <a:gd name="T20" fmla="*/ 3761 w 4871"/>
              <a:gd name="T21" fmla="*/ 3509 h 4839"/>
              <a:gd name="T22" fmla="*/ 3606 w 4871"/>
              <a:gd name="T23" fmla="*/ 3419 h 4839"/>
              <a:gd name="T24" fmla="*/ 2562 w 4871"/>
              <a:gd name="T25" fmla="*/ 4153 h 4839"/>
              <a:gd name="T26" fmla="*/ 2586 w 4871"/>
              <a:gd name="T27" fmla="*/ 4325 h 4839"/>
              <a:gd name="T28" fmla="*/ 4161 w 4871"/>
              <a:gd name="T29" fmla="*/ 4553 h 4839"/>
              <a:gd name="T30" fmla="*/ 4210 w 4871"/>
              <a:gd name="T31" fmla="*/ 4374 h 4839"/>
              <a:gd name="T32" fmla="*/ 3761 w 4871"/>
              <a:gd name="T33" fmla="*/ 4047 h 4839"/>
              <a:gd name="T34" fmla="*/ 3476 w 4871"/>
              <a:gd name="T35" fmla="*/ 4088 h 4839"/>
              <a:gd name="T36" fmla="*/ 3557 w 4871"/>
              <a:gd name="T37" fmla="*/ 4161 h 4839"/>
              <a:gd name="T38" fmla="*/ 3835 w 4871"/>
              <a:gd name="T39" fmla="*/ 4341 h 4839"/>
              <a:gd name="T40" fmla="*/ 2847 w 4871"/>
              <a:gd name="T41" fmla="*/ 4210 h 4839"/>
              <a:gd name="T42" fmla="*/ 3533 w 4871"/>
              <a:gd name="T43" fmla="*/ 3729 h 4839"/>
              <a:gd name="T44" fmla="*/ 3476 w 4871"/>
              <a:gd name="T45" fmla="*/ 4088 h 4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71" h="4839">
                <a:moveTo>
                  <a:pt x="3761" y="4047"/>
                </a:moveTo>
                <a:cubicBezTo>
                  <a:pt x="4675" y="3378"/>
                  <a:pt x="4871" y="2219"/>
                  <a:pt x="4137" y="1297"/>
                </a:cubicBezTo>
                <a:cubicBezTo>
                  <a:pt x="3394" y="383"/>
                  <a:pt x="2007" y="0"/>
                  <a:pt x="979" y="693"/>
                </a:cubicBezTo>
                <a:cubicBezTo>
                  <a:pt x="179" y="1232"/>
                  <a:pt x="0" y="2358"/>
                  <a:pt x="187" y="3239"/>
                </a:cubicBezTo>
                <a:cubicBezTo>
                  <a:pt x="359" y="4080"/>
                  <a:pt x="1052" y="4839"/>
                  <a:pt x="1958" y="4480"/>
                </a:cubicBezTo>
                <a:cubicBezTo>
                  <a:pt x="2040" y="4447"/>
                  <a:pt x="2007" y="4325"/>
                  <a:pt x="1925" y="4349"/>
                </a:cubicBezTo>
                <a:cubicBezTo>
                  <a:pt x="1085" y="4553"/>
                  <a:pt x="571" y="3941"/>
                  <a:pt x="391" y="3190"/>
                </a:cubicBezTo>
                <a:cubicBezTo>
                  <a:pt x="204" y="2415"/>
                  <a:pt x="383" y="1493"/>
                  <a:pt x="995" y="955"/>
                </a:cubicBezTo>
                <a:cubicBezTo>
                  <a:pt x="1811" y="228"/>
                  <a:pt x="3117" y="563"/>
                  <a:pt x="3818" y="1265"/>
                </a:cubicBezTo>
                <a:cubicBezTo>
                  <a:pt x="4610" y="2056"/>
                  <a:pt x="4553" y="3190"/>
                  <a:pt x="3680" y="3851"/>
                </a:cubicBezTo>
                <a:cubicBezTo>
                  <a:pt x="3712" y="3737"/>
                  <a:pt x="3737" y="3623"/>
                  <a:pt x="3761" y="3509"/>
                </a:cubicBezTo>
                <a:cubicBezTo>
                  <a:pt x="3786" y="3419"/>
                  <a:pt x="3672" y="3354"/>
                  <a:pt x="3606" y="3419"/>
                </a:cubicBezTo>
                <a:cubicBezTo>
                  <a:pt x="3296" y="3721"/>
                  <a:pt x="2945" y="3957"/>
                  <a:pt x="2562" y="4153"/>
                </a:cubicBezTo>
                <a:cubicBezTo>
                  <a:pt x="2480" y="4194"/>
                  <a:pt x="2513" y="4300"/>
                  <a:pt x="2586" y="4325"/>
                </a:cubicBezTo>
                <a:cubicBezTo>
                  <a:pt x="3092" y="4512"/>
                  <a:pt x="3639" y="4504"/>
                  <a:pt x="4161" y="4553"/>
                </a:cubicBezTo>
                <a:cubicBezTo>
                  <a:pt x="4267" y="4561"/>
                  <a:pt x="4275" y="4423"/>
                  <a:pt x="4210" y="4374"/>
                </a:cubicBezTo>
                <a:cubicBezTo>
                  <a:pt x="4063" y="4259"/>
                  <a:pt x="3916" y="4145"/>
                  <a:pt x="3761" y="4047"/>
                </a:cubicBezTo>
                <a:close/>
                <a:moveTo>
                  <a:pt x="3476" y="4088"/>
                </a:moveTo>
                <a:cubicBezTo>
                  <a:pt x="3468" y="4145"/>
                  <a:pt x="3516" y="4178"/>
                  <a:pt x="3557" y="4161"/>
                </a:cubicBezTo>
                <a:cubicBezTo>
                  <a:pt x="3655" y="4219"/>
                  <a:pt x="3745" y="4276"/>
                  <a:pt x="3835" y="4341"/>
                </a:cubicBezTo>
                <a:cubicBezTo>
                  <a:pt x="3500" y="4316"/>
                  <a:pt x="3174" y="4300"/>
                  <a:pt x="2847" y="4210"/>
                </a:cubicBezTo>
                <a:cubicBezTo>
                  <a:pt x="3092" y="4072"/>
                  <a:pt x="3321" y="3908"/>
                  <a:pt x="3533" y="3729"/>
                </a:cubicBezTo>
                <a:cubicBezTo>
                  <a:pt x="3516" y="3843"/>
                  <a:pt x="3500" y="3966"/>
                  <a:pt x="3476" y="40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0045936-958E-414F-B1DE-1FB0DC847820}"/>
                  </a:ext>
                </a:extLst>
              </p:cNvPr>
              <p:cNvSpPr txBox="1"/>
              <p:nvPr/>
            </p:nvSpPr>
            <p:spPr>
              <a:xfrm>
                <a:off x="8562930" y="4447028"/>
                <a:ext cx="3536224" cy="797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 err="1"/>
                  <a:t>s.t.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0045936-958E-414F-B1DE-1FB0DC84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930" y="4447028"/>
                <a:ext cx="3536224" cy="797013"/>
              </a:xfrm>
              <a:prstGeom prst="rect">
                <a:avLst/>
              </a:prstGeom>
              <a:blipFill>
                <a:blip r:embed="rId22"/>
                <a:stretch>
                  <a:fillRect l="-1552" t="-19847" b="-67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2EF8C59-6DCB-4D84-94FC-10FAB600C35C}"/>
                  </a:ext>
                </a:extLst>
              </p:cNvPr>
              <p:cNvSpPr txBox="1"/>
              <p:nvPr/>
            </p:nvSpPr>
            <p:spPr>
              <a:xfrm>
                <a:off x="1001400" y="5402614"/>
                <a:ext cx="10249764" cy="873316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90700">
                  <a:lnSpc>
                    <a:spcPct val="120000"/>
                  </a:lnSpc>
                </a:pPr>
                <a:r>
                  <a:rPr lang="en-US" altLang="zh-CN" b="0" dirty="0"/>
                  <a:t>CheckZero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∈[2]</m:t>
                            </m:r>
                          </m:sub>
                          <m:sup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indent="2417763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2EF8C59-6DCB-4D84-94FC-10FAB600C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00" y="5402614"/>
                <a:ext cx="10249764" cy="873316"/>
              </a:xfrm>
              <a:prstGeom prst="rect">
                <a:avLst/>
              </a:prstGeom>
              <a:blipFill>
                <a:blip r:embed="rId23"/>
                <a:stretch>
                  <a:fillRect t="-31507" b="-82192"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1D649720-E43F-494E-AAC1-AC0410966B15}"/>
              </a:ext>
            </a:extLst>
          </p:cNvPr>
          <p:cNvGrpSpPr/>
          <p:nvPr/>
        </p:nvGrpSpPr>
        <p:grpSpPr>
          <a:xfrm>
            <a:off x="6500102" y="3573750"/>
            <a:ext cx="2757255" cy="1021237"/>
            <a:chOff x="6500102" y="3776941"/>
            <a:chExt cx="2757255" cy="1021237"/>
          </a:xfrm>
        </p:grpSpPr>
        <p:sp>
          <p:nvSpPr>
            <p:cNvPr id="56" name="思想气泡: 云 55">
              <a:extLst>
                <a:ext uri="{FF2B5EF4-FFF2-40B4-BE49-F238E27FC236}">
                  <a16:creationId xmlns:a16="http://schemas.microsoft.com/office/drawing/2014/main" id="{39E0B256-99EA-4A65-917E-B840D4A727B3}"/>
                </a:ext>
              </a:extLst>
            </p:cNvPr>
            <p:cNvSpPr/>
            <p:nvPr/>
          </p:nvSpPr>
          <p:spPr>
            <a:xfrm>
              <a:off x="6500102" y="3776941"/>
              <a:ext cx="2757255" cy="1021237"/>
            </a:xfrm>
            <a:prstGeom prst="cloudCallout">
              <a:avLst>
                <a:gd name="adj1" fmla="val -36249"/>
                <a:gd name="adj2" fmla="val 592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15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0DDC882-D4F5-436B-834B-792426936728}"/>
                    </a:ext>
                  </a:extLst>
                </p:cNvPr>
                <p:cNvSpPr txBox="1"/>
                <p:nvPr/>
              </p:nvSpPr>
              <p:spPr>
                <a:xfrm>
                  <a:off x="6732122" y="3976711"/>
                  <a:ext cx="229271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Helvetica" panose="020B0604020202020204" pitchFamily="34" charset="0"/>
                    </a:rPr>
                    <a:t>recursively perform</a:t>
                  </a:r>
                  <a:r>
                    <a:rPr lang="en-US" altLang="zh-CN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Helvetica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a14:m>
                  <a:r>
                    <a:rPr lang="en-US" altLang="zh-CN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Helvetica" panose="020B0604020202020204" pitchFamily="34" charset="0"/>
                    </a:rPr>
                    <a:t> times </a:t>
                  </a:r>
                  <a:endParaRPr lang="zh-CN" altLang="zh-CN" sz="115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B0DDC882-D4F5-436B-834B-792426936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122" y="3976711"/>
                  <a:ext cx="2292710" cy="646331"/>
                </a:xfrm>
                <a:prstGeom prst="rect">
                  <a:avLst/>
                </a:prstGeom>
                <a:blipFill>
                  <a:blip r:embed="rId24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9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4" grpId="0" animBg="1"/>
      <p:bldP spid="3" grpId="0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0BAEC-AABC-4DA4-A4B4-B57F6518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How to deterministic?</a:t>
            </a:r>
            <a:endParaRPr lang="zh-CN" altLang="en-US" dirty="0">
              <a:solidFill>
                <a:srgbClr val="1A4A3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F2ACF7-091E-4250-AD2D-5D45FF56C7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07700" cy="47139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Random Challenges: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/>
                  <a:t>generate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/>
                  <a:t> using the Fiat-Shamir heuristic.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Multi-Verifier Vector Oblivious Linear Evaluation Correlations</a:t>
                </a:r>
                <a:r>
                  <a:rPr lang="en-US" altLang="zh-CN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/>
                  <a:t>PCF [BCG+20] can deterministically incremental and on-demand local generation of mv-VOLE correlation with fixed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dirty="0"/>
                  <a:t> from the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𝑘𝑒𝑦𝑠</m:t>
                    </m:r>
                  </m:oMath>
                </a14:m>
                <a:r>
                  <a:rPr lang="en-US" altLang="zh-CN" dirty="0"/>
                  <a:t>, generated in the setup phase.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F2ACF7-091E-4250-AD2D-5D45FF56C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07700" cy="4713913"/>
              </a:xfrm>
              <a:blipFill>
                <a:blip r:embed="rId4"/>
                <a:stretch>
                  <a:fillRect l="-1016" r="-1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7333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7AA34-4080-4131-A4D2-DD8CBF4B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1A4A39"/>
                </a:solidFill>
              </a:rPr>
              <a:t>Core Challenge</a:t>
            </a:r>
            <a:endParaRPr lang="zh-CN" altLang="en-US" dirty="0">
              <a:solidFill>
                <a:srgbClr val="1A4A3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B13E6C-E50A-4C16-974E-70B963A7D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8800" cy="3080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Produce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/>
                  <a:t>during </a:t>
                </a:r>
                <a:r>
                  <a:rPr lang="en-US" altLang="zh-CN" sz="2400" dirty="0" err="1"/>
                  <a:t>KeyGen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When signing on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/>
                  <a:t>, prove in ZK on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, where</a:t>
                </a:r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717550" indent="-363538">
                  <a:lnSpc>
                    <a:spcPct val="120000"/>
                  </a:lnSpc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717550" indent="-363538">
                  <a:lnSpc>
                    <a:spcPct val="120000"/>
                  </a:lnSpc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B13E6C-E50A-4C16-974E-70B963A7D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8800" cy="3080046"/>
              </a:xfrm>
              <a:blipFill>
                <a:blip r:embed="rId4"/>
                <a:stretch>
                  <a:fillRect l="-796" t="-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093B3A0-4864-46CF-93F3-BB1D1561A95C}"/>
              </a:ext>
            </a:extLst>
          </p:cNvPr>
          <p:cNvSpPr/>
          <p:nvPr/>
        </p:nvSpPr>
        <p:spPr>
          <a:xfrm>
            <a:off x="1135539" y="3039235"/>
            <a:ext cx="3470787" cy="583124"/>
          </a:xfrm>
          <a:prstGeom prst="roundRect">
            <a:avLst>
              <a:gd name="adj" fmla="val 2531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7D16E6A-6211-46AF-A6BD-20F72A8D4C66}"/>
              </a:ext>
            </a:extLst>
          </p:cNvPr>
          <p:cNvSpPr txBox="1"/>
          <p:nvPr/>
        </p:nvSpPr>
        <p:spPr>
          <a:xfrm>
            <a:off x="838200" y="4683760"/>
            <a:ext cx="3340510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VOLE-based ZK for Boolean circuits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BE446EA-1631-4CEA-B303-435EB4952211}"/>
              </a:ext>
            </a:extLst>
          </p:cNvPr>
          <p:cNvCxnSpPr>
            <a:cxnSpLocks/>
          </p:cNvCxnSpPr>
          <p:nvPr/>
        </p:nvCxnSpPr>
        <p:spPr>
          <a:xfrm flipH="1">
            <a:off x="1298606" y="3622359"/>
            <a:ext cx="225394" cy="10614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B33D5A29-DE46-4743-AB09-E1135D125A37}"/>
              </a:ext>
            </a:extLst>
          </p:cNvPr>
          <p:cNvSpPr/>
          <p:nvPr/>
        </p:nvSpPr>
        <p:spPr>
          <a:xfrm>
            <a:off x="1135539" y="3623201"/>
            <a:ext cx="3470787" cy="583124"/>
          </a:xfrm>
          <a:prstGeom prst="roundRect">
            <a:avLst>
              <a:gd name="adj" fmla="val 25318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41C82A9-AE77-4340-BA0A-BE8567EED35A}"/>
              </a:ext>
            </a:extLst>
          </p:cNvPr>
          <p:cNvSpPr txBox="1"/>
          <p:nvPr/>
        </p:nvSpPr>
        <p:spPr>
          <a:xfrm>
            <a:off x="4502908" y="4683759"/>
            <a:ext cx="2097435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IT-MAC over Group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BC3BDE5-DFBE-485B-92AC-AF60E12E659B}"/>
              </a:ext>
            </a:extLst>
          </p:cNvPr>
          <p:cNvCxnSpPr>
            <a:cxnSpLocks/>
            <a:stCxn id="35" idx="3"/>
            <a:endCxn id="36" idx="0"/>
          </p:cNvCxnSpPr>
          <p:nvPr/>
        </p:nvCxnSpPr>
        <p:spPr>
          <a:xfrm>
            <a:off x="4606326" y="3914763"/>
            <a:ext cx="945300" cy="76899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A8244AC-65A7-422C-B9A2-192AEE038BE8}"/>
              </a:ext>
            </a:extLst>
          </p:cNvPr>
          <p:cNvGrpSpPr/>
          <p:nvPr/>
        </p:nvGrpSpPr>
        <p:grpSpPr>
          <a:xfrm>
            <a:off x="7112410" y="3640230"/>
            <a:ext cx="4414684" cy="1936954"/>
            <a:chOff x="7191068" y="1830746"/>
            <a:chExt cx="4414684" cy="193695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28157F0-20EA-4ED6-9B6E-197B93814789}"/>
                </a:ext>
              </a:extLst>
            </p:cNvPr>
            <p:cNvSpPr/>
            <p:nvPr/>
          </p:nvSpPr>
          <p:spPr>
            <a:xfrm>
              <a:off x="7191068" y="1830746"/>
              <a:ext cx="4414684" cy="19369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5F759A1-826F-4D86-B224-C2A20BC2FE73}"/>
                    </a:ext>
                  </a:extLst>
                </p:cNvPr>
                <p:cNvSpPr/>
                <p:nvPr/>
              </p:nvSpPr>
              <p:spPr>
                <a:xfrm>
                  <a:off x="7376569" y="1920483"/>
                  <a:ext cx="1763881" cy="1045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altLang="zh-C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55F759A1-826F-4D86-B224-C2A20BC2FE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569" y="1920483"/>
                  <a:ext cx="1763881" cy="1045223"/>
                </a:xfrm>
                <a:prstGeom prst="rect">
                  <a:avLst/>
                </a:prstGeom>
                <a:blipFill>
                  <a:blip r:embed="rId5"/>
                  <a:stretch>
                    <a:fillRect l="-3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7750501-4716-4DD4-AF95-D0AD4E9111C3}"/>
                    </a:ext>
                  </a:extLst>
                </p:cNvPr>
                <p:cNvSpPr/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7750501-4716-4DD4-AF95-D0AD4E9111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711" y="3100643"/>
                  <a:ext cx="1520672" cy="524353"/>
                </a:xfrm>
                <a:prstGeom prst="rect">
                  <a:avLst/>
                </a:prstGeom>
                <a:blipFill>
                  <a:blip r:embed="rId6"/>
                  <a:stretch>
                    <a:fillRect b="-4494"/>
                  </a:stretch>
                </a:blip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8542D76-2A46-4430-9118-62A46F489985}"/>
                </a:ext>
              </a:extLst>
            </p:cNvPr>
            <p:cNvCxnSpPr>
              <a:cxnSpLocks/>
              <a:stCxn id="33" idx="3"/>
              <a:endCxn id="29" idx="1"/>
            </p:cNvCxnSpPr>
            <p:nvPr/>
          </p:nvCxnSpPr>
          <p:spPr>
            <a:xfrm>
              <a:off x="8345787" y="3362820"/>
              <a:ext cx="391924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2CED4CB9-ADB7-40C9-81DC-ED3F2D5F2A91}"/>
                </a:ext>
              </a:extLst>
            </p:cNvPr>
            <p:cNvCxnSpPr>
              <a:cxnSpLocks/>
              <a:stCxn id="29" idx="3"/>
              <a:endCxn id="34" idx="1"/>
            </p:cNvCxnSpPr>
            <p:nvPr/>
          </p:nvCxnSpPr>
          <p:spPr>
            <a:xfrm>
              <a:off x="10258383" y="3362820"/>
              <a:ext cx="391923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9064AEA7-5087-4C3A-AB64-793AF07BB503}"/>
                    </a:ext>
                  </a:extLst>
                </p:cNvPr>
                <p:cNvSpPr txBox="1"/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1D5CE7C-1C1C-43F2-B9F4-93B5CE46C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520" y="3147376"/>
                  <a:ext cx="50526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84CF782-3C0C-493E-A0BA-F59EAE47B3B7}"/>
                    </a:ext>
                  </a:extLst>
                </p:cNvPr>
                <p:cNvSpPr txBox="1"/>
                <p:nvPr/>
              </p:nvSpPr>
              <p:spPr>
                <a:xfrm>
                  <a:off x="10650306" y="3147376"/>
                  <a:ext cx="45102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oMath>
                    </m:oMathPara>
                  </a14:m>
                  <a:endPara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84CF782-3C0C-493E-A0BA-F59EAE47B3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0306" y="3147376"/>
                  <a:ext cx="451021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iconfont-11592-5504252">
            <a:extLst>
              <a:ext uri="{FF2B5EF4-FFF2-40B4-BE49-F238E27FC236}">
                <a16:creationId xmlns:a16="http://schemas.microsoft.com/office/drawing/2014/main" id="{30A0CB4E-431B-4058-8492-11A17D138BEE}"/>
              </a:ext>
            </a:extLst>
          </p:cNvPr>
          <p:cNvSpPr/>
          <p:nvPr/>
        </p:nvSpPr>
        <p:spPr>
          <a:xfrm>
            <a:off x="3697153" y="5215576"/>
            <a:ext cx="609685" cy="475247"/>
          </a:xfrm>
          <a:custGeom>
            <a:avLst/>
            <a:gdLst>
              <a:gd name="T0" fmla="*/ 2055 w 11988"/>
              <a:gd name="T1" fmla="*/ 4465 h 9345"/>
              <a:gd name="T2" fmla="*/ 1716 w 11988"/>
              <a:gd name="T3" fmla="*/ 4461 h 9345"/>
              <a:gd name="T4" fmla="*/ 1261 w 11988"/>
              <a:gd name="T5" fmla="*/ 4912 h 9345"/>
              <a:gd name="T6" fmla="*/ 1261 w 11988"/>
              <a:gd name="T7" fmla="*/ 5234 h 9345"/>
              <a:gd name="T8" fmla="*/ 4043 w 11988"/>
              <a:gd name="T9" fmla="*/ 7982 h 9345"/>
              <a:gd name="T10" fmla="*/ 4746 w 11988"/>
              <a:gd name="T11" fmla="*/ 7982 h 9345"/>
              <a:gd name="T12" fmla="*/ 10726 w 11988"/>
              <a:gd name="T13" fmla="*/ 2035 h 9345"/>
              <a:gd name="T14" fmla="*/ 10727 w 11988"/>
              <a:gd name="T15" fmla="*/ 1712 h 9345"/>
              <a:gd name="T16" fmla="*/ 10273 w 11988"/>
              <a:gd name="T17" fmla="*/ 1261 h 9345"/>
              <a:gd name="T18" fmla="*/ 9935 w 11988"/>
              <a:gd name="T19" fmla="*/ 1263 h 9345"/>
              <a:gd name="T20" fmla="*/ 4771 w 11988"/>
              <a:gd name="T21" fmla="*/ 6401 h 9345"/>
              <a:gd name="T22" fmla="*/ 4020 w 11988"/>
              <a:gd name="T23" fmla="*/ 6402 h 9345"/>
              <a:gd name="T24" fmla="*/ 2055 w 11988"/>
              <a:gd name="T25" fmla="*/ 4465 h 9345"/>
              <a:gd name="T26" fmla="*/ 4393 w 11988"/>
              <a:gd name="T27" fmla="*/ 5272 h 9345"/>
              <a:gd name="T28" fmla="*/ 9183 w 11988"/>
              <a:gd name="T29" fmla="*/ 506 h 9345"/>
              <a:gd name="T30" fmla="*/ 11024 w 11988"/>
              <a:gd name="T31" fmla="*/ 504 h 9345"/>
              <a:gd name="T32" fmla="*/ 11479 w 11988"/>
              <a:gd name="T33" fmla="*/ 955 h 9345"/>
              <a:gd name="T34" fmla="*/ 11478 w 11988"/>
              <a:gd name="T35" fmla="*/ 2791 h 9345"/>
              <a:gd name="T36" fmla="*/ 5497 w 11988"/>
              <a:gd name="T37" fmla="*/ 8739 h 9345"/>
              <a:gd name="T38" fmla="*/ 3292 w 11988"/>
              <a:gd name="T39" fmla="*/ 8740 h 9345"/>
              <a:gd name="T40" fmla="*/ 511 w 11988"/>
              <a:gd name="T41" fmla="*/ 5992 h 9345"/>
              <a:gd name="T42" fmla="*/ 510 w 11988"/>
              <a:gd name="T43" fmla="*/ 4155 h 9345"/>
              <a:gd name="T44" fmla="*/ 965 w 11988"/>
              <a:gd name="T45" fmla="*/ 3704 h 9345"/>
              <a:gd name="T46" fmla="*/ 2805 w 11988"/>
              <a:gd name="T47" fmla="*/ 3706 h 9345"/>
              <a:gd name="T48" fmla="*/ 4393 w 11988"/>
              <a:gd name="T49" fmla="*/ 5272 h 9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88" h="9345">
                <a:moveTo>
                  <a:pt x="2055" y="4465"/>
                </a:moveTo>
                <a:cubicBezTo>
                  <a:pt x="1962" y="4371"/>
                  <a:pt x="1811" y="4370"/>
                  <a:pt x="1716" y="4461"/>
                </a:cubicBezTo>
                <a:lnTo>
                  <a:pt x="1261" y="4912"/>
                </a:lnTo>
                <a:cubicBezTo>
                  <a:pt x="1171" y="5001"/>
                  <a:pt x="1171" y="5146"/>
                  <a:pt x="1261" y="5234"/>
                </a:cubicBezTo>
                <a:lnTo>
                  <a:pt x="4043" y="7982"/>
                </a:lnTo>
                <a:cubicBezTo>
                  <a:pt x="4237" y="8175"/>
                  <a:pt x="4551" y="8175"/>
                  <a:pt x="4746" y="7982"/>
                </a:cubicBezTo>
                <a:lnTo>
                  <a:pt x="10726" y="2035"/>
                </a:lnTo>
                <a:cubicBezTo>
                  <a:pt x="10816" y="1946"/>
                  <a:pt x="10817" y="1801"/>
                  <a:pt x="10727" y="1712"/>
                </a:cubicBezTo>
                <a:lnTo>
                  <a:pt x="10273" y="1261"/>
                </a:lnTo>
                <a:cubicBezTo>
                  <a:pt x="10178" y="1170"/>
                  <a:pt x="10028" y="1171"/>
                  <a:pt x="9935" y="1263"/>
                </a:cubicBezTo>
                <a:lnTo>
                  <a:pt x="4771" y="6401"/>
                </a:lnTo>
                <a:cubicBezTo>
                  <a:pt x="4563" y="6607"/>
                  <a:pt x="4228" y="6608"/>
                  <a:pt x="4020" y="6402"/>
                </a:cubicBezTo>
                <a:lnTo>
                  <a:pt x="2055" y="4465"/>
                </a:lnTo>
                <a:close/>
                <a:moveTo>
                  <a:pt x="4393" y="5272"/>
                </a:moveTo>
                <a:lnTo>
                  <a:pt x="9183" y="506"/>
                </a:lnTo>
                <a:cubicBezTo>
                  <a:pt x="9692" y="2"/>
                  <a:pt x="10516" y="0"/>
                  <a:pt x="11024" y="504"/>
                </a:cubicBezTo>
                <a:lnTo>
                  <a:pt x="11479" y="955"/>
                </a:lnTo>
                <a:cubicBezTo>
                  <a:pt x="11988" y="1461"/>
                  <a:pt x="11988" y="2286"/>
                  <a:pt x="11478" y="2791"/>
                </a:cubicBezTo>
                <a:lnTo>
                  <a:pt x="5497" y="8739"/>
                </a:lnTo>
                <a:cubicBezTo>
                  <a:pt x="4887" y="9345"/>
                  <a:pt x="3903" y="9345"/>
                  <a:pt x="3292" y="8740"/>
                </a:cubicBezTo>
                <a:lnTo>
                  <a:pt x="511" y="5992"/>
                </a:lnTo>
                <a:cubicBezTo>
                  <a:pt x="0" y="5487"/>
                  <a:pt x="0" y="4661"/>
                  <a:pt x="510" y="4155"/>
                </a:cubicBezTo>
                <a:lnTo>
                  <a:pt x="965" y="3704"/>
                </a:lnTo>
                <a:cubicBezTo>
                  <a:pt x="1472" y="3200"/>
                  <a:pt x="2296" y="3201"/>
                  <a:pt x="2805" y="3706"/>
                </a:cubicBezTo>
                <a:lnTo>
                  <a:pt x="4393" y="52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4F37C9-00E0-42A0-B5EC-2DDFFE09B6C6}"/>
                  </a:ext>
                </a:extLst>
              </p:cNvPr>
              <p:cNvSpPr txBox="1"/>
              <p:nvPr/>
            </p:nvSpPr>
            <p:spPr>
              <a:xfrm>
                <a:off x="838200" y="6031210"/>
                <a:ext cx="73900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Communication costs: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in one round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4F37C9-00E0-42A0-B5EC-2DDFFE09B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31210"/>
                <a:ext cx="7390036" cy="461665"/>
              </a:xfrm>
              <a:prstGeom prst="rect">
                <a:avLst/>
              </a:prstGeom>
              <a:blipFill>
                <a:blip r:embed="rId9"/>
                <a:stretch>
                  <a:fillRect l="-1155" t="-9211" r="-330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609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9921;"/>
  <p:tag name="TIMING" val="|26.8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992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2906;#72906;#72906;"/>
  <p:tag name="TIMING" val="|11.9|3.5|3.7|24.9|2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2906;#72906;#7290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2906;#72906;#72906;"/>
  <p:tag name="TIMING" val="|12.6|2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992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5|1.5|5|1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|8.8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Co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Co">
      <a:majorFont>
        <a:latin typeface="Calibri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Co" id="{F1B33FFB-D48A-4506-868C-01CE74D88453}" vid="{1DDC2AB7-A3A2-4E0A-A38B-387381217640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6042</TotalTime>
  <Words>1123</Words>
  <Application>Microsoft Office PowerPoint</Application>
  <PresentationFormat>宽屏</PresentationFormat>
  <Paragraphs>207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Calibri Light</vt:lpstr>
      <vt:lpstr>Cambria Math</vt:lpstr>
      <vt:lpstr>Roboto</vt:lpstr>
      <vt:lpstr>Segoe UI Light</vt:lpstr>
      <vt:lpstr>Wingdings</vt:lpstr>
      <vt:lpstr>Office 主题</vt:lpstr>
      <vt:lpstr>CoCo</vt:lpstr>
      <vt:lpstr>PowerPoint 演示文稿</vt:lpstr>
      <vt:lpstr>This Paper</vt:lpstr>
      <vt:lpstr>Core Challenge</vt:lpstr>
      <vt:lpstr>Multi-Verifier ZK</vt:lpstr>
      <vt:lpstr>Multi-Verifier ZK</vt:lpstr>
      <vt:lpstr>Multi-Verifier BatchCheck</vt:lpstr>
      <vt:lpstr>Multi-Verifier BatchCheck</vt:lpstr>
      <vt:lpstr>How to deterministic?</vt:lpstr>
      <vt:lpstr>Core Challenge</vt:lpstr>
      <vt:lpstr>Multi-Verifier IT-MAC over Group</vt:lpstr>
      <vt:lpstr> Provable Nonce Derivation</vt:lpstr>
      <vt:lpstr> Provable Nonce Derivation</vt:lpstr>
      <vt:lpstr>Conversion Subprotocol</vt:lpstr>
      <vt:lpstr>Core Challenge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Qi Feng</cp:lastModifiedBy>
  <cp:revision>457</cp:revision>
  <dcterms:created xsi:type="dcterms:W3CDTF">2015-08-05T01:47:03Z</dcterms:created>
  <dcterms:modified xsi:type="dcterms:W3CDTF">2025-05-14T13:48:50Z</dcterms:modified>
</cp:coreProperties>
</file>