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08" r:id="rId3"/>
    <p:sldId id="301" r:id="rId4"/>
    <p:sldId id="298" r:id="rId5"/>
    <p:sldId id="311" r:id="rId6"/>
    <p:sldId id="299" r:id="rId7"/>
    <p:sldId id="304" r:id="rId8"/>
    <p:sldId id="278" r:id="rId9"/>
    <p:sldId id="310" r:id="rId10"/>
    <p:sldId id="309" r:id="rId11"/>
    <p:sldId id="305" r:id="rId12"/>
    <p:sldId id="307" r:id="rId13"/>
    <p:sldId id="270" r:id="rId14"/>
    <p:sldId id="302" r:id="rId15"/>
    <p:sldId id="289" r:id="rId16"/>
    <p:sldId id="30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F8E4A"/>
    <a:srgbClr val="5B9BD5"/>
    <a:srgbClr val="53BDBD"/>
    <a:srgbClr val="800000"/>
    <a:srgbClr val="DE404F"/>
    <a:srgbClr val="F0A6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8" y="-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1824" y="6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9071FE-6E2D-472B-A663-5AF6262D4CF8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BB2BE2-CD14-4A0D-98F3-43A8815D367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840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346380-D7A1-4BD2-B715-BDC7A51D134E}" type="datetimeFigureOut">
              <a:rPr lang="en-US" smtClean="0"/>
              <a:t>5/11/2025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9B91A3-8A2B-4FCF-8F61-AF860FFEAC0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5306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2E227-913D-45D7-938E-DBEAFA4BAA13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38629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1515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483360"/>
            <a:ext cx="10515600" cy="469360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F6FF59-BBEA-4982-B2DB-8001551CDA1C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364191" y="6256597"/>
            <a:ext cx="482598" cy="365125"/>
          </a:xfrm>
        </p:spPr>
        <p:txBody>
          <a:bodyPr/>
          <a:lstStyle>
            <a:lvl1pPr algn="ctr">
              <a:defRPr sz="1800" b="0">
                <a:solidFill>
                  <a:schemeClr val="bg1"/>
                </a:solidFill>
              </a:defRPr>
            </a:lvl1pPr>
          </a:lstStyle>
          <a:p>
            <a:fld id="{D68BEE67-C3D3-4A2C-B2AF-EECAFE8F26E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69718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67A75-13A8-4490-A1DF-E3BC85C7606D}" type="datetime1">
              <a:rPr lang="en-US" smtClean="0"/>
              <a:t>5/11/2025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BEE67-C3D3-4A2C-B2AF-EECAFE8F26E8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Oval 9"/>
          <p:cNvSpPr/>
          <p:nvPr userDrawn="1"/>
        </p:nvSpPr>
        <p:spPr>
          <a:xfrm>
            <a:off x="11196320" y="6206480"/>
            <a:ext cx="822960" cy="822960"/>
          </a:xfrm>
          <a:prstGeom prst="ellipse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>
          <a:xfrm>
            <a:off x="0" y="6617960"/>
            <a:ext cx="12192000" cy="240040"/>
          </a:xfrm>
          <a:prstGeom prst="rect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28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002060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002060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002060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002060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002060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12" Type="http://schemas.openxmlformats.org/officeDocument/2006/relationships/image" Target="../media/image38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2.jpg"/><Relationship Id="rId9" Type="http://schemas.openxmlformats.org/officeDocument/2006/relationships/image" Target="../media/image35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0.png"/><Relationship Id="rId13" Type="http://schemas.openxmlformats.org/officeDocument/2006/relationships/image" Target="../media/image17.png"/><Relationship Id="rId3" Type="http://schemas.openxmlformats.org/officeDocument/2006/relationships/image" Target="../media/image39.png"/><Relationship Id="rId7" Type="http://schemas.openxmlformats.org/officeDocument/2006/relationships/image" Target="../media/image350.png"/><Relationship Id="rId12" Type="http://schemas.openxmlformats.org/officeDocument/2006/relationships/image" Target="../media/image40.png"/><Relationship Id="rId17" Type="http://schemas.openxmlformats.org/officeDocument/2006/relationships/image" Target="../media/image43.png"/><Relationship Id="rId2" Type="http://schemas.openxmlformats.org/officeDocument/2006/relationships/image" Target="../media/image1.jpg"/><Relationship Id="rId16" Type="http://schemas.openxmlformats.org/officeDocument/2006/relationships/image" Target="../media/image4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11" Type="http://schemas.openxmlformats.org/officeDocument/2006/relationships/image" Target="../media/image390.png"/><Relationship Id="rId5" Type="http://schemas.openxmlformats.org/officeDocument/2006/relationships/image" Target="../media/image340.png"/><Relationship Id="rId15" Type="http://schemas.openxmlformats.org/officeDocument/2006/relationships/image" Target="../media/image19.png"/><Relationship Id="rId10" Type="http://schemas.openxmlformats.org/officeDocument/2006/relationships/image" Target="../media/image380.png"/><Relationship Id="rId4" Type="http://schemas.openxmlformats.org/officeDocument/2006/relationships/image" Target="../media/image330.png"/><Relationship Id="rId9" Type="http://schemas.openxmlformats.org/officeDocument/2006/relationships/image" Target="../media/image370.png"/><Relationship Id="rId14" Type="http://schemas.openxmlformats.org/officeDocument/2006/relationships/image" Target="../media/image4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20.png"/><Relationship Id="rId3" Type="http://schemas.openxmlformats.org/officeDocument/2006/relationships/image" Target="../media/image320.png"/><Relationship Id="rId7" Type="http://schemas.openxmlformats.org/officeDocument/2006/relationships/image" Target="../media/image36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50.png"/><Relationship Id="rId11" Type="http://schemas.openxmlformats.org/officeDocument/2006/relationships/image" Target="../media/image47.png"/><Relationship Id="rId5" Type="http://schemas.openxmlformats.org/officeDocument/2006/relationships/image" Target="../media/image44.png"/><Relationship Id="rId10" Type="http://schemas.openxmlformats.org/officeDocument/2006/relationships/image" Target="../media/image46.png"/><Relationship Id="rId4" Type="http://schemas.openxmlformats.org/officeDocument/2006/relationships/image" Target="../media/image330.png"/><Relationship Id="rId9" Type="http://schemas.openxmlformats.org/officeDocument/2006/relationships/image" Target="../media/image4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png"/><Relationship Id="rId3" Type="http://schemas.openxmlformats.org/officeDocument/2006/relationships/image" Target="../media/image2.jpg"/><Relationship Id="rId7" Type="http://schemas.openxmlformats.org/officeDocument/2006/relationships/image" Target="../media/image1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3.png"/><Relationship Id="rId5" Type="http://schemas.openxmlformats.org/officeDocument/2006/relationships/image" Target="../media/image48.png"/><Relationship Id="rId10" Type="http://schemas.openxmlformats.org/officeDocument/2006/relationships/image" Target="../media/image52.png"/><Relationship Id="rId4" Type="http://schemas.openxmlformats.org/officeDocument/2006/relationships/image" Target="../media/image470.png"/><Relationship Id="rId9" Type="http://schemas.openxmlformats.org/officeDocument/2006/relationships/image" Target="../media/image5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6.png"/><Relationship Id="rId5" Type="http://schemas.openxmlformats.org/officeDocument/2006/relationships/image" Target="../media/image55.png"/><Relationship Id="rId4" Type="http://schemas.openxmlformats.org/officeDocument/2006/relationships/image" Target="../media/image2.jp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8.png"/><Relationship Id="rId13" Type="http://schemas.openxmlformats.org/officeDocument/2006/relationships/image" Target="../media/image63.png"/><Relationship Id="rId3" Type="http://schemas.openxmlformats.org/officeDocument/2006/relationships/image" Target="../media/image57.png"/><Relationship Id="rId7" Type="http://schemas.openxmlformats.org/officeDocument/2006/relationships/image" Target="../media/image48.png"/><Relationship Id="rId12" Type="http://schemas.openxmlformats.org/officeDocument/2006/relationships/image" Target="../media/image62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g"/><Relationship Id="rId11" Type="http://schemas.openxmlformats.org/officeDocument/2006/relationships/image" Target="../media/image61.png"/><Relationship Id="rId5" Type="http://schemas.openxmlformats.org/officeDocument/2006/relationships/image" Target="../media/image53.png"/><Relationship Id="rId10" Type="http://schemas.openxmlformats.org/officeDocument/2006/relationships/image" Target="../media/image60.png"/><Relationship Id="rId4" Type="http://schemas.openxmlformats.org/officeDocument/2006/relationships/image" Target="../media/image52.png"/><Relationship Id="rId9" Type="http://schemas.openxmlformats.org/officeDocument/2006/relationships/image" Target="../media/image29.png"/><Relationship Id="rId14" Type="http://schemas.openxmlformats.org/officeDocument/2006/relationships/image" Target="../media/image6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2" Type="http://schemas.openxmlformats.org/officeDocument/2006/relationships/image" Target="../media/image1.jpg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2.jp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jpeg"/><Relationship Id="rId5" Type="http://schemas.openxmlformats.org/officeDocument/2006/relationships/image" Target="../media/image12.png"/><Relationship Id="rId4" Type="http://schemas.openxmlformats.org/officeDocument/2006/relationships/image" Target="../media/image310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27.png"/><Relationship Id="rId3" Type="http://schemas.openxmlformats.org/officeDocument/2006/relationships/image" Target="../media/image18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3.jpe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0.png"/><Relationship Id="rId3" Type="http://schemas.openxmlformats.org/officeDocument/2006/relationships/image" Target="../media/image2.jpg"/><Relationship Id="rId7" Type="http://schemas.openxmlformats.org/officeDocument/2006/relationships/image" Target="../media/image230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220.png"/><Relationship Id="rId4" Type="http://schemas.openxmlformats.org/officeDocument/2006/relationships/image" Target="../media/image210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122363"/>
            <a:ext cx="10668000" cy="1860982"/>
          </a:xfrm>
        </p:spPr>
        <p:txBody>
          <a:bodyPr>
            <a:normAutofit/>
          </a:bodyPr>
          <a:lstStyle/>
          <a:p>
            <a:r>
              <a:rPr lang="en-US" sz="3200" b="1" dirty="0" err="1"/>
              <a:t>Watermarkable</a:t>
            </a:r>
            <a:r>
              <a:rPr lang="en-US" sz="3200" b="1" dirty="0"/>
              <a:t> and Zero-Knowledge Verifiable Delay Functions </a:t>
            </a:r>
            <a:r>
              <a:rPr lang="en-US" sz="3200" dirty="0"/>
              <a:t>from any Proof of Exponentiation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Charlotte Hoffmann</a:t>
            </a:r>
            <a:r>
              <a:rPr lang="en-US" dirty="0" smtClean="0"/>
              <a:t>, Krzysztof </a:t>
            </a:r>
            <a:r>
              <a:rPr lang="en-US" dirty="0" err="1" smtClean="0"/>
              <a:t>Pietrzak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953491" y="4682836"/>
            <a:ext cx="82850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02060"/>
                </a:solidFill>
              </a:rPr>
              <a:t>Institute of Science and Technology Austria</a:t>
            </a:r>
          </a:p>
        </p:txBody>
      </p:sp>
    </p:spTree>
    <p:extLst>
      <p:ext uri="{BB962C8B-B14F-4D97-AF65-F5344CB8AC3E}">
        <p14:creationId xmlns:p14="http://schemas.microsoft.com/office/powerpoint/2010/main" val="1984865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2358874" y="1896234"/>
            <a:ext cx="1538474" cy="1428511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Watermarkable</a:t>
            </a:r>
            <a:r>
              <a:rPr lang="en-US" dirty="0" smtClean="0"/>
              <a:t> VDF Construction – A First Attempt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76" y="2007873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2483416" y="1098853"/>
                <a:ext cx="1289391" cy="523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416" y="1098853"/>
                <a:ext cx="1289391" cy="5237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372" y="2010540"/>
            <a:ext cx="1435608" cy="143560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>
          <a:xfrm flipV="1">
            <a:off x="2467666" y="2286600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2467665" y="2715444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V="1">
            <a:off x="2467665" y="3144193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3004340" y="2363833"/>
                <a:ext cx="2197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4340" y="2363833"/>
                <a:ext cx="219740" cy="369332"/>
              </a:xfrm>
              <a:prstGeom prst="rect">
                <a:avLst/>
              </a:prstGeom>
              <a:blipFill>
                <a:blip r:embed="rId5"/>
                <a:stretch>
                  <a:fillRect l="-19444" r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3017344" y="2788633"/>
                <a:ext cx="22153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7344" y="2788633"/>
                <a:ext cx="221536" cy="369332"/>
              </a:xfrm>
              <a:prstGeom prst="rect">
                <a:avLst/>
              </a:prstGeom>
              <a:blipFill>
                <a:blip r:embed="rId6"/>
                <a:stretch>
                  <a:fillRect l="-19444" r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988192" y="1884666"/>
                <a:ext cx="2479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8192" y="1884666"/>
                <a:ext cx="247953" cy="369332"/>
              </a:xfrm>
              <a:prstGeom prst="rect">
                <a:avLst/>
              </a:prstGeom>
              <a:blipFill>
                <a:blip r:embed="rId7"/>
                <a:stretch>
                  <a:fillRect l="-14634" r="-146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Arrow Connector 14"/>
          <p:cNvCxnSpPr/>
          <p:nvPr/>
        </p:nvCxnSpPr>
        <p:spPr>
          <a:xfrm flipH="1">
            <a:off x="1610976" y="1502896"/>
            <a:ext cx="872440" cy="43178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>
            <a:off x="3772807" y="1502896"/>
            <a:ext cx="944028" cy="45387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41686" y="6071931"/>
                <a:ext cx="245689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Hash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EF8E4A"/>
                          </a:solidFill>
                          <a:latin typeface="Cambria Math" panose="02040503050406030204" pitchFamily="18" charset="0"/>
                        </a:rPr>
                        <m:t>ID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686" y="6071931"/>
                <a:ext cx="2456891" cy="369332"/>
              </a:xfrm>
              <a:prstGeom prst="rect">
                <a:avLst/>
              </a:prstGeom>
              <a:blipFill>
                <a:blip r:embed="rId8"/>
                <a:stretch>
                  <a:fillRect l="-1241" r="-4218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8776" y="4679830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2483416" y="3770810"/>
                <a:ext cx="1289391" cy="523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83416" y="3770810"/>
                <a:ext cx="1289391" cy="52379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2" name="Picture 2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71372" y="4682497"/>
            <a:ext cx="1435608" cy="1435608"/>
          </a:xfrm>
          <a:prstGeom prst="rect">
            <a:avLst/>
          </a:prstGeom>
        </p:spPr>
      </p:pic>
      <p:cxnSp>
        <p:nvCxnSpPr>
          <p:cNvPr id="23" name="Straight Arrow Connector 22"/>
          <p:cNvCxnSpPr/>
          <p:nvPr/>
        </p:nvCxnSpPr>
        <p:spPr>
          <a:xfrm flipH="1">
            <a:off x="1610976" y="4174853"/>
            <a:ext cx="872440" cy="43178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3772807" y="4174853"/>
            <a:ext cx="944028" cy="45387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flipV="1">
            <a:off x="2467665" y="5404491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401982" y="4950292"/>
                <a:ext cx="145225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EF8E4A"/>
                          </a:solidFill>
                          <a:latin typeface="Cambria Math" panose="02040503050406030204" pitchFamily="18" charset="0"/>
                        </a:rPr>
                        <m:t>ID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1982" y="4950292"/>
                <a:ext cx="1452257" cy="369332"/>
              </a:xfrm>
              <a:prstGeom prst="rect">
                <a:avLst/>
              </a:prstGeom>
              <a:blipFill>
                <a:blip r:embed="rId10"/>
                <a:stretch>
                  <a:fillRect l="-6723" r="-7563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TextBox 27"/>
          <p:cNvSpPr txBox="1"/>
          <p:nvPr/>
        </p:nvSpPr>
        <p:spPr>
          <a:xfrm>
            <a:off x="6217596" y="4534793"/>
            <a:ext cx="59283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Watermark </a:t>
            </a:r>
            <a:r>
              <a:rPr lang="en-US" sz="2400" dirty="0" err="1" smtClean="0">
                <a:solidFill>
                  <a:srgbClr val="002060"/>
                </a:solidFill>
              </a:rPr>
              <a:t>unforgeability</a:t>
            </a:r>
            <a:r>
              <a:rPr lang="en-US" sz="2400" dirty="0" smtClean="0">
                <a:solidFill>
                  <a:srgbClr val="002060"/>
                </a:solidFill>
              </a:rPr>
              <a:t>?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Don’t know how to prove it for [Wes19] </a:t>
            </a:r>
            <a:r>
              <a:rPr lang="en-US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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dirty="0" smtClean="0">
                <a:solidFill>
                  <a:srgbClr val="002060"/>
                </a:solidFill>
              </a:rPr>
              <a:t>Does not hold for [Pie19] </a:t>
            </a:r>
            <a:r>
              <a:rPr lang="en-US" sz="2400" dirty="0" smtClean="0">
                <a:solidFill>
                  <a:srgbClr val="002060"/>
                </a:solidFill>
                <a:sym typeface="Wingdings" panose="05000000000000000000" pitchFamily="2" charset="2"/>
              </a:rPr>
              <a:t></a:t>
            </a:r>
            <a:endParaRPr lang="en-US" sz="2400" dirty="0" smtClean="0">
              <a:solidFill>
                <a:srgbClr val="00206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 flipH="1" flipV="1">
            <a:off x="3897348" y="3254292"/>
            <a:ext cx="1173032" cy="61476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94921" y="3814703"/>
            <a:ext cx="197962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PoE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81004" y="2053963"/>
            <a:ext cx="61890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2060"/>
                </a:solidFill>
              </a:rPr>
              <a:t>Idea: Include unique identifier in Fiat-Shamir transformation [Wes19]</a:t>
            </a:r>
          </a:p>
          <a:p>
            <a:endParaRPr lang="en-US" sz="2400" b="1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2584412" y="4938686"/>
                <a:ext cx="10354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84412" y="4938686"/>
                <a:ext cx="1035476" cy="369332"/>
              </a:xfrm>
              <a:prstGeom prst="rect">
                <a:avLst/>
              </a:prstGeom>
              <a:blipFill>
                <a:blip r:embed="rId11"/>
                <a:stretch>
                  <a:fillRect l="-10588" r="-10000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TextBox 40"/>
              <p:cNvSpPr txBox="1"/>
              <p:nvPr/>
            </p:nvSpPr>
            <p:spPr>
              <a:xfrm>
                <a:off x="351447" y="6069827"/>
                <a:ext cx="204010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Hash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447" y="6069827"/>
                <a:ext cx="2040109" cy="369332"/>
              </a:xfrm>
              <a:prstGeom prst="rect">
                <a:avLst/>
              </a:prstGeom>
              <a:blipFill>
                <a:blip r:embed="rId12"/>
                <a:stretch>
                  <a:fillRect l="-1796" r="-509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788606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animBg="1"/>
      <p:bldP spid="6" grpId="0"/>
      <p:bldP spid="12" grpId="0"/>
      <p:bldP spid="13" grpId="0"/>
      <p:bldP spid="14" grpId="0"/>
      <p:bldP spid="19" grpId="0"/>
      <p:bldP spid="21" grpId="0"/>
      <p:bldP spid="26" grpId="0"/>
      <p:bldP spid="28" grpId="0" uiExpand="1" build="p"/>
      <p:bldP spid="36" grpId="0"/>
      <p:bldP spid="3" grpId="0"/>
      <p:bldP spid="40" grpId="0"/>
      <p:bldP spid="40" grpId="1"/>
      <p:bldP spid="41" grpId="0"/>
      <p:bldP spid="41" grpId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ounded Rectangle 29"/>
          <p:cNvSpPr/>
          <p:nvPr/>
        </p:nvSpPr>
        <p:spPr>
          <a:xfrm>
            <a:off x="8170745" y="476249"/>
            <a:ext cx="3675440" cy="2968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Watermarkable</a:t>
            </a:r>
            <a:r>
              <a:rPr lang="en-US" dirty="0" smtClean="0"/>
              <a:t> VDF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06350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582548" y="1019005"/>
                <a:ext cx="1832489" cy="523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548" y="1019005"/>
                <a:ext cx="1832489" cy="5237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62111" y="3542789"/>
                <a:ext cx="1190454" cy="1495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←[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400" b="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400" b="0" dirty="0" smtClean="0">
                  <a:solidFill>
                    <a:srgbClr val="002060"/>
                  </a:solidFill>
                </a:endParaRPr>
              </a:p>
              <a:p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111" y="3542789"/>
                <a:ext cx="1190454" cy="1495153"/>
              </a:xfrm>
              <a:prstGeom prst="rect">
                <a:avLst/>
              </a:prstGeom>
              <a:blipFill>
                <a:blip r:embed="rId4"/>
                <a:stretch>
                  <a:fillRect l="-3590" t="-408" r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1552623" y="1504049"/>
            <a:ext cx="1" cy="40413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47687" y="2836000"/>
            <a:ext cx="5347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86108" y="2651334"/>
                <a:ext cx="445147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PoE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′)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zkPoK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108" y="2651334"/>
                <a:ext cx="4451475" cy="369332"/>
              </a:xfrm>
              <a:prstGeom prst="rect">
                <a:avLst/>
              </a:prstGeom>
              <a:blipFill>
                <a:blip r:embed="rId5"/>
                <a:stretch>
                  <a:fillRect l="-410" t="-6557" r="-2052" b="-3606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 rot="1448789">
            <a:off x="6436359" y="1993332"/>
            <a:ext cx="646546" cy="588815"/>
            <a:chOff x="7777018" y="4017818"/>
            <a:chExt cx="988291" cy="942109"/>
          </a:xfrm>
          <a:solidFill>
            <a:srgbClr val="EF8E4A"/>
          </a:solidFill>
        </p:grpSpPr>
        <p:sp>
          <p:nvSpPr>
            <p:cNvPr id="16" name="Equal 15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lowchart: Manual Operation 16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0505">
            <a:off x="6510698" y="1788930"/>
            <a:ext cx="248787" cy="248787"/>
          </a:xfrm>
          <a:prstGeom prst="rect">
            <a:avLst/>
          </a:prstGeom>
        </p:spPr>
      </p:pic>
      <p:cxnSp>
        <p:nvCxnSpPr>
          <p:cNvPr id="20" name="Straight Arrow Connector 19"/>
          <p:cNvCxnSpPr/>
          <p:nvPr/>
        </p:nvCxnSpPr>
        <p:spPr>
          <a:xfrm flipV="1">
            <a:off x="9337964" y="1056640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0800000" flipV="1">
            <a:off x="9337963" y="1485484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flipV="1">
            <a:off x="9337963" y="1914233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542120" y="717064"/>
                <a:ext cx="3030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2120" y="717064"/>
                <a:ext cx="303095" cy="369332"/>
              </a:xfrm>
              <a:prstGeom prst="rect">
                <a:avLst/>
              </a:prstGeom>
              <a:blipFill>
                <a:blip r:embed="rId7"/>
                <a:stretch>
                  <a:fillRect l="-22000" r="-2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11065131" y="687308"/>
                <a:ext cx="288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𝒱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5131" y="687308"/>
                <a:ext cx="288669" cy="369332"/>
              </a:xfrm>
              <a:prstGeom prst="rect">
                <a:avLst/>
              </a:prstGeom>
              <a:blipFill>
                <a:blip r:embed="rId8"/>
                <a:stretch>
                  <a:fillRect l="-22917" r="-208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9874638" y="1133873"/>
                <a:ext cx="2197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74638" y="1133873"/>
                <a:ext cx="219740" cy="369332"/>
              </a:xfrm>
              <a:prstGeom prst="rect">
                <a:avLst/>
              </a:prstGeom>
              <a:blipFill>
                <a:blip r:embed="rId9"/>
                <a:stretch>
                  <a:fillRect l="-19444" r="-13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8757632" y="2597991"/>
                <a:ext cx="251459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←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Hash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(…,</m:t>
                      </m:r>
                      <m:sSub>
                        <m:sSub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nor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ID</m:t>
                          </m:r>
                        </m:e>
                        <m:sub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𝒫</m:t>
                          </m:r>
                          <m:r>
                            <m:rPr>
                              <m:nor/>
                            </m:rPr>
                            <a:rPr lang="en-US" sz="2400" dirty="0">
                              <a:solidFill>
                                <a:srgbClr val="002060"/>
                              </a:solidFill>
                            </a:rPr>
                            <m:t> </m:t>
                          </m:r>
                        </m:sub>
                      </m:sSub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632" y="2597991"/>
                <a:ext cx="2514599" cy="369332"/>
              </a:xfrm>
              <a:prstGeom prst="rect">
                <a:avLst/>
              </a:prstGeom>
              <a:blipFill>
                <a:blip r:embed="rId10"/>
                <a:stretch>
                  <a:fillRect l="-1456" r="-3883" b="-3442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Straight Arrow Connector 31"/>
          <p:cNvCxnSpPr/>
          <p:nvPr/>
        </p:nvCxnSpPr>
        <p:spPr>
          <a:xfrm flipH="1">
            <a:off x="7047535" y="1060684"/>
            <a:ext cx="1089575" cy="84750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3632619" y="2642561"/>
            <a:ext cx="735231" cy="42270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4401486" y="2642561"/>
            <a:ext cx="1481009" cy="42270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ounded Rectangle 45"/>
          <p:cNvSpPr/>
          <p:nvPr/>
        </p:nvSpPr>
        <p:spPr>
          <a:xfrm>
            <a:off x="5873016" y="2642561"/>
            <a:ext cx="1366939" cy="42270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9" name="Straight Arrow Connector 48"/>
          <p:cNvCxnSpPr>
            <a:stCxn id="8" idx="3"/>
          </p:cNvCxnSpPr>
          <p:nvPr/>
        </p:nvCxnSpPr>
        <p:spPr>
          <a:xfrm flipV="1">
            <a:off x="2152565" y="3119236"/>
            <a:ext cx="1674717" cy="1171130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Rounded Rectangle 54"/>
              <p:cNvSpPr/>
              <p:nvPr/>
            </p:nvSpPr>
            <p:spPr>
              <a:xfrm>
                <a:off x="642809" y="4953223"/>
                <a:ext cx="1819628" cy="1137248"/>
              </a:xfrm>
              <a:prstGeom prst="roundRect">
                <a:avLst/>
              </a:prstGeom>
              <a:solidFill>
                <a:schemeClr val="accent1">
                  <a:lumMod val="40000"/>
                  <a:lumOff val="60000"/>
                </a:schemeClr>
              </a:solidFill>
              <a:ln w="28575">
                <a:solidFill>
                  <a:srgbClr val="00206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sz="2400" b="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  <m:t>′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5" name="Rounded Rectangle 5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2809" y="4953223"/>
                <a:ext cx="1819628" cy="1137248"/>
              </a:xfrm>
              <a:prstGeom prst="roundRect">
                <a:avLst/>
              </a:prstGeom>
              <a:blipFill>
                <a:blip r:embed="rId11"/>
                <a:stretch>
                  <a:fillRect/>
                </a:stretch>
              </a:blipFill>
              <a:ln w="28575">
                <a:solidFill>
                  <a:srgbClr val="00206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6" name="Straight Arrow Connector 55"/>
          <p:cNvCxnSpPr/>
          <p:nvPr/>
        </p:nvCxnSpPr>
        <p:spPr>
          <a:xfrm>
            <a:off x="5430982" y="1964711"/>
            <a:ext cx="816550" cy="638484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3511005" y="1098724"/>
                <a:ext cx="32588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Proof of knowledge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1005" y="1098724"/>
                <a:ext cx="3258801" cy="1200329"/>
              </a:xfrm>
              <a:prstGeom prst="rect">
                <a:avLst/>
              </a:prstGeom>
              <a:blipFill>
                <a:blip r:embed="rId12"/>
                <a:stretch>
                  <a:fillRect l="-2991" t="-4061" b="-35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1" name="Picture 30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3676" y="4008039"/>
            <a:ext cx="1391538" cy="1303836"/>
          </a:xfrm>
          <a:prstGeom prst="rect">
            <a:avLst/>
          </a:prstGeom>
        </p:spPr>
      </p:pic>
      <p:cxnSp>
        <p:nvCxnSpPr>
          <p:cNvPr id="33" name="Straight Arrow Connector 32"/>
          <p:cNvCxnSpPr>
            <a:endCxn id="31" idx="0"/>
          </p:cNvCxnSpPr>
          <p:nvPr/>
        </p:nvCxnSpPr>
        <p:spPr>
          <a:xfrm flipH="1">
            <a:off x="3559445" y="3542789"/>
            <a:ext cx="8879" cy="46525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4087293" y="4615360"/>
                <a:ext cx="445147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PoE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′)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zkPoK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m:rPr>
                          <m:nor/>
                        </m:rPr>
                        <a:rPr lang="en-US" sz="240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r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  <a:p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7293" y="4615360"/>
                <a:ext cx="4451475" cy="738664"/>
              </a:xfrm>
              <a:prstGeom prst="rect">
                <a:avLst/>
              </a:prstGeom>
              <a:blipFill>
                <a:blip r:embed="rId14"/>
                <a:stretch>
                  <a:fillRect l="-410" t="-3306" r="-205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5" name="Group 34"/>
          <p:cNvGrpSpPr/>
          <p:nvPr/>
        </p:nvGrpSpPr>
        <p:grpSpPr>
          <a:xfrm rot="1448789">
            <a:off x="7432051" y="3995958"/>
            <a:ext cx="646546" cy="588815"/>
            <a:chOff x="7777018" y="4017818"/>
            <a:chExt cx="988291" cy="942109"/>
          </a:xfrm>
          <a:solidFill>
            <a:srgbClr val="EF8E4A"/>
          </a:solidFill>
        </p:grpSpPr>
        <p:sp>
          <p:nvSpPr>
            <p:cNvPr id="36" name="Equal 35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8" name="Flowchart: Manual Operation 37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39" name="Picture 3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940505">
            <a:off x="7506390" y="3791556"/>
            <a:ext cx="248787" cy="248787"/>
          </a:xfrm>
          <a:prstGeom prst="rect">
            <a:avLst/>
          </a:prstGeom>
        </p:spPr>
      </p:pic>
      <p:pic>
        <p:nvPicPr>
          <p:cNvPr id="40" name="Picture 39"/>
          <p:cNvPicPr>
            <a:picLocks noChangeAspect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9166">
            <a:off x="7444799" y="3746290"/>
            <a:ext cx="329714" cy="308934"/>
          </a:xfrm>
          <a:prstGeom prst="rect">
            <a:avLst/>
          </a:prstGeom>
        </p:spPr>
      </p:pic>
      <p:grpSp>
        <p:nvGrpSpPr>
          <p:cNvPr id="41" name="Group 40"/>
          <p:cNvGrpSpPr/>
          <p:nvPr/>
        </p:nvGrpSpPr>
        <p:grpSpPr>
          <a:xfrm rot="1748727">
            <a:off x="7440037" y="3993950"/>
            <a:ext cx="646546" cy="588815"/>
            <a:chOff x="7777018" y="4017818"/>
            <a:chExt cx="988291" cy="942109"/>
          </a:xfrm>
          <a:solidFill>
            <a:srgbClr val="53BDBD"/>
          </a:solidFill>
        </p:grpSpPr>
        <p:sp>
          <p:nvSpPr>
            <p:cNvPr id="42" name="Equal 41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3" name="Flowchart: Manual Operation 42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232270" y="5378002"/>
                <a:ext cx="5577060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Zero knowledge proof of knowledge</a:t>
                </a:r>
              </a:p>
              <a:p>
                <a:r>
                  <a:rPr lang="en-US" sz="24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 Need to find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sym typeface="Wingdings" panose="05000000000000000000" pitchFamily="2" charset="2"/>
                      </a:rPr>
                      <m:t>𝑟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(DL) or start from scratch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32270" y="5378002"/>
                <a:ext cx="5577060" cy="830997"/>
              </a:xfrm>
              <a:prstGeom prst="rect">
                <a:avLst/>
              </a:prstGeom>
              <a:blipFill>
                <a:blip r:embed="rId16"/>
                <a:stretch>
                  <a:fillRect l="-1639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Lightning Bolt 12"/>
          <p:cNvSpPr/>
          <p:nvPr/>
        </p:nvSpPr>
        <p:spPr>
          <a:xfrm flipH="1">
            <a:off x="5864822" y="5249638"/>
            <a:ext cx="462356" cy="655440"/>
          </a:xfrm>
          <a:prstGeom prst="lightningBol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0" name="Rounded Rectangle 49"/>
          <p:cNvSpPr/>
          <p:nvPr/>
        </p:nvSpPr>
        <p:spPr>
          <a:xfrm>
            <a:off x="2720676" y="3476272"/>
            <a:ext cx="6502838" cy="2968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" name="TextBox 36"/>
          <p:cNvSpPr txBox="1"/>
          <p:nvPr/>
        </p:nvSpPr>
        <p:spPr>
          <a:xfrm>
            <a:off x="3268156" y="3585422"/>
            <a:ext cx="557706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u="sng" dirty="0" smtClean="0">
                <a:solidFill>
                  <a:srgbClr val="002060"/>
                </a:solidFill>
              </a:rPr>
              <a:t>Soundness: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Low order assumption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Soundness of </a:t>
            </a:r>
            <a:r>
              <a:rPr lang="en-US" sz="2400" dirty="0" err="1" smtClean="0">
                <a:solidFill>
                  <a:srgbClr val="002060"/>
                </a:solidFill>
              </a:rPr>
              <a:t>PoE</a:t>
            </a:r>
            <a:r>
              <a:rPr lang="en-US" sz="2400" dirty="0" smtClean="0">
                <a:solidFill>
                  <a:srgbClr val="002060"/>
                </a:solidFill>
              </a:rPr>
              <a:t> and </a:t>
            </a:r>
            <a:r>
              <a:rPr lang="en-US" sz="2400" dirty="0" err="1" smtClean="0">
                <a:solidFill>
                  <a:srgbClr val="002060"/>
                </a:solidFill>
              </a:rPr>
              <a:t>zkPoK</a:t>
            </a:r>
            <a:endParaRPr lang="en-US" sz="2400" dirty="0" smtClean="0">
              <a:solidFill>
                <a:srgbClr val="002060"/>
              </a:solidFill>
            </a:endParaRPr>
          </a:p>
          <a:p>
            <a:r>
              <a:rPr lang="en-US" sz="2400" u="sng" dirty="0" smtClean="0">
                <a:solidFill>
                  <a:srgbClr val="002060"/>
                </a:solidFill>
              </a:rPr>
              <a:t>Watermark </a:t>
            </a:r>
            <a:r>
              <a:rPr lang="en-US" sz="2400" u="sng" dirty="0" err="1" smtClean="0">
                <a:solidFill>
                  <a:srgbClr val="002060"/>
                </a:solidFill>
              </a:rPr>
              <a:t>unforgeability</a:t>
            </a:r>
            <a:r>
              <a:rPr lang="en-US" sz="2400" u="sng" dirty="0" smtClean="0">
                <a:solidFill>
                  <a:srgbClr val="002060"/>
                </a:solidFill>
              </a:rPr>
              <a:t>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Zero-Knowledge of </a:t>
            </a:r>
            <a:r>
              <a:rPr lang="en-US" sz="2400" dirty="0" err="1" smtClean="0">
                <a:solidFill>
                  <a:srgbClr val="002060"/>
                </a:solidFill>
              </a:rPr>
              <a:t>PoK</a:t>
            </a:r>
            <a:endParaRPr lang="en-US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Decisional Discrete Log assumption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Decisional Iterated Squaring assumption</a:t>
            </a:r>
            <a:endParaRPr lang="en-US" sz="24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Rectangle 33"/>
              <p:cNvSpPr/>
              <p:nvPr/>
            </p:nvSpPr>
            <p:spPr>
              <a:xfrm>
                <a:off x="2930008" y="3109566"/>
                <a:ext cx="127663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i="1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Rectangle 3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0008" y="3109566"/>
                <a:ext cx="1276632" cy="461665"/>
              </a:xfrm>
              <a:prstGeom prst="rect">
                <a:avLst/>
              </a:prstGeom>
              <a:blipFill>
                <a:blip r:embed="rId17"/>
                <a:stretch>
                  <a:fillRect l="-1435" r="-957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62461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4" grpId="0"/>
      <p:bldP spid="44" grpId="0" animBg="1"/>
      <p:bldP spid="44" grpId="1" animBg="1"/>
      <p:bldP spid="45" grpId="0" animBg="1"/>
      <p:bldP spid="45" grpId="1" animBg="1"/>
      <p:bldP spid="46" grpId="0" animBg="1"/>
      <p:bldP spid="55" grpId="0" animBg="1"/>
      <p:bldP spid="58" grpId="0"/>
      <p:bldP spid="7" grpId="0"/>
      <p:bldP spid="11" grpId="0" build="p"/>
      <p:bldP spid="13" grpId="0" animBg="1"/>
      <p:bldP spid="50" grpId="0" animBg="1"/>
      <p:bldP spid="37" grpId="0" uiExpand="1" build="p"/>
      <p:bldP spid="3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EF8E4A"/>
                </a:solidFill>
              </a:rPr>
              <a:t>Zero-Knowledge</a:t>
            </a:r>
            <a:r>
              <a:rPr lang="en-US" dirty="0" smtClean="0"/>
              <a:t> VDF Construction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12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006350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982370" y="1056640"/>
                <a:ext cx="1289391" cy="5237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i="1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370" y="1056640"/>
                <a:ext cx="1289391" cy="523798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962111" y="3542789"/>
                <a:ext cx="1190454" cy="14951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←[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𝜆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]</m:t>
                      </m:r>
                    </m:oMath>
                  </m:oMathPara>
                </a14:m>
                <a:endParaRPr lang="en-US" sz="240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400" b="0" dirty="0" smtClean="0">
                  <a:solidFill>
                    <a:srgbClr val="002060"/>
                  </a:solidFill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≔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sup>
                      </m:sSup>
                    </m:oMath>
                  </m:oMathPara>
                </a14:m>
                <a:endParaRPr lang="en-US" sz="2400" b="0" dirty="0" smtClean="0">
                  <a:solidFill>
                    <a:srgbClr val="002060"/>
                  </a:solidFill>
                </a:endParaRPr>
              </a:p>
              <a:p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2111" y="3542789"/>
                <a:ext cx="1190454" cy="1495153"/>
              </a:xfrm>
              <a:prstGeom prst="rect">
                <a:avLst/>
              </a:prstGeom>
              <a:blipFill>
                <a:blip r:embed="rId4"/>
                <a:stretch>
                  <a:fillRect l="-3590" t="-408" r="-92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>
            <a:off x="1552623" y="1504049"/>
            <a:ext cx="1" cy="40413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2147687" y="2836000"/>
            <a:ext cx="534700" cy="0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2886108" y="2651334"/>
                <a:ext cx="479477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=(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PoE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</m:e>
                      </m:d>
                      <m:r>
                        <m:rPr>
                          <m:nor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zkPoK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1" i="1" smtClean="0">
                          <a:solidFill>
                            <a:srgbClr val="EF8E4A"/>
                          </a:solidFill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6108" y="2651334"/>
                <a:ext cx="4794774" cy="369332"/>
              </a:xfrm>
              <a:prstGeom prst="rect">
                <a:avLst/>
              </a:prstGeom>
              <a:blipFill>
                <a:blip r:embed="rId5"/>
                <a:stretch>
                  <a:fillRect l="-381" r="-1906" b="-327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Rounded Rectangle 23"/>
          <p:cNvSpPr/>
          <p:nvPr/>
        </p:nvSpPr>
        <p:spPr>
          <a:xfrm>
            <a:off x="8170745" y="476249"/>
            <a:ext cx="3675440" cy="296837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7" name="Straight Arrow Connector 26"/>
          <p:cNvCxnSpPr/>
          <p:nvPr/>
        </p:nvCxnSpPr>
        <p:spPr>
          <a:xfrm flipV="1">
            <a:off x="9337964" y="1056640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10800000" flipV="1">
            <a:off x="9337963" y="1485484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337963" y="1914233"/>
            <a:ext cx="1293091" cy="4044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542120" y="717064"/>
                <a:ext cx="30309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𝒫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2120" y="717064"/>
                <a:ext cx="303095" cy="369332"/>
              </a:xfrm>
              <a:prstGeom prst="rect">
                <a:avLst/>
              </a:prstGeom>
              <a:blipFill>
                <a:blip r:embed="rId6"/>
                <a:stretch>
                  <a:fillRect l="-22000" r="-20000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1065131" y="687308"/>
                <a:ext cx="288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𝒱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65131" y="687308"/>
                <a:ext cx="288669" cy="369332"/>
              </a:xfrm>
              <a:prstGeom prst="rect">
                <a:avLst/>
              </a:prstGeom>
              <a:blipFill>
                <a:blip r:embed="rId7"/>
                <a:stretch>
                  <a:fillRect l="-22917" r="-20833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9728740" y="1114082"/>
                <a:ext cx="5594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0/1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8740" y="1114082"/>
                <a:ext cx="559449" cy="369332"/>
              </a:xfrm>
              <a:prstGeom prst="rect">
                <a:avLst/>
              </a:prstGeom>
              <a:blipFill>
                <a:blip r:embed="rId8"/>
                <a:stretch>
                  <a:fillRect l="-13043" r="-13043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8" name="Straight Arrow Connector 37"/>
          <p:cNvCxnSpPr/>
          <p:nvPr/>
        </p:nvCxnSpPr>
        <p:spPr>
          <a:xfrm flipH="1">
            <a:off x="7084291" y="1060684"/>
            <a:ext cx="1052819" cy="150702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8528725" y="2208588"/>
                <a:ext cx="3169589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</a:rPr>
                  <a:t>n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eed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𝜆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repetitions in hidden order groups </a:t>
                </a:r>
                <a:r>
                  <a:rPr lang="en-US" sz="24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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8725" y="2208588"/>
                <a:ext cx="3169589" cy="830997"/>
              </a:xfrm>
              <a:prstGeom prst="rect">
                <a:avLst/>
              </a:prstGeom>
              <a:blipFill>
                <a:blip r:embed="rId9"/>
                <a:stretch>
                  <a:fillRect l="-2885" t="-5839" b="-153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1" name="Rounded Rectangle 40"/>
          <p:cNvSpPr/>
          <p:nvPr/>
        </p:nvSpPr>
        <p:spPr>
          <a:xfrm>
            <a:off x="5914230" y="2651334"/>
            <a:ext cx="1597746" cy="422702"/>
          </a:xfrm>
          <a:prstGeom prst="roundRect">
            <a:avLst/>
          </a:prstGeom>
          <a:noFill/>
          <a:ln w="57150">
            <a:solidFill>
              <a:schemeClr val="accent6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Arrow Connector 43"/>
          <p:cNvCxnSpPr/>
          <p:nvPr/>
        </p:nvCxnSpPr>
        <p:spPr>
          <a:xfrm flipH="1" flipV="1">
            <a:off x="6741745" y="3119236"/>
            <a:ext cx="1688624" cy="1120850"/>
          </a:xfrm>
          <a:prstGeom prst="straightConnector1">
            <a:avLst/>
          </a:prstGeom>
          <a:ln w="38100">
            <a:solidFill>
              <a:schemeClr val="accent6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8508876" y="3952922"/>
                <a:ext cx="3258801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Proof of knowledge of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𝑟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1" i="1" smtClean="0">
                        <a:solidFill>
                          <a:srgbClr val="EF8E4A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′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𝑟</m:t>
                        </m:r>
                      </m:sup>
                    </m:sSup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𝑦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′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08876" y="3952922"/>
                <a:ext cx="3258801" cy="1200329"/>
              </a:xfrm>
              <a:prstGeom prst="rect">
                <a:avLst/>
              </a:prstGeom>
              <a:blipFill>
                <a:blip r:embed="rId10"/>
                <a:stretch>
                  <a:fillRect l="-2996" t="-4061" b="-106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Rounded Rectangle 38"/>
          <p:cNvSpPr/>
          <p:nvPr/>
        </p:nvSpPr>
        <p:spPr>
          <a:xfrm>
            <a:off x="3215435" y="3542789"/>
            <a:ext cx="7184709" cy="29683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3776837" y="3883780"/>
                <a:ext cx="6061904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Observation: </a:t>
                </a:r>
                <a:r>
                  <a:rPr lang="en-US" sz="2400" dirty="0">
                    <a:solidFill>
                      <a:srgbClr val="002060"/>
                    </a:solidFill>
                  </a:rPr>
                  <a:t>Zero-Knowledge Proof of Sequential 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Work is sufficient for application</a:t>
                </a:r>
                <a:endParaRPr lang="en-US" sz="2400" dirty="0" smtClean="0">
                  <a:solidFill>
                    <a:srgbClr val="002060"/>
                  </a:solidFill>
                  <a:sym typeface="Wingdings" panose="05000000000000000000" pitchFamily="2" charset="2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zkPoK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m:rPr>
                          <m:nor/>
                        </m:rPr>
                        <a:rPr lang="en-US" sz="240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zkPoK</m:t>
                      </m:r>
                      <m:d>
                        <m:dPr>
                          <m:ctrlP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i="1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  <a:p>
                <a:pPr marL="342900" indent="-342900">
                  <a:buFont typeface="Wingdings" panose="05000000000000000000" pitchFamily="2" charset="2"/>
                  <a:buChar char="à"/>
                </a:pPr>
                <a:r>
                  <a:rPr lang="en-US" sz="2400" dirty="0" smtClean="0">
                    <a:solidFill>
                      <a:srgbClr val="002060"/>
                    </a:solidFill>
                    <a:sym typeface="Wingdings" panose="05000000000000000000" pitchFamily="2" charset="2"/>
                  </a:rPr>
                  <a:t>No guarantee that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knows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but proof that</a:t>
                </a:r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has evaluated the delay function on some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76837" y="3883780"/>
                <a:ext cx="6061904" cy="2308324"/>
              </a:xfrm>
              <a:prstGeom prst="rect">
                <a:avLst/>
              </a:prstGeom>
              <a:blipFill>
                <a:blip r:embed="rId11"/>
                <a:stretch>
                  <a:fillRect l="-1610" t="-2111" r="-13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78989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  <p:bldP spid="34" grpId="0"/>
      <p:bldP spid="35" grpId="0"/>
      <p:bldP spid="36" grpId="0"/>
      <p:bldP spid="10" grpId="0"/>
      <p:bldP spid="39" grpId="0" animBg="1"/>
      <p:bldP spid="1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ounded Rectangle 25"/>
          <p:cNvSpPr/>
          <p:nvPr/>
        </p:nvSpPr>
        <p:spPr>
          <a:xfrm>
            <a:off x="7333670" y="-779646"/>
            <a:ext cx="5576433" cy="4446871"/>
          </a:xfrm>
          <a:prstGeom prst="roundRect">
            <a:avLst/>
          </a:prstGeom>
          <a:solidFill>
            <a:schemeClr val="accent1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Open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48591" y="1553148"/>
            <a:ext cx="10515600" cy="506857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We construct the first</a:t>
            </a:r>
          </a:p>
          <a:p>
            <a:r>
              <a:rPr lang="pt-BR" dirty="0" smtClean="0"/>
              <a:t>Watermarkable VDF with security proo</a:t>
            </a:r>
            <a:r>
              <a:rPr lang="en-US" dirty="0" smtClean="0"/>
              <a:t>f, </a:t>
            </a:r>
          </a:p>
          <a:p>
            <a:r>
              <a:rPr lang="en-US" dirty="0" smtClean="0"/>
              <a:t>Zero-knowledge VDF for general </a:t>
            </a:r>
            <a:r>
              <a:rPr lang="en-US" dirty="0" err="1" smtClean="0"/>
              <a:t>PoE</a:t>
            </a:r>
            <a:r>
              <a:rPr lang="en-US" dirty="0" smtClean="0"/>
              <a:t>,</a:t>
            </a:r>
          </a:p>
          <a:p>
            <a:r>
              <a:rPr lang="en-US" dirty="0" smtClean="0"/>
              <a:t>Zero-knowledge proof of sequential work.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show how to obtain short-lived proofs from </a:t>
            </a:r>
            <a:r>
              <a:rPr lang="en-US" dirty="0" err="1" smtClean="0"/>
              <a:t>zkPoSW</a:t>
            </a:r>
            <a:r>
              <a:rPr lang="en-US" dirty="0" smtClean="0"/>
              <a:t>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 Better deniability for short lived-proofs in [ABC22]</a:t>
            </a:r>
          </a:p>
          <a:p>
            <a:pPr>
              <a:buFont typeface="Wingdings" panose="05000000000000000000" pitchFamily="2" charset="2"/>
              <a:buChar char="à"/>
            </a:pPr>
            <a:endParaRPr lang="en-US" u="sng" dirty="0" smtClean="0"/>
          </a:p>
          <a:p>
            <a:pPr marL="0" indent="0">
              <a:buNone/>
            </a:pPr>
            <a:r>
              <a:rPr lang="en-US" u="sng" dirty="0" smtClean="0"/>
              <a:t>Open Problem:</a:t>
            </a:r>
          </a:p>
          <a:p>
            <a:r>
              <a:rPr lang="en-US" dirty="0" smtClean="0"/>
              <a:t>Reduce proof size of zero-knowledge VDF</a:t>
            </a:r>
            <a:endParaRPr lang="pt-BR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13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8862190" y="4595185"/>
            <a:ext cx="4047914" cy="4834705"/>
            <a:chOff x="8919941" y="4956003"/>
            <a:chExt cx="4047914" cy="4834705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81070" y="4956003"/>
              <a:ext cx="1665719" cy="1665719"/>
            </a:xfrm>
            <a:prstGeom prst="rect">
              <a:avLst/>
            </a:prstGeom>
          </p:spPr>
        </p:pic>
        <p:sp>
          <p:nvSpPr>
            <p:cNvPr id="7" name="Rounded Rectangle 6"/>
            <p:cNvSpPr/>
            <p:nvPr/>
          </p:nvSpPr>
          <p:spPr>
            <a:xfrm>
              <a:off x="8919941" y="5897869"/>
              <a:ext cx="4047914" cy="3892839"/>
            </a:xfrm>
            <a:prstGeom prst="roundRect">
              <a:avLst/>
            </a:prstGeom>
            <a:solidFill>
              <a:schemeClr val="accent2"/>
            </a:solidFill>
            <a:ln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9171709" y="6027003"/>
              <a:ext cx="3020291" cy="830997"/>
            </a:xfrm>
            <a:prstGeom prst="rect">
              <a:avLst/>
            </a:prstGeom>
            <a:solidFill>
              <a:schemeClr val="accent2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4800" dirty="0" smtClean="0">
                  <a:solidFill>
                    <a:srgbClr val="002060"/>
                  </a:solidFill>
                </a:rPr>
                <a:t>Questions?</a:t>
              </a:r>
              <a:endParaRPr lang="en-US" sz="4800" dirty="0">
                <a:solidFill>
                  <a:srgbClr val="002060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2"/>
              <p:cNvSpPr txBox="1">
                <a:spLocks/>
              </p:cNvSpPr>
              <p:nvPr/>
            </p:nvSpPr>
            <p:spPr>
              <a:xfrm>
                <a:off x="7901563" y="1365355"/>
                <a:ext cx="4664363" cy="392344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pt-BR" u="sng" dirty="0" smtClean="0"/>
                  <a:t>Proof size:</a:t>
                </a:r>
              </a:p>
              <a:p>
                <a:pPr marL="0" indent="0">
                  <a:buNone/>
                </a:pPr>
                <a:r>
                  <a:rPr lang="pt-BR" dirty="0" smtClean="0"/>
                  <a:t>|PoE| + 4 elements</a:t>
                </a:r>
              </a:p>
              <a:p>
                <a:pPr marL="0" indent="0">
                  <a:buNone/>
                </a:pPr>
                <a:r>
                  <a:rPr lang="pt-BR" dirty="0"/>
                  <a:t>|</a:t>
                </a:r>
                <a:r>
                  <a:rPr lang="pt-BR" dirty="0" smtClean="0"/>
                  <a:t>PoE| + 2 + 2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1" smtClean="0">
                        <a:latin typeface="Cambria Math" panose="02040503050406030204" pitchFamily="18" charset="0"/>
                      </a:rPr>
                      <m:t>λ</m:t>
                    </m:r>
                  </m:oMath>
                </a14:m>
                <a:r>
                  <a:rPr lang="en-US" b="0" dirty="0" smtClean="0"/>
                  <a:t> elements</a:t>
                </a:r>
              </a:p>
              <a:p>
                <a:pPr marL="0" indent="0">
                  <a:buNone/>
                </a:pPr>
                <a:r>
                  <a:rPr lang="en-US" dirty="0" smtClean="0"/>
                  <a:t>|</a:t>
                </a:r>
                <a:r>
                  <a:rPr lang="en-US" dirty="0" err="1" smtClean="0"/>
                  <a:t>PoE</a:t>
                </a:r>
                <a:r>
                  <a:rPr lang="en-US" dirty="0" smtClean="0"/>
                  <a:t>| + 4 elements</a:t>
                </a:r>
                <a:endParaRPr lang="en-US" b="0" dirty="0" smtClean="0"/>
              </a:p>
              <a:p>
                <a:pPr marL="0" indent="0">
                  <a:buNone/>
                </a:pPr>
                <a:endParaRPr lang="pt-BR" dirty="0" smtClean="0"/>
              </a:p>
            </p:txBody>
          </p:sp>
        </mc:Choice>
        <mc:Fallback xmlns="">
          <p:sp>
            <p:nvSpPr>
              <p:cNvPr id="14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01563" y="1365355"/>
                <a:ext cx="4664363" cy="3923442"/>
              </a:xfrm>
              <a:prstGeom prst="rect">
                <a:avLst/>
              </a:prstGeom>
              <a:blipFill>
                <a:blip r:embed="rId3"/>
                <a:stretch>
                  <a:fillRect l="-2614" t="-2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131495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3" grpId="0" uiExpand="1" build="p"/>
      <p:bldP spid="14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Application: Short-Lived Proofs and Signatures [ABC22]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060973"/>
            <a:ext cx="10515600" cy="133914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[ABC22]: constructions from </a:t>
            </a:r>
            <a:r>
              <a:rPr lang="en-US" dirty="0" err="1" smtClean="0"/>
              <a:t>watermarkable</a:t>
            </a:r>
            <a:r>
              <a:rPr lang="en-US" dirty="0" smtClean="0"/>
              <a:t> and zero-knowledge VDFs.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5680" y="2108587"/>
            <a:ext cx="1438275" cy="143827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8755" y="2105919"/>
            <a:ext cx="1435608" cy="14356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732224" y="2766168"/>
                <a:ext cx="288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𝓥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32224" y="2766168"/>
                <a:ext cx="288669" cy="369332"/>
              </a:xfrm>
              <a:prstGeom prst="rect">
                <a:avLst/>
              </a:prstGeom>
              <a:blipFill>
                <a:blip r:embed="rId4"/>
                <a:stretch>
                  <a:fillRect l="-22917" r="-22917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56159" y="2804789"/>
                <a:ext cx="2573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𝒮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159" y="2804789"/>
                <a:ext cx="257315" cy="369332"/>
              </a:xfrm>
              <a:prstGeom prst="rect">
                <a:avLst/>
              </a:prstGeom>
              <a:blipFill>
                <a:blip r:embed="rId5"/>
                <a:stretch>
                  <a:fillRect l="-28571" r="-2381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3287608" y="2989455"/>
            <a:ext cx="1587493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2787534" y="2513689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87534" y="2513689"/>
                <a:ext cx="2587642" cy="461665"/>
              </a:xfrm>
              <a:prstGeom prst="rect">
                <a:avLst/>
              </a:prstGeom>
              <a:blipFill>
                <a:blip r:embed="rId6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>
            <a:off x="5875250" y="3603314"/>
            <a:ext cx="0" cy="31562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5375176" y="3877322"/>
            <a:ext cx="17517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accept</a:t>
            </a:r>
            <a:endParaRPr lang="en-US" sz="2400" dirty="0">
              <a:solidFill>
                <a:srgbClr val="002060"/>
              </a:solidFill>
            </a:endParaRP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52798" y="2171805"/>
            <a:ext cx="1391538" cy="1303836"/>
          </a:xfrm>
          <a:prstGeom prst="rect">
            <a:avLst/>
          </a:prstGeom>
        </p:spPr>
      </p:pic>
      <p:sp>
        <p:nvSpPr>
          <p:cNvPr id="22" name="Oval 21"/>
          <p:cNvSpPr/>
          <p:nvPr/>
        </p:nvSpPr>
        <p:spPr>
          <a:xfrm>
            <a:off x="6794178" y="1440406"/>
            <a:ext cx="914400" cy="914400"/>
          </a:xfrm>
          <a:prstGeom prst="ellipse">
            <a:avLst/>
          </a:prstGeom>
          <a:noFill/>
          <a:ln w="38100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/>
          <p:cNvCxnSpPr/>
          <p:nvPr/>
        </p:nvCxnSpPr>
        <p:spPr>
          <a:xfrm flipV="1">
            <a:off x="7197674" y="1605966"/>
            <a:ext cx="143909" cy="319501"/>
          </a:xfrm>
          <a:prstGeom prst="line">
            <a:avLst/>
          </a:prstGeom>
          <a:ln w="2857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7197674" y="1897606"/>
            <a:ext cx="170889" cy="170888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6739192" y="2442119"/>
                <a:ext cx="1335622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solidFill>
                      <a:srgbClr val="002060"/>
                    </a:solidFill>
                  </a:rPr>
                  <a:t>t</a:t>
                </a:r>
                <a:r>
                  <a:rPr lang="en-US" sz="2400" dirty="0" smtClean="0">
                    <a:solidFill>
                      <a:srgbClr val="002060"/>
                    </a:solidFill>
                  </a:rPr>
                  <a:t>ime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</a:rPr>
                  <a:t> passes</a:t>
                </a:r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9192" y="2442119"/>
                <a:ext cx="1335622" cy="830997"/>
              </a:xfrm>
              <a:prstGeom prst="rect">
                <a:avLst/>
              </a:prstGeom>
              <a:blipFill>
                <a:blip r:embed="rId8"/>
                <a:stretch>
                  <a:fillRect l="-7306" t="-5882" b="-1617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0" name="Straight Arrow Connector 29"/>
          <p:cNvCxnSpPr/>
          <p:nvPr/>
        </p:nvCxnSpPr>
        <p:spPr>
          <a:xfrm flipV="1">
            <a:off x="7794601" y="2932577"/>
            <a:ext cx="1587493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7294527" y="2456811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527" y="2456811"/>
                <a:ext cx="2587642" cy="461665"/>
              </a:xfrm>
              <a:prstGeom prst="rect">
                <a:avLst/>
              </a:prstGeom>
              <a:blipFill>
                <a:blip r:embed="rId9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6" name="TextBox 35"/>
          <p:cNvSpPr txBox="1"/>
          <p:nvPr/>
        </p:nvSpPr>
        <p:spPr>
          <a:xfrm>
            <a:off x="10658318" y="1731699"/>
            <a:ext cx="37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?</a:t>
            </a:r>
            <a:endParaRPr lang="en-US" sz="3600" dirty="0">
              <a:solidFill>
                <a:srgbClr val="00206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24718" y="1832376"/>
            <a:ext cx="15230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Not mine!</a:t>
            </a:r>
            <a:endParaRPr lang="en-US" sz="2400" dirty="0">
              <a:solidFill>
                <a:srgbClr val="002060"/>
              </a:solidFill>
            </a:endParaRPr>
          </a:p>
        </p:txBody>
      </p:sp>
      <p:sp>
        <p:nvSpPr>
          <p:cNvPr id="43" name="Rounded Rectangle 42" hidden="1"/>
          <p:cNvSpPr/>
          <p:nvPr/>
        </p:nvSpPr>
        <p:spPr>
          <a:xfrm>
            <a:off x="760396" y="2015894"/>
            <a:ext cx="10721064" cy="2885715"/>
          </a:xfrm>
          <a:prstGeom prst="roundRect">
            <a:avLst/>
          </a:prstGeom>
          <a:solidFill>
            <a:schemeClr val="accent2">
              <a:lumMod val="60000"/>
              <a:lumOff val="4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2400" dirty="0" smtClean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[ABC22]: More constructions from </a:t>
            </a:r>
            <a:r>
              <a:rPr lang="en-US" sz="2400" dirty="0" err="1" smtClean="0">
                <a:solidFill>
                  <a:srgbClr val="002060"/>
                </a:solidFill>
              </a:rPr>
              <a:t>watermarkable</a:t>
            </a:r>
            <a:r>
              <a:rPr lang="en-US" sz="2400" dirty="0" smtClean="0">
                <a:solidFill>
                  <a:srgbClr val="002060"/>
                </a:solidFill>
              </a:rPr>
              <a:t> VDFs and zero-knowledge VDFs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[ABC22]: construct both from </a:t>
            </a:r>
            <a:r>
              <a:rPr lang="en-US" sz="2400" dirty="0" err="1" smtClean="0">
                <a:solidFill>
                  <a:srgbClr val="002060"/>
                </a:solidFill>
              </a:rPr>
              <a:t>Wesolowski’s</a:t>
            </a:r>
            <a:r>
              <a:rPr lang="en-US" sz="2400" dirty="0" smtClean="0">
                <a:solidFill>
                  <a:srgbClr val="002060"/>
                </a:solidFill>
              </a:rPr>
              <a:t> VDF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H</a:t>
            </a:r>
            <a:r>
              <a:rPr lang="en-US" sz="2400" dirty="0">
                <a:solidFill>
                  <a:srgbClr val="002060"/>
                </a:solidFill>
              </a:rPr>
              <a:t>, </a:t>
            </a:r>
            <a:r>
              <a:rPr lang="en-US" sz="2400" dirty="0" err="1" smtClean="0">
                <a:solidFill>
                  <a:srgbClr val="002060"/>
                </a:solidFill>
              </a:rPr>
              <a:t>Pietrzak</a:t>
            </a:r>
            <a:r>
              <a:rPr lang="en-US" sz="2400" dirty="0" smtClean="0">
                <a:solidFill>
                  <a:srgbClr val="002060"/>
                </a:solidFill>
              </a:rPr>
              <a:t> (preprint): </a:t>
            </a:r>
            <a:r>
              <a:rPr lang="en-US" sz="2400" dirty="0" err="1" smtClean="0">
                <a:solidFill>
                  <a:srgbClr val="002060"/>
                </a:solidFill>
              </a:rPr>
              <a:t>watermarkable</a:t>
            </a:r>
            <a:r>
              <a:rPr lang="en-US" sz="2400" dirty="0" smtClean="0">
                <a:solidFill>
                  <a:srgbClr val="002060"/>
                </a:solidFill>
              </a:rPr>
              <a:t> and zero-knowledge VDFs from any </a:t>
            </a:r>
            <a:r>
              <a:rPr lang="en-US" sz="2400" dirty="0" err="1" smtClean="0">
                <a:solidFill>
                  <a:srgbClr val="002060"/>
                </a:solidFill>
              </a:rPr>
              <a:t>PoE</a:t>
            </a:r>
            <a:endParaRPr lang="en-US" sz="2400" dirty="0">
              <a:solidFill>
                <a:srgbClr val="002060"/>
              </a:solidFill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2060"/>
                </a:solidFill>
              </a:rPr>
              <a:t>Open: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solidFill>
                  <a:srgbClr val="002060"/>
                </a:solidFill>
              </a:rPr>
              <a:t>Construction from VDFs </a:t>
            </a:r>
            <a:r>
              <a:rPr lang="en-US" sz="2400" i="1" dirty="0" smtClean="0">
                <a:solidFill>
                  <a:srgbClr val="002060"/>
                </a:solidFill>
              </a:rPr>
              <a:t>not</a:t>
            </a:r>
            <a:r>
              <a:rPr lang="en-US" sz="2400" dirty="0" smtClean="0">
                <a:solidFill>
                  <a:srgbClr val="002060"/>
                </a:solidFill>
              </a:rPr>
              <a:t> based on repeated squaring</a:t>
            </a:r>
            <a:endParaRPr lang="en-US" sz="2400" dirty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  <p:cxnSp>
        <p:nvCxnSpPr>
          <p:cNvPr id="20" name="Straight Arrow Connector 19"/>
          <p:cNvCxnSpPr/>
          <p:nvPr/>
        </p:nvCxnSpPr>
        <p:spPr>
          <a:xfrm flipV="1">
            <a:off x="1468104" y="4439162"/>
            <a:ext cx="9562250" cy="92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1468104" y="4263671"/>
            <a:ext cx="0" cy="3694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06113" y="4278615"/>
            <a:ext cx="0" cy="3694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1348680" y="4712908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680" y="4712908"/>
                <a:ext cx="238848" cy="369332"/>
              </a:xfrm>
              <a:prstGeom prst="rect">
                <a:avLst/>
              </a:prstGeom>
              <a:blipFill>
                <a:blip r:embed="rId10"/>
                <a:stretch>
                  <a:fillRect l="-28205" r="-3333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7294527" y="4712908"/>
                <a:ext cx="2584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527" y="4712908"/>
                <a:ext cx="258404" cy="369332"/>
              </a:xfrm>
              <a:prstGeom prst="rect">
                <a:avLst/>
              </a:prstGeom>
              <a:blipFill>
                <a:blip r:embed="rId11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5" name="Group 54"/>
          <p:cNvGrpSpPr/>
          <p:nvPr/>
        </p:nvGrpSpPr>
        <p:grpSpPr>
          <a:xfrm>
            <a:off x="394007" y="1605966"/>
            <a:ext cx="1518137" cy="907723"/>
            <a:chOff x="394007" y="1605966"/>
            <a:chExt cx="1518137" cy="907723"/>
          </a:xfrm>
        </p:grpSpPr>
        <p:sp>
          <p:nvSpPr>
            <p:cNvPr id="45" name="Flowchart: Sequential Access Storage 44"/>
            <p:cNvSpPr/>
            <p:nvPr/>
          </p:nvSpPr>
          <p:spPr>
            <a:xfrm>
              <a:off x="394007" y="1605966"/>
              <a:ext cx="1450690" cy="907723"/>
            </a:xfrm>
            <a:prstGeom prst="flowChartMagneticTape">
              <a:avLst/>
            </a:prstGeom>
            <a:noFill/>
            <a:ln w="28575"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1699194" y="2368980"/>
              <a:ext cx="212950" cy="1117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625698" y="2376772"/>
              <a:ext cx="218999" cy="118119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76688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7" grpId="0"/>
      <p:bldP spid="8" grpId="0"/>
      <p:bldP spid="16" grpId="0"/>
      <p:bldP spid="19" grpId="0"/>
      <p:bldP spid="22" grpId="0" animBg="1"/>
      <p:bldP spid="29" grpId="0"/>
      <p:bldP spid="31" grpId="0"/>
      <p:bldP spid="36" grpId="0"/>
      <p:bldP spid="46" grpId="0"/>
      <p:bldP spid="43" grpId="0" uiExpand="1" build="p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Verifiable Delay Functions [BBBF18]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3280086"/>
                <a:ext cx="7105073" cy="517237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→…→…→…→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3280086"/>
                <a:ext cx="7105073" cy="517237"/>
              </a:xfrm>
              <a:blipFill>
                <a:blip r:embed="rId2"/>
                <a:stretch>
                  <a:fillRect b="-129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15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523996" y="1693268"/>
            <a:ext cx="5144008" cy="1438275"/>
            <a:chOff x="3194685" y="1173163"/>
            <a:chExt cx="5144008" cy="14382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4685" y="1173163"/>
              <a:ext cx="1438275" cy="143827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3085" y="1174496"/>
              <a:ext cx="1435608" cy="1435608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33915" y="2135314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3915" y="2135314"/>
                <a:ext cx="1126836" cy="461665"/>
              </a:xfrm>
              <a:prstGeom prst="rect">
                <a:avLst/>
              </a:prstGeom>
              <a:blipFill>
                <a:blip r:embed="rId5"/>
                <a:stretch>
                  <a:fillRect l="-594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4962271" y="2543810"/>
            <a:ext cx="2270125" cy="923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5"/>
              <p:cNvSpPr txBox="1">
                <a:spLocks/>
              </p:cNvSpPr>
              <p:nvPr/>
            </p:nvSpPr>
            <p:spPr>
              <a:xfrm>
                <a:off x="848591" y="4371112"/>
                <a:ext cx="10515600" cy="2215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A VDF is a function that</a:t>
                </a:r>
              </a:p>
              <a:p>
                <a:r>
                  <a:rPr lang="en-US" dirty="0"/>
                  <a:t>t</a:t>
                </a:r>
                <a:r>
                  <a:rPr lang="en-US" dirty="0" smtClean="0"/>
                  <a:t>akes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 steps to compute,</a:t>
                </a:r>
              </a:p>
              <a:p>
                <a:r>
                  <a:rPr lang="en-US" dirty="0"/>
                  <a:t>v</a:t>
                </a:r>
                <a:r>
                  <a:rPr lang="en-US" dirty="0" smtClean="0"/>
                  <a:t>erifiable in time much less than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 smtClean="0"/>
                  <a:t>.</a:t>
                </a:r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14" name="Content Placeholder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8591" y="4371112"/>
                <a:ext cx="10515600" cy="2215341"/>
              </a:xfrm>
              <a:prstGeom prst="rect">
                <a:avLst/>
              </a:prstGeom>
              <a:blipFill>
                <a:blip r:embed="rId6"/>
                <a:stretch>
                  <a:fillRect l="-1159" t="-44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41968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(Reusable) </a:t>
            </a:r>
            <a:r>
              <a:rPr lang="en-US" dirty="0" err="1" smtClean="0"/>
              <a:t>Forgeability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04891" y="2787970"/>
            <a:ext cx="1391538" cy="1303836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9196429" y="2413366"/>
            <a:ext cx="372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002060"/>
                </a:solidFill>
              </a:rPr>
              <a:t>?</a:t>
            </a:r>
            <a:endParaRPr lang="en-US" sz="3600" dirty="0">
              <a:solidFill>
                <a:srgbClr val="00206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9382447" y="3298364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𝜎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e>
                    </m:d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≈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𝑚</m:t>
                    </m:r>
                    <m:r>
                      <a:rPr lang="en-US" sz="24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sz="2400" dirty="0">
                    <a:solidFill>
                      <a:srgbClr val="00206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𝜎</m:t>
                        </m:r>
                      </m:e>
                      <m:sup>
                        <m:r>
                          <a:rPr lang="en-US" sz="2400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2447" y="3298364"/>
                <a:ext cx="2587642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/>
          <p:nvPr/>
        </p:nvCxnSpPr>
        <p:spPr>
          <a:xfrm flipV="1">
            <a:off x="1468104" y="4439162"/>
            <a:ext cx="9562250" cy="923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468104" y="4263671"/>
            <a:ext cx="0" cy="3694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7406113" y="4278615"/>
            <a:ext cx="0" cy="369454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348680" y="4712908"/>
                <a:ext cx="2388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48680" y="4712908"/>
                <a:ext cx="238848" cy="369332"/>
              </a:xfrm>
              <a:prstGeom prst="rect">
                <a:avLst/>
              </a:prstGeom>
              <a:blipFill>
                <a:blip r:embed="rId4"/>
                <a:stretch>
                  <a:fillRect l="-28205" r="-33333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294527" y="4712908"/>
                <a:ext cx="25840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94527" y="4712908"/>
                <a:ext cx="258404" cy="369332"/>
              </a:xfrm>
              <a:prstGeom prst="rect">
                <a:avLst/>
              </a:prstGeom>
              <a:blipFill>
                <a:blip r:embed="rId5"/>
                <a:stretch>
                  <a:fillRect l="-28571" r="-2619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6521" y="1148403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156159" y="2804789"/>
                <a:ext cx="2573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𝒮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6159" y="2804789"/>
                <a:ext cx="257315" cy="369332"/>
              </a:xfrm>
              <a:prstGeom prst="rect">
                <a:avLst/>
              </a:prstGeom>
              <a:blipFill>
                <a:blip r:embed="rId7"/>
                <a:stretch>
                  <a:fillRect l="-28571" r="-2381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2699195" y="1706399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𝜎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195" y="1706399"/>
                <a:ext cx="2587642" cy="461665"/>
              </a:xfrm>
              <a:prstGeom prst="rect">
                <a:avLst/>
              </a:prstGeom>
              <a:blipFill>
                <a:blip r:embed="rId8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4939" y="2877607"/>
            <a:ext cx="1401440" cy="135664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2077000" y="1867540"/>
                <a:ext cx="25731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𝒮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7000" y="1867540"/>
                <a:ext cx="257315" cy="369332"/>
              </a:xfrm>
              <a:prstGeom prst="rect">
                <a:avLst/>
              </a:prstGeom>
              <a:blipFill>
                <a:blip r:embed="rId10"/>
                <a:stretch>
                  <a:fillRect l="-28571" r="-23810" b="-655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1040494" y="5128406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→…→…→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0494" y="5128406"/>
                <a:ext cx="2587642" cy="46166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6784163" y="5136538"/>
                <a:ext cx="102137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→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4163" y="5136538"/>
                <a:ext cx="1021370" cy="369332"/>
              </a:xfrm>
              <a:prstGeom prst="rect">
                <a:avLst/>
              </a:prstGeom>
              <a:blipFill>
                <a:blip r:embed="rId12"/>
                <a:stretch>
                  <a:fillRect l="-4192" r="-10180" b="-3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4773373" y="5082240"/>
                <a:ext cx="29976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3373" y="5082240"/>
                <a:ext cx="299762" cy="369332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2680994" y="3343655"/>
                <a:ext cx="258764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𝑚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0994" y="3343655"/>
                <a:ext cx="2587642" cy="461665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02760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5" grpId="0"/>
      <p:bldP spid="18" grpId="0"/>
      <p:bldP spid="22" grpId="0"/>
      <p:bldP spid="23" grpId="0"/>
      <p:bldP spid="2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 smtClean="0"/>
              <a:t>Verifiable delay functions (VDFs) were introduced </a:t>
            </a:r>
            <a:r>
              <a:rPr lang="en-US" dirty="0"/>
              <a:t>by </a:t>
            </a:r>
            <a:r>
              <a:rPr lang="en-US" dirty="0" err="1"/>
              <a:t>Boneh</a:t>
            </a:r>
            <a:r>
              <a:rPr lang="en-US" dirty="0"/>
              <a:t>, </a:t>
            </a:r>
            <a:r>
              <a:rPr lang="en-US" dirty="0" err="1"/>
              <a:t>Bonneau</a:t>
            </a:r>
            <a:r>
              <a:rPr lang="en-US" dirty="0"/>
              <a:t>, </a:t>
            </a:r>
            <a:r>
              <a:rPr lang="en-US" dirty="0" err="1" smtClean="0"/>
              <a:t>Bünz</a:t>
            </a:r>
            <a:r>
              <a:rPr lang="en-US" dirty="0" smtClean="0"/>
              <a:t> and </a:t>
            </a:r>
            <a:r>
              <a:rPr lang="en-US" dirty="0" err="1" smtClean="0"/>
              <a:t>Fisch</a:t>
            </a:r>
            <a:r>
              <a:rPr lang="en-US" dirty="0" smtClean="0"/>
              <a:t> [BBBF18]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Original application: distributed systems, </a:t>
            </a:r>
            <a:r>
              <a:rPr lang="en-US" dirty="0" err="1" smtClean="0"/>
              <a:t>blockchains</a:t>
            </a:r>
            <a:endParaRPr lang="en-US" dirty="0" smtClean="0"/>
          </a:p>
          <a:p>
            <a:pPr>
              <a:lnSpc>
                <a:spcPct val="100000"/>
              </a:lnSpc>
            </a:pPr>
            <a:r>
              <a:rPr lang="en-US" dirty="0" smtClean="0"/>
              <a:t>Many other applications: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Proof systems (polynomial commitments, SNARKS, signatures) 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Complexity theory (hardness of PPAD)</a:t>
            </a:r>
          </a:p>
          <a:p>
            <a:pPr lvl="1">
              <a:lnSpc>
                <a:spcPct val="100000"/>
              </a:lnSpc>
            </a:pPr>
            <a:r>
              <a:rPr lang="en-US" dirty="0" smtClean="0"/>
              <a:t>Computational number theory (primality testing)</a:t>
            </a:r>
            <a:endParaRPr lang="en-US" dirty="0"/>
          </a:p>
          <a:p>
            <a:pPr>
              <a:lnSpc>
                <a:spcPct val="100000"/>
              </a:lnSpc>
            </a:pPr>
            <a:r>
              <a:rPr lang="en-US" dirty="0" smtClean="0"/>
              <a:t>Variant of VDFs: </a:t>
            </a:r>
            <a:r>
              <a:rPr lang="en-US" dirty="0" err="1" smtClean="0"/>
              <a:t>Watermarkable</a:t>
            </a:r>
            <a:r>
              <a:rPr lang="en-US" dirty="0" smtClean="0"/>
              <a:t> [Wes19] and zero-knowledge VDFs [ABC22]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1979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7" name="Group 186"/>
          <p:cNvGrpSpPr/>
          <p:nvPr/>
        </p:nvGrpSpPr>
        <p:grpSpPr>
          <a:xfrm>
            <a:off x="7956362" y="1543831"/>
            <a:ext cx="895707" cy="767837"/>
            <a:chOff x="1932495" y="2243579"/>
            <a:chExt cx="1800519" cy="1379455"/>
          </a:xfrm>
        </p:grpSpPr>
        <p:sp>
          <p:nvSpPr>
            <p:cNvPr id="188" name="Rounded Rectangle 187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9" name="Rounded Rectangle 188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Rounded Rectangle 189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Flowchart: Connector 190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2" name="Flowchart: Connector 191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3" name="Flowchart: Connector 192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94" name="Straight Connector 193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5" name="Straight Connector 194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6" name="Straight Connector 195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7" name="Group 196"/>
          <p:cNvGrpSpPr/>
          <p:nvPr/>
        </p:nvGrpSpPr>
        <p:grpSpPr>
          <a:xfrm>
            <a:off x="9071712" y="1536974"/>
            <a:ext cx="895707" cy="767837"/>
            <a:chOff x="1932495" y="2243579"/>
            <a:chExt cx="1800519" cy="1379455"/>
          </a:xfrm>
        </p:grpSpPr>
        <p:sp>
          <p:nvSpPr>
            <p:cNvPr id="198" name="Rounded Rectangle 197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9" name="Rounded Rectangle 198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0" name="Rounded Rectangle 199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1" name="Flowchart: Connector 200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2" name="Flowchart: Connector 201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3" name="Flowchart: Connector 202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04" name="Straight Connector 203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5" name="Straight Connector 204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6" name="Straight Connector 205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7" name="Group 206"/>
          <p:cNvGrpSpPr/>
          <p:nvPr/>
        </p:nvGrpSpPr>
        <p:grpSpPr>
          <a:xfrm>
            <a:off x="10192752" y="1536974"/>
            <a:ext cx="895707" cy="767837"/>
            <a:chOff x="1932495" y="2243579"/>
            <a:chExt cx="1800519" cy="1379455"/>
          </a:xfrm>
        </p:grpSpPr>
        <p:sp>
          <p:nvSpPr>
            <p:cNvPr id="208" name="Rounded Rectangle 207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Rounded Rectangle 208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0" name="Rounded Rectangle 209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1" name="Flowchart: Connector 210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2" name="Flowchart: Connector 211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3" name="Flowchart: Connector 212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14" name="Straight Connector 213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5" name="Straight Connector 214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6" name="Straight Connector 215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ounded Rectangle 24"/>
          <p:cNvSpPr/>
          <p:nvPr/>
        </p:nvSpPr>
        <p:spPr>
          <a:xfrm>
            <a:off x="991800" y="1287889"/>
            <a:ext cx="4784075" cy="2459736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Verifiable Delay Functions (VDFs) [BBBF18]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3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82" y="2211622"/>
            <a:ext cx="1438275" cy="143827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748626" y="1448480"/>
                <a:ext cx="5273801" cy="267765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𝑋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→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𝑌</m:t>
                    </m:r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</a:rPr>
                  <a:t> a function that takes</a:t>
                </a:r>
              </a:p>
              <a:p>
                <a:pPr marL="457200" indent="-457200" algn="ctr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r>
                      <a:rPr lang="en-US" sz="2800" b="0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solidFill>
                      <a:srgbClr val="002060"/>
                    </a:solidFill>
                  </a:rPr>
                  <a:t>steps to evaluate</a:t>
                </a:r>
              </a:p>
              <a:p>
                <a:pPr marL="457200" indent="-457200" algn="ctr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unc>
                      <m:funcPr>
                        <m:ctrlP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US" sz="28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log</m:t>
                        </m:r>
                      </m:fName>
                      <m:e>
                        <m:r>
                          <a:rPr lang="en-US" sz="2800" b="0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e>
                    </m:func>
                  </m:oMath>
                </a14:m>
                <a:r>
                  <a:rPr lang="en-US" sz="2800" b="0" dirty="0" smtClean="0">
                    <a:solidFill>
                      <a:srgbClr val="002060"/>
                    </a:solidFill>
                  </a:rPr>
                  <a:t> steps to verify </a:t>
                </a:r>
              </a:p>
              <a:p>
                <a:pPr marL="457200" indent="-457200" algn="ctr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626" y="1448480"/>
                <a:ext cx="5273801" cy="267765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709064" y="1274940"/>
                <a:ext cx="33250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9064" y="1274940"/>
                <a:ext cx="332509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Arrow Connector 8"/>
          <p:cNvCxnSpPr>
            <a:stCxn id="7" idx="2"/>
            <a:endCxn id="5" idx="0"/>
          </p:cNvCxnSpPr>
          <p:nvPr/>
        </p:nvCxnSpPr>
        <p:spPr>
          <a:xfrm>
            <a:off x="6875319" y="1767383"/>
            <a:ext cx="1" cy="444239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5" idx="3"/>
          </p:cNvCxnSpPr>
          <p:nvPr/>
        </p:nvCxnSpPr>
        <p:spPr>
          <a:xfrm flipV="1">
            <a:off x="7594457" y="2930759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V="1">
            <a:off x="8118586" y="2930759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8642715" y="2930759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9598355" y="2930759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197834" y="2623450"/>
                <a:ext cx="3510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7834" y="2623450"/>
                <a:ext cx="351058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10227619" y="2684537"/>
                <a:ext cx="901337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27619" y="2684537"/>
                <a:ext cx="901337" cy="4924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756715" y="2616257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56715" y="2616257"/>
                <a:ext cx="181139" cy="276999"/>
              </a:xfrm>
              <a:prstGeom prst="rect">
                <a:avLst/>
              </a:prstGeom>
              <a:blipFill>
                <a:blip r:embed="rId7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280844" y="2621339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80844" y="2621339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0000" r="-30000" b="-88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8803912" y="2616256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3912" y="2616256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9760539" y="2616256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60539" y="2616256"/>
                <a:ext cx="195823" cy="276999"/>
              </a:xfrm>
              <a:prstGeom prst="rect">
                <a:avLst/>
              </a:prstGeom>
              <a:blipFill>
                <a:blip r:embed="rId10"/>
                <a:stretch>
                  <a:fillRect l="-28125" r="-28125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6" name="Picture 2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1459" y="4923995"/>
            <a:ext cx="1438275" cy="1438275"/>
          </a:xfrm>
          <a:prstGeom prst="rect">
            <a:avLst/>
          </a:prstGeom>
        </p:spPr>
      </p:pic>
      <p:cxnSp>
        <p:nvCxnSpPr>
          <p:cNvPr id="27" name="Straight Arrow Connector 26"/>
          <p:cNvCxnSpPr/>
          <p:nvPr/>
        </p:nvCxnSpPr>
        <p:spPr>
          <a:xfrm flipV="1">
            <a:off x="4224635" y="5642257"/>
            <a:ext cx="1587493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9" name="Picture 28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34534" y="4921327"/>
            <a:ext cx="1435608" cy="143560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4513663" y="3974051"/>
                <a:ext cx="11824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3663" y="3974051"/>
                <a:ext cx="1182409" cy="43088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Straight Arrow Connector 30"/>
          <p:cNvCxnSpPr/>
          <p:nvPr/>
        </p:nvCxnSpPr>
        <p:spPr>
          <a:xfrm flipH="1">
            <a:off x="3763214" y="4479756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>
            <a:off x="5118593" y="4490850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4916425" y="5214507"/>
                <a:ext cx="26324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6425" y="5214507"/>
                <a:ext cx="263249" cy="43088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Rounded Rectangle 37"/>
          <p:cNvSpPr/>
          <p:nvPr/>
        </p:nvSpPr>
        <p:spPr>
          <a:xfrm>
            <a:off x="6019049" y="1319211"/>
            <a:ext cx="5211673" cy="2459736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0" name="Straight Arrow Connector 49"/>
          <p:cNvCxnSpPr/>
          <p:nvPr/>
        </p:nvCxnSpPr>
        <p:spPr>
          <a:xfrm>
            <a:off x="7658489" y="5640029"/>
            <a:ext cx="543402" cy="222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TextBox 51"/>
          <p:cNvSpPr txBox="1"/>
          <p:nvPr/>
        </p:nvSpPr>
        <p:spPr>
          <a:xfrm>
            <a:off x="8380827" y="5439076"/>
            <a:ext cx="23317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002060"/>
                </a:solidFill>
              </a:rPr>
              <a:t>a</a:t>
            </a:r>
            <a:r>
              <a:rPr lang="en-US" sz="2000" dirty="0" smtClean="0">
                <a:solidFill>
                  <a:srgbClr val="002060"/>
                </a:solidFill>
              </a:rPr>
              <a:t>ccept/reject</a:t>
            </a:r>
            <a:endParaRPr lang="en-US" sz="2000" dirty="0">
              <a:solidFill>
                <a:srgbClr val="002060"/>
              </a:solidFill>
            </a:endParaRPr>
          </a:p>
        </p:txBody>
      </p:sp>
      <p:sp>
        <p:nvSpPr>
          <p:cNvPr id="53" name="Rounded Rectangle 52"/>
          <p:cNvSpPr/>
          <p:nvPr/>
        </p:nvSpPr>
        <p:spPr>
          <a:xfrm>
            <a:off x="2121977" y="3991755"/>
            <a:ext cx="7948047" cy="2445504"/>
          </a:xfrm>
          <a:prstGeom prst="roundRect">
            <a:avLst/>
          </a:prstGeom>
          <a:noFill/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6608003" y="5581576"/>
                <a:ext cx="28866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𝓥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8003" y="5581576"/>
                <a:ext cx="288669" cy="369332"/>
              </a:xfrm>
              <a:prstGeom prst="rect">
                <a:avLst/>
              </a:prstGeom>
              <a:blipFill>
                <a:blip r:embed="rId14"/>
                <a:stretch>
                  <a:fillRect l="-25532" r="-23404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3003501" y="5581576"/>
                <a:ext cx="3141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1" i="1" smtClean="0">
                          <a:solidFill>
                            <a:schemeClr val="bg1"/>
                          </a:solidFill>
                          <a:latin typeface="Cambria Math" panose="02040503050406030204" pitchFamily="18" charset="0"/>
                        </a:rPr>
                        <m:t>𝓟</m:t>
                      </m:r>
                    </m:oMath>
                  </m:oMathPara>
                </a14:m>
                <a:endParaRPr lang="en-US" sz="2400" b="1" dirty="0">
                  <a:solidFill>
                    <a:schemeClr val="bg1"/>
                  </a:solidFill>
                </a:endParaRPr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03501" y="5581576"/>
                <a:ext cx="314189" cy="369332"/>
              </a:xfrm>
              <a:prstGeom prst="rect">
                <a:avLst/>
              </a:prstGeom>
              <a:blipFill>
                <a:blip r:embed="rId15"/>
                <a:stretch>
                  <a:fillRect l="-23529" r="-23529" b="-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26" name="Group 125"/>
          <p:cNvGrpSpPr/>
          <p:nvPr/>
        </p:nvGrpSpPr>
        <p:grpSpPr>
          <a:xfrm>
            <a:off x="7814100" y="1672600"/>
            <a:ext cx="895707" cy="767837"/>
            <a:chOff x="1932495" y="2243579"/>
            <a:chExt cx="1800519" cy="1379455"/>
          </a:xfrm>
        </p:grpSpPr>
        <p:sp>
          <p:nvSpPr>
            <p:cNvPr id="127" name="Rounded Rectangle 126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8" name="Rounded Rectangle 127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9" name="Rounded Rectangle 128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0" name="Flowchart: Connector 129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1" name="Flowchart: Connector 130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2" name="Flowchart: Connector 131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33" name="Straight Connector 132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4" name="Straight Connector 133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5" name="Straight Connector 134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6" name="Group 135"/>
          <p:cNvGrpSpPr/>
          <p:nvPr/>
        </p:nvGrpSpPr>
        <p:grpSpPr>
          <a:xfrm>
            <a:off x="8929450" y="1665743"/>
            <a:ext cx="895707" cy="767837"/>
            <a:chOff x="1932495" y="2243579"/>
            <a:chExt cx="1800519" cy="1379455"/>
          </a:xfrm>
        </p:grpSpPr>
        <p:sp>
          <p:nvSpPr>
            <p:cNvPr id="137" name="Rounded Rectangle 136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Rounded Rectangle 137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9" name="Rounded Rectangle 138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0" name="Flowchart: Connector 139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1" name="Flowchart: Connector 140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2" name="Flowchart: Connector 141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43" name="Straight Connector 142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4" name="Straight Connector 143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5" name="Straight Connector 144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6" name="Group 145"/>
          <p:cNvGrpSpPr/>
          <p:nvPr/>
        </p:nvGrpSpPr>
        <p:grpSpPr>
          <a:xfrm>
            <a:off x="10050490" y="1665743"/>
            <a:ext cx="895707" cy="767837"/>
            <a:chOff x="1932495" y="2243579"/>
            <a:chExt cx="1800519" cy="1379455"/>
          </a:xfrm>
        </p:grpSpPr>
        <p:sp>
          <p:nvSpPr>
            <p:cNvPr id="147" name="Rounded Rectangle 146"/>
            <p:cNvSpPr/>
            <p:nvPr/>
          </p:nvSpPr>
          <p:spPr>
            <a:xfrm>
              <a:off x="1932495" y="2243579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8" name="Rounded Rectangle 147"/>
            <p:cNvSpPr/>
            <p:nvPr/>
          </p:nvSpPr>
          <p:spPr>
            <a:xfrm>
              <a:off x="1932495" y="2716490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9" name="Rounded Rectangle 148"/>
            <p:cNvSpPr/>
            <p:nvPr/>
          </p:nvSpPr>
          <p:spPr>
            <a:xfrm>
              <a:off x="1932495" y="3189401"/>
              <a:ext cx="1800519" cy="433633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0" name="Flowchart: Connector 149"/>
            <p:cNvSpPr/>
            <p:nvPr/>
          </p:nvSpPr>
          <p:spPr>
            <a:xfrm>
              <a:off x="2111604" y="2368955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1" name="Flowchart: Connector 150"/>
            <p:cNvSpPr/>
            <p:nvPr/>
          </p:nvSpPr>
          <p:spPr>
            <a:xfrm>
              <a:off x="2111604" y="3314777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2" name="Flowchart: Connector 151"/>
            <p:cNvSpPr/>
            <p:nvPr/>
          </p:nvSpPr>
          <p:spPr>
            <a:xfrm>
              <a:off x="2111604" y="2841866"/>
              <a:ext cx="182880" cy="182880"/>
            </a:xfrm>
            <a:prstGeom prst="flowChartConnector">
              <a:avLst/>
            </a:prstGeom>
            <a:solidFill>
              <a:srgbClr val="66FF33"/>
            </a:solidFill>
            <a:ln w="571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53" name="Straight Connector 152"/>
            <p:cNvCxnSpPr/>
            <p:nvPr/>
          </p:nvCxnSpPr>
          <p:spPr>
            <a:xfrm>
              <a:off x="2573517" y="2461966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4" name="Straight Connector 153"/>
            <p:cNvCxnSpPr/>
            <p:nvPr/>
          </p:nvCxnSpPr>
          <p:spPr>
            <a:xfrm>
              <a:off x="2573517" y="2953731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5" name="Straight Connector 154"/>
            <p:cNvCxnSpPr/>
            <p:nvPr/>
          </p:nvCxnSpPr>
          <p:spPr>
            <a:xfrm>
              <a:off x="2573517" y="3408100"/>
              <a:ext cx="867266" cy="0"/>
            </a:xfrm>
            <a:prstGeom prst="line">
              <a:avLst/>
            </a:prstGeom>
            <a:ln w="571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56" name="Straight Arrow Connector 155"/>
          <p:cNvCxnSpPr/>
          <p:nvPr/>
        </p:nvCxnSpPr>
        <p:spPr>
          <a:xfrm flipH="1">
            <a:off x="7348039" y="2036936"/>
            <a:ext cx="297287" cy="234608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 flipH="1">
            <a:off x="5812128" y="4126136"/>
            <a:ext cx="4415491" cy="87645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44021" y="4126136"/>
            <a:ext cx="224532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2060"/>
                </a:solidFill>
              </a:rPr>
              <a:t>Proof of Exponentiation (</a:t>
            </a:r>
            <a:r>
              <a:rPr lang="en-US" sz="2400" dirty="0" err="1" smtClean="0">
                <a:solidFill>
                  <a:srgbClr val="002060"/>
                </a:solidFill>
              </a:rPr>
              <a:t>PoE</a:t>
            </a:r>
            <a:r>
              <a:rPr lang="en-US" sz="2400" dirty="0" smtClean="0">
                <a:solidFill>
                  <a:srgbClr val="002060"/>
                </a:solidFill>
              </a:rPr>
              <a:t>)</a:t>
            </a:r>
          </a:p>
          <a:p>
            <a:r>
              <a:rPr lang="en-US" sz="2400" dirty="0" smtClean="0">
                <a:solidFill>
                  <a:srgbClr val="002060"/>
                </a:solidFill>
              </a:rPr>
              <a:t>[Pie19, Wes19]</a:t>
            </a:r>
            <a:endParaRPr lang="en-US" sz="2400" dirty="0">
              <a:solidFill>
                <a:srgbClr val="002060"/>
              </a:solidFill>
            </a:endParaRPr>
          </a:p>
        </p:txBody>
      </p:sp>
      <p:cxnSp>
        <p:nvCxnSpPr>
          <p:cNvPr id="98" name="Straight Arrow Connector 97"/>
          <p:cNvCxnSpPr/>
          <p:nvPr/>
        </p:nvCxnSpPr>
        <p:spPr>
          <a:xfrm>
            <a:off x="2076021" y="4454558"/>
            <a:ext cx="2523516" cy="101432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TextBox 100"/>
              <p:cNvSpPr txBox="1"/>
              <p:nvPr/>
            </p:nvSpPr>
            <p:spPr>
              <a:xfrm>
                <a:off x="10327343" y="3895152"/>
                <a:ext cx="1670277" cy="126246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solidFill>
                      <a:srgbClr val="002060"/>
                    </a:solidFill>
                  </a:rPr>
                  <a:t>Repeated squaring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4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sSup>
                            <m:sSupPr>
                              <m:ctrlP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p>
                              <m:r>
                                <a:rPr lang="en-US" sz="2400" b="0" i="1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</a:rPr>
                                <m:t>𝑇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1" name="TextBox 10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27343" y="3895152"/>
                <a:ext cx="1670277" cy="1262461"/>
              </a:xfrm>
              <a:prstGeom prst="rect">
                <a:avLst/>
              </a:prstGeom>
              <a:blipFill>
                <a:blip r:embed="rId16"/>
                <a:stretch>
                  <a:fillRect l="-5474" t="-38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8" name="Rounded Rectangle 27"/>
          <p:cNvSpPr/>
          <p:nvPr/>
        </p:nvSpPr>
        <p:spPr>
          <a:xfrm>
            <a:off x="10244054" y="3940305"/>
            <a:ext cx="1731749" cy="1223858"/>
          </a:xfrm>
          <a:prstGeom prst="round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" name="Rounded Rectangle 102"/>
          <p:cNvSpPr/>
          <p:nvPr/>
        </p:nvSpPr>
        <p:spPr>
          <a:xfrm>
            <a:off x="11734" y="4105120"/>
            <a:ext cx="2064287" cy="1683025"/>
          </a:xfrm>
          <a:prstGeom prst="roundRect">
            <a:avLst/>
          </a:prstGeom>
          <a:noFill/>
          <a:ln w="28575">
            <a:solidFill>
              <a:srgbClr val="5B9BD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746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  <p:bldP spid="6" grpId="0" uiExpand="1" build="p"/>
      <p:bldP spid="7" grpId="0"/>
      <p:bldP spid="19" grpId="0"/>
      <p:bldP spid="20" grpId="0"/>
      <p:bldP spid="21" grpId="0"/>
      <p:bldP spid="22" grpId="0"/>
      <p:bldP spid="23" grpId="0"/>
      <p:bldP spid="24" grpId="0"/>
      <p:bldP spid="30" grpId="0"/>
      <p:bldP spid="36" grpId="0"/>
      <p:bldP spid="38" grpId="0" animBg="1"/>
      <p:bldP spid="52" grpId="0"/>
      <p:bldP spid="53" grpId="0" animBg="1"/>
      <p:bldP spid="12" grpId="0"/>
      <p:bldP spid="101" grpId="0"/>
      <p:bldP spid="28" grpId="0" animBg="1"/>
      <p:bldP spid="10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err="1" smtClean="0"/>
              <a:t>Watermarkable</a:t>
            </a:r>
            <a:r>
              <a:rPr lang="en-US" dirty="0" smtClean="0"/>
              <a:t> Verifiable Delay Functions [Wes19]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552860" y="2216489"/>
            <a:ext cx="5144008" cy="1463445"/>
            <a:chOff x="3194685" y="1173163"/>
            <a:chExt cx="5144008" cy="146344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4685" y="1173163"/>
              <a:ext cx="1438275" cy="143827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3085" y="1201000"/>
              <a:ext cx="1435608" cy="1435608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62779" y="2658535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79" y="2658535"/>
                <a:ext cx="112683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4991135" y="3067031"/>
            <a:ext cx="2270125" cy="923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5"/>
          <p:cNvSpPr txBox="1">
            <a:spLocks/>
          </p:cNvSpPr>
          <p:nvPr/>
        </p:nvSpPr>
        <p:spPr>
          <a:xfrm>
            <a:off x="802294" y="4476957"/>
            <a:ext cx="10515600" cy="16185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 </a:t>
            </a:r>
            <a:r>
              <a:rPr lang="en-US" b="1" dirty="0" err="1" smtClean="0"/>
              <a:t>watermarkable</a:t>
            </a:r>
            <a:r>
              <a:rPr lang="en-US" dirty="0" smtClean="0"/>
              <a:t> VDF is a VDF in which the proof can be tied to a prover.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Prover can be rewarded for work.</a:t>
            </a:r>
          </a:p>
        </p:txBody>
      </p:sp>
      <p:grpSp>
        <p:nvGrpSpPr>
          <p:cNvPr id="12" name="Group 11"/>
          <p:cNvGrpSpPr/>
          <p:nvPr/>
        </p:nvGrpSpPr>
        <p:grpSpPr>
          <a:xfrm rot="1748727">
            <a:off x="6055426" y="2236267"/>
            <a:ext cx="646546" cy="588815"/>
            <a:chOff x="7777018" y="4017818"/>
            <a:chExt cx="988291" cy="942109"/>
          </a:xfrm>
        </p:grpSpPr>
        <p:sp>
          <p:nvSpPr>
            <p:cNvPr id="5" name="Equal 4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solidFill>
              <a:srgbClr val="EF8E4A"/>
            </a:solidFill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6" name="Flowchart: Manual Operation 5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solidFill>
              <a:srgbClr val="EF8E4A"/>
            </a:solidFill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5515187" y="1138734"/>
                <a:ext cx="11824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187" y="1138734"/>
                <a:ext cx="1182409" cy="430887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Straight Arrow Connector 16"/>
          <p:cNvCxnSpPr/>
          <p:nvPr/>
        </p:nvCxnSpPr>
        <p:spPr>
          <a:xfrm flipH="1">
            <a:off x="4905136" y="1654618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6060094" y="1654618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Picture 3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40443">
            <a:off x="6196244" y="1990906"/>
            <a:ext cx="248787" cy="2487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8825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Security: Watermark </a:t>
            </a:r>
            <a:r>
              <a:rPr lang="en-US" dirty="0" err="1" smtClean="0"/>
              <a:t>Unforgeability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5335457"/>
            <a:ext cx="10515600" cy="841506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 [</a:t>
            </a:r>
            <a:r>
              <a:rPr lang="en-US" dirty="0">
                <a:sym typeface="Wingdings" panose="05000000000000000000" pitchFamily="2" charset="2"/>
              </a:rPr>
              <a:t>Wes19]: construction without security proof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976" y="3006791"/>
            <a:ext cx="1391538" cy="13038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028626" y="3785774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28626" y="3785774"/>
                <a:ext cx="1126836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 rot="1748727">
            <a:off x="3521273" y="3363506"/>
            <a:ext cx="646546" cy="588815"/>
            <a:chOff x="7777018" y="4017818"/>
            <a:chExt cx="988291" cy="942109"/>
          </a:xfrm>
          <a:solidFill>
            <a:srgbClr val="EF8E4A"/>
          </a:solidFill>
        </p:grpSpPr>
        <p:sp>
          <p:nvSpPr>
            <p:cNvPr id="8" name="Equal 7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Flowchart: Manual Operation 8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2240443">
            <a:off x="3595613" y="3159105"/>
            <a:ext cx="248787" cy="24878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9166">
            <a:off x="3526035" y="3114602"/>
            <a:ext cx="329714" cy="308934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 rot="1438572">
            <a:off x="1577547" y="2451984"/>
            <a:ext cx="2263563" cy="2072052"/>
            <a:chOff x="1483472" y="1663004"/>
            <a:chExt cx="652265" cy="632477"/>
          </a:xfrm>
        </p:grpSpPr>
        <p:sp>
          <p:nvSpPr>
            <p:cNvPr id="13" name="Rectangle 12"/>
            <p:cNvSpPr/>
            <p:nvPr/>
          </p:nvSpPr>
          <p:spPr>
            <a:xfrm rot="736665">
              <a:off x="1483472" y="1944084"/>
              <a:ext cx="652265" cy="70316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/>
            <p:nvPr/>
          </p:nvSpPr>
          <p:spPr>
            <a:xfrm rot="6136665">
              <a:off x="1493366" y="1944727"/>
              <a:ext cx="632477" cy="69031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5" name="Group 14"/>
          <p:cNvGrpSpPr/>
          <p:nvPr/>
        </p:nvGrpSpPr>
        <p:grpSpPr>
          <a:xfrm rot="1748727">
            <a:off x="3521273" y="3362262"/>
            <a:ext cx="646546" cy="588815"/>
            <a:chOff x="7777018" y="4017818"/>
            <a:chExt cx="988291" cy="942109"/>
          </a:xfrm>
          <a:solidFill>
            <a:srgbClr val="53BDBD"/>
          </a:solidFill>
        </p:grpSpPr>
        <p:sp>
          <p:nvSpPr>
            <p:cNvPr id="16" name="Equal 15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7" name="Flowchart: Manual Operation 16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8" name="Picture 1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76801" y="2969440"/>
            <a:ext cx="1391538" cy="1303836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671568" y="3486722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71568" y="3486722"/>
                <a:ext cx="1126836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" name="Pictur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79166">
            <a:off x="10168977" y="2815550"/>
            <a:ext cx="329714" cy="308934"/>
          </a:xfrm>
          <a:prstGeom prst="rect">
            <a:avLst/>
          </a:prstGeom>
        </p:spPr>
      </p:pic>
      <p:grpSp>
        <p:nvGrpSpPr>
          <p:cNvPr id="21" name="Group 20"/>
          <p:cNvGrpSpPr/>
          <p:nvPr/>
        </p:nvGrpSpPr>
        <p:grpSpPr>
          <a:xfrm rot="1748727">
            <a:off x="10164215" y="3063210"/>
            <a:ext cx="646546" cy="588815"/>
            <a:chOff x="7777018" y="4017818"/>
            <a:chExt cx="988291" cy="942109"/>
          </a:xfrm>
          <a:solidFill>
            <a:srgbClr val="53BDBD"/>
          </a:solidFill>
        </p:grpSpPr>
        <p:sp>
          <p:nvSpPr>
            <p:cNvPr id="22" name="Equal 21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3" name="Flowchart: Manual Operation 22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53BDBD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396606" y="2081470"/>
                <a:ext cx="174227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6606" y="2081470"/>
                <a:ext cx="1742278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 flipH="1">
            <a:off x="2267745" y="2568751"/>
            <a:ext cx="2144" cy="39925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27" name="TextBox 26"/>
              <p:cNvSpPr txBox="1"/>
              <p:nvPr/>
            </p:nvSpPr>
            <p:spPr>
              <a:xfrm>
                <a:off x="5412341" y="2081470"/>
                <a:ext cx="1742278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800" b="0" i="1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,…,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2341" y="2081470"/>
                <a:ext cx="1742278" cy="430887"/>
              </a:xfrm>
              <a:prstGeom prst="rect">
                <a:avLst/>
              </a:prstGeom>
              <a:blipFill>
                <a:blip r:embed="rId8"/>
                <a:stretch>
                  <a:fillRect r="-4090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Straight Arrow Connector 27"/>
          <p:cNvCxnSpPr/>
          <p:nvPr/>
        </p:nvCxnSpPr>
        <p:spPr>
          <a:xfrm flipH="1">
            <a:off x="6283480" y="2568751"/>
            <a:ext cx="2144" cy="399253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 flipV="1">
            <a:off x="7154619" y="3755294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7678748" y="3755294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V="1">
            <a:off x="8202877" y="3755294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9158517" y="3755294"/>
            <a:ext cx="505656" cy="1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8757996" y="3447985"/>
                <a:ext cx="35105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…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57996" y="3447985"/>
                <a:ext cx="351058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316877" y="344079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6877" y="3440792"/>
                <a:ext cx="181139" cy="276999"/>
              </a:xfrm>
              <a:prstGeom prst="rect">
                <a:avLst/>
              </a:prstGeom>
              <a:blipFill>
                <a:blip r:embed="rId10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7841006" y="3445874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1006" y="3445874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8364074" y="3440791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4074" y="3440791"/>
                <a:ext cx="181139" cy="276999"/>
              </a:xfrm>
              <a:prstGeom prst="rect">
                <a:avLst/>
              </a:prstGeom>
              <a:blipFill>
                <a:blip r:embed="rId12"/>
                <a:stretch>
                  <a:fillRect l="-30000" r="-30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320701" y="3440791"/>
                <a:ext cx="19582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𝑇</m:t>
                      </m:r>
                    </m:oMath>
                  </m:oMathPara>
                </a14:m>
                <a:endParaRPr lang="en-US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20701" y="3440791"/>
                <a:ext cx="195823" cy="276999"/>
              </a:xfrm>
              <a:prstGeom prst="rect">
                <a:avLst/>
              </a:prstGeom>
              <a:blipFill>
                <a:blip r:embed="rId13"/>
                <a:stretch>
                  <a:fillRect l="-31250" r="-25000" b="-65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4" name="Group 43"/>
          <p:cNvGrpSpPr/>
          <p:nvPr/>
        </p:nvGrpSpPr>
        <p:grpSpPr>
          <a:xfrm rot="1748727">
            <a:off x="2862265" y="1873648"/>
            <a:ext cx="332722" cy="353184"/>
            <a:chOff x="7777018" y="4017818"/>
            <a:chExt cx="988291" cy="942109"/>
          </a:xfrm>
          <a:solidFill>
            <a:srgbClr val="EF8E4A"/>
          </a:solidFill>
        </p:grpSpPr>
        <p:sp>
          <p:nvSpPr>
            <p:cNvPr id="45" name="Equal 44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46" name="Flowchart: Manual Operation 45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7" name="Group 46"/>
          <p:cNvGrpSpPr/>
          <p:nvPr/>
        </p:nvGrpSpPr>
        <p:grpSpPr>
          <a:xfrm rot="1748727">
            <a:off x="6801978" y="1888278"/>
            <a:ext cx="332722" cy="353184"/>
            <a:chOff x="7777018" y="4017818"/>
            <a:chExt cx="988291" cy="942109"/>
          </a:xfrm>
          <a:solidFill>
            <a:srgbClr val="EF8E4A"/>
          </a:solidFill>
        </p:grpSpPr>
        <p:sp>
          <p:nvSpPr>
            <p:cNvPr id="49" name="Equal 48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0" name="Flowchart: Manual Operation 49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EF8E4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51" name="Group 50"/>
          <p:cNvGrpSpPr/>
          <p:nvPr/>
        </p:nvGrpSpPr>
        <p:grpSpPr>
          <a:xfrm rot="1748727">
            <a:off x="7592699" y="1877435"/>
            <a:ext cx="332722" cy="353184"/>
            <a:chOff x="7777018" y="4017818"/>
            <a:chExt cx="988291" cy="942109"/>
          </a:xfrm>
          <a:solidFill>
            <a:srgbClr val="00B050"/>
          </a:solidFill>
        </p:grpSpPr>
        <p:sp>
          <p:nvSpPr>
            <p:cNvPr id="52" name="Equal 51"/>
            <p:cNvSpPr/>
            <p:nvPr/>
          </p:nvSpPr>
          <p:spPr>
            <a:xfrm>
              <a:off x="7777018" y="4516582"/>
              <a:ext cx="988291" cy="443345"/>
            </a:xfrm>
            <a:prstGeom prst="mathEqual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Flowchart: Manual Operation 52"/>
            <p:cNvSpPr/>
            <p:nvPr/>
          </p:nvSpPr>
          <p:spPr>
            <a:xfrm>
              <a:off x="8067963" y="4017818"/>
              <a:ext cx="406400" cy="498764"/>
            </a:xfrm>
            <a:prstGeom prst="flowChartManualOperation">
              <a:avLst/>
            </a:prstGeom>
            <a:grp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5689155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/>
      <p:bldP spid="19" grpId="0"/>
      <p:bldP spid="24" grpId="0"/>
      <p:bldP spid="27" grpId="0"/>
      <p:bldP spid="34" grpId="0"/>
      <p:bldP spid="36" grpId="0"/>
      <p:bldP spid="37" grpId="0"/>
      <p:bldP spid="38" grpId="0"/>
      <p:bldP spid="3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Zero-Knowledge</a:t>
            </a:r>
            <a:r>
              <a:rPr lang="en-US" dirty="0" smtClean="0"/>
              <a:t> Verifiable Delay Functions [ABC22]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6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3557016" y="2212848"/>
            <a:ext cx="5144008" cy="1438275"/>
            <a:chOff x="3194685" y="1173163"/>
            <a:chExt cx="5144008" cy="1438275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4685" y="1173163"/>
              <a:ext cx="1438275" cy="1438275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3085" y="1174496"/>
              <a:ext cx="1435608" cy="1435608"/>
            </a:xfrm>
            <a:prstGeom prst="rect">
              <a:avLst/>
            </a:prstGeom>
          </p:spPr>
        </p:pic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532582" y="2660904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′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32582" y="2660904"/>
                <a:ext cx="1126836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V="1">
            <a:off x="4992624" y="3063240"/>
            <a:ext cx="2270125" cy="9237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Content Placeholder 5"/>
              <p:cNvSpPr txBox="1">
                <a:spLocks/>
              </p:cNvSpPr>
              <p:nvPr/>
            </p:nvSpPr>
            <p:spPr>
              <a:xfrm>
                <a:off x="838200" y="4223818"/>
                <a:ext cx="10515600" cy="2215341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rgbClr val="002060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r>
                  <a:rPr lang="en-US" dirty="0" smtClean="0"/>
                  <a:t>A </a:t>
                </a:r>
                <a:r>
                  <a:rPr lang="en-US" b="1" dirty="0" smtClean="0"/>
                  <a:t>zero-knowledge</a:t>
                </a:r>
                <a:r>
                  <a:rPr lang="en-US" dirty="0" smtClean="0"/>
                  <a:t> VDF is a VDF in which no information about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 smtClean="0"/>
                  <a:t> is revealed.</a:t>
                </a:r>
              </a:p>
              <a:p>
                <a:pPr marL="0" indent="0">
                  <a:buNone/>
                </a:pPr>
                <a:r>
                  <a:rPr lang="en-US" dirty="0" smtClean="0"/>
                  <a:t>[ABC22] construct a zero-knowledge variant of [Wes19].</a:t>
                </a:r>
              </a:p>
              <a:p>
                <a:pPr marL="0" indent="0">
                  <a:buNone/>
                </a:pPr>
                <a:r>
                  <a:rPr lang="en-US" dirty="0" smtClean="0"/>
                  <a:t>Application: Short-lived proofs and signatures</a:t>
                </a:r>
              </a:p>
            </p:txBody>
          </p:sp>
        </mc:Choice>
        <mc:Fallback xmlns="">
          <p:sp>
            <p:nvSpPr>
              <p:cNvPr id="14" name="Content Placeholder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4223818"/>
                <a:ext cx="10515600" cy="2215341"/>
              </a:xfrm>
              <a:prstGeom prst="rect">
                <a:avLst/>
              </a:prstGeom>
              <a:blipFill>
                <a:blip r:embed="rId5"/>
                <a:stretch>
                  <a:fillRect l="-1217" t="-4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/>
          <p:cNvGrpSpPr/>
          <p:nvPr/>
        </p:nvGrpSpPr>
        <p:grpSpPr>
          <a:xfrm rot="1438572">
            <a:off x="5929306" y="1053572"/>
            <a:ext cx="639494" cy="639494"/>
            <a:chOff x="1477952" y="1685637"/>
            <a:chExt cx="639494" cy="639494"/>
          </a:xfrm>
        </p:grpSpPr>
        <p:sp>
          <p:nvSpPr>
            <p:cNvPr id="13" name="Rectangle 12"/>
            <p:cNvSpPr/>
            <p:nvPr/>
          </p:nvSpPr>
          <p:spPr>
            <a:xfrm rot="736665">
              <a:off x="1477952" y="1942000"/>
              <a:ext cx="639494" cy="12676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Rectangle 16"/>
            <p:cNvSpPr/>
            <p:nvPr/>
          </p:nvSpPr>
          <p:spPr>
            <a:xfrm rot="6136665">
              <a:off x="1477951" y="1941999"/>
              <a:ext cx="639494" cy="126769"/>
            </a:xfrm>
            <a:prstGeom prst="rect">
              <a:avLst/>
            </a:prstGeom>
            <a:solidFill>
              <a:srgbClr val="C00000"/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515187" y="1138734"/>
                <a:ext cx="11824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5187" y="1138734"/>
                <a:ext cx="1182409" cy="430887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0" name="Straight Arrow Connector 19"/>
          <p:cNvCxnSpPr/>
          <p:nvPr/>
        </p:nvCxnSpPr>
        <p:spPr>
          <a:xfrm flipH="1">
            <a:off x="4905136" y="1654618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6060094" y="1654618"/>
            <a:ext cx="1154958" cy="38039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>
            <a:off x="4253524" y="1710759"/>
            <a:ext cx="8340" cy="428785"/>
          </a:xfrm>
          <a:prstGeom prst="straightConnector1">
            <a:avLst/>
          </a:prstGeom>
          <a:ln w="28575">
            <a:solidFill>
              <a:srgbClr val="00206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3736937" y="1190334"/>
                <a:ext cx="1182409" cy="43088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6937" y="1190334"/>
                <a:ext cx="1182409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5562779" y="2658535"/>
                <a:ext cx="1126836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US" sz="2400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779" y="2658535"/>
                <a:ext cx="1126836" cy="4616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3" name="Straight Arrow Connector 22"/>
          <p:cNvCxnSpPr/>
          <p:nvPr/>
        </p:nvCxnSpPr>
        <p:spPr>
          <a:xfrm flipV="1">
            <a:off x="3237169" y="2931985"/>
            <a:ext cx="2548465" cy="358900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2174217" y="3053864"/>
            <a:ext cx="17110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2060"/>
                </a:solidFill>
              </a:rPr>
              <a:t>zkPoK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7339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4" grpId="0" uiExpand="1" build="p"/>
      <p:bldP spid="25" grpId="0"/>
      <p:bldP spid="27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ounded Rectangle 9"/>
          <p:cNvSpPr/>
          <p:nvPr/>
        </p:nvSpPr>
        <p:spPr>
          <a:xfrm>
            <a:off x="1161473" y="3673935"/>
            <a:ext cx="9869055" cy="105137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Contribution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66109"/>
            <a:ext cx="10515600" cy="3710854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smtClean="0">
                <a:sym typeface="Wingdings" panose="05000000000000000000" pitchFamily="2" charset="2"/>
              </a:rPr>
              <a:t>First</a:t>
            </a:r>
            <a:r>
              <a:rPr lang="en-US" dirty="0" smtClean="0"/>
              <a:t> </a:t>
            </a:r>
            <a:r>
              <a:rPr lang="en-US" dirty="0" err="1" smtClean="0"/>
              <a:t>watermarkable</a:t>
            </a:r>
            <a:r>
              <a:rPr lang="en-US" dirty="0" smtClean="0"/>
              <a:t> VDF with security proof</a:t>
            </a:r>
          </a:p>
          <a:p>
            <a:pPr marL="0" indent="0">
              <a:buNone/>
            </a:pPr>
            <a:r>
              <a:rPr lang="en-US" dirty="0" smtClean="0">
                <a:sym typeface="Wingdings" panose="05000000000000000000" pitchFamily="2" charset="2"/>
              </a:rPr>
              <a:t> </a:t>
            </a:r>
            <a:r>
              <a:rPr lang="en-US" dirty="0" smtClean="0"/>
              <a:t>First zero-knowledge version of </a:t>
            </a:r>
            <a:r>
              <a:rPr lang="en-US" dirty="0" err="1" smtClean="0"/>
              <a:t>Pietrzak’s</a:t>
            </a:r>
            <a:r>
              <a:rPr lang="en-US" dirty="0" smtClean="0"/>
              <a:t> VDF and all of its variants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>
                <a:sym typeface="Wingdings" panose="05000000000000000000" pitchFamily="2" charset="2"/>
              </a:rPr>
              <a:t> Better deniability for short-lived proofs </a:t>
            </a:r>
            <a:r>
              <a:rPr lang="en-US" dirty="0" smtClean="0"/>
              <a:t>[ABC22] </a:t>
            </a:r>
          </a:p>
          <a:p>
            <a:pPr>
              <a:buFont typeface="Wingdings" panose="05000000000000000000" pitchFamily="2" charset="2"/>
              <a:buChar char="à"/>
            </a:pPr>
            <a:r>
              <a:rPr lang="en-US" dirty="0" smtClean="0"/>
              <a:t> </a:t>
            </a:r>
            <a:r>
              <a:rPr lang="en-US" dirty="0" smtClean="0"/>
              <a:t>Removes adaptive root assumption [ABC22</a:t>
            </a:r>
            <a:r>
              <a:rPr lang="en-US" dirty="0" smtClean="0"/>
              <a:t>]</a:t>
            </a:r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5" name="Rounded Rectangle 4"/>
          <p:cNvSpPr/>
          <p:nvPr/>
        </p:nvSpPr>
        <p:spPr>
          <a:xfrm>
            <a:off x="1161473" y="1213088"/>
            <a:ext cx="9869055" cy="1051378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223818" y="1311564"/>
            <a:ext cx="9744364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Bef>
                <a:spcPts val="1000"/>
              </a:spcBef>
            </a:pPr>
            <a:r>
              <a:rPr lang="en-US" sz="2800" dirty="0">
                <a:solidFill>
                  <a:srgbClr val="002060"/>
                </a:solidFill>
              </a:rPr>
              <a:t>We </a:t>
            </a:r>
            <a:r>
              <a:rPr lang="en-US" sz="2800" dirty="0" smtClean="0">
                <a:solidFill>
                  <a:srgbClr val="002060"/>
                </a:solidFill>
              </a:rPr>
              <a:t>construct </a:t>
            </a:r>
            <a:r>
              <a:rPr lang="en-US" sz="2800" dirty="0" err="1">
                <a:solidFill>
                  <a:srgbClr val="002060"/>
                </a:solidFill>
              </a:rPr>
              <a:t>watermarkable</a:t>
            </a:r>
            <a:r>
              <a:rPr lang="en-US" sz="2800" dirty="0">
                <a:solidFill>
                  <a:srgbClr val="002060"/>
                </a:solidFill>
              </a:rPr>
              <a:t> VDFs </a:t>
            </a:r>
            <a:r>
              <a:rPr lang="en-US" sz="2800" dirty="0" smtClean="0">
                <a:solidFill>
                  <a:srgbClr val="002060"/>
                </a:solidFill>
              </a:rPr>
              <a:t>and </a:t>
            </a:r>
            <a:r>
              <a:rPr lang="en-US" sz="2800" dirty="0" err="1">
                <a:solidFill>
                  <a:srgbClr val="002060"/>
                </a:solidFill>
              </a:rPr>
              <a:t>zkVDFs</a:t>
            </a:r>
            <a:r>
              <a:rPr lang="en-US" sz="2800" dirty="0">
                <a:solidFill>
                  <a:srgbClr val="002060"/>
                </a:solidFill>
              </a:rPr>
              <a:t> </a:t>
            </a:r>
            <a:r>
              <a:rPr lang="en-US" sz="2800" dirty="0" smtClean="0">
                <a:solidFill>
                  <a:srgbClr val="002060"/>
                </a:solidFill>
              </a:rPr>
              <a:t>from </a:t>
            </a:r>
            <a:r>
              <a:rPr lang="en-US" sz="2800" i="1" dirty="0" smtClean="0">
                <a:solidFill>
                  <a:srgbClr val="002060"/>
                </a:solidFill>
              </a:rPr>
              <a:t>any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 err="1" smtClean="0">
                <a:solidFill>
                  <a:srgbClr val="002060"/>
                </a:solidFill>
              </a:rPr>
              <a:t>PoE</a:t>
            </a:r>
            <a:r>
              <a:rPr lang="en-US" sz="2800" dirty="0" smtClean="0">
                <a:solidFill>
                  <a:srgbClr val="002060"/>
                </a:solidFill>
              </a:rPr>
              <a:t> </a:t>
            </a:r>
            <a:r>
              <a:rPr lang="en-US" sz="2800" dirty="0">
                <a:solidFill>
                  <a:srgbClr val="002060"/>
                </a:solidFill>
              </a:rPr>
              <a:t>in hidden order </a:t>
            </a:r>
            <a:r>
              <a:rPr lang="en-US" sz="2800" dirty="0" smtClean="0">
                <a:solidFill>
                  <a:srgbClr val="002060"/>
                </a:solidFill>
              </a:rPr>
              <a:t>groups.</a:t>
            </a:r>
            <a:endParaRPr lang="en-US" sz="2800" dirty="0">
              <a:solidFill>
                <a:srgbClr val="002060"/>
              </a:solidFill>
            </a:endParaRPr>
          </a:p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075458" y="3722571"/>
            <a:ext cx="1004108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02060"/>
                </a:solidFill>
              </a:rPr>
              <a:t>We introduce zero knowledge proofs of sequential work and give the first construction.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39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3" grpId="0" uiExpand="1" build="p"/>
      <p:bldP spid="5" grpId="0" animBg="1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083243"/>
            <a:ext cx="10515600" cy="691515"/>
          </a:xfrm>
        </p:spPr>
        <p:txBody>
          <a:bodyPr/>
          <a:lstStyle/>
          <a:p>
            <a:pPr algn="ctr"/>
            <a:r>
              <a:rPr lang="en-US" dirty="0" smtClean="0"/>
              <a:t>Technical 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844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3160543" y="1142408"/>
            <a:ext cx="5870914" cy="1040532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 w="28575"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VDFs from Repeated Squaring and </a:t>
            </a:r>
            <a:r>
              <a:rPr lang="en-US" dirty="0" err="1" smtClean="0"/>
              <a:t>PoEs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47049" y="1356341"/>
                <a:ext cx="10515600" cy="5501659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sup>
                    </m:sSup>
                  </m:oMath>
                </a14:m>
                <a:r>
                  <a:rPr lang="en-US" dirty="0" smtClean="0"/>
                  <a:t> in hidden order group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𝐺</m:t>
                    </m:r>
                  </m:oMath>
                </a14:m>
                <a:endParaRPr lang="en-US" b="0" dirty="0" smtClean="0"/>
              </a:p>
              <a:p>
                <a:pPr marL="0" indent="0" algn="ctr">
                  <a:buNone/>
                </a:pPr>
                <a:endParaRPr lang="en-US" dirty="0" smtClean="0"/>
              </a:p>
              <a:p>
                <a:r>
                  <a:rPr lang="en-US" dirty="0"/>
                  <a:t>If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ord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𝐺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dirty="0"/>
                  <a:t> is </a:t>
                </a:r>
                <a:r>
                  <a:rPr lang="en-US" b="1" dirty="0"/>
                  <a:t>known</a:t>
                </a:r>
                <a:r>
                  <a:rPr lang="en-US" dirty="0"/>
                  <a:t>: </a:t>
                </a:r>
                <a:r>
                  <a:rPr lang="en-US" dirty="0" smtClean="0"/>
                  <a:t>compute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≔2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𝑇</m:t>
                        </m:r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mod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nor/>
                      </m:rPr>
                      <a:rPr lang="en-US">
                        <a:latin typeface="Cambria Math" panose="02040503050406030204" pitchFamily="18" charset="0"/>
                      </a:rPr>
                      <m:t>ord</m:t>
                    </m:r>
                    <m:d>
                      <m:d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𝐺</m:t>
                        </m:r>
                      </m:e>
                    </m:d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𝑒</m:t>
                        </m:r>
                      </m:sup>
                    </m:sSup>
                  </m:oMath>
                </a14:m>
                <a:endParaRPr lang="en-US" i="1" dirty="0">
                  <a:latin typeface="Cambria Math" panose="02040503050406030204" pitchFamily="18" charset="0"/>
                </a:endParaRPr>
              </a:p>
              <a:p>
                <a:r>
                  <a:rPr lang="en-US" dirty="0" smtClean="0"/>
                  <a:t>Otherwise: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𝑇</m:t>
                    </m:r>
                  </m:oMath>
                </a14:m>
                <a:r>
                  <a:rPr lang="en-US" dirty="0"/>
                  <a:t> sequential </a:t>
                </a:r>
                <a:r>
                  <a:rPr lang="en-US" dirty="0" err="1" smtClean="0"/>
                  <a:t>squarings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sz="2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→…→</m:t>
                    </m:r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sz="2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sz="2600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sup>
                    </m:sSup>
                  </m:oMath>
                </a14:m>
                <a:endParaRPr lang="en-US" dirty="0" smtClean="0"/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  <a:p>
                <a:r>
                  <a:rPr lang="en-US" b="1" dirty="0" smtClean="0"/>
                  <a:t>Completeness</a:t>
                </a:r>
                <a:r>
                  <a:rPr lang="en-US" dirty="0"/>
                  <a:t>: if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𝒫</m:t>
                    </m:r>
                  </m:oMath>
                </a14:m>
                <a:r>
                  <a:rPr lang="en-US" dirty="0"/>
                  <a:t> is honest,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dirty="0"/>
                  <a:t> accepts</a:t>
                </a:r>
              </a:p>
              <a:p>
                <a:r>
                  <a:rPr lang="en-US" b="1" dirty="0"/>
                  <a:t>Soundness</a:t>
                </a:r>
                <a:r>
                  <a:rPr lang="en-US" dirty="0"/>
                  <a:t>: </a:t>
                </a:r>
                <a:r>
                  <a:rPr lang="en-US" dirty="0" smtClean="0"/>
                  <a:t>for all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𝒫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dirty="0" smtClean="0"/>
                  <a:t>, if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sSup>
                          <m:sSup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  <m:sup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𝑇</m:t>
                            </m:r>
                          </m:sup>
                        </m:sSup>
                      </m:sup>
                    </m:sSup>
                    <m:r>
                      <a:rPr lang="en-US" i="1">
                        <a:latin typeface="Cambria Math" panose="02040503050406030204" pitchFamily="18" charset="0"/>
                      </a:rPr>
                      <m:t>≠</m:t>
                    </m:r>
                    <m:r>
                      <a:rPr lang="en-US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US" dirty="0" smtClean="0"/>
                  <a:t>, then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𝒱</m:t>
                    </m:r>
                  </m:oMath>
                </a14:m>
                <a:r>
                  <a:rPr lang="en-US" dirty="0"/>
                  <a:t> rejects with high </a:t>
                </a:r>
                <a:r>
                  <a:rPr lang="en-US" dirty="0" smtClean="0"/>
                  <a:t>probability</a:t>
                </a:r>
                <a:endParaRPr lang="en-US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47049" y="1356341"/>
                <a:ext cx="10515600" cy="5501659"/>
              </a:xfrm>
              <a:blipFill>
                <a:blip r:embed="rId2"/>
                <a:stretch>
                  <a:fillRect l="-1043" t="-5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BEE67-C3D3-4A2C-B2AF-EECAFE8F26E8}" type="slidenum">
              <a:rPr lang="en-US" smtClean="0"/>
              <a:pPr/>
              <a:t>9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523996" y="3498570"/>
            <a:ext cx="5144008" cy="1438275"/>
            <a:chOff x="3194685" y="1173163"/>
            <a:chExt cx="5144008" cy="1438275"/>
          </a:xfrm>
        </p:grpSpPr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194685" y="1173163"/>
              <a:ext cx="1438275" cy="1438275"/>
            </a:xfrm>
            <a:prstGeom prst="rect">
              <a:avLst/>
            </a:prstGeom>
          </p:spPr>
        </p:pic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03085" y="1174496"/>
              <a:ext cx="1435608" cy="1435608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/>
        </p:nvGrpSpPr>
        <p:grpSpPr>
          <a:xfrm>
            <a:off x="4960937" y="3876337"/>
            <a:ext cx="2270125" cy="461665"/>
            <a:chOff x="4962271" y="1965249"/>
            <a:chExt cx="2270125" cy="461665"/>
          </a:xfrm>
        </p:grpSpPr>
        <p:cxnSp>
          <p:nvCxnSpPr>
            <p:cNvPr id="15" name="Straight Arrow Connector 14"/>
            <p:cNvCxnSpPr/>
            <p:nvPr/>
          </p:nvCxnSpPr>
          <p:spPr>
            <a:xfrm flipV="1">
              <a:off x="4962271" y="2373745"/>
              <a:ext cx="2270125" cy="9237"/>
            </a:xfrm>
            <a:prstGeom prst="straightConnector1">
              <a:avLst/>
            </a:prstGeom>
            <a:ln w="28575">
              <a:solidFill>
                <a:srgbClr val="00206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5533915" y="1965249"/>
              <a:ext cx="1126836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400" dirty="0" err="1" smtClean="0">
                  <a:solidFill>
                    <a:srgbClr val="002060"/>
                  </a:solidFill>
                </a:rPr>
                <a:t>PoE</a:t>
              </a:r>
              <a:endParaRPr lang="en-US" sz="24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3731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uiExpand="1" build="p"/>
    </p:bldLst>
  </p:timing>
</p:sld>
</file>

<file path=ppt/theme/theme1.xml><?xml version="1.0" encoding="utf-8"?>
<a:theme xmlns:a="http://schemas.openxmlformats.org/drawingml/2006/main" name="Crypto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1256</Words>
  <Application>Microsoft Office PowerPoint</Application>
  <PresentationFormat>Widescreen</PresentationFormat>
  <Paragraphs>200</Paragraphs>
  <Slides>16</Slides>
  <Notes>0</Notes>
  <HiddenSlides>3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Wingdings</vt:lpstr>
      <vt:lpstr>Crypto Theme</vt:lpstr>
      <vt:lpstr>Watermarkable and Zero-Knowledge Verifiable Delay Functions from any Proof of Exponentiation</vt:lpstr>
      <vt:lpstr>Introduction</vt:lpstr>
      <vt:lpstr>Verifiable Delay Functions (VDFs) [BBBF18]</vt:lpstr>
      <vt:lpstr>Watermarkable Verifiable Delay Functions [Wes19]</vt:lpstr>
      <vt:lpstr>Security: Watermark Unforgeability</vt:lpstr>
      <vt:lpstr>Zero-Knowledge Verifiable Delay Functions [ABC22]</vt:lpstr>
      <vt:lpstr>Our Contribution</vt:lpstr>
      <vt:lpstr>Technical Overview</vt:lpstr>
      <vt:lpstr>VDFs from Repeated Squaring and PoEs</vt:lpstr>
      <vt:lpstr>Watermarkable VDF Construction – A First Attempt</vt:lpstr>
      <vt:lpstr>Watermarkable VDF Construction</vt:lpstr>
      <vt:lpstr>Zero-Knowledge VDF Construction</vt:lpstr>
      <vt:lpstr>Summary and Open Problems</vt:lpstr>
      <vt:lpstr>Application: Short-Lived Proofs and Signatures [ABC22]</vt:lpstr>
      <vt:lpstr>Verifiable Delay Functions [BBBF18]</vt:lpstr>
      <vt:lpstr>(Reusable) Forgeability</vt:lpstr>
    </vt:vector>
  </TitlesOfParts>
  <Company>IST Austria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Statistically-Sound Proofs of Exponentiation in any Group</dc:title>
  <dc:creator>Charlotte HOFFMANN</dc:creator>
  <cp:lastModifiedBy>Charlotte HOFFMANN</cp:lastModifiedBy>
  <cp:revision>343</cp:revision>
  <dcterms:created xsi:type="dcterms:W3CDTF">2022-07-27T08:05:24Z</dcterms:created>
  <dcterms:modified xsi:type="dcterms:W3CDTF">2025-05-11T18:23:39Z</dcterms:modified>
</cp:coreProperties>
</file>