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18"/>
  </p:notesMasterIdLst>
  <p:sldIdLst>
    <p:sldId id="256" r:id="rId2"/>
    <p:sldId id="287" r:id="rId3"/>
    <p:sldId id="288" r:id="rId4"/>
    <p:sldId id="275" r:id="rId5"/>
    <p:sldId id="289" r:id="rId6"/>
    <p:sldId id="299" r:id="rId7"/>
    <p:sldId id="301" r:id="rId8"/>
    <p:sldId id="292" r:id="rId9"/>
    <p:sldId id="295" r:id="rId10"/>
    <p:sldId id="302" r:id="rId11"/>
    <p:sldId id="303" r:id="rId12"/>
    <p:sldId id="307" r:id="rId13"/>
    <p:sldId id="308" r:id="rId14"/>
    <p:sldId id="311" r:id="rId15"/>
    <p:sldId id="31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/>
    <p:restoredTop sz="94651"/>
  </p:normalViewPr>
  <p:slideViewPr>
    <p:cSldViewPr snapToGrid="0">
      <p:cViewPr varScale="1">
        <p:scale>
          <a:sx n="82" d="100"/>
          <a:sy n="82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DDAF-EA83-DC4B-A880-72BF733A9E9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6D298-8C21-3247-9102-41F96F01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4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19" y="210044"/>
            <a:ext cx="11619963" cy="59226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19" y="925830"/>
            <a:ext cx="11619963" cy="5756301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1D0B44-C798-2C55-0129-8C5D0DFB1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8540" y="216043"/>
            <a:ext cx="957093" cy="50357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2C095D8F-85F4-1A42-B3F4-9D4939C60ACC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6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19" y="175869"/>
            <a:ext cx="1161996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19" y="1512812"/>
            <a:ext cx="11619963" cy="5169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08B41B-C11F-B53D-A6DB-C1FD1E1E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216043"/>
            <a:ext cx="991383" cy="50357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2C095D8F-85F4-1A42-B3F4-9D4939C60ACC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8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5E168-9A29-DFF6-F942-8DF167A7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28" y="785365"/>
            <a:ext cx="11495944" cy="2541431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ja-JP" sz="5400" cap="none" dirty="0">
                <a:solidFill>
                  <a:srgbClr val="00B0F0"/>
                </a:solidFill>
              </a:rPr>
              <a:t>Tight Adaptive Simulation Security for Identity-based Inner-Product FE in the (Quantum) Random Oracle Model</a:t>
            </a:r>
            <a:endParaRPr kumimoji="1" lang="ja-JP" altLang="en-US" sz="5400">
              <a:solidFill>
                <a:srgbClr val="00B0F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B2BA06-BEAA-3EB2-3ABB-608B4154B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11485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/>
              <a:t>Tenma </a:t>
            </a:r>
            <a:r>
              <a:rPr kumimoji="1" lang="en-US" altLang="ja-JP" sz="2800" dirty="0" err="1"/>
              <a:t>Edamura</a:t>
            </a:r>
            <a:r>
              <a:rPr kumimoji="1" lang="en-US" altLang="ja-JP" sz="2800" dirty="0"/>
              <a:t> (The University of Tokyo, Japan)</a:t>
            </a:r>
          </a:p>
          <a:p>
            <a:pPr algn="ctr"/>
            <a:r>
              <a:rPr lang="en-US" altLang="ja-JP" sz="2800" b="1" i="1" u="sng" dirty="0"/>
              <a:t>Atsushi Takayasu</a:t>
            </a:r>
            <a:r>
              <a:rPr lang="en-US" altLang="ja-JP" sz="2800" dirty="0"/>
              <a:t> (</a:t>
            </a:r>
            <a:r>
              <a:rPr kumimoji="1" lang="en-US" altLang="ja-JP" sz="2800" dirty="0"/>
              <a:t>The University of Tokyo/AIST, Japan</a:t>
            </a:r>
            <a:r>
              <a:rPr lang="en-US" altLang="ja-JP" sz="2800" dirty="0"/>
              <a:t>)</a:t>
            </a:r>
            <a:endParaRPr kumimoji="1" lang="ja-JP" altLang="en-US" sz="28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1809E-1126-84D6-94E5-C4750E2C12E1}"/>
              </a:ext>
            </a:extLst>
          </p:cNvPr>
          <p:cNvSpPr txBox="1"/>
          <p:nvPr/>
        </p:nvSpPr>
        <p:spPr>
          <a:xfrm>
            <a:off x="10063947" y="262145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PKC 2025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7421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AAC2-10B8-8AC8-6945-893B7974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1E22B-28FA-2EDC-F2A6-B7042B60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ALMT Transformation: Construction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F1EA830-0A8B-DE40-7C7A-E9CF0B863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6019" y="925830"/>
                <a:ext cx="11619963" cy="5932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An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800" b="0" dirty="0"/>
                  <a:t>-dim SIM-secure IPFE scheme computing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800" b="0" dirty="0"/>
                  <a:t> from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dirty="0"/>
                  <a:t>-dim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IND-secure IPFE scheme. </a:t>
                </a:r>
              </a:p>
              <a:p>
                <a:r>
                  <a:rPr kumimoji="1" lang="en-US" altLang="ja-JP" dirty="0"/>
                  <a:t>SIM-secure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kumimoji="1" lang="en-US" altLang="ja-JP" dirty="0"/>
                  <a:t> for </a:t>
                </a:r>
                <a14:m>
                  <m:oMath xmlns:m="http://schemas.openxmlformats.org/officeDocument/2006/math">
                    <m:r>
                      <a:rPr lang="en-US" altLang="ja-JP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 is an IND-secure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kumimoji="1" lang="en-US" altLang="ja-JP" dirty="0"/>
                  <a:t> for a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 are uniformly random elements. </a:t>
                </a:r>
              </a:p>
              <a:p>
                <a:r>
                  <a:rPr kumimoji="1" lang="en-US" altLang="ja-JP" dirty="0"/>
                  <a:t>The first SIM-secure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kumimoji="1" lang="en-US" altLang="ja-JP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 is an IND-secure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kumimoji="1" lang="en-US" altLang="ja-JP" dirty="0"/>
                  <a:t> for a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dirty="0"/>
              </a:p>
              <a:p>
                <a:r>
                  <a:rPr kumimoji="1" lang="en-US" altLang="ja-JP" dirty="0"/>
                  <a:t>An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en-US" altLang="ja-JP" dirty="0" err="1"/>
                  <a:t>th</a:t>
                </a:r>
                <a:r>
                  <a:rPr kumimoji="1" lang="en-US" altLang="ja-JP" dirty="0"/>
                  <a:t> SIM-secure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kumimoji="1" lang="en-US" altLang="ja-JP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 is an IND-secure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kumimoji="1" lang="en-US" altLang="ja-JP" dirty="0"/>
                  <a:t>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,1,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BA6D723-5A27-E095-89F4-85D1F491E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019" y="925830"/>
                <a:ext cx="11619963" cy="5932170"/>
              </a:xfrm>
              <a:blipFill>
                <a:blip r:embed="rId2"/>
                <a:stretch>
                  <a:fillRect l="-1092" t="-4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88E61-A034-7D3B-C1B6-CE7037E66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10/16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8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1363-6004-E7F7-3371-48459AE4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19EAA-F2F3-3618-01D2-EB263274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ALMT Transformation: Simulation Algorithms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41921FA-C1C9-3DF0-8434-538F9F0A8C60}"/>
                  </a:ext>
                </a:extLst>
              </p:cNvPr>
              <p:cNvSpPr txBox="1"/>
              <p:nvPr/>
            </p:nvSpPr>
            <p:spPr>
              <a:xfrm>
                <a:off x="106604" y="820404"/>
                <a:ext cx="12078178" cy="610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The SIM algorithms only change which vectors are used for IND-secure schemes.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pre-challenge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br>
                  <a:rPr kumimoji="1" lang="en-US" altLang="ja-JP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,1,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Challenge ciphertext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post-challenge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b="1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,1,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br>
                  <a:rPr kumimoji="1" lang="en-US" altLang="ja-JP" sz="2800" dirty="0"/>
                </a:br>
                <a:endParaRPr kumimoji="1" lang="en-US" altLang="ja-JP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,…,−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ja-JP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,1,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,…,−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ja-JP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,1,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altLang="ja-JP" sz="28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5E36445-9592-E3C8-D60B-1A75AF08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4" y="820404"/>
                <a:ext cx="12078178" cy="6101414"/>
              </a:xfrm>
              <a:prstGeom prst="rect">
                <a:avLst/>
              </a:prstGeom>
              <a:blipFill>
                <a:blip r:embed="rId2"/>
                <a:stretch>
                  <a:fillRect l="-1050" t="-1040" r="-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E8D662E-A011-C0D5-1159-D2F73A27EF58}"/>
                  </a:ext>
                </a:extLst>
              </p:cNvPr>
              <p:cNvSpPr txBox="1"/>
              <p:nvPr/>
            </p:nvSpPr>
            <p:spPr>
              <a:xfrm>
                <a:off x="5669280" y="2636520"/>
                <a:ext cx="5403915" cy="14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ja-JP" sz="28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dirty="0" err="1"/>
                  <a:t>s.t.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800" dirty="0"/>
                  <a:t> </a:t>
                </a:r>
                <a:br>
                  <a:rPr kumimoji="1" lang="en-US" altLang="ja-JP" sz="2800" dirty="0"/>
                </a:br>
                <a:r>
                  <a:rPr kumimoji="1"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and set</a:t>
                </a:r>
                <a:br>
                  <a:rPr kumimoji="1" lang="en-US" altLang="ja-JP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,…,−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C83F88-0A58-28E4-4EAA-D5919A83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636520"/>
                <a:ext cx="5403915" cy="1427122"/>
              </a:xfrm>
              <a:prstGeom prst="rect">
                <a:avLst/>
              </a:prstGeom>
              <a:blipFill>
                <a:blip r:embed="rId3"/>
                <a:stretch>
                  <a:fillRect l="-2347" t="-4386"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55CD756-2B1D-F035-7646-7A91E4AD2885}"/>
                  </a:ext>
                </a:extLst>
              </p:cNvPr>
              <p:cNvSpPr txBox="1"/>
              <p:nvPr/>
            </p:nvSpPr>
            <p:spPr>
              <a:xfrm>
                <a:off x="5669280" y="4401312"/>
                <a:ext cx="6469528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,1,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ACB979F-4547-F09B-5E05-D4F93D102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4401312"/>
                <a:ext cx="6469528" cy="587277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89B42-FE54-3C5C-710F-60384211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11/16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967A1-B20E-399B-025C-0A46FB52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F4A9C5-84B7-D763-DF48-4DE4B285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ALMT Transformation: Proof Overview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DD5E82C-3A77-65B4-857F-916BAD3362F9}"/>
                  </a:ext>
                </a:extLst>
              </p:cNvPr>
              <p:cNvSpPr txBox="1"/>
              <p:nvPr/>
            </p:nvSpPr>
            <p:spPr>
              <a:xfrm>
                <a:off x="106604" y="820404"/>
                <a:ext cx="12000052" cy="580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pre-challenge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br>
                  <a:rPr kumimoji="1" lang="en-US" altLang="ja-JP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,1,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Challenge ciphertext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altLang="ja-JP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post-challenge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b="1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,1,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br>
                  <a:rPr kumimoji="1" lang="en-US" altLang="ja-JP" sz="2800" dirty="0"/>
                </a:br>
                <a:endParaRPr kumimoji="1" lang="en-US" altLang="ja-JP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KGen</m:t>
                        </m:r>
                      </m:e>
                    </m:d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KGen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en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</m:oMath>
                </a14:m>
                <a:br>
                  <a:rPr kumimoji="1" lang="en-US" altLang="ja-JP" sz="2800" dirty="0"/>
                </a:br>
                <a:r>
                  <a:rPr kumimoji="1" lang="en-US" altLang="ja-JP" sz="2800" dirty="0"/>
                  <a:t>The randomness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ensures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dirty="0"/>
                  <a:t> follows uniform.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KGen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en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KGen</m:t>
                        </m:r>
                        <m: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kumimoji="1"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KGen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</m:oMath>
                </a14:m>
                <a:br>
                  <a:rPr kumimoji="1" lang="en-US" altLang="ja-JP" sz="2800" dirty="0"/>
                </a:br>
                <a:r>
                  <a:rPr kumimoji="1" lang="en-US" altLang="ja-JP" sz="2800" dirty="0"/>
                  <a:t>The IND security ensures the change. </a:t>
                </a:r>
                <a:endParaRPr kumimoji="1" lang="ja-JP" altLang="en-US" sz="280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DD5E82C-3A77-65B4-857F-916BAD33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4" y="820404"/>
                <a:ext cx="12000052" cy="5805820"/>
              </a:xfrm>
              <a:prstGeom prst="rect">
                <a:avLst/>
              </a:prstGeom>
              <a:blipFill>
                <a:blip r:embed="rId2"/>
                <a:stretch>
                  <a:fillRect l="-846" t="-1092" b="-21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BF1462-C52F-51E9-79F8-8FEBDA74748A}"/>
                  </a:ext>
                </a:extLst>
              </p:cNvPr>
              <p:cNvSpPr txBox="1"/>
              <p:nvPr/>
            </p:nvSpPr>
            <p:spPr>
              <a:xfrm>
                <a:off x="5669280" y="2209800"/>
                <a:ext cx="5403915" cy="14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ja-JP" sz="28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dirty="0" err="1"/>
                  <a:t>s.t.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800" dirty="0"/>
                  <a:t> </a:t>
                </a:r>
                <a:br>
                  <a:rPr kumimoji="1" lang="en-US" altLang="ja-JP" sz="2800" dirty="0"/>
                </a:br>
                <a:r>
                  <a:rPr kumimoji="1"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and set</a:t>
                </a:r>
                <a:br>
                  <a:rPr kumimoji="1" lang="en-US" altLang="ja-JP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,…,−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2D0611-76DF-4A40-4FDD-DB8B7533B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209800"/>
                <a:ext cx="5403915" cy="1427122"/>
              </a:xfrm>
              <a:prstGeom prst="rect">
                <a:avLst/>
              </a:prstGeom>
              <a:blipFill>
                <a:blip r:embed="rId3"/>
                <a:stretch>
                  <a:fillRect l="-2347" t="-5310" b="-2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2473D0A-3317-33F1-ED97-E03661DF90A8}"/>
                  </a:ext>
                </a:extLst>
              </p:cNvPr>
              <p:cNvSpPr txBox="1"/>
              <p:nvPr/>
            </p:nvSpPr>
            <p:spPr>
              <a:xfrm>
                <a:off x="5669280" y="3974592"/>
                <a:ext cx="6469528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,1,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0AF9B99-7264-7F6C-5060-259720C3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3974592"/>
                <a:ext cx="6469528" cy="587277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1E8AA7-0F9E-2775-FC17-D53CDE2D5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12/16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1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56F80-9080-CBED-D50A-0D4BCB14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621D3-9F3F-1827-22F8-1CAEFE4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ALMT Transformation: Observation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90F6CDE-69AF-3292-A4AB-E8585D79E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6019" y="877062"/>
                <a:ext cx="11619963" cy="62186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To ensure the consistency </a:t>
                </a:r>
                <a:r>
                  <a:rPr kumimoji="1" lang="en-US" altLang="ja-JP" sz="2800" dirty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,…,−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, </a:t>
                </a:r>
              </a:p>
              <a:p>
                <a:pPr marL="457200" indent="-457200"/>
                <a:r>
                  <a:rPr kumimoji="1" lang="en-US" altLang="ja-JP" sz="2800" dirty="0"/>
                  <a:t>The first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coordinates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ja-JP" sz="2800" dirty="0"/>
                  <a:t> s</a:t>
                </a:r>
                <a:r>
                  <a:rPr kumimoji="1" lang="en-US" altLang="ja-JP" sz="2800" dirty="0" err="1"/>
                  <a:t>.t.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800" i="1" dirty="0">
                    <a:latin typeface="Cambria Math" panose="02040503050406030204" pitchFamily="18" charset="0"/>
                  </a:rPr>
                  <a:t>. </a:t>
                </a:r>
              </a:p>
              <a:p>
                <a:pPr marL="457200" indent="-457200"/>
                <a:r>
                  <a:rPr kumimoji="1" lang="en-US" altLang="ja-JP" dirty="0"/>
                  <a:t>The next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ja-JP" dirty="0"/>
                  <a:t> coordinates depend on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The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is used to ensure that the last coordinate of 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,1,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ja-JP" dirty="0"/>
                  <a:t> follows uniform.  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To construct SIM-secure scheme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en-US" altLang="ja-JP" dirty="0"/>
                  <a:t>-dim IND-secure scheme, </a:t>
                </a:r>
                <a:br>
                  <a:rPr lang="en-US" altLang="ja-JP" dirty="0"/>
                </a:br>
                <a:r>
                  <a:rPr lang="en-US" altLang="ja-JP" dirty="0"/>
                  <a:t>we utilize the original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dirty="0"/>
                  <a:t> dimensions depending on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ja-JP" dirty="0"/>
                  <a:t>!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Since we set the last coordinate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, we embed random elements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altLang="ja-JP" dirty="0"/>
                  <a:t>. 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90F6CDE-69AF-3292-A4AB-E8585D79E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019" y="877062"/>
                <a:ext cx="11619963" cy="6218682"/>
              </a:xfrm>
              <a:blipFill>
                <a:blip r:embed="rId2"/>
                <a:stretch>
                  <a:fillRect l="-1092" r="-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A65C57-21DB-405E-3731-49FD9D741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13/16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BAE1-F8B2-5388-2257-3283AD10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7ECBF-4D0A-7C0F-0C1E-E639A664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Proposed Transformation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2024C7-3F13-D056-D595-D1AE7C79EC75}"/>
                  </a:ext>
                </a:extLst>
              </p:cNvPr>
              <p:cNvSpPr txBox="1"/>
              <p:nvPr/>
            </p:nvSpPr>
            <p:spPr>
              <a:xfrm>
                <a:off x="106604" y="820404"/>
                <a:ext cx="11799378" cy="576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pre-challenge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br>
                  <a:rPr kumimoji="1" lang="en-US" altLang="ja-JP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Challenge ciphertext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kumimoji="1" lang="en-US" altLang="ja-JP" sz="2800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800" dirty="0"/>
                  <a:t>-</a:t>
                </a:r>
                <a:r>
                  <a:rPr kumimoji="1" lang="en-US" altLang="ja-JP" sz="2800" dirty="0" err="1"/>
                  <a:t>th</a:t>
                </a:r>
                <a:r>
                  <a:rPr kumimoji="1" lang="en-US" altLang="ja-JP" sz="2800" dirty="0"/>
                  <a:t> post-challenge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b="1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br>
                  <a:rPr kumimoji="1" lang="en-US" altLang="ja-JP" sz="2800" dirty="0"/>
                </a:br>
                <a:endParaRPr kumimoji="1" lang="en-US" altLang="ja-JP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0551567-4FEA-DCEA-CAC4-3D70C9E3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4" y="820404"/>
                <a:ext cx="11799378" cy="5761962"/>
              </a:xfrm>
              <a:prstGeom prst="rect">
                <a:avLst/>
              </a:prstGeom>
              <a:blipFill>
                <a:blip r:embed="rId2"/>
                <a:stretch>
                  <a:fillRect l="-860" t="-1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1124E59-1E5D-52B0-E9BD-AEB2553B20A1}"/>
                  </a:ext>
                </a:extLst>
              </p:cNvPr>
              <p:cNvSpPr txBox="1"/>
              <p:nvPr/>
            </p:nvSpPr>
            <p:spPr>
              <a:xfrm>
                <a:off x="4315968" y="2209800"/>
                <a:ext cx="7828618" cy="3084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ja-JP" sz="2800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kumimoji="1"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dirty="0" err="1"/>
                  <a:t>s.t.</a:t>
                </a:r>
                <a:r>
                  <a:rPr kumimoji="1" lang="en-US" altLang="ja-JP" sz="2800" dirty="0"/>
                  <a:t> </a:t>
                </a:r>
                <a:br>
                  <a:rPr kumimoji="1" lang="en-US" altLang="ja-JP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=0   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br>
                  <a:rPr kumimoji="1" lang="en-US" altLang="ja-JP" sz="2800" dirty="0"/>
                </a:br>
                <a:r>
                  <a:rPr kumimoji="1"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, sample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and set</a:t>
                </a:r>
                <a:br>
                  <a:rPr kumimoji="1" lang="en-US" altLang="ja-JP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kumimoji="1"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kumimoji="1"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1124E59-1E5D-52B0-E9BD-AEB2553B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68" y="2209800"/>
                <a:ext cx="7828618" cy="3084434"/>
              </a:xfrm>
              <a:prstGeom prst="rect">
                <a:avLst/>
              </a:prstGeom>
              <a:blipFill>
                <a:blip r:embed="rId3"/>
                <a:stretch>
                  <a:fillRect l="-1618" t="-2058" r="-647" b="-65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48787C0-A36D-279E-A6A2-22296E044D71}"/>
                  </a:ext>
                </a:extLst>
              </p:cNvPr>
              <p:cNvSpPr txBox="1"/>
              <p:nvPr/>
            </p:nvSpPr>
            <p:spPr>
              <a:xfrm>
                <a:off x="4315968" y="5681472"/>
                <a:ext cx="3692036" cy="56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971083B-6FDA-B7C9-9ED2-CDC0E7C93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68" y="5681472"/>
                <a:ext cx="3692036" cy="565348"/>
              </a:xfrm>
              <a:prstGeom prst="rect">
                <a:avLst/>
              </a:prstGeom>
              <a:blipFill>
                <a:blip r:embed="rId4"/>
                <a:stretch>
                  <a:fillRect t="-4348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FC7737-DEC2-5192-2BD2-18AAB702C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14/16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D3914-297C-CDE1-8147-B21C10A1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99CE01-1997-5547-D8E3-AE381C22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Proposed Transformation: Proof Overview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B9B56B-BCAB-6755-601B-E94747A3D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6019" y="925830"/>
                <a:ext cx="11619963" cy="593217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kumimoji="1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nary>
                        <m:sSubSup>
                          <m:sSubSupPr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s.t.</a:t>
                </a:r>
                <a:r>
                  <a:rPr lang="en-US" altLang="ja-JP" dirty="0"/>
                  <a:t>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  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consistency holds.</a:t>
                </a:r>
              </a:p>
              <a:p>
                <a:pPr marL="457200" indent="-457200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 ensure that the last coordinates of 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 follow uniform.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B9B56B-BCAB-6755-601B-E94747A3D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019" y="925830"/>
                <a:ext cx="11619963" cy="5932170"/>
              </a:xfrm>
              <a:blipFill>
                <a:blip r:embed="rId2"/>
                <a:stretch>
                  <a:fillRect l="-1092" b="-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1ECD8E-95A6-F9EA-9E1D-864FDB5D2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15/16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5DFEC-1FBF-D5EA-1F9B-1149C16D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39C25BA-88E3-9E24-C668-A0357DE14E5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85750" y="925513"/>
              <a:ext cx="11620500" cy="5187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170">
                      <a:extLst>
                        <a:ext uri="{9D8B030D-6E8A-4147-A177-3AD203B41FA5}">
                          <a16:colId xmlns:a16="http://schemas.microsoft.com/office/drawing/2014/main" val="1345660540"/>
                        </a:ext>
                      </a:extLst>
                    </a:gridCol>
                    <a:gridCol w="2036064">
                      <a:extLst>
                        <a:ext uri="{9D8B030D-6E8A-4147-A177-3AD203B41FA5}">
                          <a16:colId xmlns:a16="http://schemas.microsoft.com/office/drawing/2014/main" val="4269629859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3390238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59137811"/>
                        </a:ext>
                      </a:extLst>
                    </a:gridCol>
                    <a:gridCol w="2213610">
                      <a:extLst>
                        <a:ext uri="{9D8B030D-6E8A-4147-A177-3AD203B41FA5}">
                          <a16:colId xmlns:a16="http://schemas.microsoft.com/office/drawing/2014/main" val="15526518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Security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Reduction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Model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Assumption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6579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</a:t>
                          </a:r>
                          <a:r>
                            <a:rPr kumimoji="1" lang="en-US" altLang="ja-JP" sz="2800" dirty="0"/>
                            <a:t>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kumimoji="1"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022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SEL-IND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710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SEL-</a:t>
                          </a:r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sk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5552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sk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1768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[LLW@EC’21]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sk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295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This Work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QROM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35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QROM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619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sk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1387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DBDH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542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39C25BA-88E3-9E24-C668-A0357DE14E5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39990270"/>
                  </p:ext>
                </p:extLst>
              </p:nvPr>
            </p:nvGraphicFramePr>
            <p:xfrm>
              <a:off x="285750" y="925513"/>
              <a:ext cx="11620500" cy="5187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170">
                      <a:extLst>
                        <a:ext uri="{9D8B030D-6E8A-4147-A177-3AD203B41FA5}">
                          <a16:colId xmlns:a16="http://schemas.microsoft.com/office/drawing/2014/main" val="1345660540"/>
                        </a:ext>
                      </a:extLst>
                    </a:gridCol>
                    <a:gridCol w="2036064">
                      <a:extLst>
                        <a:ext uri="{9D8B030D-6E8A-4147-A177-3AD203B41FA5}">
                          <a16:colId xmlns:a16="http://schemas.microsoft.com/office/drawing/2014/main" val="4269629859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3390238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59137811"/>
                        </a:ext>
                      </a:extLst>
                    </a:gridCol>
                    <a:gridCol w="2213610">
                      <a:extLst>
                        <a:ext uri="{9D8B030D-6E8A-4147-A177-3AD203B41FA5}">
                          <a16:colId xmlns:a16="http://schemas.microsoft.com/office/drawing/2014/main" val="155265189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Security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Reduction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Model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Assumption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6579572"/>
                      </a:ext>
                    </a:extLst>
                  </a:tr>
                  <a:tr h="5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</a:t>
                          </a:r>
                          <a:r>
                            <a:rPr kumimoji="1" lang="en-US" altLang="ja-JP" sz="2800" dirty="0"/>
                            <a:t>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112195" r="-186486" b="-8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02257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SEL-IND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212195" r="-186486" b="-7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7102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SEL-</a:t>
                          </a:r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312195" r="-186486" b="-6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55526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[ACGU@AC’20]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412195" r="-186486" b="-5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17687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[LLW@EC’21]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512195" r="-186486" b="-4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29566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This Work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AD-IND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612195" r="-186486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QROM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35323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712195" r="-186486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QROM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LWE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6193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812195" r="-186486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Standard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SXDH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13876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ill Sans MT" panose="020B0502020104020203"/>
                              <a:ea typeface="游ゴシック" panose="020B0400000000000000" pitchFamily="34" charset="-128"/>
                              <a:cs typeface="+mn-cs"/>
                            </a:rPr>
                            <a:t>This Work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>
                              <a:solidFill>
                                <a:srgbClr val="FF0000"/>
                              </a:solidFill>
                            </a:rPr>
                            <a:t>AD-SIM</a:t>
                          </a:r>
                          <a:endParaRPr kumimoji="1" lang="ja-JP" altLang="en-US" sz="28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10270" t="-912195" r="-186486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ROM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DBDH</a:t>
                          </a:r>
                          <a:endParaRPr kumimoji="1" lang="ja-JP" alt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5423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F1EE9C-E865-2629-3305-83E0D0290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16/16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9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08FF2-C93B-03BE-623C-E3032986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8ECD6-095C-ED4A-FDE3-0D6A8E1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Inner-Product Functional Encryption (IPFE)</a:t>
            </a:r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F750F8F-DACE-7EBB-7C94-5870FEDC9617}"/>
              </a:ext>
            </a:extLst>
          </p:cNvPr>
          <p:cNvGrpSpPr/>
          <p:nvPr/>
        </p:nvGrpSpPr>
        <p:grpSpPr>
          <a:xfrm>
            <a:off x="1812296" y="4511780"/>
            <a:ext cx="8567409" cy="1705737"/>
            <a:chOff x="2174212" y="3768068"/>
            <a:chExt cx="8567409" cy="170573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87A588F-2C7B-C7F8-DAEA-7A174A7CF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237" y="3768068"/>
              <a:ext cx="1544384" cy="170573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A5982A2-CFE4-3A63-4771-B8F78A8AF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212" y="3809964"/>
              <a:ext cx="1924170" cy="1621945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A95B095-45E3-3753-5827-73F14682E949}"/>
              </a:ext>
            </a:extLst>
          </p:cNvPr>
          <p:cNvGrpSpPr/>
          <p:nvPr/>
        </p:nvGrpSpPr>
        <p:grpSpPr>
          <a:xfrm>
            <a:off x="4238248" y="4511780"/>
            <a:ext cx="3715505" cy="1095184"/>
            <a:chOff x="4238248" y="3768068"/>
            <a:chExt cx="3715505" cy="1095184"/>
          </a:xfrm>
        </p:grpSpPr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2428D818-5B1A-1A96-B85E-70554F64BEF9}"/>
                </a:ext>
              </a:extLst>
            </p:cNvPr>
            <p:cNvSpPr/>
            <p:nvPr/>
          </p:nvSpPr>
          <p:spPr>
            <a:xfrm>
              <a:off x="4238248" y="4378620"/>
              <a:ext cx="3715505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FB23E902-F3E1-28A9-4A8E-45CD64BBDFBF}"/>
                    </a:ext>
                  </a:extLst>
                </p:cNvPr>
                <p:cNvSpPr txBox="1"/>
                <p:nvPr/>
              </p:nvSpPr>
              <p:spPr>
                <a:xfrm>
                  <a:off x="5813712" y="3768068"/>
                  <a:ext cx="5645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oMath>
                    </m:oMathPara>
                  </a14:m>
                  <a:endParaRPr kumimoji="1" lang="ja-JP" altLang="en-US" sz="280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BC484C82-17BB-C982-2858-F2F9D70B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12" y="3768068"/>
                  <a:ext cx="56457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E1031C9-BA38-8237-2D10-2703ACA535DE}"/>
                  </a:ext>
                </a:extLst>
              </p:cNvPr>
              <p:cNvSpPr txBox="1"/>
              <p:nvPr/>
            </p:nvSpPr>
            <p:spPr>
              <a:xfrm>
                <a:off x="4974451" y="1898890"/>
                <a:ext cx="3374514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FBBFD02-56F7-2442-CBD2-5EB6A57C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51" y="1898890"/>
                <a:ext cx="3374514" cy="56271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4D632B8-BBF5-5598-9A33-ECD72C977A5E}"/>
                  </a:ext>
                </a:extLst>
              </p:cNvPr>
              <p:cNvSpPr txBox="1"/>
              <p:nvPr/>
            </p:nvSpPr>
            <p:spPr>
              <a:xfrm>
                <a:off x="4974451" y="1258002"/>
                <a:ext cx="461414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msk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Setup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E5509F6-4F79-C443-7F8F-74FC547F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51" y="1258002"/>
                <a:ext cx="4614148" cy="578685"/>
              </a:xfrm>
              <a:prstGeom prst="rect">
                <a:avLst/>
              </a:prstGeom>
              <a:blipFill>
                <a:blip r:embed="rId6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625CCBD-756F-1A30-D7AD-637214E0B815}"/>
                  </a:ext>
                </a:extLst>
              </p:cNvPr>
              <p:cNvSpPr txBox="1"/>
              <p:nvPr/>
            </p:nvSpPr>
            <p:spPr>
              <a:xfrm>
                <a:off x="10790383" y="4409347"/>
                <a:ext cx="803746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73F6CE0-F944-71F8-AF00-7B622C8B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383" y="4409347"/>
                <a:ext cx="803746" cy="562718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E53EC8A-CB5A-3BE5-0BF0-7BCC67669289}"/>
                  </a:ext>
                </a:extLst>
              </p:cNvPr>
              <p:cNvSpPr txBox="1"/>
              <p:nvPr/>
            </p:nvSpPr>
            <p:spPr>
              <a:xfrm>
                <a:off x="597871" y="4429096"/>
                <a:ext cx="970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F97E899-CD75-800E-BAC0-67B65BC09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1" y="4429096"/>
                <a:ext cx="970137" cy="523220"/>
              </a:xfrm>
              <a:prstGeom prst="rect">
                <a:avLst/>
              </a:prstGeom>
              <a:blipFill>
                <a:blip r:embed="rId9"/>
                <a:stretch>
                  <a:fillRect l="-2597" r="-259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AED60E-1B33-0505-F377-D0E0917196BA}"/>
                  </a:ext>
                </a:extLst>
              </p:cNvPr>
              <p:cNvSpPr txBox="1"/>
              <p:nvPr/>
            </p:nvSpPr>
            <p:spPr>
              <a:xfrm>
                <a:off x="876226" y="3634622"/>
                <a:ext cx="3113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800" b="1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3301C70-A2DE-677A-D84B-77C93FE7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26" y="3634622"/>
                <a:ext cx="3113224" cy="523220"/>
              </a:xfrm>
              <a:prstGeom prst="rect">
                <a:avLst/>
              </a:prstGeom>
              <a:blipFill>
                <a:blip r:embed="rId10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9ADD848-598B-4E30-6CCA-C2AAC4046F61}"/>
                  </a:ext>
                </a:extLst>
              </p:cNvPr>
              <p:cNvSpPr txBox="1"/>
              <p:nvPr/>
            </p:nvSpPr>
            <p:spPr>
              <a:xfrm>
                <a:off x="7109239" y="3599452"/>
                <a:ext cx="4381584" cy="59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9ADD848-598B-4E30-6CCA-C2AAC404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39" y="3599452"/>
                <a:ext cx="4381584" cy="593560"/>
              </a:xfrm>
              <a:prstGeom prst="rect">
                <a:avLst/>
              </a:prstGeom>
              <a:blipFill>
                <a:blip r:embed="rId11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E8F57A-0112-6422-92AD-C909EF9E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2/16</a:t>
            </a:r>
            <a:endParaRPr kumimoji="1" lang="ja-JP" altLang="en-US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2942158E-7789-2BF3-D052-9527E0A1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3401" y="995646"/>
            <a:ext cx="1761557" cy="17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1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4BAD8-2158-528E-B7F6-34E38C7D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63144-A6CD-3E3C-FB34-422C0A09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IPFE: IND/SIM-based Security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25DD72-3DB8-2D92-0420-8474F1DAD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kumimoji="1" lang="en-US" altLang="ja-JP" dirty="0"/>
                  <a:t>IND-based Security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ja-JP" dirty="0"/>
                  <a:t>cannot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b="1" i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</m:sub>
                        </m:sSub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</m:sub>
                        </m:sSub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s</a:t>
                </a:r>
                <a:r>
                  <a:rPr kumimoji="1" lang="en-US" altLang="ja-JP" dirty="0" err="1"/>
                  <a:t>.t.</a:t>
                </a:r>
                <a:br>
                  <a:rPr kumimoji="1"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SIM-based Security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dirty="0"/>
                  <a:t> cannot learn anything besides</a:t>
                </a:r>
                <a:br>
                  <a:rPr kumimoji="1"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SIM-based definition is natural and stronger than the IND-based one. 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We want to construct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AD-SIM</a:t>
                </a:r>
                <a:r>
                  <a:rPr kumimoji="1" lang="en-US" altLang="ja-JP" dirty="0"/>
                  <a:t>-secure IPFE schemes!</a:t>
                </a:r>
                <a:endParaRPr kumimoji="1" lang="ja-JP" altLang="en-US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25DD72-3DB8-2D92-0420-8474F1DAD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2" t="-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FD629B-63AF-BB30-146D-EE391E5C8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3/16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0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E363-9605-481F-0BCE-4B945030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IPFE: Previous Work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E390E8-EB2F-E556-9871-4C9F5D2D9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kumimoji="1" lang="en-US" altLang="ja-JP" dirty="0"/>
                  <a:t>[ABCP@PKC’15]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SEL-IND-secure schemes from DDH and LWE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[ALS@C’16]</a:t>
                </a:r>
                <a:br>
                  <a:rPr lang="en-US" altLang="ja-JP" dirty="0"/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lang="en-US" altLang="ja-JP" dirty="0"/>
                  <a:t>-IND-secure schemes from DDH, LWE, and DCR</a:t>
                </a:r>
                <a:br>
                  <a:rPr lang="en-US" altLang="ja-JP" dirty="0"/>
                </a:br>
                <a:r>
                  <a:rPr lang="en-US" altLang="ja-JP" dirty="0"/>
                  <a:t>LWE-based schemes compute inner products over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dirty="0"/>
                  <a:t> or modulo a prime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[AGRW@EC’17], [Wee@TCC’17], [ABP+@CCS’17], [WFL@PKC’19]</a:t>
                </a:r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[ALMT@PKC’20]</a:t>
                </a:r>
                <a:br>
                  <a:rPr lang="en-US" altLang="ja-JP" dirty="0"/>
                </a:br>
                <a:r>
                  <a:rPr lang="en-US" altLang="ja-JP" dirty="0"/>
                  <a:t>Prove the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AD-SIM</a:t>
                </a:r>
                <a:r>
                  <a:rPr lang="en-US" altLang="ja-JP" dirty="0"/>
                  <a:t> security of [ALS@C’16]’s DDH and DCR-based schemes.</a:t>
                </a:r>
                <a:br>
                  <a:rPr lang="en-US" altLang="ja-JP" dirty="0"/>
                </a:br>
                <a:r>
                  <a:rPr lang="en-US" altLang="ja-JP" dirty="0"/>
                  <a:t>A generic transformation from a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dirty="0"/>
                  <a:t>-dim IND-secure IPFE scheme computing inner products modulo a prime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/>
                  <a:t> to be an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dirty="0"/>
                  <a:t>-dim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SIM</a:t>
                </a:r>
                <a:r>
                  <a:rPr kumimoji="1" lang="en-US" altLang="ja-JP" dirty="0"/>
                  <a:t>-secure one.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E390E8-EB2F-E556-9871-4C9F5D2D9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3" t="-440" r="-1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CE2692-432C-77B9-02A5-704549103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4/16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261D-AED6-13DD-F9EF-64395DBE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6A19E2-2322-C703-F090-29006A73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Identity-based IPFE (IBIPFE)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45EB710-9897-ADB9-13D1-A3D9083E9A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IBIPFE is an identity-based variant of IPFE </a:t>
                </a:r>
                <a:r>
                  <a:rPr kumimoji="1" lang="en-US" altLang="ja-JP" dirty="0" err="1"/>
                  <a:t>s.t.</a:t>
                </a:r>
                <a:r>
                  <a:rPr kumimoji="1" lang="en-US" altLang="ja-JP" dirty="0"/>
                  <a:t> </a:t>
                </a:r>
                <a:br>
                  <a:rPr kumimoji="1"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2800" b="1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28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altLang="ja-JP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[ACGU@AC’20]</a:t>
                </a:r>
                <a:br>
                  <a:rPr lang="en-US" altLang="ja-JP" dirty="0"/>
                </a:br>
                <a:r>
                  <a:rPr lang="en-US" altLang="ja-JP" dirty="0"/>
                  <a:t>LWE-based schemes with the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lang="en-US" altLang="ja-JP" dirty="0"/>
                  <a:t>-IND security in the ROM and the SEL-IND security in the standard model computing inner products over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SXDH-based schemes with the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kumimoji="1" lang="en-US" altLang="ja-JP" dirty="0"/>
                  <a:t>-IND security and the SEL-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SIM</a:t>
                </a:r>
                <a:r>
                  <a:rPr kumimoji="1" lang="en-US" altLang="ja-JP" dirty="0"/>
                  <a:t> security in the standard model computing inner products modulo a prime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[LLZ@EC’21]</a:t>
                </a:r>
                <a:br>
                  <a:rPr lang="en-US" altLang="ja-JP" dirty="0"/>
                </a:br>
                <a:r>
                  <a:rPr lang="en-US" altLang="ja-JP" dirty="0"/>
                  <a:t>LWE-based scheme with the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lang="en-US" altLang="ja-JP" dirty="0"/>
                  <a:t>-IND security in the standard model. 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All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kumimoji="1" lang="en-US" altLang="ja-JP" dirty="0"/>
                  <a:t>-secure or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SIM</a:t>
                </a:r>
                <a:r>
                  <a:rPr kumimoji="1" lang="en-US" altLang="ja-JP" dirty="0"/>
                  <a:t>-secure schemes do not have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tight</a:t>
                </a:r>
                <a:r>
                  <a:rPr kumimoji="1" lang="en-US" altLang="ja-JP" dirty="0"/>
                  <a:t> reductions!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7AEEB-2B9F-9A6C-7564-C602E7AA0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2" t="-440" r="-983" b="-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569B5C-850E-0D2F-BD74-B1F62C1D7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5/16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62A34-BA30-C93B-6DB2-CB9E5DEE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41DEB-72E2-6396-B345-9F0DD58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Our Contribution for IBIPFE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D8CFF1-D2D9-68FB-0AF7-BB6135D8A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6019" y="803910"/>
                <a:ext cx="11619963" cy="61699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The first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AD-SIM</a:t>
                </a:r>
                <a:r>
                  <a:rPr kumimoji="1" lang="en-US" altLang="ja-JP" dirty="0"/>
                  <a:t>-secure IBIPFE schemes with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tight</a:t>
                </a:r>
                <a:r>
                  <a:rPr kumimoji="1" lang="en-US" altLang="ja-JP" dirty="0"/>
                  <a:t> reductions from DBDH and LWE in the (quantum) random oracle model.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AD-SIM</a:t>
                </a:r>
                <a:r>
                  <a:rPr lang="en-US" altLang="ja-JP" dirty="0"/>
                  <a:t>-secure DBDH-based Scheme</a:t>
                </a:r>
                <a:br>
                  <a:rPr lang="en-US" altLang="ja-JP" dirty="0"/>
                </a:br>
                <a:r>
                  <a:rPr lang="en-US" altLang="ja-JP" dirty="0"/>
                  <a:t>[Coron@DCC’09]’s DBDH-based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tightly AD</a:t>
                </a:r>
                <a:r>
                  <a:rPr lang="en-US" altLang="ja-JP" dirty="0"/>
                  <a:t>-secure IBE in the ROM</a:t>
                </a:r>
                <a:br>
                  <a:rPr lang="en-US" altLang="ja-JP" dirty="0"/>
                </a:br>
                <a:r>
                  <a:rPr lang="en-US" altLang="ja-JP" dirty="0"/>
                  <a:t>+ [ALS@C’16]’s DDH-based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AD-SIM</a:t>
                </a:r>
                <a:r>
                  <a:rPr lang="en-US" altLang="ja-JP" dirty="0"/>
                  <a:t>-secure IPFE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rgbClr val="FF0000"/>
                    </a:solidFill>
                  </a:rPr>
                  <a:t>AD</a:t>
                </a:r>
                <a:r>
                  <a:rPr kumimoji="1" lang="en-US" altLang="ja-JP" dirty="0"/>
                  <a:t>-IND-secure LWE-based </a:t>
                </a:r>
                <a:r>
                  <a:rPr lang="en-US" altLang="ja-JP" dirty="0"/>
                  <a:t>Scheme</a:t>
                </a:r>
                <a:br>
                  <a:rPr lang="en-US" altLang="ja-JP" dirty="0"/>
                </a:br>
                <a:r>
                  <a:rPr lang="en-US" altLang="ja-JP" dirty="0"/>
                  <a:t>[ACGU@AC’20]’s IBIPFE in the ROM over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altLang="ja-JP" dirty="0"/>
                  <a:t>: </a:t>
                </a:r>
                <a:br>
                  <a:rPr lang="en-US" altLang="ja-JP" dirty="0"/>
                </a:br>
                <a:r>
                  <a:rPr lang="en-US" altLang="ja-JP" dirty="0"/>
                  <a:t>[GPV@STOC’08]’s IBE scheme in the ROM + [ALS@C’16]’s IPFE over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br>
                  <a:rPr lang="en-US" altLang="ja-JP" dirty="0"/>
                </a:br>
                <a:r>
                  <a:rPr lang="en-US" altLang="ja-JP" dirty="0"/>
                  <a:t>Proposed IBIPFE modulo a prime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dirty="0"/>
                  <a:t>: </a:t>
                </a:r>
                <a:br>
                  <a:rPr lang="en-US" altLang="ja-JP" dirty="0"/>
                </a:br>
                <a:r>
                  <a:rPr lang="en-US" altLang="ja-JP" dirty="0"/>
                  <a:t>[KYY@JoC’21]’s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tightly AD</a:t>
                </a:r>
                <a:r>
                  <a:rPr lang="en-US" altLang="ja-JP" dirty="0"/>
                  <a:t>-secure IBE in the QROM </a:t>
                </a:r>
                <a:br>
                  <a:rPr lang="en-US" altLang="ja-JP" dirty="0"/>
                </a:br>
                <a:r>
                  <a:rPr lang="en-US" altLang="ja-JP" dirty="0"/>
                  <a:t>+ [ALS@C’16]’s IPFE 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D8CFF1-D2D9-68FB-0AF7-BB6135D8A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019" y="803910"/>
                <a:ext cx="11619963" cy="6169914"/>
              </a:xfrm>
              <a:blipFill>
                <a:blip r:embed="rId2"/>
                <a:stretch>
                  <a:fillRect l="-1092" t="-616" r="-1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087995-4C0E-4015-E013-99958B03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6/16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E601-99B2-BB36-8DAF-A9AAA2C7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0B94EA-87EF-6DFC-CC6A-C2227EE3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Our Contribution for IPFE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EE113F9-487D-80A6-91FF-63DCE3F35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We have a tightly AD-IND-secure LWE-based IBIPFE in the QROM 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/>
                  <a:t>.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Based on [ALMT@PKC’20]’s IND-to-SIM transformation for IPFE, we can obtain a generic transformation from a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dirty="0"/>
                  <a:t>-dim IND-secure IBIPFE scheme computing inner products 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/>
                  <a:t> to be an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dirty="0"/>
                  <a:t>-dim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SIM</a:t>
                </a:r>
                <a:r>
                  <a:rPr kumimoji="1" lang="en-US" altLang="ja-JP" dirty="0"/>
                  <a:t>-secure one.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Proposed IND-to-SIM Transformation for (IB)IPFE</a:t>
                </a:r>
                <a:br>
                  <a:rPr lang="en-US" altLang="ja-JP" dirty="0"/>
                </a:br>
                <a:r>
                  <a:rPr lang="en-US" altLang="ja-JP" dirty="0"/>
                  <a:t>A generic transformation from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dirty="0"/>
                  <a:t>-dim IND-secure (IB)IPFE scheme computing inner products modulo a prime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/>
                  <a:t> to be an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dirty="0"/>
                  <a:t>-dim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SIM</a:t>
                </a:r>
                <a:r>
                  <a:rPr kumimoji="1" lang="en-US" altLang="ja-JP" dirty="0"/>
                  <a:t>-secure one.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We obtain an LWE-based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tightly AD-SIM</a:t>
                </a:r>
                <a:r>
                  <a:rPr kumimoji="1" lang="en-US" altLang="ja-JP" dirty="0"/>
                  <a:t>-secure IBIPFE scheme and improve the efficiency of state-of-the-art LWE-based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AD-SIM</a:t>
                </a:r>
                <a:r>
                  <a:rPr kumimoji="1" lang="en-US" altLang="ja-JP" dirty="0"/>
                  <a:t>-secure IPFE scheme. </a:t>
                </a:r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dirty="0"/>
                  <a:t>In this talk, we present the IND-to-SIM Transformation for IPFE.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EE113F9-487D-80A6-91FF-63DCE3F35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2" t="-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5F4B63-D699-D832-1CDF-A94CADC6D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7/16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0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8B958-53C7-EACB-122C-1CB973BE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75F37-DE15-A21D-9A9D-CC9E66A4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AD-SIM Security (for IPFE)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72268F9-6210-C6EB-173A-FAA7838A31FA}"/>
                  </a:ext>
                </a:extLst>
              </p:cNvPr>
              <p:cNvSpPr txBox="1"/>
              <p:nvPr/>
            </p:nvSpPr>
            <p:spPr>
              <a:xfrm>
                <a:off x="286019" y="1658405"/>
                <a:ext cx="4614148" cy="3340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msk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800" b="0" dirty="0"/>
                  <a:t> </a:t>
                </a:r>
              </a:p>
              <a:p>
                <a:r>
                  <a:rPr kumimoji="1" lang="en-US" altLang="ja-JP" sz="2800" dirty="0"/>
                  <a:t> </a:t>
                </a:r>
              </a:p>
              <a:p>
                <a:endParaRPr kumimoji="1" lang="en-US" altLang="ja-JP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3600" dirty="0"/>
              </a:p>
              <a:p>
                <a:endParaRPr kumimoji="1" lang="en-US" altLang="ja-JP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4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72268F9-6210-C6EB-173A-FAA7838A3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9" y="1658405"/>
                <a:ext cx="4614148" cy="3340466"/>
              </a:xfrm>
              <a:prstGeom prst="rect">
                <a:avLst/>
              </a:prstGeom>
              <a:blipFill>
                <a:blip r:embed="rId2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A3D7E1-B724-B7D0-DB8B-1082A642739C}"/>
                  </a:ext>
                </a:extLst>
              </p:cNvPr>
              <p:cNvSpPr txBox="1"/>
              <p:nvPr/>
            </p:nvSpPr>
            <p:spPr>
              <a:xfrm>
                <a:off x="6161311" y="1658405"/>
                <a:ext cx="5976893" cy="330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mpk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msk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Setup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800" b="0" dirty="0"/>
                  <a:t> </a:t>
                </a:r>
              </a:p>
              <a:p>
                <a:endParaRPr kumimoji="1" lang="en-US" altLang="ja-JP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KGen</m:t>
                          </m:r>
                        </m:e>
                        <m:sub>
                          <m: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msk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800" dirty="0"/>
              </a:p>
              <a:p>
                <a:endParaRPr kumimoji="1" lang="en-US" altLang="ja-JP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800" b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⋆</m:t>
                                          </m:r>
                                        </m:sup>
                                      </m:sSup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KGen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msk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A3D7E1-B724-B7D0-DB8B-1082A642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11" y="1658405"/>
                <a:ext cx="5976893" cy="3309945"/>
              </a:xfrm>
              <a:prstGeom prst="rect">
                <a:avLst/>
              </a:prstGeom>
              <a:blipFill>
                <a:blip r:embed="rId3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602295-0B8A-D0BA-AFE6-E619341751D8}"/>
                  </a:ext>
                </a:extLst>
              </p:cNvPr>
              <p:cNvSpPr txBox="1"/>
              <p:nvPr/>
            </p:nvSpPr>
            <p:spPr>
              <a:xfrm>
                <a:off x="134112" y="4888992"/>
                <a:ext cx="11822917" cy="184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For simplicity, assume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dirty="0"/>
                  <a:t> is linearly independent in this talk.</a:t>
                </a:r>
              </a:p>
              <a:p>
                <a:r>
                  <a:rPr kumimoji="1" lang="en-US" altLang="ja-JP" sz="2800" dirty="0"/>
                  <a:t>Inner product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  <m:r>
                                  <a:rPr kumimoji="1"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ja-JP" sz="2800" dirty="0"/>
                  <a:t> are sufficient for simulating the real </a:t>
                </a:r>
                <a:br>
                  <a:rPr kumimoji="1" lang="en-US" altLang="ja-JP" sz="2800" dirty="0"/>
                </a:br>
                <a:r>
                  <a:rPr kumimoji="1" lang="en-US" altLang="ja-JP" sz="2800" dirty="0"/>
                  <a:t>security game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. </a:t>
                </a:r>
              </a:p>
              <a:p>
                <a:r>
                  <a:rPr kumimoji="1" lang="en-US" altLang="ja-JP" sz="2800" dirty="0"/>
                  <a:t>The real security game does not leak anything besides inner product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dirty="0"/>
                  <a:t>.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58DF20B-60FD-7E68-2F06-16220D4A9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" y="4888992"/>
                <a:ext cx="11822917" cy="1846852"/>
              </a:xfrm>
              <a:prstGeom prst="rect">
                <a:avLst/>
              </a:prstGeom>
              <a:blipFill>
                <a:blip r:embed="rId4"/>
                <a:stretch>
                  <a:fillRect l="-1073" t="-3401" r="-107" b="-8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D5589E0-0805-AF8D-9BA4-CB4ABB4E9F4D}"/>
                  </a:ext>
                </a:extLst>
              </p:cNvPr>
              <p:cNvSpPr txBox="1"/>
              <p:nvPr/>
            </p:nvSpPr>
            <p:spPr>
              <a:xfrm>
                <a:off x="2766553" y="2217198"/>
                <a:ext cx="7485191" cy="70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800" dirty="0"/>
                  <a:t> receives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mpk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mpk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800">
                                    <a:latin typeface="Cambria Math" panose="02040503050406030204" pitchFamily="18" charset="0"/>
                                  </a:rPr>
                                  <m:t>sk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ja-JP" sz="2800" dirty="0"/>
                  <a:t> by running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CAA16B9-96C9-C30F-8565-7A0B4192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53" y="2217198"/>
                <a:ext cx="7485191" cy="709874"/>
              </a:xfrm>
              <a:prstGeom prst="rect">
                <a:avLst/>
              </a:prstGeom>
              <a:blipFill>
                <a:blip r:embed="rId5"/>
                <a:stretch>
                  <a:fillRect l="-338" t="-5263" r="-677" b="-70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66190E9-8A99-9CDC-AEBA-5B56FD023717}"/>
                  </a:ext>
                </a:extLst>
              </p:cNvPr>
              <p:cNvSpPr txBox="1"/>
              <p:nvPr/>
            </p:nvSpPr>
            <p:spPr>
              <a:xfrm>
                <a:off x="2541854" y="3294908"/>
                <a:ext cx="7108293" cy="698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800" dirty="0"/>
                  <a:t> receives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800">
                                    <a:latin typeface="Cambria Math" panose="02040503050406030204" pitchFamily="18" charset="0"/>
                                  </a:rPr>
                                  <m:t>sk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ja-JP" sz="2800" dirty="0"/>
                  <a:t> by running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66190E9-8A99-9CDC-AEBA-5B56FD023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54" y="3294908"/>
                <a:ext cx="7108293" cy="698589"/>
              </a:xfrm>
              <a:prstGeom prst="rect">
                <a:avLst/>
              </a:prstGeom>
              <a:blipFill>
                <a:blip r:embed="rId6"/>
                <a:stretch>
                  <a:fillRect l="-536" t="-5357" r="-893"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BA311-11B2-0CC7-A4B6-3B12AEEB4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8/16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BAFED1C-014A-D44F-A1DB-2894FD0343F1}"/>
                  </a:ext>
                </a:extLst>
              </p:cNvPr>
              <p:cNvSpPr txBox="1"/>
              <p:nvPr/>
            </p:nvSpPr>
            <p:spPr>
              <a:xfrm>
                <a:off x="352729" y="983047"/>
                <a:ext cx="11614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Setup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en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KGen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Setup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en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en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BAFED1C-014A-D44F-A1DB-2894FD034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9" y="983047"/>
                <a:ext cx="11614782" cy="646331"/>
              </a:xfrm>
              <a:prstGeom prst="rect">
                <a:avLst/>
              </a:prstGeom>
              <a:blipFill>
                <a:blip r:embed="rId7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A8D46-5EA8-A524-E27D-AD1DCC7A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FC457-0139-953D-C651-FDDC6790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AD-SIM Security: Observation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734A3F3-5497-5225-1AE9-3E9672C84C68}"/>
                  </a:ext>
                </a:extLst>
              </p:cNvPr>
              <p:cNvSpPr txBox="1"/>
              <p:nvPr/>
            </p:nvSpPr>
            <p:spPr>
              <a:xfrm>
                <a:off x="316991" y="3898052"/>
                <a:ext cx="11664759" cy="213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Consistency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en-US" altLang="ja-JP" sz="2800" b="0" i="0" dirty="0">
                    <a:latin typeface="Cambria Math" panose="02040503050406030204" pitchFamily="18" charset="0"/>
                  </a:rPr>
                  <a:t>: for</a:t>
                </a:r>
                <a:r>
                  <a:rPr kumimoji="1" lang="en-US" altLang="ja-JP" sz="2800" dirty="0"/>
                  <a:t> any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br>
                  <a:rPr kumimoji="1" lang="en-US" altLang="ja-JP" sz="28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b="0" i="0" dirty="0"/>
                  <a:t>Consistency of</a:t>
                </a:r>
                <a:r>
                  <a:rPr kumimoji="1" lang="en-US" altLang="ja-JP" sz="2800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800">
                                    <a:latin typeface="Cambria Math" panose="02040503050406030204" pitchFamily="18" charset="0"/>
                                  </a:rPr>
                                  <m:t>sk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ja-JP" sz="2800" b="0" i="0" dirty="0">
                    <a:latin typeface="Cambria Math" panose="02040503050406030204" pitchFamily="18" charset="0"/>
                  </a:rPr>
                  <a:t>: </a:t>
                </a:r>
                <a:r>
                  <a:rPr kumimoji="1" lang="en-US" altLang="ja-JP" sz="2800" b="0" i="0" dirty="0"/>
                  <a:t>for</a:t>
                </a:r>
                <a:r>
                  <a:rPr kumimoji="1" lang="en-US" altLang="ja-JP" sz="2800" dirty="0"/>
                  <a:t> any </a:t>
                </a:r>
                <a14:m>
                  <m:oMath xmlns:m="http://schemas.openxmlformats.org/officeDocument/2006/math">
                    <m:r>
                      <a:rPr kumimoji="1" lang="en-US" altLang="ja-JP" sz="28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br>
                  <a:rPr kumimoji="1" lang="en-US" altLang="ja-JP" sz="28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mpk</m:t>
                            </m:r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734A3F3-5497-5225-1AE9-3E9672C84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1" y="3898052"/>
                <a:ext cx="11664759" cy="2137060"/>
              </a:xfrm>
              <a:prstGeom prst="rect">
                <a:avLst/>
              </a:prstGeom>
              <a:blipFill>
                <a:blip r:embed="rId2"/>
                <a:stretch>
                  <a:fillRect l="-870" t="-3529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75CAAE-DAF4-FF20-6FF8-C301B9AADE01}"/>
                  </a:ext>
                </a:extLst>
              </p:cNvPr>
              <p:cNvSpPr txBox="1"/>
              <p:nvPr/>
            </p:nvSpPr>
            <p:spPr>
              <a:xfrm>
                <a:off x="3788926" y="1595406"/>
                <a:ext cx="4614148" cy="1051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Setup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75CAAE-DAF4-FF20-6FF8-C301B9AAD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26" y="1595406"/>
                <a:ext cx="4614148" cy="1051635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A55FC1B-380F-962F-D964-69F1444905CD}"/>
                  </a:ext>
                </a:extLst>
              </p:cNvPr>
              <p:cNvSpPr txBox="1"/>
              <p:nvPr/>
            </p:nvSpPr>
            <p:spPr>
              <a:xfrm>
                <a:off x="286019" y="2530559"/>
                <a:ext cx="3565207" cy="99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4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KGen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A55FC1B-380F-962F-D964-69F144490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9" y="2530559"/>
                <a:ext cx="3565207" cy="996170"/>
              </a:xfrm>
              <a:prstGeom prst="rect">
                <a:avLst/>
              </a:prstGeom>
              <a:blipFill>
                <a:blip r:embed="rId4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678D6B9-A764-BECE-3D5F-55891DB4CFC1}"/>
                  </a:ext>
                </a:extLst>
              </p:cNvPr>
              <p:cNvSpPr txBox="1"/>
              <p:nvPr/>
            </p:nvSpPr>
            <p:spPr>
              <a:xfrm>
                <a:off x="6161311" y="2499653"/>
                <a:ext cx="5820440" cy="105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mpk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800" b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⋆</m:t>
                                          </m:r>
                                        </m:sup>
                                      </m:sSup>
                                      <m:r>
                                        <a:rPr kumimoji="1"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KGen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msk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  <m:r>
                                <a:rPr kumimoji="1"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678D6B9-A764-BECE-3D5F-55891DB4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11" y="2499653"/>
                <a:ext cx="5820440" cy="1057982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DF36C2-6EC6-3BAD-5636-9937A2D5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kumimoji="1" lang="en-US" altLang="ja-JP" dirty="0"/>
              <a:t>9/16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36932A9-4E61-3C5A-8A46-101AA1DAEA61}"/>
                  </a:ext>
                </a:extLst>
              </p:cNvPr>
              <p:cNvSpPr txBox="1"/>
              <p:nvPr/>
            </p:nvSpPr>
            <p:spPr>
              <a:xfrm>
                <a:off x="288609" y="983047"/>
                <a:ext cx="11614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Setup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en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KGen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Setup</m:t>
                          </m:r>
                          <m: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KGen</m:t>
                          </m:r>
                          <m:r>
                            <a:rPr kumimoji="1" lang="en-US" altLang="ja-JP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latin typeface="Cambria Math" panose="02040503050406030204" pitchFamily="18" charset="0"/>
                                </a:rPr>
                                <m:t>en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ja-JP" sz="3600" b="1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36932A9-4E61-3C5A-8A46-101AA1DAE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9" y="983047"/>
                <a:ext cx="11614782" cy="646331"/>
              </a:xfrm>
              <a:prstGeom prst="rect">
                <a:avLst/>
              </a:prstGeom>
              <a:blipFill>
                <a:blip r:embed="rId6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2719</TotalTime>
  <Words>1443</Words>
  <Application>Microsoft Macintosh PowerPoint</Application>
  <PresentationFormat>ワイド画面</PresentationFormat>
  <Paragraphs>195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Arial</vt:lpstr>
      <vt:lpstr>Cambria Math</vt:lpstr>
      <vt:lpstr>Gill Sans MT</vt:lpstr>
      <vt:lpstr>Wingdings</vt:lpstr>
      <vt:lpstr>ギャラリー</vt:lpstr>
      <vt:lpstr>Tight Adaptive Simulation Security for Identity-based Inner-Product FE in the (Quantum) Random Oracle Model</vt:lpstr>
      <vt:lpstr>Inner-Product Functional Encryption (IPFE)</vt:lpstr>
      <vt:lpstr>IPFE: IND/SIM-based Security</vt:lpstr>
      <vt:lpstr>IPFE: Previous Work</vt:lpstr>
      <vt:lpstr>Identity-based IPFE (IBIPFE)</vt:lpstr>
      <vt:lpstr>Our Contribution for IBIPFE</vt:lpstr>
      <vt:lpstr>Our Contribution for IPFE</vt:lpstr>
      <vt:lpstr>AD-SIM Security (for IPFE)</vt:lpstr>
      <vt:lpstr>AD-SIM Security: Observation</vt:lpstr>
      <vt:lpstr>ALMT Transformation: Construction</vt:lpstr>
      <vt:lpstr>ALMT Transformation: Simulation Algorithms</vt:lpstr>
      <vt:lpstr>ALMT Transformation: Proof Overview</vt:lpstr>
      <vt:lpstr>ALMT Transformation: Observation</vt:lpstr>
      <vt:lpstr>Proposed Transformation</vt:lpstr>
      <vt:lpstr>Proposed Transformation: Proof Overview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高安　敦</dc:creator>
  <cp:lastModifiedBy>高安　敦</cp:lastModifiedBy>
  <cp:revision>128</cp:revision>
  <dcterms:created xsi:type="dcterms:W3CDTF">2025-05-10T11:22:07Z</dcterms:created>
  <dcterms:modified xsi:type="dcterms:W3CDTF">2025-05-12T13:32:37Z</dcterms:modified>
</cp:coreProperties>
</file>