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9"/>
  </p:notesMasterIdLst>
  <p:sldIdLst>
    <p:sldId id="257" r:id="rId2"/>
    <p:sldId id="438" r:id="rId3"/>
    <p:sldId id="515" r:id="rId4"/>
    <p:sldId id="511" r:id="rId5"/>
    <p:sldId id="517" r:id="rId6"/>
    <p:sldId id="518" r:id="rId7"/>
    <p:sldId id="513" r:id="rId8"/>
    <p:sldId id="509" r:id="rId9"/>
    <p:sldId id="514" r:id="rId10"/>
    <p:sldId id="520" r:id="rId11"/>
    <p:sldId id="521" r:id="rId12"/>
    <p:sldId id="522" r:id="rId13"/>
    <p:sldId id="519" r:id="rId14"/>
    <p:sldId id="525" r:id="rId15"/>
    <p:sldId id="526" r:id="rId16"/>
    <p:sldId id="523" r:id="rId17"/>
    <p:sldId id="504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IBM Plex Sans" panose="020B0503050203000203" pitchFamily="34" charset="0"/>
      <p:regular r:id="rId21"/>
      <p:bold r:id="rId22"/>
      <p:italic r:id="rId23"/>
      <p:boldItalic r:id="rId24"/>
    </p:embeddedFont>
    <p:embeddedFont>
      <p:font typeface="IBM Plex Sans Light" panose="020F0302020204030204" pitchFamily="34" charset="0"/>
      <p:regular r:id="rId25"/>
      <p:italic r:id="rId26"/>
    </p:embeddedFont>
    <p:embeddedFont>
      <p:font typeface="IBM Plex Sans Medium" panose="020F0502020204030204" pitchFamily="34" charset="0"/>
      <p:regular r:id="rId27"/>
      <p:italic r:id="rId28"/>
    </p:embeddedFont>
  </p:embeddedFontLst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FDECE8"/>
    <a:srgbClr val="F8D7CD"/>
    <a:srgbClr val="ED7D31"/>
    <a:srgbClr val="3E7698"/>
    <a:srgbClr val="548235"/>
    <a:srgbClr val="FCECE8"/>
    <a:srgbClr val="2E75B6"/>
    <a:srgbClr val="CA6E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7534" autoAdjust="0"/>
  </p:normalViewPr>
  <p:slideViewPr>
    <p:cSldViewPr snapToGrid="0">
      <p:cViewPr varScale="1">
        <p:scale>
          <a:sx n="94" d="100"/>
          <a:sy n="94" d="100"/>
        </p:scale>
        <p:origin x="224" y="576"/>
      </p:cViewPr>
      <p:guideLst/>
    </p:cSldViewPr>
  </p:slideViewPr>
  <p:outlineViewPr>
    <p:cViewPr>
      <p:scale>
        <a:sx n="33" d="100"/>
        <a:sy n="33" d="100"/>
      </p:scale>
      <p:origin x="0" y="-149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4DE80-8628-484D-BB50-08D1CFE76FED}" type="datetimeFigureOut">
              <a:rPr lang="en-DE" smtClean="0"/>
              <a:t>5/12/25</a:t>
            </a:fld>
            <a:endParaRPr lang="en-DE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1004-1548-4CC8-B45D-41E93183A6F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1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29137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Thanks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155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105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761F6-E146-CA26-661B-6D4C3F02C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1F756C5-F717-1708-5BEE-1F19C564E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A6129E7-3ED1-0F02-017F-629D83CB9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7FCC41-F9F4-D031-9154-055DFDD0B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4105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7304-1463-DDAA-F9F3-066E1113B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E09AD61-E512-4DC7-589D-966AC1447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15172A7-BDE9-6FCF-4604-AA59FB853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AF20B7-2763-675C-2D59-C8FC170DA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1004-1548-4CC8-B45D-41E93183A6F3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4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50B1F8-7CC9-BDD0-EA61-07D7AE715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A974DA-B8FF-C1CC-E029-2BAE93E46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6B1F82-2F70-D3FD-44DD-5C6029FE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D5D611-C562-B0B0-FBDE-E2DFFDFF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E5E637-2D4E-0501-77E6-F6F1C33C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947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9F9339-543D-1F7F-EDC9-C3DB808D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2053E0-5852-3F20-C581-0C53F67E0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D542B1-AE7C-10F6-1432-00A03D40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ECB3A-3B89-D0FC-D7F5-79C279AA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336953-E88F-CFF7-7852-3EF7ABA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92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0640D4-11DD-18B6-1A36-ED4628906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82322D-EDA9-5ECF-25CE-CFF26647B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A03822-07BD-258D-8480-EFEF3F4D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3C51D5-C202-7BBD-1122-5C0607CF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9A5A26-083D-0EC8-8DC3-53F1538C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050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0" y="2378200"/>
            <a:ext cx="12192000" cy="2101600"/>
          </a:xfrm>
          <a:prstGeom prst="rect">
            <a:avLst/>
          </a:prstGeom>
          <a:solidFill>
            <a:srgbClr val="3E7698"/>
          </a:solidFill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BM Plex Sans"/>
              <a:buNone/>
              <a:defRPr sz="5333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4748700"/>
            <a:ext cx="12192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667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61700" y="207834"/>
            <a:ext cx="1623333" cy="91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327" y="207834"/>
            <a:ext cx="917868" cy="91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0" y="207833"/>
            <a:ext cx="897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IBM Plex Sans Light"/>
              <a:buNone/>
              <a:defRPr sz="2267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IBM Plex Sans"/>
              <a:buNone/>
              <a:defRPr sz="2533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3"/>
          </p:nvPr>
        </p:nvSpPr>
        <p:spPr>
          <a:xfrm>
            <a:off x="0" y="5940367"/>
            <a:ext cx="1219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IBM Plex Sans Light"/>
              <a:buNone/>
              <a:defRPr sz="2267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None/>
              <a:defRPr sz="3733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785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E7698"/>
              </a:buClr>
              <a:buSzPts val="2800"/>
              <a:buFont typeface="IBM Plex Sans Medium"/>
              <a:buNone/>
              <a:defRPr>
                <a:solidFill>
                  <a:srgbClr val="3E769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952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192582-C13C-DD30-3F08-5509D760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94D039-6B5E-6D56-28F2-65C2D3E8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C28F24-12B2-8F65-1422-34D3CF89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A4ACAC-AC36-1AD3-1A90-569573FC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92E753-0933-53AE-7392-E1DAD2A0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30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20CE59-FAB9-6A10-4465-9E8C8B68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62D616-DCBC-D506-F2CD-C41753AE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B1724B-F5E3-CFD7-A194-518935C8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27126D-7074-8BF7-0353-CD71B58E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352B6D-1AD5-F389-3978-73F6E068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603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A98B35-6FBC-A373-61E9-1C463815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2D266B-88B6-4607-FDBA-16BE1DCF7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8FE056-3BAC-34F1-54FB-A72AA62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D32B25-739C-CBCB-5BD7-895D927C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3C2CE0-1FAE-C9E1-E0F2-E2612E0D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9E7486-397A-64E8-A399-B2010191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59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F253F8-701B-EF75-FE33-71C5266C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B79329-9ECA-FB6C-F165-7E4BB86BF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25065C-D2D3-9153-E2BF-594CFB05D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0436BC-B0CE-7714-B17B-18997DFE0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BBDFF1-A24A-CFAB-7F0B-01ABC472E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E88F85E-EE81-E5C2-87E5-17B06ECF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421AC29-2D35-B1FC-51FC-E65BF249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C25A5AC-A405-76F6-BA9A-54C1307E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53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0A94F-9384-8C8A-5C7A-779DA050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FE74BA-AAFD-F8C2-E165-E2718EFF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DFB9DA-5EF9-D4B8-15AD-FF9E9666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AF78AE8-2C82-E2FC-3EDF-EF45D93D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40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3A6B912-3982-5861-FD62-43417F39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959345-BC55-E506-109B-C59921D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B07874-EB70-8E6D-4FBD-1CD674FD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33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19B124-FBFD-C5D6-AB56-8A8919D2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193919-F75B-A1BB-3A2B-ABEE789A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3BF17D4-F076-FCB1-AE84-EA546EAF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25E19C-5591-E6C4-B651-01EFEAA9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C19668-DED0-F876-EEAE-DA8B4CFD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187052-56B0-3605-C251-AB320692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217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05F8C-4BE3-575C-6864-507249D3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A01D31-9419-7103-EDF0-76481AC3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DE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2F7EB5-7AA4-0B17-89F7-8A02E61FE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C608B2-6A04-2E19-7DE2-715A5FC9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163CE6-6746-607E-D8F3-56DEEE9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1C68BA-08B7-0B25-27C0-CB7D64D1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217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8A02DBC-F78C-E561-D49A-4D848244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DE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019E3F-EE5E-5B54-5686-62C57EC3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DE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994B93-5B48-4B6D-DA3C-43ED5F9A4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69B178-B760-DC5C-C7B6-7B43850F5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102871-9807-7D5A-A190-F63B98130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190E-0735-419B-8C76-56AE4AB496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292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9.png"/><Relationship Id="rId7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49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14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1.png"/><Relationship Id="rId3" Type="http://schemas.openxmlformats.org/officeDocument/2006/relationships/image" Target="../media/image19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5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63.png"/><Relationship Id="rId14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9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6.svg"/><Relationship Id="rId7" Type="http://schemas.openxmlformats.org/officeDocument/2006/relationships/image" Target="../media/image80.png"/><Relationship Id="rId17" Type="http://schemas.openxmlformats.org/officeDocument/2006/relationships/image" Target="../media/image130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18.svg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22" Type="http://schemas.openxmlformats.org/officeDocument/2006/relationships/image" Target="../media/image17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26.png"/><Relationship Id="rId1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130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6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8.sv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4.png"/><Relationship Id="rId3" Type="http://schemas.openxmlformats.org/officeDocument/2006/relationships/image" Target="../media/image19.png"/><Relationship Id="rId7" Type="http://schemas.openxmlformats.org/officeDocument/2006/relationships/image" Target="../media/image46.png"/><Relationship Id="rId12" Type="http://schemas.openxmlformats.org/officeDocument/2006/relationships/image" Target="../media/image16.svg"/><Relationship Id="rId17" Type="http://schemas.openxmlformats.org/officeDocument/2006/relationships/image" Target="../media/image18.svg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15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1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solidFill>
            <a:srgbClr val="3E769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990"/>
            </a:pPr>
            <a:r>
              <a:rPr lang="en-US" sz="3600" noProof="0" dirty="0">
                <a:latin typeface="IBM Plex Sans Medium"/>
                <a:ea typeface="IBM Plex Sans Medium"/>
                <a:cs typeface="IBM Plex Sans Medium"/>
                <a:sym typeface="IBM Plex Sans Medium"/>
              </a:rPr>
              <a:t>Privacy-Preserving Multi-Signatures:</a:t>
            </a:r>
            <a:br>
              <a:rPr lang="en-US" sz="3600" noProof="0" dirty="0">
                <a:latin typeface="IBM Plex Sans Medium"/>
                <a:ea typeface="IBM Plex Sans Medium"/>
                <a:cs typeface="IBM Plex Sans Medium"/>
                <a:sym typeface="IBM Plex Sans Medium"/>
              </a:rPr>
            </a:br>
            <a:r>
              <a:rPr lang="en-US" sz="3600" noProof="0" dirty="0">
                <a:latin typeface="IBM Plex Sans Medium"/>
                <a:ea typeface="IBM Plex Sans Medium"/>
                <a:cs typeface="IBM Plex Sans Medium"/>
                <a:sym typeface="IBM Plex Sans Medium"/>
              </a:rPr>
              <a:t>Generic Techniques and Constructions Without Pairings</a:t>
            </a:r>
            <a:endParaRPr lang="en-US" sz="2800" noProof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0" y="4724337"/>
            <a:ext cx="12192000" cy="99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GB" sz="2300" dirty="0"/>
              <a:t>Calvin Abou Haidar</a:t>
            </a:r>
            <a:r>
              <a:rPr lang="en-GB" sz="2300" baseline="30000" dirty="0"/>
              <a:t>1</a:t>
            </a:r>
            <a:r>
              <a:rPr lang="en-GB" sz="2300" dirty="0"/>
              <a:t>, Dipayan Das</a:t>
            </a:r>
            <a:r>
              <a:rPr lang="en-GB" sz="2300" baseline="30000" dirty="0"/>
              <a:t>2</a:t>
            </a:r>
            <a:r>
              <a:rPr lang="en-GB" sz="2300" dirty="0"/>
              <a:t>, </a:t>
            </a:r>
            <a:r>
              <a:rPr lang="en-US" sz="2300" noProof="0" dirty="0"/>
              <a:t>Anja Lehmann</a:t>
            </a:r>
            <a:r>
              <a:rPr lang="en-US" sz="2300" baseline="30000" noProof="0" dirty="0"/>
              <a:t>3</a:t>
            </a:r>
            <a:r>
              <a:rPr lang="en-US" sz="2300" noProof="0" dirty="0"/>
              <a:t>, Cavit Özbay</a:t>
            </a:r>
            <a:r>
              <a:rPr lang="en-US" sz="2300" baseline="30000" noProof="0" dirty="0"/>
              <a:t>3</a:t>
            </a:r>
            <a:r>
              <a:rPr lang="en-US" sz="2300" noProof="0" dirty="0"/>
              <a:t>, </a:t>
            </a:r>
            <a:r>
              <a:rPr lang="en-GB" sz="2300" u="sng" dirty="0"/>
              <a:t>Octavio Pérez-Kempner</a:t>
            </a:r>
            <a:r>
              <a:rPr lang="en-GB" sz="2300" baseline="30000" dirty="0"/>
              <a:t>1</a:t>
            </a:r>
            <a:endParaRPr lang="tr-TR" sz="2300" baseline="30000" noProof="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BA0CEB8-FD00-0805-F520-95E18D8D0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186553" y="0"/>
            <a:ext cx="2839453" cy="18805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endParaRPr lang="tr-TR" dirty="0">
              <a:solidFill>
                <a:srgbClr val="3E7698"/>
              </a:solidFill>
            </a:endParaRPr>
          </a:p>
          <a:p>
            <a:pPr marL="0" indent="0"/>
            <a:r>
              <a:rPr lang="tr-TR" dirty="0">
                <a:solidFill>
                  <a:srgbClr val="3E7698"/>
                </a:solidFill>
              </a:rPr>
              <a:t>PKC</a:t>
            </a:r>
            <a:r>
              <a:rPr lang="en-US" noProof="0" dirty="0">
                <a:solidFill>
                  <a:srgbClr val="3E7698"/>
                </a:solidFill>
              </a:rPr>
              <a:t>, </a:t>
            </a:r>
            <a:r>
              <a:rPr lang="tr-TR" noProof="0" dirty="0">
                <a:solidFill>
                  <a:srgbClr val="3E7698"/>
                </a:solidFill>
              </a:rPr>
              <a:t>12</a:t>
            </a:r>
            <a:r>
              <a:rPr lang="en-US" noProof="0" dirty="0">
                <a:solidFill>
                  <a:srgbClr val="3E7698"/>
                </a:solidFill>
              </a:rPr>
              <a:t>.</a:t>
            </a:r>
            <a:r>
              <a:rPr lang="tr-TR" noProof="0" dirty="0">
                <a:solidFill>
                  <a:srgbClr val="3E7698"/>
                </a:solidFill>
              </a:rPr>
              <a:t>05</a:t>
            </a:r>
            <a:r>
              <a:rPr lang="en-US" noProof="0" dirty="0">
                <a:solidFill>
                  <a:srgbClr val="3E7698"/>
                </a:solidFill>
              </a:rPr>
              <a:t>.202</a:t>
            </a:r>
            <a:r>
              <a:rPr lang="tr-TR" dirty="0">
                <a:solidFill>
                  <a:srgbClr val="3E7698"/>
                </a:solidFill>
              </a:rPr>
              <a:t>5</a:t>
            </a:r>
            <a:endParaRPr lang="en-US" noProof="0" dirty="0">
              <a:solidFill>
                <a:srgbClr val="3E7698"/>
              </a:solidFill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0" y="5390147"/>
            <a:ext cx="12192000" cy="12518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-US" sz="2000" baseline="30000" noProof="0" dirty="0"/>
              <a:t>1 </a:t>
            </a:r>
            <a:r>
              <a:rPr lang="en-US" sz="2000" noProof="0" dirty="0"/>
              <a:t>NTT Social Informatics Laboratories</a:t>
            </a:r>
            <a:br>
              <a:rPr lang="en-US" sz="2000" noProof="0" dirty="0"/>
            </a:br>
            <a:r>
              <a:rPr lang="en-US" sz="2000" baseline="30000" noProof="0" dirty="0"/>
              <a:t>2 </a:t>
            </a:r>
            <a:r>
              <a:rPr lang="en-US" sz="2000" noProof="0" dirty="0"/>
              <a:t>Department of Mathematics and Statistics, Florida Atlantic University</a:t>
            </a:r>
          </a:p>
          <a:p>
            <a:pPr marL="0" indent="0"/>
            <a:r>
              <a:rPr lang="en-US" sz="2000" baseline="30000" noProof="0" dirty="0"/>
              <a:t>3 </a:t>
            </a:r>
            <a:r>
              <a:rPr lang="en-US" sz="2000" noProof="0" dirty="0"/>
              <a:t>Hasso Plattner Institute | University of Potsdam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8DC14A-FBAD-DE04-14DF-E88993BF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5821" y="215118"/>
            <a:ext cx="2490809" cy="87704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CFB2373-3FCE-8DB0-52BD-952AA0490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4922" y="214204"/>
            <a:ext cx="2052228" cy="8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4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376D-6154-FE24-4409-31E8CB58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Our Generic Technique in One Slide</a:t>
            </a:r>
            <a:endParaRPr lang="en-FR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28B42-D5D0-4F5B-A8C5-0B0A385A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0727017" cy="4555200"/>
          </a:xfrm>
        </p:spPr>
        <p:txBody>
          <a:bodyPr>
            <a:noAutofit/>
          </a:bodyPr>
          <a:lstStyle/>
          <a:p>
            <a:r>
              <a:rPr lang="en-FR" dirty="0">
                <a:latin typeface="+mn-lt"/>
              </a:rPr>
              <a:t>K</a:t>
            </a:r>
            <a:r>
              <a:rPr lang="en-GB" dirty="0">
                <a:latin typeface="+mn-lt"/>
              </a:rPr>
              <a:t>A</a:t>
            </a:r>
            <a:r>
              <a:rPr lang="en-FR" dirty="0">
                <a:latin typeface="+mn-lt"/>
              </a:rPr>
              <a:t>g. </a:t>
            </a:r>
            <a:r>
              <a:rPr lang="en-GB" dirty="0">
                <a:latin typeface="+mn-lt"/>
              </a:rPr>
              <a:t>samples</a:t>
            </a:r>
            <a:r>
              <a:rPr lang="en-FR" dirty="0">
                <a:latin typeface="+mn-lt"/>
              </a:rPr>
              <a:t> a seed and a PRF key, which are part of </a:t>
            </a:r>
            <a:r>
              <a:rPr lang="el-GR" dirty="0">
                <a:latin typeface="+mn-lt"/>
              </a:rPr>
              <a:t>π</a:t>
            </a:r>
            <a:r>
              <a:rPr lang="es-ES" dirty="0">
                <a:latin typeface="+mn-lt"/>
              </a:rPr>
              <a:t>.</a:t>
            </a:r>
          </a:p>
          <a:p>
            <a:pPr marL="152396" indent="0">
              <a:buNone/>
            </a:pPr>
            <a:endParaRPr lang="es-ES" dirty="0">
              <a:latin typeface="+mn-lt"/>
            </a:endParaRPr>
          </a:p>
          <a:p>
            <a:r>
              <a:rPr lang="es-ES" dirty="0" err="1">
                <a:latin typeface="+mn-lt"/>
              </a:rPr>
              <a:t>Parties</a:t>
            </a:r>
            <a:r>
              <a:rPr lang="es-ES" dirty="0">
                <a:latin typeface="+mn-lt"/>
              </a:rPr>
              <a:t> derive a </a:t>
            </a:r>
            <a:r>
              <a:rPr lang="es-ES" dirty="0" err="1">
                <a:latin typeface="+mn-lt"/>
              </a:rPr>
              <a:t>dummy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key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pair</a:t>
            </a:r>
            <a:r>
              <a:rPr lang="es-ES" dirty="0">
                <a:latin typeface="+mn-lt"/>
              </a:rPr>
              <a:t> (</a:t>
            </a:r>
            <a:r>
              <a:rPr lang="es-ES" dirty="0" err="1">
                <a:latin typeface="+mn-lt"/>
              </a:rPr>
              <a:t>dsk,dpk</a:t>
            </a:r>
            <a:r>
              <a:rPr lang="es-ES" dirty="0">
                <a:latin typeface="+mn-lt"/>
              </a:rPr>
              <a:t>) </a:t>
            </a:r>
            <a:r>
              <a:rPr lang="es-ES" dirty="0" err="1">
                <a:latin typeface="+mn-lt"/>
              </a:rPr>
              <a:t>using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seed</a:t>
            </a:r>
            <a:r>
              <a:rPr lang="es-ES" dirty="0">
                <a:latin typeface="+mn-lt"/>
              </a:rPr>
              <a:t>.</a:t>
            </a:r>
          </a:p>
          <a:p>
            <a:pPr marL="152396" indent="0">
              <a:buNone/>
            </a:pPr>
            <a:endParaRPr lang="es-ES" dirty="0">
              <a:latin typeface="+mn-lt"/>
            </a:endParaRPr>
          </a:p>
          <a:p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PRF </a:t>
            </a:r>
            <a:r>
              <a:rPr lang="es-ES" dirty="0" err="1">
                <a:latin typeface="+mn-lt"/>
              </a:rPr>
              <a:t>key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used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derive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random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coins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of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signing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algorithms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for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dsk</a:t>
            </a:r>
            <a:r>
              <a:rPr lang="es-ES" dirty="0">
                <a:latin typeface="+mn-lt"/>
              </a:rPr>
              <a:t>.</a:t>
            </a:r>
          </a:p>
          <a:p>
            <a:endParaRPr lang="es-ES" dirty="0">
              <a:latin typeface="+mn-lt"/>
            </a:endParaRPr>
          </a:p>
          <a:p>
            <a:r>
              <a:rPr lang="es-ES" dirty="0" err="1">
                <a:latin typeface="+mn-lt"/>
              </a:rPr>
              <a:t>Signers</a:t>
            </a:r>
            <a:r>
              <a:rPr lang="es-ES" dirty="0">
                <a:latin typeface="+mn-lt"/>
              </a:rPr>
              <a:t> run </a:t>
            </a:r>
            <a:r>
              <a:rPr lang="es-ES" dirty="0" err="1">
                <a:latin typeface="+mn-lt"/>
              </a:rPr>
              <a:t>an</a:t>
            </a:r>
            <a:r>
              <a:rPr lang="es-ES" dirty="0">
                <a:latin typeface="+mn-lt"/>
              </a:rPr>
              <a:t> extra round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sample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nonces</a:t>
            </a:r>
            <a:r>
              <a:rPr lang="es-ES" dirty="0">
                <a:latin typeface="+mn-lt"/>
              </a:rPr>
              <a:t> </a:t>
            </a:r>
            <a:r>
              <a:rPr lang="es-ES" i="1" dirty="0" err="1">
                <a:latin typeface="+mn-lt"/>
              </a:rPr>
              <a:t>nonce</a:t>
            </a:r>
            <a:r>
              <a:rPr lang="es-ES" i="1" baseline="-25000" dirty="0" err="1">
                <a:latin typeface="+mn-lt"/>
              </a:rPr>
              <a:t>i</a:t>
            </a:r>
            <a:r>
              <a:rPr lang="es-ES" baseline="-25000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for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each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signer</a:t>
            </a:r>
            <a:r>
              <a:rPr lang="es-ES" dirty="0">
                <a:latin typeface="+mn-lt"/>
              </a:rPr>
              <a:t> i in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signing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session</a:t>
            </a:r>
            <a:r>
              <a:rPr lang="es-ES" dirty="0">
                <a:latin typeface="+mn-lt"/>
              </a:rPr>
              <a:t>.</a:t>
            </a:r>
          </a:p>
          <a:p>
            <a:pPr marL="152396" indent="0">
              <a:buNone/>
            </a:pPr>
            <a:endParaRPr lang="es-ES" dirty="0">
              <a:latin typeface="+mn-lt"/>
            </a:endParaRPr>
          </a:p>
          <a:p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random</a:t>
            </a:r>
            <a:r>
              <a:rPr lang="es-ES" dirty="0">
                <a:latin typeface="+mn-lt"/>
              </a:rPr>
              <a:t> tape </a:t>
            </a:r>
            <a:r>
              <a:rPr lang="es-ES" dirty="0" err="1">
                <a:latin typeface="+mn-lt"/>
              </a:rPr>
              <a:t>of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dummy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signer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is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ρ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, . . . , </a:t>
            </a:r>
            <a:r>
              <a:rPr lang="el-GR" dirty="0" err="1">
                <a:latin typeface="+mn-lt"/>
              </a:rPr>
              <a:t>ρ</a:t>
            </a:r>
            <a:r>
              <a:rPr lang="el-GR" baseline="-25000" dirty="0" err="1">
                <a:latin typeface="+mn-lt"/>
              </a:rPr>
              <a:t>ℓ</a:t>
            </a:r>
            <a:r>
              <a:rPr lang="el-GR" dirty="0">
                <a:latin typeface="+mn-lt"/>
              </a:rPr>
              <a:t> ← </a:t>
            </a:r>
            <a:r>
              <a:rPr lang="es-ES" dirty="0" err="1">
                <a:latin typeface="+mn-lt"/>
              </a:rPr>
              <a:t>F</a:t>
            </a:r>
            <a:r>
              <a:rPr lang="es-ES" baseline="-25000" dirty="0" err="1">
                <a:latin typeface="+mn-lt"/>
              </a:rPr>
              <a:t>k</a:t>
            </a:r>
            <a:r>
              <a:rPr lang="es-ES" dirty="0">
                <a:latin typeface="+mn-lt"/>
              </a:rPr>
              <a:t>(nonce</a:t>
            </a:r>
            <a:r>
              <a:rPr lang="es-ES" baseline="-25000" dirty="0">
                <a:latin typeface="+mn-lt"/>
              </a:rPr>
              <a:t>1</a:t>
            </a:r>
            <a:r>
              <a:rPr lang="es-ES" dirty="0">
                <a:latin typeface="+mn-lt"/>
              </a:rPr>
              <a:t>∥ . . . ∥</a:t>
            </a:r>
            <a:r>
              <a:rPr lang="es-ES" dirty="0" err="1">
                <a:latin typeface="+mn-lt"/>
              </a:rPr>
              <a:t>nonce</a:t>
            </a:r>
            <a:r>
              <a:rPr lang="es-ES" baseline="-25000" dirty="0" err="1">
                <a:latin typeface="+mn-lt"/>
              </a:rPr>
              <a:t>|P</a:t>
            </a:r>
            <a:r>
              <a:rPr lang="es-ES" baseline="-25000" dirty="0">
                <a:latin typeface="+mn-lt"/>
              </a:rPr>
              <a:t> K|</a:t>
            </a:r>
            <a:r>
              <a:rPr lang="es-ES" dirty="0">
                <a:latin typeface="+mn-lt"/>
              </a:rPr>
              <a:t>).</a:t>
            </a:r>
            <a:endParaRPr lang="en-FR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BCCB6-80AB-7E68-952B-4A22ECF48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93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A4E1-A863-93F7-3719-AACF6DF1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Privacy for Schnorr-type Multi-Signatures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253FD-57E2-CB82-2545-30DF7B2D8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5" name="Picture 4" descr="A toy figurine of a child&#10;&#10;Description automatically generated">
            <a:extLst>
              <a:ext uri="{FF2B5EF4-FFF2-40B4-BE49-F238E27FC236}">
                <a16:creationId xmlns:a16="http://schemas.microsoft.com/office/drawing/2014/main" id="{2A016734-3FA5-8E9B-F48B-692F0884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66" y="4365946"/>
            <a:ext cx="818277" cy="1254954"/>
          </a:xfrm>
          <a:prstGeom prst="rect">
            <a:avLst/>
          </a:prstGeom>
        </p:spPr>
      </p:pic>
      <p:pic>
        <p:nvPicPr>
          <p:cNvPr id="6" name="Picture 5" descr="A toy figurine of a person&#10;&#10;Description automatically generated">
            <a:extLst>
              <a:ext uri="{FF2B5EF4-FFF2-40B4-BE49-F238E27FC236}">
                <a16:creationId xmlns:a16="http://schemas.microsoft.com/office/drawing/2014/main" id="{C51FAEF0-7B28-D953-50CB-E0F6C72C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422" y="2082832"/>
            <a:ext cx="895458" cy="1235561"/>
          </a:xfrm>
          <a:prstGeom prst="rect">
            <a:avLst/>
          </a:prstGeom>
        </p:spPr>
      </p:pic>
      <p:pic>
        <p:nvPicPr>
          <p:cNvPr id="7" name="Picture 6" descr="A toy figurine of a child holding a white owl&#10;&#10;Description automatically generated">
            <a:extLst>
              <a:ext uri="{FF2B5EF4-FFF2-40B4-BE49-F238E27FC236}">
                <a16:creationId xmlns:a16="http://schemas.microsoft.com/office/drawing/2014/main" id="{D2FDB650-FAF6-4D98-F1C6-9C82840D1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16" y="4359842"/>
            <a:ext cx="884432" cy="1261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3">
                <a:extLst>
                  <a:ext uri="{FF2B5EF4-FFF2-40B4-BE49-F238E27FC236}">
                    <a16:creationId xmlns:a16="http://schemas.microsoft.com/office/drawing/2014/main" id="{48804F7A-1ED2-953E-E22A-DC94DDE47390}"/>
                  </a:ext>
                </a:extLst>
              </p:cNvPr>
              <p:cNvSpPr txBox="1"/>
              <p:nvPr/>
            </p:nvSpPr>
            <p:spPr>
              <a:xfrm>
                <a:off x="4040145" y="3318393"/>
                <a:ext cx="32263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Metin kutusu 13">
                <a:extLst>
                  <a:ext uri="{FF2B5EF4-FFF2-40B4-BE49-F238E27FC236}">
                    <a16:creationId xmlns:a16="http://schemas.microsoft.com/office/drawing/2014/main" id="{48804F7A-1ED2-953E-E22A-DC94DDE47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45" y="3318393"/>
                <a:ext cx="3226322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3">
                <a:extLst>
                  <a:ext uri="{FF2B5EF4-FFF2-40B4-BE49-F238E27FC236}">
                    <a16:creationId xmlns:a16="http://schemas.microsoft.com/office/drawing/2014/main" id="{EA64EED1-5D33-E261-CDC2-A3B7B4DC5208}"/>
                  </a:ext>
                </a:extLst>
              </p:cNvPr>
              <p:cNvSpPr txBox="1"/>
              <p:nvPr/>
            </p:nvSpPr>
            <p:spPr>
              <a:xfrm>
                <a:off x="657564" y="5538768"/>
                <a:ext cx="32263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Metin kutusu 13">
                <a:extLst>
                  <a:ext uri="{FF2B5EF4-FFF2-40B4-BE49-F238E27FC236}">
                    <a16:creationId xmlns:a16="http://schemas.microsoft.com/office/drawing/2014/main" id="{EA64EED1-5D33-E261-CDC2-A3B7B4DC5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64" y="5538768"/>
                <a:ext cx="3226322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3">
                <a:extLst>
                  <a:ext uri="{FF2B5EF4-FFF2-40B4-BE49-F238E27FC236}">
                    <a16:creationId xmlns:a16="http://schemas.microsoft.com/office/drawing/2014/main" id="{70C40E73-63DA-4BB3-DEE3-0126C7176A17}"/>
                  </a:ext>
                </a:extLst>
              </p:cNvPr>
              <p:cNvSpPr txBox="1"/>
              <p:nvPr/>
            </p:nvSpPr>
            <p:spPr>
              <a:xfrm>
                <a:off x="7351381" y="5620900"/>
                <a:ext cx="32263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Metin kutusu 13">
                <a:extLst>
                  <a:ext uri="{FF2B5EF4-FFF2-40B4-BE49-F238E27FC236}">
                    <a16:creationId xmlns:a16="http://schemas.microsoft.com/office/drawing/2014/main" id="{70C40E73-63DA-4BB3-DEE3-0126C717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381" y="5620900"/>
                <a:ext cx="3226322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E354A2-78A7-B595-D87F-66682DFFD9F9}"/>
              </a:ext>
            </a:extLst>
          </p:cNvPr>
          <p:cNvCxnSpPr>
            <a:cxnSpLocks/>
          </p:cNvCxnSpPr>
          <p:nvPr/>
        </p:nvCxnSpPr>
        <p:spPr>
          <a:xfrm flipH="1">
            <a:off x="3012602" y="3879301"/>
            <a:ext cx="2236634" cy="111107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BF3E1D-4CC3-5F87-5ECF-9F56D6888B78}"/>
              </a:ext>
            </a:extLst>
          </p:cNvPr>
          <p:cNvCxnSpPr>
            <a:cxnSpLocks/>
          </p:cNvCxnSpPr>
          <p:nvPr/>
        </p:nvCxnSpPr>
        <p:spPr>
          <a:xfrm>
            <a:off x="5695804" y="3879301"/>
            <a:ext cx="2243047" cy="120124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D75593-EB2F-1F45-3010-67877CFAE069}"/>
              </a:ext>
            </a:extLst>
          </p:cNvPr>
          <p:cNvCxnSpPr>
            <a:cxnSpLocks/>
          </p:cNvCxnSpPr>
          <p:nvPr/>
        </p:nvCxnSpPr>
        <p:spPr>
          <a:xfrm>
            <a:off x="3012602" y="5492532"/>
            <a:ext cx="4926249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5F105E-9C60-7D8F-9BD3-B9CB5CD28300}"/>
                  </a:ext>
                </a:extLst>
              </p:cNvPr>
              <p:cNvSpPr txBox="1"/>
              <p:nvPr/>
            </p:nvSpPr>
            <p:spPr>
              <a:xfrm rot="19815261">
                <a:off x="3594805" y="4156020"/>
                <a:ext cx="782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5F105E-9C60-7D8F-9BD3-B9CB5CD28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15261">
                <a:off x="3594805" y="4156020"/>
                <a:ext cx="78201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72B9EB-1E9B-FA01-EF92-8FC68CE164E7}"/>
                  </a:ext>
                </a:extLst>
              </p:cNvPr>
              <p:cNvSpPr txBox="1"/>
              <p:nvPr/>
            </p:nvSpPr>
            <p:spPr>
              <a:xfrm rot="1516073">
                <a:off x="6508973" y="4156019"/>
                <a:ext cx="782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72B9EB-1E9B-FA01-EF92-8FC68CE16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16073">
                <a:off x="6508973" y="4156019"/>
                <a:ext cx="78201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14C6CE-F597-9B14-8039-D4D097C0E8BB}"/>
                  </a:ext>
                </a:extLst>
              </p:cNvPr>
              <p:cNvSpPr txBox="1"/>
              <p:nvPr/>
            </p:nvSpPr>
            <p:spPr>
              <a:xfrm>
                <a:off x="5040422" y="5151169"/>
                <a:ext cx="782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14C6CE-F597-9B14-8039-D4D097C0E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22" y="5151169"/>
                <a:ext cx="78201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o 4">
                <a:extLst>
                  <a:ext uri="{FF2B5EF4-FFF2-40B4-BE49-F238E27FC236}">
                    <a16:creationId xmlns:a16="http://schemas.microsoft.com/office/drawing/2014/main" id="{7BB1856D-9920-AD2D-C270-0AB2C6775D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7285597"/>
                  </p:ext>
                </p:extLst>
              </p:nvPr>
            </p:nvGraphicFramePr>
            <p:xfrm>
              <a:off x="7699584" y="1319232"/>
              <a:ext cx="3306167" cy="2786344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306167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622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Schnorr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1431236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tr-T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dirty="0">
                              <a:latin typeface="+mn-lt"/>
                              <a:ea typeface="Cambria Math" panose="02040503050406030204" pitchFamily="18" charset="0"/>
                            </a:rPr>
                            <a:t>R</a:t>
                          </a:r>
                          <a14:m>
                            <m:oMath xmlns:m="http://schemas.openxmlformats.org/officeDocument/2006/math">
                              <m:r>
                                <a:rPr lang="es-E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2400" dirty="0" err="1">
                              <a:latin typeface="+mn-lt"/>
                              <a:ea typeface="Cambria Math" panose="02040503050406030204" pitchFamily="18" charset="0"/>
                            </a:rPr>
                            <a:t>g</a:t>
                          </a:r>
                          <a:r>
                            <a:rPr lang="tr-TR" sz="2400" baseline="30000" dirty="0" err="1">
                              <a:latin typeface="+mn-lt"/>
                              <a:ea typeface="Cambria Math" panose="02040503050406030204" pitchFamily="18" charset="0"/>
                            </a:rPr>
                            <a:t>r</a:t>
                          </a:r>
                          <a:r>
                            <a:rPr lang="tr-TR" sz="2400" baseline="3000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baseline="0" dirty="0">
                              <a:latin typeface="+mn-lt"/>
                              <a:ea typeface="Cambria Math" panose="02040503050406030204" pitchFamily="18" charset="0"/>
                            </a:rPr>
                            <a:t>, </a:t>
                          </a:r>
                          <a:r>
                            <a:rPr lang="tr-TR" sz="2400" baseline="0" dirty="0" err="1">
                              <a:latin typeface="+mn-lt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tr-TR" sz="240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baseline="0" dirty="0" err="1">
                              <a:latin typeface="+mn-lt"/>
                              <a:ea typeface="Cambria Math" panose="02040503050406030204" pitchFamily="18" charset="0"/>
                            </a:rPr>
                            <a:t>random</a:t>
                          </a:r>
                          <a:r>
                            <a:rPr lang="tr-TR" sz="2400" baseline="0" dirty="0">
                              <a:latin typeface="+mn-lt"/>
                              <a:ea typeface="Cambria Math" panose="02040503050406030204" pitchFamily="18" charset="0"/>
                            </a:rPr>
                            <a:t> r</a:t>
                          </a: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tr-TR" sz="2400" baseline="0" dirty="0">
                              <a:latin typeface="+mn-lt"/>
                              <a:ea typeface="Cambria Math" panose="02040503050406030204" pitchFamily="18" charset="0"/>
                            </a:rPr>
                            <a:t> c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lang="es-E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pk</m:t>
                                  </m:r>
                                  <m:r>
                                    <a:rPr lang="es-E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oMath>
                          </a14:m>
                          <a:endParaRPr lang="es-ES" sz="2400" b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es-ES" sz="2400" b="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r + c </a:t>
                          </a:r>
                          <a:r>
                            <a:rPr lang="en-FR" sz="2400" dirty="0">
                              <a:latin typeface="+mn-lt"/>
                              <a:ea typeface="Cambria Math" panose="02040503050406030204" pitchFamily="18" charset="0"/>
                            </a:rPr>
                            <a:t>⋅ sk mod p</a:t>
                          </a:r>
                          <a:endParaRPr lang="es-ES" sz="2400" b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tr-TR" sz="240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es-ES" sz="2400" b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check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g</a:t>
                          </a:r>
                          <a:r>
                            <a:rPr lang="es-ES" sz="2400" b="0" baseline="30000" dirty="0" err="1">
                              <a:latin typeface="+mn-lt"/>
                              <a:ea typeface="Cambria Math" panose="02040503050406030204" pitchFamily="18" charset="0"/>
                            </a:rPr>
                            <a:t>s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= R </a:t>
                          </a:r>
                          <a:r>
                            <a:rPr lang="en-FR" sz="2400" dirty="0">
                              <a:latin typeface="+mn-lt"/>
                              <a:ea typeface="Cambria Math" panose="02040503050406030204" pitchFamily="18" charset="0"/>
                            </a:rPr>
                            <a:t>⋅ pk</a:t>
                          </a:r>
                          <a:r>
                            <a:rPr lang="en-FR" sz="2400" baseline="30000" dirty="0">
                              <a:latin typeface="+mn-lt"/>
                              <a:ea typeface="Cambria Math" panose="02040503050406030204" pitchFamily="18" charset="0"/>
                            </a:rPr>
                            <a:t>c</a:t>
                          </a:r>
                          <a:endParaRPr lang="es-ES" sz="2400" b="0" baseline="300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endParaRPr lang="tr-TR" sz="24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o 4">
                <a:extLst>
                  <a:ext uri="{FF2B5EF4-FFF2-40B4-BE49-F238E27FC236}">
                    <a16:creationId xmlns:a16="http://schemas.microsoft.com/office/drawing/2014/main" id="{7BB1856D-9920-AD2D-C270-0AB2C6775D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7285597"/>
                  </p:ext>
                </p:extLst>
              </p:nvPr>
            </p:nvGraphicFramePr>
            <p:xfrm>
              <a:off x="7699584" y="1319232"/>
              <a:ext cx="3306167" cy="2786344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306167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622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Schnorr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2164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11"/>
                          <a:stretch>
                            <a:fillRect l="-383" t="-30814" r="-383" b="-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16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3138B-8CA5-CFCF-4C9E-94A01F29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D22F-80B7-585A-AA83-E475510F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Privacy for Schnorr-type Multi-Signatures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3B44F-69E4-C0E3-A195-E1E6EF02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5" name="Picture 4" descr="A toy figurine of a child&#10;&#10;Description automatically generated">
            <a:extLst>
              <a:ext uri="{FF2B5EF4-FFF2-40B4-BE49-F238E27FC236}">
                <a16:creationId xmlns:a16="http://schemas.microsoft.com/office/drawing/2014/main" id="{A24939FB-DCEF-195B-DBF9-456D0C346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63" y="4327898"/>
            <a:ext cx="818277" cy="1254954"/>
          </a:xfrm>
          <a:prstGeom prst="rect">
            <a:avLst/>
          </a:prstGeom>
        </p:spPr>
      </p:pic>
      <p:pic>
        <p:nvPicPr>
          <p:cNvPr id="6" name="Picture 5" descr="A toy figurine of a person&#10;&#10;Description automatically generated">
            <a:extLst>
              <a:ext uri="{FF2B5EF4-FFF2-40B4-BE49-F238E27FC236}">
                <a16:creationId xmlns:a16="http://schemas.microsoft.com/office/drawing/2014/main" id="{5EC6814F-CADE-6720-EEF1-D16F1C93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19" y="2044784"/>
            <a:ext cx="895458" cy="1235561"/>
          </a:xfrm>
          <a:prstGeom prst="rect">
            <a:avLst/>
          </a:prstGeom>
        </p:spPr>
      </p:pic>
      <p:pic>
        <p:nvPicPr>
          <p:cNvPr id="7" name="Picture 6" descr="A toy figurine of a child holding a white owl&#10;&#10;Description automatically generated">
            <a:extLst>
              <a:ext uri="{FF2B5EF4-FFF2-40B4-BE49-F238E27FC236}">
                <a16:creationId xmlns:a16="http://schemas.microsoft.com/office/drawing/2014/main" id="{49D2302C-B363-3F66-D561-B50D1CADC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413" y="4321794"/>
            <a:ext cx="884432" cy="1261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3">
                <a:extLst>
                  <a:ext uri="{FF2B5EF4-FFF2-40B4-BE49-F238E27FC236}">
                    <a16:creationId xmlns:a16="http://schemas.microsoft.com/office/drawing/2014/main" id="{12DECF95-3D3D-5A44-53E2-038FDB1D621E}"/>
                  </a:ext>
                </a:extLst>
              </p:cNvPr>
              <p:cNvSpPr txBox="1"/>
              <p:nvPr/>
            </p:nvSpPr>
            <p:spPr>
              <a:xfrm>
                <a:off x="3178897" y="3303740"/>
                <a:ext cx="46231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Metin kutusu 13">
                <a:extLst>
                  <a:ext uri="{FF2B5EF4-FFF2-40B4-BE49-F238E27FC236}">
                    <a16:creationId xmlns:a16="http://schemas.microsoft.com/office/drawing/2014/main" id="{12DECF95-3D3D-5A44-53E2-038FDB1D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97" y="3303740"/>
                <a:ext cx="4623101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84EC1F-F920-3BF0-036F-A81ECBDC42E7}"/>
                  </a:ext>
                </a:extLst>
              </p:cNvPr>
              <p:cNvSpPr txBox="1"/>
              <p:nvPr/>
            </p:nvSpPr>
            <p:spPr>
              <a:xfrm rot="1935873">
                <a:off x="6438123" y="4142346"/>
                <a:ext cx="782010" cy="36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i="1" baseline="-2500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ES" i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84EC1F-F920-3BF0-036F-A81ECBDC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5873">
                <a:off x="6438123" y="4142346"/>
                <a:ext cx="782010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ED3A8F-B033-FE2E-CF74-86BF4C07A78E}"/>
              </a:ext>
            </a:extLst>
          </p:cNvPr>
          <p:cNvCxnSpPr/>
          <p:nvPr/>
        </p:nvCxnSpPr>
        <p:spPr>
          <a:xfrm>
            <a:off x="5717109" y="3901104"/>
            <a:ext cx="2224039" cy="127186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E2BEC4-1E3E-C27C-92ED-5B2EF7A334B9}"/>
                  </a:ext>
                </a:extLst>
              </p:cNvPr>
              <p:cNvSpPr txBox="1"/>
              <p:nvPr/>
            </p:nvSpPr>
            <p:spPr>
              <a:xfrm>
                <a:off x="5048522" y="5049245"/>
                <a:ext cx="782010" cy="36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b="0" i="1" baseline="-2500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i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E2BEC4-1E3E-C27C-92ED-5B2EF7A33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22" y="5049245"/>
                <a:ext cx="782010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BF3E56-125E-CE2D-3799-0BAF3277DC39}"/>
              </a:ext>
            </a:extLst>
          </p:cNvPr>
          <p:cNvCxnSpPr>
            <a:cxnSpLocks/>
          </p:cNvCxnSpPr>
          <p:nvPr/>
        </p:nvCxnSpPr>
        <p:spPr>
          <a:xfrm>
            <a:off x="2984205" y="5430762"/>
            <a:ext cx="4956943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3">
                <a:extLst>
                  <a:ext uri="{FF2B5EF4-FFF2-40B4-BE49-F238E27FC236}">
                    <a16:creationId xmlns:a16="http://schemas.microsoft.com/office/drawing/2014/main" id="{0D1B5DE9-4024-572F-E3A4-FF246BBD16E7}"/>
                  </a:ext>
                </a:extLst>
              </p:cNvPr>
              <p:cNvSpPr txBox="1"/>
              <p:nvPr/>
            </p:nvSpPr>
            <p:spPr>
              <a:xfrm>
                <a:off x="163789" y="5582852"/>
                <a:ext cx="46231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Metin kutusu 13">
                <a:extLst>
                  <a:ext uri="{FF2B5EF4-FFF2-40B4-BE49-F238E27FC236}">
                    <a16:creationId xmlns:a16="http://schemas.microsoft.com/office/drawing/2014/main" id="{0D1B5DE9-4024-572F-E3A4-FF246BBD1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9" y="5582852"/>
                <a:ext cx="4623101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3">
                <a:extLst>
                  <a:ext uri="{FF2B5EF4-FFF2-40B4-BE49-F238E27FC236}">
                    <a16:creationId xmlns:a16="http://schemas.microsoft.com/office/drawing/2014/main" id="{046563E7-4D21-A8C2-60C5-8C750F3293C6}"/>
                  </a:ext>
                </a:extLst>
              </p:cNvPr>
              <p:cNvSpPr txBox="1"/>
              <p:nvPr/>
            </p:nvSpPr>
            <p:spPr>
              <a:xfrm>
                <a:off x="6280164" y="5510301"/>
                <a:ext cx="46231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𝑀𝑢𝑙𝑆𝑖𝑔𝑛</m:t>
                      </m:r>
                      <m:r>
                        <a:rPr lang="es-ES" sz="20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Metin kutusu 13">
                <a:extLst>
                  <a:ext uri="{FF2B5EF4-FFF2-40B4-BE49-F238E27FC236}">
                    <a16:creationId xmlns:a16="http://schemas.microsoft.com/office/drawing/2014/main" id="{046563E7-4D21-A8C2-60C5-8C750F329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64" y="5510301"/>
                <a:ext cx="4623101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E6A467-89B1-CC1C-0A09-999A2CD60DF5}"/>
                  </a:ext>
                </a:extLst>
              </p:cNvPr>
              <p:cNvSpPr txBox="1"/>
              <p:nvPr/>
            </p:nvSpPr>
            <p:spPr>
              <a:xfrm>
                <a:off x="7189526" y="5883118"/>
                <a:ext cx="3126205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𝐶𝑚𝑏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ES" i="1" baseline="-250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E6A467-89B1-CC1C-0A09-999A2CD60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26" y="5883118"/>
                <a:ext cx="3126205" cy="381515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o 4">
                <a:extLst>
                  <a:ext uri="{FF2B5EF4-FFF2-40B4-BE49-F238E27FC236}">
                    <a16:creationId xmlns:a16="http://schemas.microsoft.com/office/drawing/2014/main" id="{4B08CA82-324D-1B1D-0A88-F61C8B5E93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622543"/>
                  </p:ext>
                </p:extLst>
              </p:nvPr>
            </p:nvGraphicFramePr>
            <p:xfrm>
              <a:off x="7189526" y="1417445"/>
              <a:ext cx="4107085" cy="298704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410708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734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Schnorr is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key-randomizable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1930831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tr-TR" sz="240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es-ES" sz="2400" b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dpk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=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g</a:t>
                          </a:r>
                          <a:r>
                            <a:rPr lang="es-ES" sz="2400" b="0" baseline="30000" dirty="0" err="1">
                              <a:latin typeface="+mn-lt"/>
                              <a:ea typeface="Cambria Math" panose="02040503050406030204" pitchFamily="18" charset="0"/>
                            </a:rPr>
                            <a:t>dsk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,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random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dsk</a:t>
                          </a:r>
                          <a:endParaRPr lang="es-ES" sz="2400" b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s’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s + c </a:t>
                          </a:r>
                          <a:r>
                            <a:rPr lang="en-FR" sz="2400" dirty="0">
                              <a:latin typeface="+mn-lt"/>
                              <a:ea typeface="Cambria Math" panose="02040503050406030204" pitchFamily="18" charset="0"/>
                            </a:rPr>
                            <a:t>⋅ dsk</a:t>
                          </a: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en-GB" sz="2400" dirty="0">
                              <a:latin typeface="+mn-lt"/>
                              <a:ea typeface="Cambria Math" panose="02040503050406030204" pitchFamily="18" charset="0"/>
                            </a:rPr>
                            <a:t> pk’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pk </a:t>
                          </a:r>
                          <a:r>
                            <a:rPr lang="en-FR" sz="2400" dirty="0">
                              <a:latin typeface="+mn-lt"/>
                              <a:ea typeface="Cambria Math" panose="02040503050406030204" pitchFamily="18" charset="0"/>
                            </a:rPr>
                            <a:t>⋅ dpk</a:t>
                          </a:r>
                          <a:endParaRPr lang="es-ES" sz="2400" b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check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sz="2400" b="0" dirty="0" err="1">
                              <a:latin typeface="+mn-lt"/>
                              <a:ea typeface="Cambria Math" panose="02040503050406030204" pitchFamily="18" charset="0"/>
                            </a:rPr>
                            <a:t>g</a:t>
                          </a:r>
                          <a:r>
                            <a:rPr lang="es-ES" sz="2400" b="0" baseline="30000" dirty="0" err="1">
                              <a:latin typeface="+mn-lt"/>
                              <a:ea typeface="Cambria Math" panose="02040503050406030204" pitchFamily="18" charset="0"/>
                            </a:rPr>
                            <a:t>s</a:t>
                          </a:r>
                          <a:r>
                            <a:rPr lang="es-ES" sz="2400" b="0" baseline="30000" dirty="0">
                              <a:latin typeface="+mn-lt"/>
                              <a:ea typeface="Cambria Math" panose="02040503050406030204" pitchFamily="18" charset="0"/>
                            </a:rPr>
                            <a:t>’</a:t>
                          </a:r>
                          <a:r>
                            <a:rPr lang="es-ES" sz="2400" b="0" dirty="0">
                              <a:latin typeface="+mn-lt"/>
                              <a:ea typeface="Cambria Math" panose="02040503050406030204" pitchFamily="18" charset="0"/>
                            </a:rPr>
                            <a:t> = R </a:t>
                          </a:r>
                          <a:r>
                            <a:rPr lang="en-FR" sz="2400" dirty="0">
                              <a:latin typeface="+mn-lt"/>
                              <a:ea typeface="Cambria Math" panose="02040503050406030204" pitchFamily="18" charset="0"/>
                            </a:rPr>
                            <a:t>⋅ </a:t>
                          </a:r>
                          <a:r>
                            <a:rPr lang="en-FR" sz="2400" baseline="0" dirty="0">
                              <a:latin typeface="+mn-lt"/>
                              <a:ea typeface="Cambria Math" panose="02040503050406030204" pitchFamily="18" charset="0"/>
                            </a:rPr>
                            <a:t>pk’</a:t>
                          </a:r>
                          <a:r>
                            <a:rPr lang="en-FR" sz="2400" baseline="30000" dirty="0">
                              <a:latin typeface="+mn-lt"/>
                              <a:ea typeface="Cambria Math" panose="02040503050406030204" pitchFamily="18" charset="0"/>
                            </a:rPr>
                            <a:t>c</a:t>
                          </a:r>
                          <a:endParaRPr lang="es-ES" sz="2400" b="0" baseline="300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endParaRPr lang="tr-TR" sz="24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o 4">
                <a:extLst>
                  <a:ext uri="{FF2B5EF4-FFF2-40B4-BE49-F238E27FC236}">
                    <a16:creationId xmlns:a16="http://schemas.microsoft.com/office/drawing/2014/main" id="{4B08CA82-324D-1B1D-0A88-F61C8B5E93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622543"/>
                  </p:ext>
                </p:extLst>
              </p:nvPr>
            </p:nvGraphicFramePr>
            <p:xfrm>
              <a:off x="7189526" y="1417445"/>
              <a:ext cx="4107085" cy="298704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410708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Schnorr is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key-randomizable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2164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11"/>
                          <a:stretch>
                            <a:fillRect l="-309" t="-40351" r="-309" b="-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ikdörtgen 51">
                <a:extLst>
                  <a:ext uri="{FF2B5EF4-FFF2-40B4-BE49-F238E27FC236}">
                    <a16:creationId xmlns:a16="http://schemas.microsoft.com/office/drawing/2014/main" id="{C12871DD-5785-02E2-29EE-20DCC1C064D5}"/>
                  </a:ext>
                </a:extLst>
              </p:cNvPr>
              <p:cNvSpPr/>
              <p:nvPr/>
            </p:nvSpPr>
            <p:spPr>
              <a:xfrm>
                <a:off x="685897" y="1614757"/>
                <a:ext cx="3578884" cy="1119759"/>
              </a:xfrm>
              <a:prstGeom prst="rect">
                <a:avLst/>
              </a:prstGeom>
              <a:solidFill>
                <a:schemeClr val="accent5">
                  <a:alpha val="96000"/>
                </a:schemeClr>
              </a:solidFill>
              <a:ln w="222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51999" rIns="0" rtlCol="0" anchor="t"/>
              <a:lstStyle/>
              <a:p>
                <a:pPr lvl="1"/>
                <a:r>
                  <a:rPr lang="en-US" sz="2800" b="1" dirty="0"/>
                  <a:t>        </a:t>
                </a:r>
                <a:r>
                  <a:rPr lang="tr-T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s-E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s-E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s-E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</m:t>
                        </m:r>
                        <m:r>
                          <a:rPr lang="es-E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s-E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Dikdörtgen 51">
                <a:extLst>
                  <a:ext uri="{FF2B5EF4-FFF2-40B4-BE49-F238E27FC236}">
                    <a16:creationId xmlns:a16="http://schemas.microsoft.com/office/drawing/2014/main" id="{C12871DD-5785-02E2-29EE-20DCC1C0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97" y="1614757"/>
                <a:ext cx="3578884" cy="1119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2225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Warning outline">
            <a:extLst>
              <a:ext uri="{FF2B5EF4-FFF2-40B4-BE49-F238E27FC236}">
                <a16:creationId xmlns:a16="http://schemas.microsoft.com/office/drawing/2014/main" id="{61230949-7619-5A35-BE33-79E41C8296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2663" y="16587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9" grpId="0"/>
      <p:bldP spid="16" grpId="0"/>
      <p:bldP spid="18" grpId="0"/>
      <p:bldP spid="21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AF34B1-18D1-080B-6E2C-7D2E68B1605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599" y="1536632"/>
                <a:ext cx="11612611" cy="489625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𝑀𝑢𝑙𝑆𝑖𝑔𝑛</m:t>
                    </m:r>
                    <m:r>
                      <a:rPr lang="es-E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(sk</a:t>
                </a:r>
                <a:r>
                  <a:rPr lang="en-FR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,PK,apk,m): Output </a:t>
                </a:r>
                <a:r>
                  <a:rPr lang="tr-TR" b="0" dirty="0">
                    <a:latin typeface="+mn-lt"/>
                    <a:ea typeface="Cambria Math" panose="02040503050406030204" pitchFamily="18" charset="0"/>
                  </a:rPr>
                  <a:t>(R</a:t>
                </a:r>
                <a:r>
                  <a:rPr lang="tr-TR" b="0" baseline="-25000" dirty="0">
                    <a:latin typeface="+mn-lt"/>
                    <a:ea typeface="Cambria Math" panose="02040503050406030204" pitchFamily="18" charset="0"/>
                  </a:rPr>
                  <a:t>i,1</a:t>
                </a:r>
                <a:r>
                  <a:rPr lang="tr-TR" b="0" dirty="0">
                    <a:latin typeface="+mn-lt"/>
                    <a:ea typeface="Cambria Math" panose="02040503050406030204" pitchFamily="18" charset="0"/>
                  </a:rPr>
                  <a:t>, R</a:t>
                </a:r>
                <a:r>
                  <a:rPr lang="tr-TR" b="0" baseline="-25000" dirty="0">
                    <a:latin typeface="+mn-lt"/>
                    <a:ea typeface="Cambria Math" panose="02040503050406030204" pitchFamily="18" charset="0"/>
                  </a:rPr>
                  <a:t>i,2</a:t>
                </a:r>
                <a:r>
                  <a:rPr lang="tr-TR" b="0" dirty="0">
                    <a:latin typeface="+mn-lt"/>
                    <a:ea typeface="Cambria Math" panose="02040503050406030204" pitchFamily="18" charset="0"/>
                  </a:rPr>
                  <a:t>, </a:t>
                </a:r>
                <a:r>
                  <a:rPr lang="tr-TR" b="0" dirty="0" err="1">
                    <a:latin typeface="+mn-lt"/>
                    <a:ea typeface="Cambria Math" panose="02040503050406030204" pitchFamily="18" charset="0"/>
                  </a:rPr>
                  <a:t>st</a:t>
                </a:r>
                <a:r>
                  <a:rPr lang="en-FR" baseline="30000" dirty="0">
                    <a:latin typeface="+mn-lt"/>
                    <a:ea typeface="Cambria Math" panose="02040503050406030204" pitchFamily="18" charset="0"/>
                  </a:rPr>
                  <a:t>(1)</a:t>
                </a:r>
                <a:r>
                  <a:rPr lang="tr-TR" b="0" dirty="0">
                    <a:latin typeface="+mn-lt"/>
                    <a:ea typeface="Cambria Math" panose="02040503050406030204" pitchFamily="18" charset="0"/>
                  </a:rPr>
                  <a:t>)</a:t>
                </a:r>
                <a:endParaRPr lang="en-FR" dirty="0">
                  <a:latin typeface="+mn-lt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𝑀𝑢𝑙𝑆𝑖𝑔𝑛</m:t>
                    </m:r>
                    <m:r>
                      <a:rPr lang="es-E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(st</a:t>
                </a:r>
                <a:r>
                  <a:rPr lang="en-FR" baseline="30000" dirty="0">
                    <a:latin typeface="+mn-lt"/>
                    <a:ea typeface="Cambria Math" panose="02040503050406030204" pitchFamily="18" charset="0"/>
                  </a:rPr>
                  <a:t>(1)</a:t>
                </a:r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,in</a:t>
                </a:r>
                <a:r>
                  <a:rPr lang="en-FR" baseline="30000" dirty="0">
                    <a:latin typeface="+mn-lt"/>
                    <a:ea typeface="Cambria Math" panose="02040503050406030204" pitchFamily="18" charset="0"/>
                  </a:rPr>
                  <a:t>(1)</a:t>
                </a:r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):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Aggregate all R’s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1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</m:t>
                        </m:r>
                      </m:sub>
                      <m:sup/>
                      <m:e>
                        <m:r>
                          <a:rPr lang="es-E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s-ES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;</m:t>
                        </m:r>
                        <m:r>
                          <m:rPr>
                            <m:nor/>
                          </m:rPr>
                          <a:rPr lang="en-FR" sz="2800" dirty="0">
                            <a:latin typeface="+mn-lt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s-ES" sz="2800" b="0" i="0" baseline="-25000" dirty="0" smtClean="0">
                            <a:latin typeface="+mn-lt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FR" sz="2800" dirty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FR" sz="2800" dirty="0" smtClean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tr-T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𝑃𝐾</m:t>
                            </m:r>
                          </m:sub>
                          <m:sup/>
                          <m:e>
                            <m:r>
                              <a:rPr lang="es-E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ES" sz="28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8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</m:e>
                    </m:nary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; b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H(R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1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, 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2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, apk,m); R </a:t>
                </a:r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8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8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E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s-ES" sz="2800" b="0" baseline="30000" dirty="0">
                  <a:latin typeface="+mn-lt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Set c </a:t>
                </a:r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H(R,apk,m)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c ⋅ H(pk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, PK) ⋅ sk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+ 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i1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+ 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i2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⋅ b and (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R</a:t>
                </a:r>
                <a:r>
                  <a:rPr lang="tr-TR" sz="2800" baseline="-25000" dirty="0">
                    <a:latin typeface="+mn-lt"/>
                    <a:ea typeface="Cambria Math" panose="02040503050406030204" pitchFamily="18" charset="0"/>
                  </a:rPr>
                  <a:t>i,1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, R</a:t>
                </a:r>
                <a:r>
                  <a:rPr lang="tr-TR" sz="2800" baseline="-25000" dirty="0">
                    <a:latin typeface="+mn-lt"/>
                    <a:ea typeface="Cambria Math" panose="02040503050406030204" pitchFamily="18" charset="0"/>
                  </a:rPr>
                  <a:t>i,2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)</a:t>
                </a:r>
                <a:endParaRPr lang="en-FR" sz="2800" dirty="0">
                  <a:latin typeface="+mn-lt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FR" i="1" dirty="0">
                    <a:latin typeface="+mn-lt"/>
                    <a:ea typeface="Cambria Math" panose="02040503050406030204" pitchFamily="18" charset="0"/>
                  </a:rPr>
                  <a:t>Cmb</a:t>
                </a:r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({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,</a:t>
                </a:r>
                <a:r>
                  <a:rPr lang="tr-TR" dirty="0">
                    <a:latin typeface="+mn-lt"/>
                    <a:ea typeface="Cambria Math" panose="02040503050406030204" pitchFamily="18" charset="0"/>
                  </a:rPr>
                  <a:t> R</a:t>
                </a:r>
                <a:r>
                  <a:rPr lang="tr-TR" baseline="-25000" dirty="0">
                    <a:latin typeface="+mn-lt"/>
                    <a:ea typeface="Cambria Math" panose="02040503050406030204" pitchFamily="18" charset="0"/>
                  </a:rPr>
                  <a:t>i,1</a:t>
                </a:r>
                <a:r>
                  <a:rPr lang="tr-TR" dirty="0">
                    <a:latin typeface="+mn-lt"/>
                    <a:ea typeface="Cambria Math" panose="02040503050406030204" pitchFamily="18" charset="0"/>
                  </a:rPr>
                  <a:t>, R</a:t>
                </a:r>
                <a:r>
                  <a:rPr lang="tr-TR" baseline="-25000" dirty="0">
                    <a:latin typeface="+mn-lt"/>
                    <a:ea typeface="Cambria Math" panose="02040503050406030204" pitchFamily="18" charset="0"/>
                  </a:rPr>
                  <a:t>i,2</a:t>
                </a:r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en-FR" dirty="0">
                    <a:latin typeface="+mn-lt"/>
                    <a:ea typeface="Cambria Math" panose="02040503050406030204" pitchFamily="18" charset="0"/>
                  </a:rPr>
                  <a:t>):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1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</m:t>
                        </m:r>
                      </m:sub>
                      <m:sup/>
                      <m:e>
                        <m:r>
                          <a:rPr lang="es-E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s-ES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;</m:t>
                        </m:r>
                        <m:r>
                          <m:rPr>
                            <m:nor/>
                          </m:rPr>
                          <a:rPr lang="en-FR" sz="2800" dirty="0">
                            <a:latin typeface="+mn-lt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s-ES" sz="2800" b="0" i="0" baseline="-25000" dirty="0" smtClean="0">
                            <a:latin typeface="+mn-lt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FR" sz="2800" dirty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FR" sz="2800" dirty="0" smtClean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tr-T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𝑃𝐾</m:t>
                            </m:r>
                          </m:sub>
                          <m:sup/>
                          <m:e>
                            <m:r>
                              <a:rPr lang="es-E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ES" sz="28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8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</m:e>
                    </m:nary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; R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1, 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2, 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apk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baseline="30000" dirty="0">
                  <a:latin typeface="+mn-lt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tr-TR" sz="2800" dirty="0" err="1">
                    <a:latin typeface="+mn-lt"/>
                    <a:ea typeface="Cambria Math" panose="02040503050406030204" pitchFamily="18" charset="0"/>
                  </a:rPr>
                  <a:t>Output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tr-TR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800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endParaRPr lang="en-FR" sz="2800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AF34B1-18D1-080B-6E2C-7D2E68B1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599" y="1536632"/>
                <a:ext cx="11612611" cy="4896251"/>
              </a:xfrm>
              <a:blipFill>
                <a:blip r:embed="rId2"/>
                <a:stretch>
                  <a:fillRect b="-671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94C91-816D-46FD-6F35-5BF6C03D0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27000B-53C6-DDE4-18B5-7A99B401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MuSig2 </a:t>
            </a:r>
            <a:r>
              <a:rPr lang="en-US" dirty="0"/>
              <a:t>| Two-round Schnorr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8194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2B0A-9DD5-26E0-6982-BDBA4DD3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Privacy-Preserving MuSig2 </a:t>
            </a:r>
            <a:r>
              <a:rPr lang="en-US" dirty="0"/>
              <a:t>| Our Tweak</a:t>
            </a:r>
            <a:endParaRPr lang="en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3B027E-724F-DED0-73DB-DDF2DE2FFF1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KAg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.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adds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dpk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to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the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deterministic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computation</a:t>
                </a:r>
                <a:r>
                  <a:rPr lang="es-ES" b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baseline="0" dirty="0" err="1">
                    <a:latin typeface="+mn-lt"/>
                    <a:ea typeface="Cambria Math" panose="02040503050406030204" pitchFamily="18" charset="0"/>
                  </a:rPr>
                  <a:t>of</a:t>
                </a:r>
                <a:r>
                  <a:rPr lang="es-ES" b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baseline="0" dirty="0" err="1">
                    <a:latin typeface="+mn-lt"/>
                    <a:ea typeface="Cambria Math" panose="02040503050406030204" pitchFamily="18" charset="0"/>
                  </a:rPr>
                  <a:t>apk</a:t>
                </a:r>
                <a:r>
                  <a:rPr lang="es-ES" b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baseline="0" dirty="0" err="1">
                    <a:latin typeface="+mn-lt"/>
                    <a:ea typeface="Cambria Math" panose="02040503050406030204" pitchFamily="18" charset="0"/>
                  </a:rPr>
                  <a:t>from</a:t>
                </a:r>
                <a:r>
                  <a:rPr lang="es-ES" b="0" baseline="0" dirty="0">
                    <a:latin typeface="+mn-lt"/>
                    <a:ea typeface="Cambria Math" panose="02040503050406030204" pitchFamily="18" charset="0"/>
                  </a:rPr>
                  <a:t> PK</a:t>
                </a:r>
              </a:p>
              <a:p>
                <a:pPr marL="152396" indent="0">
                  <a:buNone/>
                </a:pPr>
                <a:endParaRPr lang="es-ES" b="0" baseline="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GB" i="1" dirty="0">
                    <a:latin typeface="+mn-lt"/>
                    <a:ea typeface="Cambria Math" panose="02040503050406030204" pitchFamily="18" charset="0"/>
                  </a:rPr>
                  <a:t>MulSign1</a:t>
                </a:r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 and </a:t>
                </a:r>
                <a:r>
                  <a:rPr lang="en-GB" i="1" dirty="0">
                    <a:latin typeface="+mn-lt"/>
                    <a:ea typeface="Cambria Math" panose="02040503050406030204" pitchFamily="18" charset="0"/>
                  </a:rPr>
                  <a:t>MulSign2</a:t>
                </a:r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 remain unchanged</a:t>
                </a:r>
              </a:p>
              <a:p>
                <a:pPr marL="152396" indent="0">
                  <a:buNone/>
                </a:pPr>
                <a:endParaRPr lang="en-GB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We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correct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(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adapt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)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the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dirty="0" err="1">
                    <a:latin typeface="+mn-lt"/>
                    <a:ea typeface="Cambria Math" panose="02040503050406030204" pitchFamily="18" charset="0"/>
                  </a:rPr>
                  <a:t>signature</a:t>
                </a:r>
                <a:r>
                  <a:rPr lang="es-ES" b="0" dirty="0">
                    <a:latin typeface="+mn-lt"/>
                    <a:ea typeface="Cambria Math" panose="02040503050406030204" pitchFamily="18" charset="0"/>
                  </a:rPr>
                  <a:t> shares in </a:t>
                </a:r>
                <a:r>
                  <a:rPr lang="es-ES" b="0" i="1" dirty="0" err="1">
                    <a:latin typeface="+mn-lt"/>
                    <a:ea typeface="Cambria Math" panose="02040503050406030204" pitchFamily="18" charset="0"/>
                  </a:rPr>
                  <a:t>Cmb</a:t>
                </a:r>
                <a:endParaRPr lang="es-ES" b="0" i="1" dirty="0">
                  <a:latin typeface="+mn-lt"/>
                  <a:ea typeface="Cambria Math" panose="02040503050406030204" pitchFamily="18" charset="0"/>
                </a:endParaRPr>
              </a:p>
              <a:p>
                <a:pPr lvl="1"/>
                <a:r>
                  <a:rPr lang="en-FR" sz="2800" i="1" dirty="0">
                    <a:latin typeface="+mn-lt"/>
                    <a:ea typeface="Cambria Math" panose="02040503050406030204" pitchFamily="18" charset="0"/>
                  </a:rPr>
                  <a:t>Cmb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({</a:t>
                </a:r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800" baseline="-25000" dirty="0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,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 R</a:t>
                </a:r>
                <a:r>
                  <a:rPr lang="tr-TR" sz="2800" baseline="-25000" dirty="0">
                    <a:latin typeface="+mn-lt"/>
                    <a:ea typeface="Cambria Math" panose="02040503050406030204" pitchFamily="18" charset="0"/>
                  </a:rPr>
                  <a:t>i,1</a:t>
                </a:r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, R</a:t>
                </a:r>
                <a:r>
                  <a:rPr lang="tr-TR" sz="2800" baseline="-25000" dirty="0">
                    <a:latin typeface="+mn-lt"/>
                    <a:ea typeface="Cambria Math" panose="02040503050406030204" pitchFamily="18" charset="0"/>
                  </a:rPr>
                  <a:t>i,2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,</a:t>
                </a:r>
                <a:r>
                  <a:rPr lang="el-GR" sz="2800" dirty="0">
                    <a:latin typeface="+mn-lt"/>
                    <a:ea typeface="Cambria Math" panose="02040503050406030204" pitchFamily="18" charset="0"/>
                  </a:rPr>
                  <a:t> π</a:t>
                </a:r>
                <a:r>
                  <a:rPr lang="es-ES" sz="2800" dirty="0">
                    <a:latin typeface="+mn-lt"/>
                    <a:ea typeface="Cambria Math" panose="02040503050406030204" pitchFamily="18" charset="0"/>
                  </a:rPr>
                  <a:t>=</a:t>
                </a:r>
                <a:r>
                  <a:rPr lang="es-ES" sz="2800" dirty="0" err="1">
                    <a:latin typeface="+mn-lt"/>
                    <a:ea typeface="Cambria Math" panose="02040503050406030204" pitchFamily="18" charset="0"/>
                  </a:rPr>
                  <a:t>dsk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):</a:t>
                </a:r>
              </a:p>
              <a:p>
                <a:pPr lvl="2"/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R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1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</m:t>
                        </m:r>
                      </m:sub>
                      <m:sup/>
                      <m:e>
                        <m:r>
                          <a:rPr lang="es-E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s-ES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;</m:t>
                        </m:r>
                        <m:r>
                          <m:rPr>
                            <m:nor/>
                          </m:rPr>
                          <a:rPr lang="en-FR" sz="2800" dirty="0">
                            <a:latin typeface="+mn-lt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s-ES" sz="2800" b="0" i="0" baseline="-25000" dirty="0" smtClean="0">
                            <a:latin typeface="+mn-lt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FR" sz="2800" dirty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FR" sz="2800" dirty="0" smtClean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tr-T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𝑃𝐾</m:t>
                            </m:r>
                          </m:sub>
                          <m:sup/>
                          <m:e>
                            <m:r>
                              <a:rPr lang="es-E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ES" sz="28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8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</m:e>
                    </m:nary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; R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1, 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2, 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apk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FR" sz="2800" baseline="30000" dirty="0">
                        <a:latin typeface="+mn-lt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baseline="30000" dirty="0">
                  <a:latin typeface="+mn-lt"/>
                  <a:ea typeface="Cambria Math" panose="02040503050406030204" pitchFamily="18" charset="0"/>
                </a:endParaRPr>
              </a:p>
              <a:p>
                <a:pPr lvl="2"/>
                <a:r>
                  <a:rPr lang="tr-TR" sz="2800" dirty="0">
                    <a:latin typeface="+mn-lt"/>
                    <a:ea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tr-TR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800" baseline="-25000" dirty="0" err="1">
                    <a:latin typeface="+mn-lt"/>
                    <a:ea typeface="Cambria Math" panose="02040503050406030204" pitchFamily="18" charset="0"/>
                  </a:rPr>
                  <a:t>i</a:t>
                </a:r>
                <a:r>
                  <a:rPr lang="en-FR" sz="2800" baseline="-2500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FR" sz="2800" dirty="0">
                    <a:latin typeface="+mn-lt"/>
                    <a:ea typeface="Cambria Math" panose="02040503050406030204" pitchFamily="18" charset="0"/>
                  </a:rPr>
                  <a:t>+ c ⋅ dsk</a:t>
                </a:r>
              </a:p>
              <a:p>
                <a:pPr marL="152396" indent="0">
                  <a:buNone/>
                </a:pPr>
                <a:endParaRPr lang="es-ES" b="0" i="0" baseline="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We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achieve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 Full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Privacy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 and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Group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Unf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.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without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any</a:t>
                </a:r>
                <a:r>
                  <a:rPr lang="es-ES" b="0" i="0" baseline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s-ES" b="0" i="0" baseline="0" dirty="0" err="1">
                    <a:latin typeface="+mn-lt"/>
                    <a:ea typeface="Cambria Math" panose="02040503050406030204" pitchFamily="18" charset="0"/>
                  </a:rPr>
                  <a:t>overhead</a:t>
                </a:r>
                <a:endParaRPr lang="es-ES" b="0" i="0" baseline="0" dirty="0">
                  <a:latin typeface="+mn-lt"/>
                  <a:ea typeface="Cambria Math" panose="02040503050406030204" pitchFamily="18" charset="0"/>
                </a:endParaRPr>
              </a:p>
              <a:p>
                <a:pPr marL="152396" indent="0">
                  <a:buNone/>
                </a:pPr>
                <a:endParaRPr lang="es-ES" i="1" dirty="0">
                  <a:latin typeface="IBM Plex Sans" panose="020B0503050203000203" pitchFamily="34" charset="0"/>
                  <a:ea typeface="Cambria Math" panose="02040503050406030204" pitchFamily="18" charset="0"/>
                </a:endParaRPr>
              </a:p>
              <a:p>
                <a:endParaRPr lang="en-FR" sz="2800" dirty="0">
                  <a:latin typeface="IBM Plex Sans" panose="020B0503050203000203" pitchFamily="34" charset="0"/>
                  <a:ea typeface="Cambria Math" panose="02040503050406030204" pitchFamily="18" charset="0"/>
                </a:endParaRPr>
              </a:p>
              <a:p>
                <a:endParaRPr lang="en-FR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3B027E-724F-DED0-73DB-DDF2DE2FF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87FD6-8F38-95B8-7A73-AEA5880A7E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4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7CE-9993-1CE6-5663-1C6088EC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Final Comments </a:t>
            </a:r>
            <a:r>
              <a:rPr lang="en-US" dirty="0"/>
              <a:t>| </a:t>
            </a:r>
            <a:r>
              <a:rPr lang="en-FR" dirty="0"/>
              <a:t>Lattice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4D07B-3962-EDD8-C5E2-047A61988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>
                <a:latin typeface="+mn-lt"/>
              </a:rPr>
              <a:t>We built a privacy-preserving variant of DualMS [</a:t>
            </a:r>
            <a:r>
              <a:rPr lang="en-GB" dirty="0">
                <a:latin typeface="+mn-lt"/>
              </a:rPr>
              <a:t>Chen23</a:t>
            </a:r>
            <a:r>
              <a:rPr lang="en-FR" dirty="0">
                <a:latin typeface="+mn-lt"/>
              </a:rPr>
              <a:t>]</a:t>
            </a:r>
          </a:p>
          <a:p>
            <a:pPr marL="152396" indent="0">
              <a:buNone/>
            </a:pPr>
            <a:endParaRPr lang="en-FR" dirty="0">
              <a:latin typeface="+mn-lt"/>
            </a:endParaRPr>
          </a:p>
          <a:p>
            <a:r>
              <a:rPr lang="en-FR" dirty="0">
                <a:latin typeface="+mn-lt"/>
              </a:rPr>
              <a:t>Requires all group members to know </a:t>
            </a:r>
            <a:r>
              <a:rPr lang="el-GR" dirty="0">
                <a:latin typeface="+mn-lt"/>
                <a:ea typeface="Cambria Math" panose="02040503050406030204" pitchFamily="18" charset="0"/>
              </a:rPr>
              <a:t>π</a:t>
            </a:r>
            <a:r>
              <a:rPr lang="es-ES" dirty="0">
                <a:latin typeface="+mn-lt"/>
                <a:ea typeface="Cambria Math" panose="02040503050406030204" pitchFamily="18" charset="0"/>
              </a:rPr>
              <a:t> and use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it</a:t>
            </a:r>
            <a:r>
              <a:rPr lang="es-ES" dirty="0">
                <a:latin typeface="+mn-lt"/>
                <a:ea typeface="Cambria Math" panose="02040503050406030204" pitchFamily="18" charset="0"/>
              </a:rPr>
              <a:t> in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MulSign</a:t>
            </a:r>
            <a:endParaRPr lang="es-ES" dirty="0">
              <a:latin typeface="+mn-lt"/>
              <a:ea typeface="Cambria Math" panose="02040503050406030204" pitchFamily="18" charset="0"/>
            </a:endParaRPr>
          </a:p>
          <a:p>
            <a:pPr marL="152396" indent="0">
              <a:buNone/>
            </a:pPr>
            <a:endParaRPr lang="es-ES" dirty="0">
              <a:latin typeface="+mn-lt"/>
              <a:ea typeface="Cambria Math" panose="02040503050406030204" pitchFamily="18" charset="0"/>
            </a:endParaRPr>
          </a:p>
          <a:p>
            <a:r>
              <a:rPr lang="es-ES" dirty="0">
                <a:latin typeface="+mn-lt"/>
                <a:ea typeface="Cambria Math" panose="02040503050406030204" pitchFamily="18" charset="0"/>
              </a:rPr>
              <a:t>Small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increase</a:t>
            </a:r>
            <a:r>
              <a:rPr lang="es-ES" dirty="0">
                <a:latin typeface="+mn-lt"/>
                <a:ea typeface="Cambria Math" panose="02040503050406030204" pitchFamily="18" charset="0"/>
              </a:rPr>
              <a:t> in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parameters</a:t>
            </a:r>
            <a:r>
              <a:rPr lang="es-ES" dirty="0">
                <a:latin typeface="+mn-lt"/>
                <a:ea typeface="Cambria Math" panose="02040503050406030204" pitchFamily="18" charset="0"/>
              </a:rPr>
              <a:t>’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size</a:t>
            </a:r>
            <a:r>
              <a:rPr lang="es-ES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to</a:t>
            </a:r>
            <a:r>
              <a:rPr lang="es-ES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+mn-lt"/>
                <a:ea typeface="Cambria Math" panose="02040503050406030204" pitchFamily="18" charset="0"/>
              </a:rPr>
              <a:t>correct</a:t>
            </a:r>
            <a:r>
              <a:rPr lang="en-FR" dirty="0">
                <a:latin typeface="+mn-lt"/>
              </a:rPr>
              <a:t> rejection sampling</a:t>
            </a:r>
          </a:p>
          <a:p>
            <a:pPr marL="152396" indent="0">
              <a:buNone/>
            </a:pPr>
            <a:endParaRPr lang="en-FR" dirty="0">
              <a:latin typeface="+mn-lt"/>
            </a:endParaRPr>
          </a:p>
          <a:p>
            <a:r>
              <a:rPr lang="en-FR" dirty="0">
                <a:latin typeface="+mn-lt"/>
              </a:rPr>
              <a:t>Signature’s distribution leaks the group size</a:t>
            </a:r>
          </a:p>
          <a:p>
            <a:pPr lvl="1"/>
            <a:r>
              <a:rPr lang="en-FR" sz="2800" dirty="0">
                <a:latin typeface="+mn-lt"/>
              </a:rPr>
              <a:t>We achieve a relaxed notion of Set Privacy (weak Set Privacy)</a:t>
            </a:r>
          </a:p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0B3F7-FBE3-1422-973A-E137D9316A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7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3A37-647C-FD6C-1B8B-AB375DC58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3140-EF06-F955-8FAB-D00CA1FD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sz="4000" dirty="0"/>
              <a:t>Conclusion &amp; Future Work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3716-4AED-A666-D203-B46D74A1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679" y="1551873"/>
            <a:ext cx="9962841" cy="4555200"/>
          </a:xfrm>
        </p:spPr>
        <p:txBody>
          <a:bodyPr>
            <a:noAutofit/>
          </a:bodyPr>
          <a:lstStyle/>
          <a:p>
            <a:r>
              <a:rPr lang="en-FR" dirty="0">
                <a:latin typeface="+mn-lt"/>
              </a:rPr>
              <a:t>Generic Technique to lift standard multi-signatures to privacy-preserving ones.</a:t>
            </a:r>
          </a:p>
          <a:p>
            <a:endParaRPr lang="en-FR" dirty="0">
              <a:latin typeface="+mn-lt"/>
            </a:endParaRPr>
          </a:p>
          <a:p>
            <a:r>
              <a:rPr lang="en-FR" dirty="0">
                <a:latin typeface="+mn-lt"/>
              </a:rPr>
              <a:t>Variants for Schnorr-type signatures without overhead</a:t>
            </a:r>
          </a:p>
          <a:p>
            <a:pPr lvl="1"/>
            <a:r>
              <a:rPr lang="en-FR" sz="2800" dirty="0">
                <a:latin typeface="+mn-lt"/>
              </a:rPr>
              <a:t>Applies to popular schemes such as MuSig2</a:t>
            </a:r>
          </a:p>
          <a:p>
            <a:pPr lvl="1"/>
            <a:r>
              <a:rPr lang="en-FR" sz="2800" dirty="0">
                <a:latin typeface="+mn-lt"/>
              </a:rPr>
              <a:t>First post-quantum realization from lattice</a:t>
            </a:r>
          </a:p>
          <a:p>
            <a:pPr lvl="1"/>
            <a:endParaRPr lang="en-FR" sz="2800" dirty="0">
              <a:latin typeface="+mn-lt"/>
            </a:endParaRPr>
          </a:p>
          <a:p>
            <a:r>
              <a:rPr lang="en-FR" dirty="0">
                <a:latin typeface="+mn-lt"/>
              </a:rPr>
              <a:t>Privacy against insiders remains an open problem</a:t>
            </a:r>
          </a:p>
          <a:p>
            <a:endParaRPr lang="en-FR" dirty="0">
              <a:latin typeface="+mn-lt"/>
            </a:endParaRPr>
          </a:p>
          <a:p>
            <a:r>
              <a:rPr lang="en-FR" dirty="0">
                <a:latin typeface="+mn-lt"/>
              </a:rPr>
              <a:t>Extend our ideas to other post-quantum multi-signatures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A85D2-BBF5-3CF8-ED25-45D37F35A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graphicFrame>
        <p:nvGraphicFramePr>
          <p:cNvPr id="7" name="Tablo 24">
            <a:extLst>
              <a:ext uri="{FF2B5EF4-FFF2-40B4-BE49-F238E27FC236}">
                <a16:creationId xmlns:a16="http://schemas.microsoft.com/office/drawing/2014/main" id="{5C0E8768-5AEF-D426-5232-2843F1121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63476"/>
              </p:ext>
            </p:extLst>
          </p:nvPr>
        </p:nvGraphicFramePr>
        <p:xfrm>
          <a:off x="9409273" y="2133586"/>
          <a:ext cx="2036731" cy="29007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36731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111090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/>
                        <a:t>Check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out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our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eprint</a:t>
                      </a:r>
                      <a:r>
                        <a:rPr lang="tr-TR" sz="2400" dirty="0"/>
                        <a:t>!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178984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08BAA29B-9BBE-CEDC-2D39-65E2CE163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9273" y="3192504"/>
            <a:ext cx="2036731" cy="20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0C557-5B7F-6AB2-CD55-6AE9DA90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D3E581-02CF-8ECA-897F-3C45AAF1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References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378280-F45F-ABA0-5507-E911A049A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[BDN18]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Boneh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, D.,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Drijvers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, M.,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Neven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, G. (2018). Compact Multi-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signatures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for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Smaller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+mn-lt"/>
              </a:rPr>
              <a:t>Blockchains</a:t>
            </a:r>
            <a:r>
              <a:rPr lang="tr-TR" b="0" i="0" dirty="0">
                <a:solidFill>
                  <a:srgbClr val="333333"/>
                </a:solidFill>
                <a:effectLst/>
                <a:latin typeface="+mn-lt"/>
              </a:rPr>
              <a:t>. ASIACRYPT 2018. </a:t>
            </a:r>
            <a:endParaRPr lang="tr-TR" dirty="0">
              <a:solidFill>
                <a:srgbClr val="333333"/>
              </a:solidFill>
              <a:latin typeface="+mn-lt"/>
            </a:endParaRPr>
          </a:p>
          <a:p>
            <a:pPr marL="152396" indent="0" algn="l">
              <a:buNone/>
            </a:pPr>
            <a:endParaRPr lang="tr-TR" dirty="0">
              <a:solidFill>
                <a:srgbClr val="333333"/>
              </a:solidFill>
              <a:latin typeface="+mn-lt"/>
            </a:endParaRPr>
          </a:p>
          <a:p>
            <a:pPr marL="152396" indent="0">
              <a:buNone/>
            </a:pPr>
            <a:r>
              <a:rPr lang="tr-TR" dirty="0">
                <a:solidFill>
                  <a:srgbClr val="333333"/>
                </a:solidFill>
                <a:latin typeface="+mn-lt"/>
              </a:rPr>
              <a:t>[L</a:t>
            </a:r>
            <a:r>
              <a:rPr lang="en-US" sz="2800" dirty="0">
                <a:latin typeface="+mn-lt"/>
              </a:rPr>
              <a:t>Ö24</a:t>
            </a:r>
            <a:r>
              <a:rPr lang="tr-TR" dirty="0">
                <a:solidFill>
                  <a:srgbClr val="333333"/>
                </a:solidFill>
                <a:latin typeface="+mn-lt"/>
              </a:rPr>
              <a:t>] Lehmann, A., </a:t>
            </a:r>
            <a:r>
              <a:rPr lang="en-US" sz="2800" dirty="0">
                <a:latin typeface="+mn-lt"/>
              </a:rPr>
              <a:t>Özbay, C. (2024). Multi-Signatures for Ad-hoc and Privacy-Preserving Group Signing. PKC 2024.</a:t>
            </a:r>
          </a:p>
          <a:p>
            <a:pPr marL="152396" indent="0">
              <a:buNone/>
            </a:pPr>
            <a:endParaRPr lang="en-US" dirty="0">
              <a:solidFill>
                <a:srgbClr val="333333"/>
              </a:solidFill>
              <a:latin typeface="+mn-lt"/>
            </a:endParaRPr>
          </a:p>
          <a:p>
            <a:pPr marL="152396" indent="0">
              <a:buNone/>
            </a:pPr>
            <a:r>
              <a:rPr lang="en-US" dirty="0">
                <a:solidFill>
                  <a:srgbClr val="333333"/>
                </a:solidFill>
                <a:latin typeface="+mn-lt"/>
              </a:rPr>
              <a:t>[Chen23] Chen, Y. (2023). Efficient lattice-based two-round multi-signature with trapdoor-free simulation. CRYPTO 2023.</a:t>
            </a:r>
            <a:endParaRPr lang="tr-TR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ECF1A2E-1D8C-7A11-2840-39450F94D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223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EDC979-F0A4-C53B-E481-10E821F5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as a Group | Threshold Signatures</a:t>
            </a:r>
          </a:p>
        </p:txBody>
      </p: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88FD4E5D-46B4-7E66-380C-F22B8DAD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96A239B9-673C-C98B-FE7C-C2E6937337FE}"/>
                  </a:ext>
                </a:extLst>
              </p:cNvPr>
              <p:cNvSpPr txBox="1"/>
              <p:nvPr/>
            </p:nvSpPr>
            <p:spPr>
              <a:xfrm>
                <a:off x="2343937" y="4251558"/>
                <a:ext cx="689750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96A239B9-673C-C98B-FE7C-C2E69373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37" y="4251558"/>
                <a:ext cx="689750" cy="413511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6">
            <a:extLst>
              <a:ext uri="{FF2B5EF4-FFF2-40B4-BE49-F238E27FC236}">
                <a16:creationId xmlns:a16="http://schemas.microsoft.com/office/drawing/2014/main" id="{31551896-0BE1-291D-CDEC-E253D09C06A1}"/>
              </a:ext>
            </a:extLst>
          </p:cNvPr>
          <p:cNvSpPr/>
          <p:nvPr/>
        </p:nvSpPr>
        <p:spPr>
          <a:xfrm>
            <a:off x="1304911" y="3742755"/>
            <a:ext cx="162146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501EB410-CEF9-C993-459C-50677DF84FBC}"/>
                  </a:ext>
                </a:extLst>
              </p:cNvPr>
              <p:cNvSpPr txBox="1"/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501EB410-CEF9-C993-459C-50677DF84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19" y="5708909"/>
                <a:ext cx="624898" cy="413511"/>
              </a:xfrm>
              <a:prstGeom prst="rect">
                <a:avLst/>
              </a:prstGeom>
              <a:blipFill>
                <a:blip r:embed="rId4"/>
                <a:stretch>
                  <a:fillRect l="-588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6">
            <a:extLst>
              <a:ext uri="{FF2B5EF4-FFF2-40B4-BE49-F238E27FC236}">
                <a16:creationId xmlns:a16="http://schemas.microsoft.com/office/drawing/2014/main" id="{ED9D6E57-C243-A042-55E2-69605ABC9C96}"/>
              </a:ext>
            </a:extLst>
          </p:cNvPr>
          <p:cNvSpPr/>
          <p:nvPr/>
        </p:nvSpPr>
        <p:spPr>
          <a:xfrm>
            <a:off x="1304911" y="5248617"/>
            <a:ext cx="1635822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CAA055A6-9225-B271-2E13-5AA7153AFD88}"/>
                  </a:ext>
                </a:extLst>
              </p:cNvPr>
              <p:cNvSpPr txBox="1"/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CAA055A6-9225-B271-2E13-5AA7153A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6">
            <a:extLst>
              <a:ext uri="{FF2B5EF4-FFF2-40B4-BE49-F238E27FC236}">
                <a16:creationId xmlns:a16="http://schemas.microsoft.com/office/drawing/2014/main" id="{46C42DCD-9B22-1886-2C49-F063402A0EBB}"/>
              </a:ext>
            </a:extLst>
          </p:cNvPr>
          <p:cNvSpPr/>
          <p:nvPr/>
        </p:nvSpPr>
        <p:spPr>
          <a:xfrm>
            <a:off x="1304911" y="2254272"/>
            <a:ext cx="1621467" cy="138406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Metin kutusu 28">
                <a:extLst>
                  <a:ext uri="{FF2B5EF4-FFF2-40B4-BE49-F238E27FC236}">
                    <a16:creationId xmlns:a16="http://schemas.microsoft.com/office/drawing/2014/main" id="{5402D20C-B350-8181-EACD-F1F93C31B38A}"/>
                  </a:ext>
                </a:extLst>
              </p:cNvPr>
              <p:cNvSpPr txBox="1"/>
              <p:nvPr/>
            </p:nvSpPr>
            <p:spPr>
              <a:xfrm>
                <a:off x="2351009" y="2958799"/>
                <a:ext cx="626542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Metin kutusu 28">
                <a:extLst>
                  <a:ext uri="{FF2B5EF4-FFF2-40B4-BE49-F238E27FC236}">
                    <a16:creationId xmlns:a16="http://schemas.microsoft.com/office/drawing/2014/main" id="{5402D20C-B350-8181-EACD-F1F93C31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009" y="2958799"/>
                <a:ext cx="626542" cy="413511"/>
              </a:xfrm>
              <a:prstGeom prst="rect">
                <a:avLst/>
              </a:prstGeom>
              <a:blipFill>
                <a:blip r:embed="rId6"/>
                <a:stretch>
                  <a:fillRect l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>
                <a:extLst>
                  <a:ext uri="{FF2B5EF4-FFF2-40B4-BE49-F238E27FC236}">
                    <a16:creationId xmlns:a16="http://schemas.microsoft.com/office/drawing/2014/main" id="{F0AC1E41-BEAF-B574-AD7C-BE051FD77A5E}"/>
                  </a:ext>
                </a:extLst>
              </p:cNvPr>
              <p:cNvSpPr txBox="1"/>
              <p:nvPr/>
            </p:nvSpPr>
            <p:spPr>
              <a:xfrm>
                <a:off x="2378083" y="4614582"/>
                <a:ext cx="62489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Metin kutusu 29">
                <a:extLst>
                  <a:ext uri="{FF2B5EF4-FFF2-40B4-BE49-F238E27FC236}">
                    <a16:creationId xmlns:a16="http://schemas.microsoft.com/office/drawing/2014/main" id="{F0AC1E41-BEAF-B574-AD7C-BE051FD7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083" y="4614582"/>
                <a:ext cx="624898" cy="413511"/>
              </a:xfrm>
              <a:prstGeom prst="rect">
                <a:avLst/>
              </a:prstGeom>
              <a:blipFill>
                <a:blip r:embed="rId7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ikdörtgen 32">
            <a:extLst>
              <a:ext uri="{FF2B5EF4-FFF2-40B4-BE49-F238E27FC236}">
                <a16:creationId xmlns:a16="http://schemas.microsoft.com/office/drawing/2014/main" id="{4EFD5F50-F276-51A4-D5D6-4F3F16224546}"/>
              </a:ext>
            </a:extLst>
          </p:cNvPr>
          <p:cNvSpPr/>
          <p:nvPr/>
        </p:nvSpPr>
        <p:spPr>
          <a:xfrm>
            <a:off x="5448271" y="3824369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/>
              <a:t>DKG</a:t>
            </a:r>
          </a:p>
        </p:txBody>
      </p:sp>
      <p:cxnSp>
        <p:nvCxnSpPr>
          <p:cNvPr id="35" name="Straight Arrow Connector 60">
            <a:extLst>
              <a:ext uri="{FF2B5EF4-FFF2-40B4-BE49-F238E27FC236}">
                <a16:creationId xmlns:a16="http://schemas.microsoft.com/office/drawing/2014/main" id="{4411EDC7-7F1E-1507-5838-AED41EA81338}"/>
              </a:ext>
            </a:extLst>
          </p:cNvPr>
          <p:cNvCxnSpPr>
            <a:cxnSpLocks/>
            <a:stCxn id="33" idx="1"/>
            <a:endCxn id="29" idx="3"/>
          </p:cNvCxnSpPr>
          <p:nvPr/>
        </p:nvCxnSpPr>
        <p:spPr bwMode="auto">
          <a:xfrm rot="10800000">
            <a:off x="2977551" y="3165556"/>
            <a:ext cx="2470720" cy="11115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1" name="Straight Arrow Connector 60">
            <a:extLst>
              <a:ext uri="{FF2B5EF4-FFF2-40B4-BE49-F238E27FC236}">
                <a16:creationId xmlns:a16="http://schemas.microsoft.com/office/drawing/2014/main" id="{B5B788A2-53AC-1D82-5295-827CD2AABAD9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2926378" y="4424102"/>
            <a:ext cx="2521893" cy="3248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8" name="Straight Arrow Connector 60">
            <a:extLst>
              <a:ext uri="{FF2B5EF4-FFF2-40B4-BE49-F238E27FC236}">
                <a16:creationId xmlns:a16="http://schemas.microsoft.com/office/drawing/2014/main" id="{F6F08E07-C6F7-EE00-9082-7BE5A86653F4}"/>
              </a:ext>
            </a:extLst>
          </p:cNvPr>
          <p:cNvCxnSpPr>
            <a:cxnSpLocks/>
            <a:stCxn id="33" idx="3"/>
            <a:endCxn id="148" idx="1"/>
          </p:cNvCxnSpPr>
          <p:nvPr/>
        </p:nvCxnSpPr>
        <p:spPr bwMode="auto">
          <a:xfrm>
            <a:off x="6709716" y="4277080"/>
            <a:ext cx="2266188" cy="8573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32426A2-E5BF-CF09-E4FB-4AA96890DFC7}"/>
              </a:ext>
            </a:extLst>
          </p:cNvPr>
          <p:cNvSpPr/>
          <p:nvPr/>
        </p:nvSpPr>
        <p:spPr>
          <a:xfrm>
            <a:off x="5448271" y="5473586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/>
              <a:t>DKG</a:t>
            </a:r>
          </a:p>
        </p:txBody>
      </p:sp>
      <p:cxnSp>
        <p:nvCxnSpPr>
          <p:cNvPr id="54" name="Straight Arrow Connector 60">
            <a:extLst>
              <a:ext uri="{FF2B5EF4-FFF2-40B4-BE49-F238E27FC236}">
                <a16:creationId xmlns:a16="http://schemas.microsoft.com/office/drawing/2014/main" id="{DD2D4FA9-7EAA-B207-4339-2AEC4826814B}"/>
              </a:ext>
            </a:extLst>
          </p:cNvPr>
          <p:cNvCxnSpPr>
            <a:cxnSpLocks/>
            <a:stCxn id="53" idx="1"/>
          </p:cNvCxnSpPr>
          <p:nvPr/>
        </p:nvCxnSpPr>
        <p:spPr bwMode="auto">
          <a:xfrm rot="10800000">
            <a:off x="2975321" y="4839645"/>
            <a:ext cx="2472951" cy="108665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5" name="Straight Arrow Connector 60">
            <a:extLst>
              <a:ext uri="{FF2B5EF4-FFF2-40B4-BE49-F238E27FC236}">
                <a16:creationId xmlns:a16="http://schemas.microsoft.com/office/drawing/2014/main" id="{A3081F69-FBD9-9401-E7D1-CE16148CDD82}"/>
              </a:ext>
            </a:extLst>
          </p:cNvPr>
          <p:cNvCxnSpPr>
            <a:cxnSpLocks/>
            <a:stCxn id="53" idx="1"/>
            <a:endCxn id="13" idx="3"/>
          </p:cNvCxnSpPr>
          <p:nvPr/>
        </p:nvCxnSpPr>
        <p:spPr bwMode="auto">
          <a:xfrm flipH="1" flipV="1">
            <a:off x="2986217" y="5915665"/>
            <a:ext cx="2462054" cy="10632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6" name="Straight Arrow Connector 60">
            <a:extLst>
              <a:ext uri="{FF2B5EF4-FFF2-40B4-BE49-F238E27FC236}">
                <a16:creationId xmlns:a16="http://schemas.microsoft.com/office/drawing/2014/main" id="{C7FDB1F7-BE1F-013D-98FE-62B4E7A664A3}"/>
              </a:ext>
            </a:extLst>
          </p:cNvPr>
          <p:cNvCxnSpPr>
            <a:cxnSpLocks/>
            <a:stCxn id="53" idx="3"/>
            <a:endCxn id="153" idx="1"/>
          </p:cNvCxnSpPr>
          <p:nvPr/>
        </p:nvCxnSpPr>
        <p:spPr bwMode="auto">
          <a:xfrm flipV="1">
            <a:off x="6709716" y="5913403"/>
            <a:ext cx="2245776" cy="12894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6CD52384-A331-3585-6AE5-B1051897A6AC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C784958E-74F8-0E24-D3BE-37664518FD80}"/>
              </a:ext>
            </a:extLst>
          </p:cNvPr>
          <p:cNvCxnSpPr>
            <a:cxnSpLocks/>
            <a:stCxn id="142" idx="1"/>
            <a:endCxn id="124" idx="1"/>
          </p:cNvCxnSpPr>
          <p:nvPr/>
        </p:nvCxnSpPr>
        <p:spPr>
          <a:xfrm>
            <a:off x="9780666" y="2485844"/>
            <a:ext cx="1094808" cy="1041719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FD05601C-EF77-90FD-F48B-BD0E2E748247}"/>
              </a:ext>
            </a:extLst>
          </p:cNvPr>
          <p:cNvCxnSpPr>
            <a:cxnSpLocks/>
            <a:stCxn id="142" idx="2"/>
            <a:endCxn id="120" idx="3"/>
          </p:cNvCxnSpPr>
          <p:nvPr/>
        </p:nvCxnSpPr>
        <p:spPr>
          <a:xfrm>
            <a:off x="9780666" y="2903508"/>
            <a:ext cx="1094808" cy="867288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819DE619-A9D7-BFB8-9C1C-CFCB08C93CA6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8E61D715-DC6B-3A0F-6F33-1CF8A8A18FA1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145A8199-7F4C-6076-A025-70CDB7F0DE0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2F579AA9-D318-6EA2-0EEC-03F31B81646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5BD164D8-6CB8-ED42-1531-E70D341C93AF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01A01ED5-E42B-835F-B906-BFF94BFE5EA3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E9F3391D-8322-45AD-B13E-E7716D32313B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8C29FD36-5C42-C12B-7BDC-316E3709744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3963008F-8B70-1D38-C3CB-B458B539B473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DAC48732-CE29-43F2-D7A7-E922315E788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90A7C94D-35B1-4A38-843F-73F8C414DC75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033F68E1-BF67-4194-1A67-069DFD0F66F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5855A56D-22E5-40C1-6FBE-546B9B61BDC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79B2F319-4D03-8906-7761-9BC6D578352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075F6E48-4619-A86F-6461-709469303E97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F4B8FF67-6EA8-8C25-AE82-A4FA8B093D20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635AD69F-24F6-796C-1F13-6E1A3FFF7E7E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1833746A-7983-3307-05AC-F984A3AB005D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92B2A84D-8B4E-59CC-0F92-5A2DD43BFA5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EE747652-79C2-EE2D-9422-3368AE1FAD2B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A5F5BE89-12FE-AAA7-AD85-9912AF1BC5A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D3A0B47C-8407-5C8D-C81E-5583D78CC48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664B371B-F730-AD82-542F-0AFE7674793F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34BCA102-C4A9-B7CA-6E8D-78FD00E2E7B1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1638D67E-55CE-5F4F-A422-1C5C2E4EC08D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00D51729-BBBA-22A6-9612-84C1E75DF29E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FCC53828-5A4D-721F-70A8-66A7AB501F22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9280C353-4C1C-4AD2-6D28-CE16D2B8A7AC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944D564E-6610-14AA-A31F-B76D36566235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89B067E6-29B8-717D-B6FE-EF6FCD387463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5A32D8B9-95B6-DA6C-D375-6A10A5C3C8CA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E0641EE2-1124-B8BC-DD85-F556306ED1E1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D049ACE8-CA33-D7C9-CA8D-138BD656FB96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05D6127D-3D73-3A30-6B5C-F7EDEF74ED32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B12439C1-91D9-9A7A-EC36-92E94B6AC4C3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9EE4ABD9-6727-F848-9722-1035B10F004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EB45BD72-3658-DEAF-7BE0-BEC120D4EAC0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BBADC219-9F3D-7951-0EA2-FD16B0370189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6310DBA3-BF10-9138-0C61-9CECF45A6BF8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76D3D142-8929-DDE2-3D47-05248E0DFE1B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EAA164AD-C179-BE48-C6C8-7A3D3CC33DB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F381DEC7-D582-9983-E856-A4E94DDE0F02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41" name="Grup 140">
            <a:extLst>
              <a:ext uri="{FF2B5EF4-FFF2-40B4-BE49-F238E27FC236}">
                <a16:creationId xmlns:a16="http://schemas.microsoft.com/office/drawing/2014/main" id="{C8748D3C-C20A-5DC8-CBE9-1F6319C3A210}"/>
              </a:ext>
            </a:extLst>
          </p:cNvPr>
          <p:cNvGrpSpPr/>
          <p:nvPr/>
        </p:nvGrpSpPr>
        <p:grpSpPr>
          <a:xfrm>
            <a:off x="9067367" y="2460056"/>
            <a:ext cx="941636" cy="461665"/>
            <a:chOff x="7044198" y="3215452"/>
            <a:chExt cx="850642" cy="461665"/>
          </a:xfrm>
        </p:grpSpPr>
        <p:sp>
          <p:nvSpPr>
            <p:cNvPr id="142" name="Rectangle 46">
              <a:extLst>
                <a:ext uri="{FF2B5EF4-FFF2-40B4-BE49-F238E27FC236}">
                  <a16:creationId xmlns:a16="http://schemas.microsoft.com/office/drawing/2014/main" id="{12A5E4A6-9479-3A7E-0265-C8E0044D8020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014DBD9D-3466-D152-802E-229842D7737F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014DBD9D-3466-D152-802E-229842D77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6F48F4E7-32F6-44D2-FC08-495CEED96FC7}"/>
              </a:ext>
            </a:extLst>
          </p:cNvPr>
          <p:cNvCxnSpPr>
            <a:cxnSpLocks/>
            <a:stCxn id="147" idx="1"/>
            <a:endCxn id="139" idx="1"/>
          </p:cNvCxnSpPr>
          <p:nvPr/>
        </p:nvCxnSpPr>
        <p:spPr>
          <a:xfrm>
            <a:off x="9830093" y="4072497"/>
            <a:ext cx="1052448" cy="81877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54F8F78D-4459-C019-F4EF-958847A1A1EC}"/>
              </a:ext>
            </a:extLst>
          </p:cNvPr>
          <p:cNvCxnSpPr>
            <a:cxnSpLocks/>
            <a:stCxn id="147" idx="2"/>
            <a:endCxn id="138" idx="1"/>
          </p:cNvCxnSpPr>
          <p:nvPr/>
        </p:nvCxnSpPr>
        <p:spPr>
          <a:xfrm>
            <a:off x="9830093" y="4524597"/>
            <a:ext cx="1052448" cy="51352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E1435512-9602-9EC2-8BE7-0A598D6441C4}"/>
              </a:ext>
            </a:extLst>
          </p:cNvPr>
          <p:cNvGrpSpPr/>
          <p:nvPr/>
        </p:nvGrpSpPr>
        <p:grpSpPr>
          <a:xfrm>
            <a:off x="8975904" y="4046709"/>
            <a:ext cx="1018970" cy="477888"/>
            <a:chOff x="6046978" y="3215452"/>
            <a:chExt cx="1847862" cy="47788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4BCE7583-E635-5939-F299-2E1B0B3E3AA4}"/>
                </a:ext>
              </a:extLst>
            </p:cNvPr>
            <p:cNvSpPr/>
            <p:nvPr/>
          </p:nvSpPr>
          <p:spPr>
            <a:xfrm>
              <a:off x="6176789" y="3241240"/>
              <a:ext cx="141922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1A30949F-5982-1512-77A0-8202352027D0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1A30949F-5982-1512-77A0-820235202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2783D6F2-920D-347A-2DAF-20BCF5B78195}"/>
              </a:ext>
            </a:extLst>
          </p:cNvPr>
          <p:cNvCxnSpPr>
            <a:cxnSpLocks/>
            <a:stCxn id="152" idx="1"/>
            <a:endCxn id="131" idx="2"/>
          </p:cNvCxnSpPr>
          <p:nvPr/>
        </p:nvCxnSpPr>
        <p:spPr>
          <a:xfrm flipV="1">
            <a:off x="9830682" y="5380766"/>
            <a:ext cx="1051859" cy="31948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5E774789-45DF-0537-A302-34133940C3E6}"/>
              </a:ext>
            </a:extLst>
          </p:cNvPr>
          <p:cNvCxnSpPr>
            <a:cxnSpLocks/>
            <a:stCxn id="152" idx="2"/>
            <a:endCxn id="130" idx="4"/>
          </p:cNvCxnSpPr>
          <p:nvPr/>
        </p:nvCxnSpPr>
        <p:spPr>
          <a:xfrm flipV="1">
            <a:off x="9830682" y="5625510"/>
            <a:ext cx="1157443" cy="52683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7F449573-7610-12F7-A8DC-2F472B53E7BD}"/>
              </a:ext>
            </a:extLst>
          </p:cNvPr>
          <p:cNvGrpSpPr/>
          <p:nvPr/>
        </p:nvGrpSpPr>
        <p:grpSpPr>
          <a:xfrm>
            <a:off x="8955492" y="5674459"/>
            <a:ext cx="1059795" cy="477888"/>
            <a:chOff x="6046979" y="3215452"/>
            <a:chExt cx="1847861" cy="477888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FA43999F-FE1E-65F9-6B80-6B10FF616B83}"/>
                </a:ext>
              </a:extLst>
            </p:cNvPr>
            <p:cNvSpPr/>
            <p:nvPr/>
          </p:nvSpPr>
          <p:spPr>
            <a:xfrm>
              <a:off x="6168496" y="3241240"/>
              <a:ext cx="1404466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AFE7DA1B-4451-BEDF-F90A-3A3DB13F3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blipFill>
                  <a:blip r:embed="rId1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56" name="Tablo 155">
            <a:extLst>
              <a:ext uri="{FF2B5EF4-FFF2-40B4-BE49-F238E27FC236}">
                <a16:creationId xmlns:a16="http://schemas.microsoft.com/office/drawing/2014/main" id="{7723A2D3-0535-340B-412A-66AD7B5A2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96099"/>
              </p:ext>
            </p:extLst>
          </p:nvPr>
        </p:nvGraphicFramePr>
        <p:xfrm>
          <a:off x="4312509" y="1897936"/>
          <a:ext cx="4479240" cy="12494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6950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798359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1123931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Long-Term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Keys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Privacy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 err="1"/>
                        <a:t>Threshold</a:t>
                      </a:r>
                      <a:r>
                        <a:rPr lang="tr-TR" dirty="0"/>
                        <a:t> 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3686E23-1855-49D3-44A8-1BF4E880FF49}"/>
              </a:ext>
            </a:extLst>
          </p:cNvPr>
          <p:cNvSpPr/>
          <p:nvPr/>
        </p:nvSpPr>
        <p:spPr>
          <a:xfrm>
            <a:off x="2162491" y="4277080"/>
            <a:ext cx="1019592" cy="81877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6CA9761B-4A9E-22B0-9932-C60FF056B16F}"/>
              </a:ext>
            </a:extLst>
          </p:cNvPr>
          <p:cNvSpPr/>
          <p:nvPr/>
        </p:nvSpPr>
        <p:spPr>
          <a:xfrm>
            <a:off x="4200890" y="3708940"/>
            <a:ext cx="4590860" cy="1246061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err="1"/>
              <a:t>Seperate</a:t>
            </a:r>
            <a:r>
              <a:rPr lang="en-US" sz="2400" dirty="0"/>
              <a:t> secret key per group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No long-term keys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Untraceable between groups groups</a:t>
            </a:r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EE6E20F-F2D9-29B1-F9C0-268EC21DD731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3182083" y="4017055"/>
            <a:ext cx="1130425" cy="66941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148">
            <a:extLst>
              <a:ext uri="{FF2B5EF4-FFF2-40B4-BE49-F238E27FC236}">
                <a16:creationId xmlns:a16="http://schemas.microsoft.com/office/drawing/2014/main" id="{84529562-F9BF-23BC-4428-34DB1F904E83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9780666" y="1674181"/>
            <a:ext cx="1083978" cy="34684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149">
            <a:extLst>
              <a:ext uri="{FF2B5EF4-FFF2-40B4-BE49-F238E27FC236}">
                <a16:creationId xmlns:a16="http://schemas.microsoft.com/office/drawing/2014/main" id="{097B6626-0FCC-6BBB-1BC8-EAB3A52B276D}"/>
              </a:ext>
            </a:extLst>
          </p:cNvPr>
          <p:cNvCxnSpPr>
            <a:cxnSpLocks/>
            <a:stCxn id="64" idx="2"/>
            <a:endCxn id="106" idx="3"/>
          </p:cNvCxnSpPr>
          <p:nvPr/>
        </p:nvCxnSpPr>
        <p:spPr>
          <a:xfrm>
            <a:off x="9785082" y="2117117"/>
            <a:ext cx="1079562" cy="98195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20">
                <a:extLst>
                  <a:ext uri="{FF2B5EF4-FFF2-40B4-BE49-F238E27FC236}">
                    <a16:creationId xmlns:a16="http://schemas.microsoft.com/office/drawing/2014/main" id="{E74FAEC1-1408-DC61-1F5B-16D246237CEB}"/>
                  </a:ext>
                </a:extLst>
              </p:cNvPr>
              <p:cNvSpPr txBox="1"/>
              <p:nvPr/>
            </p:nvSpPr>
            <p:spPr>
              <a:xfrm>
                <a:off x="2314191" y="3864988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Metin kutusu 20">
                <a:extLst>
                  <a:ext uri="{FF2B5EF4-FFF2-40B4-BE49-F238E27FC236}">
                    <a16:creationId xmlns:a16="http://schemas.microsoft.com/office/drawing/2014/main" id="{E74FAEC1-1408-DC61-1F5B-16D246237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91" y="3864988"/>
                <a:ext cx="62654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A toy figurine of a child&#10;&#10;Description automatically generated">
            <a:extLst>
              <a:ext uri="{FF2B5EF4-FFF2-40B4-BE49-F238E27FC236}">
                <a16:creationId xmlns:a16="http://schemas.microsoft.com/office/drawing/2014/main" id="{BCCE735A-CF68-D5B3-4456-F11C82CFD2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1558" y="2351128"/>
            <a:ext cx="818277" cy="1254954"/>
          </a:xfrm>
          <a:prstGeom prst="rect">
            <a:avLst/>
          </a:prstGeom>
        </p:spPr>
      </p:pic>
      <p:pic>
        <p:nvPicPr>
          <p:cNvPr id="45" name="Picture 44" descr="A toy figurine of a child holding a white owl&#10;&#10;Description automatically generated">
            <a:extLst>
              <a:ext uri="{FF2B5EF4-FFF2-40B4-BE49-F238E27FC236}">
                <a16:creationId xmlns:a16="http://schemas.microsoft.com/office/drawing/2014/main" id="{943F2486-769E-C238-3FF4-F1EC143C80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5403" y="5366323"/>
            <a:ext cx="884432" cy="1261058"/>
          </a:xfrm>
          <a:prstGeom prst="rect">
            <a:avLst/>
          </a:prstGeom>
        </p:spPr>
      </p:pic>
      <p:pic>
        <p:nvPicPr>
          <p:cNvPr id="49" name="Graphic 48" descr="Checkbox Crossed with solid fill">
            <a:extLst>
              <a:ext uri="{FF2B5EF4-FFF2-40B4-BE49-F238E27FC236}">
                <a16:creationId xmlns:a16="http://schemas.microsoft.com/office/drawing/2014/main" id="{73544D49-504A-FD2B-4736-4F2A809D1C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21123" y="2432236"/>
            <a:ext cx="777185" cy="777185"/>
          </a:xfrm>
          <a:prstGeom prst="rect">
            <a:avLst/>
          </a:prstGeom>
        </p:spPr>
      </p:pic>
      <p:pic>
        <p:nvPicPr>
          <p:cNvPr id="57" name="Graphic 56" descr="Checkbox Ticked with solid fill">
            <a:extLst>
              <a:ext uri="{FF2B5EF4-FFF2-40B4-BE49-F238E27FC236}">
                <a16:creationId xmlns:a16="http://schemas.microsoft.com/office/drawing/2014/main" id="{39DF6209-C241-31FD-322B-8A330093F3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02746" y="2436454"/>
            <a:ext cx="777185" cy="777185"/>
          </a:xfrm>
          <a:prstGeom prst="rect">
            <a:avLst/>
          </a:prstGeom>
        </p:spPr>
      </p:pic>
      <p:grpSp>
        <p:nvGrpSpPr>
          <p:cNvPr id="63" name="Grup 140">
            <a:extLst>
              <a:ext uri="{FF2B5EF4-FFF2-40B4-BE49-F238E27FC236}">
                <a16:creationId xmlns:a16="http://schemas.microsoft.com/office/drawing/2014/main" id="{5862AFFB-1B28-80D9-49E0-4678D39B8A07}"/>
              </a:ext>
            </a:extLst>
          </p:cNvPr>
          <p:cNvGrpSpPr/>
          <p:nvPr/>
        </p:nvGrpSpPr>
        <p:grpSpPr>
          <a:xfrm>
            <a:off x="9067359" y="1673665"/>
            <a:ext cx="947477" cy="461665"/>
            <a:chOff x="7044198" y="3215452"/>
            <a:chExt cx="850642" cy="461665"/>
          </a:xfrm>
        </p:grpSpPr>
        <p:sp>
          <p:nvSpPr>
            <p:cNvPr id="64" name="Rectangle 46">
              <a:extLst>
                <a:ext uri="{FF2B5EF4-FFF2-40B4-BE49-F238E27FC236}">
                  <a16:creationId xmlns:a16="http://schemas.microsoft.com/office/drawing/2014/main" id="{627DD392-39A2-6AFE-46A2-365715243EE8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Metin kutusu 142">
                  <a:extLst>
                    <a:ext uri="{FF2B5EF4-FFF2-40B4-BE49-F238E27FC236}">
                      <a16:creationId xmlns:a16="http://schemas.microsoft.com/office/drawing/2014/main" id="{6888E995-3B3A-BB67-B128-07AB3AF1C0F4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Metin kutusu 142">
                  <a:extLst>
                    <a:ext uri="{FF2B5EF4-FFF2-40B4-BE49-F238E27FC236}">
                      <a16:creationId xmlns:a16="http://schemas.microsoft.com/office/drawing/2014/main" id="{6888E995-3B3A-BB67-B128-07AB3AF1C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2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up 140">
            <a:extLst>
              <a:ext uri="{FF2B5EF4-FFF2-40B4-BE49-F238E27FC236}">
                <a16:creationId xmlns:a16="http://schemas.microsoft.com/office/drawing/2014/main" id="{E53F8694-2E6F-444A-9416-AAFF6087381F}"/>
              </a:ext>
            </a:extLst>
          </p:cNvPr>
          <p:cNvGrpSpPr/>
          <p:nvPr/>
        </p:nvGrpSpPr>
        <p:grpSpPr>
          <a:xfrm>
            <a:off x="9106930" y="3304349"/>
            <a:ext cx="945296" cy="461665"/>
            <a:chOff x="7044198" y="3215452"/>
            <a:chExt cx="850642" cy="461665"/>
          </a:xfrm>
        </p:grpSpPr>
        <p:sp>
          <p:nvSpPr>
            <p:cNvPr id="70" name="Rectangle 46">
              <a:extLst>
                <a:ext uri="{FF2B5EF4-FFF2-40B4-BE49-F238E27FC236}">
                  <a16:creationId xmlns:a16="http://schemas.microsoft.com/office/drawing/2014/main" id="{95CD2449-29FB-A439-1F65-9CD792D5B8E6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Metin kutusu 142">
                  <a:extLst>
                    <a:ext uri="{FF2B5EF4-FFF2-40B4-BE49-F238E27FC236}">
                      <a16:creationId xmlns:a16="http://schemas.microsoft.com/office/drawing/2014/main" id="{F217CC89-2D9F-8E5D-1AC9-C002F313FCA0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Metin kutusu 142">
                  <a:extLst>
                    <a:ext uri="{FF2B5EF4-FFF2-40B4-BE49-F238E27FC236}">
                      <a16:creationId xmlns:a16="http://schemas.microsoft.com/office/drawing/2014/main" id="{F217CC89-2D9F-8E5D-1AC9-C002F313FC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2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Düz Bağlayıcı 148">
            <a:extLst>
              <a:ext uri="{FF2B5EF4-FFF2-40B4-BE49-F238E27FC236}">
                <a16:creationId xmlns:a16="http://schemas.microsoft.com/office/drawing/2014/main" id="{CD427DB7-4DDA-8CC7-1ED5-4FB216085EBC}"/>
              </a:ext>
            </a:extLst>
          </p:cNvPr>
          <p:cNvCxnSpPr>
            <a:cxnSpLocks/>
            <a:endCxn id="119" idx="3"/>
          </p:cNvCxnSpPr>
          <p:nvPr/>
        </p:nvCxnSpPr>
        <p:spPr>
          <a:xfrm>
            <a:off x="9818132" y="3337152"/>
            <a:ext cx="1057342" cy="48259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149">
            <a:extLst>
              <a:ext uri="{FF2B5EF4-FFF2-40B4-BE49-F238E27FC236}">
                <a16:creationId xmlns:a16="http://schemas.microsoft.com/office/drawing/2014/main" id="{C5564DDC-9C79-EAC9-EE5F-DE8B764DC8D8}"/>
              </a:ext>
            </a:extLst>
          </p:cNvPr>
          <p:cNvCxnSpPr>
            <a:cxnSpLocks/>
            <a:stCxn id="70" idx="2"/>
            <a:endCxn id="116" idx="3"/>
          </p:cNvCxnSpPr>
          <p:nvPr/>
        </p:nvCxnSpPr>
        <p:spPr>
          <a:xfrm>
            <a:off x="9823001" y="3747801"/>
            <a:ext cx="1052473" cy="26925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Metin kutusu 20">
                <a:extLst>
                  <a:ext uri="{FF2B5EF4-FFF2-40B4-BE49-F238E27FC236}">
                    <a16:creationId xmlns:a16="http://schemas.microsoft.com/office/drawing/2014/main" id="{674D404A-8714-7AF3-D948-244E49F5CC74}"/>
                  </a:ext>
                </a:extLst>
              </p:cNvPr>
              <p:cNvSpPr txBox="1"/>
              <p:nvPr/>
            </p:nvSpPr>
            <p:spPr>
              <a:xfrm>
                <a:off x="2318036" y="5326620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Metin kutusu 20">
                <a:extLst>
                  <a:ext uri="{FF2B5EF4-FFF2-40B4-BE49-F238E27FC236}">
                    <a16:creationId xmlns:a16="http://schemas.microsoft.com/office/drawing/2014/main" id="{674D404A-8714-7AF3-D948-244E49F5C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36" y="5326620"/>
                <a:ext cx="626542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 toy figurine of a person&#10;&#10;Description automatically generated">
            <a:extLst>
              <a:ext uri="{FF2B5EF4-FFF2-40B4-BE49-F238E27FC236}">
                <a16:creationId xmlns:a16="http://schemas.microsoft.com/office/drawing/2014/main" id="{A65097A2-DCEB-4295-6F13-FA62A163B07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49140" y="3828998"/>
            <a:ext cx="895458" cy="12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  <p:bldP spid="14" grpId="0" animBg="1"/>
      <p:bldP spid="21" grpId="0"/>
      <p:bldP spid="22" grpId="0" animBg="1"/>
      <p:bldP spid="29" grpId="0"/>
      <p:bldP spid="30" grpId="0"/>
      <p:bldP spid="33" grpId="0" animBg="1"/>
      <p:bldP spid="53" grpId="0" animBg="1"/>
      <p:bldP spid="3" grpId="0" animBg="1"/>
      <p:bldP spid="52" grpId="0" animBg="1"/>
      <p:bldP spid="40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74423-4A08-EA70-F85E-4A0E306D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o 155">
            <a:extLst>
              <a:ext uri="{FF2B5EF4-FFF2-40B4-BE49-F238E27FC236}">
                <a16:creationId xmlns:a16="http://schemas.microsoft.com/office/drawing/2014/main" id="{CFD7DC3E-2A6D-23C5-D5A5-FFCE0A255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83753"/>
              </p:ext>
            </p:extLst>
          </p:nvPr>
        </p:nvGraphicFramePr>
        <p:xfrm>
          <a:off x="4312509" y="1897936"/>
          <a:ext cx="4479240" cy="12494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6950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798359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1123931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Long-Term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Keys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Privacy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609384">
                <a:tc>
                  <a:txBody>
                    <a:bodyPr/>
                    <a:lstStyle/>
                    <a:p>
                      <a:r>
                        <a:rPr lang="tr-TR" dirty="0"/>
                        <a:t>Multi-Sig.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</a:tbl>
          </a:graphicData>
        </a:graphic>
      </p:graphicFrame>
      <p:pic>
        <p:nvPicPr>
          <p:cNvPr id="57" name="Graphic 56" descr="Checkbox Ticked with solid fill">
            <a:extLst>
              <a:ext uri="{FF2B5EF4-FFF2-40B4-BE49-F238E27FC236}">
                <a16:creationId xmlns:a16="http://schemas.microsoft.com/office/drawing/2014/main" id="{021BE39E-9501-ECC7-A1AF-0FA0D3CF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1122" y="2438683"/>
            <a:ext cx="777185" cy="77718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CAA5B60-B9AD-B6D1-515E-4012092D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as a Group | Multi-Signatures with </a:t>
            </a:r>
            <a:r>
              <a:rPr lang="en-US" dirty="0" err="1"/>
              <a:t>KAg</a:t>
            </a:r>
            <a:endParaRPr lang="en-US" dirty="0"/>
          </a:p>
        </p:txBody>
      </p: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BE928BC9-947E-B83F-A79A-C1CB31FD27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FF9D173-938C-E97E-7832-6E846B52FD38}"/>
              </a:ext>
            </a:extLst>
          </p:cNvPr>
          <p:cNvSpPr/>
          <p:nvPr/>
        </p:nvSpPr>
        <p:spPr>
          <a:xfrm>
            <a:off x="1304911" y="3742755"/>
            <a:ext cx="162146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24CEB859-04B1-A77C-93C8-E5C9062FA520}"/>
              </a:ext>
            </a:extLst>
          </p:cNvPr>
          <p:cNvSpPr/>
          <p:nvPr/>
        </p:nvSpPr>
        <p:spPr>
          <a:xfrm>
            <a:off x="1304911" y="5248617"/>
            <a:ext cx="1635822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33CA64A5-89CF-CA45-2EC9-9397DB2ADD3E}"/>
                  </a:ext>
                </a:extLst>
              </p:cNvPr>
              <p:cNvSpPr txBox="1"/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33CA64A5-89CF-CA45-2EC9-9397DB2AD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6">
            <a:extLst>
              <a:ext uri="{FF2B5EF4-FFF2-40B4-BE49-F238E27FC236}">
                <a16:creationId xmlns:a16="http://schemas.microsoft.com/office/drawing/2014/main" id="{E8045F14-C313-AF35-757F-965C9BA1495E}"/>
              </a:ext>
            </a:extLst>
          </p:cNvPr>
          <p:cNvSpPr/>
          <p:nvPr/>
        </p:nvSpPr>
        <p:spPr>
          <a:xfrm>
            <a:off x="1304911" y="2254272"/>
            <a:ext cx="1621467" cy="138406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BCE08DFF-FBBC-7269-E821-A4BE512A85B9}"/>
              </a:ext>
            </a:extLst>
          </p:cNvPr>
          <p:cNvSpPr/>
          <p:nvPr/>
        </p:nvSpPr>
        <p:spPr>
          <a:xfrm>
            <a:off x="5448271" y="3824369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r>
              <a:rPr lang="en-US" sz="2300" dirty="0"/>
              <a:t>.</a:t>
            </a:r>
          </a:p>
        </p:txBody>
      </p:sp>
      <p:cxnSp>
        <p:nvCxnSpPr>
          <p:cNvPr id="35" name="Straight Arrow Connector 60">
            <a:extLst>
              <a:ext uri="{FF2B5EF4-FFF2-40B4-BE49-F238E27FC236}">
                <a16:creationId xmlns:a16="http://schemas.microsoft.com/office/drawing/2014/main" id="{A2CDAC6F-66C5-D5A4-0E88-332EF7F46756}"/>
              </a:ext>
            </a:extLst>
          </p:cNvPr>
          <p:cNvCxnSpPr>
            <a:cxnSpLocks/>
            <a:stCxn id="33" idx="1"/>
          </p:cNvCxnSpPr>
          <p:nvPr/>
        </p:nvCxnSpPr>
        <p:spPr bwMode="auto">
          <a:xfrm rot="10800000">
            <a:off x="2977551" y="3165556"/>
            <a:ext cx="2470720" cy="11115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1" name="Straight Arrow Connector 60">
            <a:extLst>
              <a:ext uri="{FF2B5EF4-FFF2-40B4-BE49-F238E27FC236}">
                <a16:creationId xmlns:a16="http://schemas.microsoft.com/office/drawing/2014/main" id="{2DB461AE-E27D-4970-25A4-240A59F2294D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2926378" y="4424102"/>
            <a:ext cx="2521893" cy="3248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8" name="Straight Arrow Connector 60">
            <a:extLst>
              <a:ext uri="{FF2B5EF4-FFF2-40B4-BE49-F238E27FC236}">
                <a16:creationId xmlns:a16="http://schemas.microsoft.com/office/drawing/2014/main" id="{09ABF8C7-9167-4797-85CE-AA652FA3AF50}"/>
              </a:ext>
            </a:extLst>
          </p:cNvPr>
          <p:cNvCxnSpPr>
            <a:cxnSpLocks/>
            <a:stCxn id="33" idx="3"/>
            <a:endCxn id="148" idx="1"/>
          </p:cNvCxnSpPr>
          <p:nvPr/>
        </p:nvCxnSpPr>
        <p:spPr bwMode="auto">
          <a:xfrm>
            <a:off x="6709716" y="4277080"/>
            <a:ext cx="2266188" cy="8573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1C4C96D-33CF-450C-AC9B-28F98C5055B0}"/>
              </a:ext>
            </a:extLst>
          </p:cNvPr>
          <p:cNvSpPr/>
          <p:nvPr/>
        </p:nvSpPr>
        <p:spPr>
          <a:xfrm>
            <a:off x="5448271" y="5473586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r>
              <a:rPr lang="en-US" sz="2300" dirty="0"/>
              <a:t>.</a:t>
            </a:r>
          </a:p>
        </p:txBody>
      </p:sp>
      <p:cxnSp>
        <p:nvCxnSpPr>
          <p:cNvPr id="54" name="Straight Arrow Connector 60">
            <a:extLst>
              <a:ext uri="{FF2B5EF4-FFF2-40B4-BE49-F238E27FC236}">
                <a16:creationId xmlns:a16="http://schemas.microsoft.com/office/drawing/2014/main" id="{1BBADED5-B923-646F-297C-91F84B4EEA0C}"/>
              </a:ext>
            </a:extLst>
          </p:cNvPr>
          <p:cNvCxnSpPr>
            <a:cxnSpLocks/>
            <a:stCxn id="53" idx="1"/>
          </p:cNvCxnSpPr>
          <p:nvPr/>
        </p:nvCxnSpPr>
        <p:spPr bwMode="auto">
          <a:xfrm rot="10800000">
            <a:off x="2975321" y="4839645"/>
            <a:ext cx="2472951" cy="108665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5" name="Straight Arrow Connector 60">
            <a:extLst>
              <a:ext uri="{FF2B5EF4-FFF2-40B4-BE49-F238E27FC236}">
                <a16:creationId xmlns:a16="http://schemas.microsoft.com/office/drawing/2014/main" id="{F4563032-ABA4-E775-4DC2-F3D383748805}"/>
              </a:ext>
            </a:extLst>
          </p:cNvPr>
          <p:cNvCxnSpPr>
            <a:cxnSpLocks/>
            <a:stCxn id="53" idx="1"/>
          </p:cNvCxnSpPr>
          <p:nvPr/>
        </p:nvCxnSpPr>
        <p:spPr bwMode="auto">
          <a:xfrm flipH="1" flipV="1">
            <a:off x="2986217" y="5915665"/>
            <a:ext cx="2462054" cy="10632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6" name="Straight Arrow Connector 60">
            <a:extLst>
              <a:ext uri="{FF2B5EF4-FFF2-40B4-BE49-F238E27FC236}">
                <a16:creationId xmlns:a16="http://schemas.microsoft.com/office/drawing/2014/main" id="{639E8ADA-4C22-C464-9840-F4D9F2BEAE2D}"/>
              </a:ext>
            </a:extLst>
          </p:cNvPr>
          <p:cNvCxnSpPr>
            <a:cxnSpLocks/>
            <a:stCxn id="53" idx="3"/>
            <a:endCxn id="153" idx="1"/>
          </p:cNvCxnSpPr>
          <p:nvPr/>
        </p:nvCxnSpPr>
        <p:spPr bwMode="auto">
          <a:xfrm flipV="1">
            <a:off x="6709716" y="5913403"/>
            <a:ext cx="2245776" cy="12894"/>
          </a:xfrm>
          <a:prstGeom prst="straightConnector1">
            <a:avLst/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F02FC032-7AA2-24FC-A2CB-F925E0637A89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BD888A65-AE5F-1675-1549-660A6FAF28F8}"/>
              </a:ext>
            </a:extLst>
          </p:cNvPr>
          <p:cNvCxnSpPr>
            <a:cxnSpLocks/>
            <a:stCxn id="142" idx="1"/>
            <a:endCxn id="124" idx="1"/>
          </p:cNvCxnSpPr>
          <p:nvPr/>
        </p:nvCxnSpPr>
        <p:spPr>
          <a:xfrm>
            <a:off x="9780666" y="2485844"/>
            <a:ext cx="1094808" cy="1041719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90542926-996D-5816-94FC-3B3C658D834D}"/>
              </a:ext>
            </a:extLst>
          </p:cNvPr>
          <p:cNvCxnSpPr>
            <a:cxnSpLocks/>
            <a:stCxn id="142" idx="2"/>
            <a:endCxn id="120" idx="3"/>
          </p:cNvCxnSpPr>
          <p:nvPr/>
        </p:nvCxnSpPr>
        <p:spPr>
          <a:xfrm>
            <a:off x="9780666" y="2903508"/>
            <a:ext cx="1094808" cy="867288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8B7C7687-E9D0-59B2-6175-206FE62CF353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E41D241C-50EA-4712-C5AC-736E9339E18B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42A41313-3299-C2BA-8813-45CAEB1D2309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61EDCA13-DBB2-07B8-4476-1FF4B4631A8D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48F0224E-5D97-9416-E0C1-E701C7D7BB6C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A55410E5-A33D-D08A-E0F7-6D1AAD6B0674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E9D283A4-7DF7-246A-87E0-24055C34C864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DA9513BD-8E82-BAE8-1713-E81027DDE736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C23205CC-AEA1-27B3-BE62-31C2DB080C68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47CB71B5-2A47-4AD1-EB43-FE1C11CCC05E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D9737817-6B00-827C-F87A-60C3BD6C3922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9908A873-17D8-CEAE-0BF5-E93B12EFB36E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845587CD-169C-1B6B-FEEB-776977E8E226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39297757-9864-2A76-3648-08F901F541D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8102E936-83AF-4166-DAAC-F87042CDE92D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B7DCB45D-E73B-4910-2B95-7A9D64692BD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435C48AF-20E6-859B-8F97-AC83C3D6F4CD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CD9B70E2-B94C-D39C-DC53-C6EF29076C12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26EBE11A-9950-059E-040F-306DA8900783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5DED5D5E-C91B-2E40-03E7-4339C4B54824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A6AA4781-C803-CCB8-E012-EF6B3ADD55D2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A87C2DB7-3285-4856-BC50-EFCB500ED4BD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D6E404B8-A2FB-0FB8-F5F0-AF597F5B8E34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79C374BC-EE82-4643-4088-E94DF7E037BC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F09D8B56-5372-C01F-BDB5-C132F4879715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0EA268F7-C3FD-7DE5-E793-D78D87532F25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63FFA4E9-5542-80E0-1E2D-8142B9A053D1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261AD12F-CD5F-8C40-04B8-2104EBAE2313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944E977F-42FA-ABD2-5377-8D7C552A99A4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0617ECD5-B64A-28A3-04D1-0F04F26ED4A9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9EE7E7B4-2585-34D5-8DE8-81A06AF3D564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3BC549B8-6B6B-3F3C-AC17-A3DF5B892853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E6DD59F0-9795-4097-4AD4-9D9FB0380422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FFC072E7-64D0-15F9-3EC0-BF847CF13273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40D4E6D3-B9FC-9425-47D1-7AF0BCCE9A0C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EECD7B6A-6E4A-EFB4-4246-851436C72B9B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016A6A22-C9E5-4116-D93B-FF7B4DB00E55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E19B9099-8B8B-D64E-0539-B2DB89299D65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78733C98-7237-E824-7911-F7C57850A386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9065971E-F408-E67F-930A-B5B476DCC2E8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B8BF261F-5E3F-8480-7019-979C18DECC59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F41C6BB4-48EC-4195-595D-53DC8394901D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41" name="Grup 140">
            <a:extLst>
              <a:ext uri="{FF2B5EF4-FFF2-40B4-BE49-F238E27FC236}">
                <a16:creationId xmlns:a16="http://schemas.microsoft.com/office/drawing/2014/main" id="{6C9034C6-87A2-88F6-76A2-8E6B3AF32818}"/>
              </a:ext>
            </a:extLst>
          </p:cNvPr>
          <p:cNvGrpSpPr/>
          <p:nvPr/>
        </p:nvGrpSpPr>
        <p:grpSpPr>
          <a:xfrm>
            <a:off x="9067367" y="2460056"/>
            <a:ext cx="941636" cy="461665"/>
            <a:chOff x="7044198" y="3215452"/>
            <a:chExt cx="850642" cy="461665"/>
          </a:xfrm>
        </p:grpSpPr>
        <p:sp>
          <p:nvSpPr>
            <p:cNvPr id="142" name="Rectangle 46">
              <a:extLst>
                <a:ext uri="{FF2B5EF4-FFF2-40B4-BE49-F238E27FC236}">
                  <a16:creationId xmlns:a16="http://schemas.microsoft.com/office/drawing/2014/main" id="{875BC1A3-D588-F449-BB71-0E8DFD6584C5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1DF6D5A5-D6D2-C18B-1ECC-990228570FBC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1DF6D5A5-D6D2-C18B-1ECC-990228570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6F3F4189-CD30-9AC4-E3D5-DC2CD94CB74E}"/>
              </a:ext>
            </a:extLst>
          </p:cNvPr>
          <p:cNvCxnSpPr>
            <a:cxnSpLocks/>
            <a:stCxn id="147" idx="1"/>
            <a:endCxn id="139" idx="1"/>
          </p:cNvCxnSpPr>
          <p:nvPr/>
        </p:nvCxnSpPr>
        <p:spPr>
          <a:xfrm>
            <a:off x="9830093" y="4072497"/>
            <a:ext cx="1052448" cy="81877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93CAE001-2448-E31B-D09A-04E4C9432B5D}"/>
              </a:ext>
            </a:extLst>
          </p:cNvPr>
          <p:cNvCxnSpPr>
            <a:cxnSpLocks/>
            <a:stCxn id="147" idx="2"/>
            <a:endCxn id="138" idx="1"/>
          </p:cNvCxnSpPr>
          <p:nvPr/>
        </p:nvCxnSpPr>
        <p:spPr>
          <a:xfrm>
            <a:off x="9830093" y="4524597"/>
            <a:ext cx="1052448" cy="51352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23A49624-1F4F-35CD-6C29-7AEE36B039B0}"/>
              </a:ext>
            </a:extLst>
          </p:cNvPr>
          <p:cNvGrpSpPr/>
          <p:nvPr/>
        </p:nvGrpSpPr>
        <p:grpSpPr>
          <a:xfrm>
            <a:off x="8975904" y="4046709"/>
            <a:ext cx="1018970" cy="477888"/>
            <a:chOff x="6046978" y="3215452"/>
            <a:chExt cx="1847862" cy="47788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6F076698-C921-3097-6071-F729DCB00148}"/>
                </a:ext>
              </a:extLst>
            </p:cNvPr>
            <p:cNvSpPr/>
            <p:nvPr/>
          </p:nvSpPr>
          <p:spPr>
            <a:xfrm>
              <a:off x="6176789" y="3241240"/>
              <a:ext cx="141922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5DE9570A-C134-0037-8BEE-20E4B3D71003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5DE9570A-C134-0037-8BEE-20E4B3D71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7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F21C8545-2E3E-F9D5-8C5A-455E67A0110B}"/>
              </a:ext>
            </a:extLst>
          </p:cNvPr>
          <p:cNvCxnSpPr>
            <a:cxnSpLocks/>
            <a:stCxn id="152" idx="1"/>
            <a:endCxn id="131" idx="2"/>
          </p:cNvCxnSpPr>
          <p:nvPr/>
        </p:nvCxnSpPr>
        <p:spPr>
          <a:xfrm flipV="1">
            <a:off x="9830682" y="5380766"/>
            <a:ext cx="1051859" cy="319481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64E2845E-26AE-F9AD-701B-A5002C8EACE1}"/>
              </a:ext>
            </a:extLst>
          </p:cNvPr>
          <p:cNvCxnSpPr>
            <a:cxnSpLocks/>
            <a:stCxn id="152" idx="2"/>
            <a:endCxn id="130" idx="4"/>
          </p:cNvCxnSpPr>
          <p:nvPr/>
        </p:nvCxnSpPr>
        <p:spPr>
          <a:xfrm flipV="1">
            <a:off x="9830682" y="5625510"/>
            <a:ext cx="1157443" cy="52683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D66A24DA-20A9-51DC-10FC-4CDB60CB642B}"/>
              </a:ext>
            </a:extLst>
          </p:cNvPr>
          <p:cNvGrpSpPr/>
          <p:nvPr/>
        </p:nvGrpSpPr>
        <p:grpSpPr>
          <a:xfrm>
            <a:off x="8955492" y="5674459"/>
            <a:ext cx="1059795" cy="477888"/>
            <a:chOff x="6046979" y="3215452"/>
            <a:chExt cx="1847861" cy="477888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3B35E856-546F-A000-747B-D91B4D10EC9C}"/>
                </a:ext>
              </a:extLst>
            </p:cNvPr>
            <p:cNvSpPr/>
            <p:nvPr/>
          </p:nvSpPr>
          <p:spPr>
            <a:xfrm>
              <a:off x="6168496" y="3241240"/>
              <a:ext cx="140446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8423B010-4896-6D4C-E898-0ADC4EFE5E03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8423B010-4896-6D4C-E898-0ADC4EFE5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blipFill>
                  <a:blip r:embed="rId8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FC26EB-354A-8B80-802C-28A19BFA58CD}"/>
              </a:ext>
            </a:extLst>
          </p:cNvPr>
          <p:cNvSpPr/>
          <p:nvPr/>
        </p:nvSpPr>
        <p:spPr>
          <a:xfrm>
            <a:off x="7681543" y="2438743"/>
            <a:ext cx="1019592" cy="81877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Düz Bağlayıcı 148">
            <a:extLst>
              <a:ext uri="{FF2B5EF4-FFF2-40B4-BE49-F238E27FC236}">
                <a16:creationId xmlns:a16="http://schemas.microsoft.com/office/drawing/2014/main" id="{AE7F0A02-00C1-01E2-BDBA-ECF0F380AC82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9780666" y="1674181"/>
            <a:ext cx="1083978" cy="34684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149">
            <a:extLst>
              <a:ext uri="{FF2B5EF4-FFF2-40B4-BE49-F238E27FC236}">
                <a16:creationId xmlns:a16="http://schemas.microsoft.com/office/drawing/2014/main" id="{BBE271A8-BF60-390B-43BB-49E85FD7ED96}"/>
              </a:ext>
            </a:extLst>
          </p:cNvPr>
          <p:cNvCxnSpPr>
            <a:cxnSpLocks/>
            <a:stCxn id="64" idx="2"/>
            <a:endCxn id="106" idx="3"/>
          </p:cNvCxnSpPr>
          <p:nvPr/>
        </p:nvCxnSpPr>
        <p:spPr>
          <a:xfrm>
            <a:off x="9785082" y="2117117"/>
            <a:ext cx="1079562" cy="98195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20">
                <a:extLst>
                  <a:ext uri="{FF2B5EF4-FFF2-40B4-BE49-F238E27FC236}">
                    <a16:creationId xmlns:a16="http://schemas.microsoft.com/office/drawing/2014/main" id="{7F9AF150-8496-F82B-C393-A38F3CA84422}"/>
                  </a:ext>
                </a:extLst>
              </p:cNvPr>
              <p:cNvSpPr txBox="1"/>
              <p:nvPr/>
            </p:nvSpPr>
            <p:spPr>
              <a:xfrm>
                <a:off x="2314191" y="3864988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Metin kutusu 20">
                <a:extLst>
                  <a:ext uri="{FF2B5EF4-FFF2-40B4-BE49-F238E27FC236}">
                    <a16:creationId xmlns:a16="http://schemas.microsoft.com/office/drawing/2014/main" id="{7F9AF150-8496-F82B-C393-A38F3CA84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91" y="3864988"/>
                <a:ext cx="6265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A toy figurine of a child&#10;&#10;Description automatically generated">
            <a:extLst>
              <a:ext uri="{FF2B5EF4-FFF2-40B4-BE49-F238E27FC236}">
                <a16:creationId xmlns:a16="http://schemas.microsoft.com/office/drawing/2014/main" id="{94840BC4-425E-EE11-BEF5-261EBDAD87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1558" y="2351128"/>
            <a:ext cx="818277" cy="1254954"/>
          </a:xfrm>
          <a:prstGeom prst="rect">
            <a:avLst/>
          </a:prstGeom>
        </p:spPr>
      </p:pic>
      <p:pic>
        <p:nvPicPr>
          <p:cNvPr id="44" name="Picture 43" descr="A toy figurine of a person&#10;&#10;Description automatically generated">
            <a:extLst>
              <a:ext uri="{FF2B5EF4-FFF2-40B4-BE49-F238E27FC236}">
                <a16:creationId xmlns:a16="http://schemas.microsoft.com/office/drawing/2014/main" id="{B1852C98-B7F3-4797-205A-5D526DC77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9140" y="3828998"/>
            <a:ext cx="895458" cy="1235561"/>
          </a:xfrm>
          <a:prstGeom prst="rect">
            <a:avLst/>
          </a:prstGeom>
        </p:spPr>
      </p:pic>
      <p:pic>
        <p:nvPicPr>
          <p:cNvPr id="45" name="Picture 44" descr="A toy figurine of a child holding a white owl&#10;&#10;Description automatically generated">
            <a:extLst>
              <a:ext uri="{FF2B5EF4-FFF2-40B4-BE49-F238E27FC236}">
                <a16:creationId xmlns:a16="http://schemas.microsoft.com/office/drawing/2014/main" id="{E11D75BE-4301-B34B-A92D-E9C43FAC03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403" y="5366323"/>
            <a:ext cx="884432" cy="1261058"/>
          </a:xfrm>
          <a:prstGeom prst="rect">
            <a:avLst/>
          </a:prstGeom>
        </p:spPr>
      </p:pic>
      <p:pic>
        <p:nvPicPr>
          <p:cNvPr id="49" name="Graphic 48" descr="Checkbox Crossed with solid fill">
            <a:extLst>
              <a:ext uri="{FF2B5EF4-FFF2-40B4-BE49-F238E27FC236}">
                <a16:creationId xmlns:a16="http://schemas.microsoft.com/office/drawing/2014/main" id="{57CDCF90-9DBB-B1F9-EB14-ED1017BD4F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02746" y="2448159"/>
            <a:ext cx="777185" cy="777185"/>
          </a:xfrm>
          <a:prstGeom prst="rect">
            <a:avLst/>
          </a:prstGeom>
        </p:spPr>
      </p:pic>
      <p:grpSp>
        <p:nvGrpSpPr>
          <p:cNvPr id="63" name="Grup 140">
            <a:extLst>
              <a:ext uri="{FF2B5EF4-FFF2-40B4-BE49-F238E27FC236}">
                <a16:creationId xmlns:a16="http://schemas.microsoft.com/office/drawing/2014/main" id="{B9EB1209-E188-E532-1722-5D680FB1CB19}"/>
              </a:ext>
            </a:extLst>
          </p:cNvPr>
          <p:cNvGrpSpPr/>
          <p:nvPr/>
        </p:nvGrpSpPr>
        <p:grpSpPr>
          <a:xfrm>
            <a:off x="9067359" y="1673665"/>
            <a:ext cx="947477" cy="461665"/>
            <a:chOff x="7044198" y="3215452"/>
            <a:chExt cx="850642" cy="461665"/>
          </a:xfrm>
        </p:grpSpPr>
        <p:sp>
          <p:nvSpPr>
            <p:cNvPr id="64" name="Rectangle 46">
              <a:extLst>
                <a:ext uri="{FF2B5EF4-FFF2-40B4-BE49-F238E27FC236}">
                  <a16:creationId xmlns:a16="http://schemas.microsoft.com/office/drawing/2014/main" id="{FC701B65-4CC5-EBE4-125A-ED5FD6A7AF8D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Metin kutusu 142">
                  <a:extLst>
                    <a:ext uri="{FF2B5EF4-FFF2-40B4-BE49-F238E27FC236}">
                      <a16:creationId xmlns:a16="http://schemas.microsoft.com/office/drawing/2014/main" id="{28EE061D-30DB-2482-BFDC-C4D613B5E700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Metin kutusu 142">
                  <a:extLst>
                    <a:ext uri="{FF2B5EF4-FFF2-40B4-BE49-F238E27FC236}">
                      <a16:creationId xmlns:a16="http://schemas.microsoft.com/office/drawing/2014/main" id="{28EE061D-30DB-2482-BFDC-C4D613B5E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up 140">
            <a:extLst>
              <a:ext uri="{FF2B5EF4-FFF2-40B4-BE49-F238E27FC236}">
                <a16:creationId xmlns:a16="http://schemas.microsoft.com/office/drawing/2014/main" id="{68A41FDF-5711-4E90-5479-F06C47097200}"/>
              </a:ext>
            </a:extLst>
          </p:cNvPr>
          <p:cNvGrpSpPr/>
          <p:nvPr/>
        </p:nvGrpSpPr>
        <p:grpSpPr>
          <a:xfrm>
            <a:off x="9106930" y="3304349"/>
            <a:ext cx="945296" cy="461665"/>
            <a:chOff x="7044198" y="3215452"/>
            <a:chExt cx="850642" cy="461665"/>
          </a:xfrm>
        </p:grpSpPr>
        <p:sp>
          <p:nvSpPr>
            <p:cNvPr id="70" name="Rectangle 46">
              <a:extLst>
                <a:ext uri="{FF2B5EF4-FFF2-40B4-BE49-F238E27FC236}">
                  <a16:creationId xmlns:a16="http://schemas.microsoft.com/office/drawing/2014/main" id="{56109CB4-33CF-A4FB-9C40-384E52F8D2D3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Metin kutusu 142">
                  <a:extLst>
                    <a:ext uri="{FF2B5EF4-FFF2-40B4-BE49-F238E27FC236}">
                      <a16:creationId xmlns:a16="http://schemas.microsoft.com/office/drawing/2014/main" id="{732AD46C-7A4B-685E-B6E0-8D1BF18BCD46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Metin kutusu 142">
                  <a:extLst>
                    <a:ext uri="{FF2B5EF4-FFF2-40B4-BE49-F238E27FC236}">
                      <a16:creationId xmlns:a16="http://schemas.microsoft.com/office/drawing/2014/main" id="{732AD46C-7A4B-685E-B6E0-8D1BF18BC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Düz Bağlayıcı 148">
            <a:extLst>
              <a:ext uri="{FF2B5EF4-FFF2-40B4-BE49-F238E27FC236}">
                <a16:creationId xmlns:a16="http://schemas.microsoft.com/office/drawing/2014/main" id="{55B90300-381E-BA54-3738-68FA9B489D09}"/>
              </a:ext>
            </a:extLst>
          </p:cNvPr>
          <p:cNvCxnSpPr>
            <a:cxnSpLocks/>
            <a:endCxn id="119" idx="3"/>
          </p:cNvCxnSpPr>
          <p:nvPr/>
        </p:nvCxnSpPr>
        <p:spPr>
          <a:xfrm>
            <a:off x="9818132" y="3337152"/>
            <a:ext cx="1057342" cy="48259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149">
            <a:extLst>
              <a:ext uri="{FF2B5EF4-FFF2-40B4-BE49-F238E27FC236}">
                <a16:creationId xmlns:a16="http://schemas.microsoft.com/office/drawing/2014/main" id="{194BC168-3596-2443-56F5-97E32D74C7C9}"/>
              </a:ext>
            </a:extLst>
          </p:cNvPr>
          <p:cNvCxnSpPr>
            <a:cxnSpLocks/>
            <a:stCxn id="70" idx="2"/>
            <a:endCxn id="116" idx="3"/>
          </p:cNvCxnSpPr>
          <p:nvPr/>
        </p:nvCxnSpPr>
        <p:spPr>
          <a:xfrm>
            <a:off x="9823001" y="3747801"/>
            <a:ext cx="1052473" cy="26925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20">
                <a:extLst>
                  <a:ext uri="{FF2B5EF4-FFF2-40B4-BE49-F238E27FC236}">
                    <a16:creationId xmlns:a16="http://schemas.microsoft.com/office/drawing/2014/main" id="{CA8C87FE-EA3D-B992-9836-4235A437121F}"/>
                  </a:ext>
                </a:extLst>
              </p:cNvPr>
              <p:cNvSpPr txBox="1"/>
              <p:nvPr/>
            </p:nvSpPr>
            <p:spPr>
              <a:xfrm>
                <a:off x="2321369" y="5366323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Metin kutusu 20">
                <a:extLst>
                  <a:ext uri="{FF2B5EF4-FFF2-40B4-BE49-F238E27FC236}">
                    <a16:creationId xmlns:a16="http://schemas.microsoft.com/office/drawing/2014/main" id="{CA8C87FE-EA3D-B992-9836-4235A4371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369" y="5366323"/>
                <a:ext cx="62654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Düz Bağlayıcı 3">
            <a:extLst>
              <a:ext uri="{FF2B5EF4-FFF2-40B4-BE49-F238E27FC236}">
                <a16:creationId xmlns:a16="http://schemas.microsoft.com/office/drawing/2014/main" id="{9A721C36-4B31-574A-D3C2-7B06FAD54495}"/>
              </a:ext>
            </a:extLst>
          </p:cNvPr>
          <p:cNvCxnSpPr>
            <a:cxnSpLocks/>
            <a:stCxn id="15" idx="0"/>
            <a:endCxn id="3" idx="4"/>
          </p:cNvCxnSpPr>
          <p:nvPr/>
        </p:nvCxnSpPr>
        <p:spPr>
          <a:xfrm flipV="1">
            <a:off x="6489786" y="3257519"/>
            <a:ext cx="1701553" cy="43938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51">
            <a:extLst>
              <a:ext uri="{FF2B5EF4-FFF2-40B4-BE49-F238E27FC236}">
                <a16:creationId xmlns:a16="http://schemas.microsoft.com/office/drawing/2014/main" id="{0289AB7E-2FAC-90A1-0DBC-91B7199D4CB9}"/>
              </a:ext>
            </a:extLst>
          </p:cNvPr>
          <p:cNvSpPr/>
          <p:nvPr/>
        </p:nvSpPr>
        <p:spPr>
          <a:xfrm>
            <a:off x="4187822" y="3696902"/>
            <a:ext cx="4603927" cy="2739357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Lehmann &amp; Özbay (PKC ‘24)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KAg</a:t>
            </a:r>
            <a:r>
              <a:rPr lang="en-US" sz="2400" dirty="0"/>
              <a:t>.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/>
              <a:t>Deterministic (</a:t>
            </a:r>
            <a:r>
              <a:rPr lang="en-US" sz="2400" dirty="0" err="1"/>
              <a:t>MSdKA</a:t>
            </a:r>
            <a:r>
              <a:rPr lang="en-US" sz="2400" dirty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/>
              <a:t>Verifiable (</a:t>
            </a:r>
            <a:r>
              <a:rPr lang="en-US" sz="2400" dirty="0" err="1"/>
              <a:t>MSvKA</a:t>
            </a:r>
            <a:r>
              <a:rPr lang="en-US" sz="24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Group Unforgeability</a:t>
            </a:r>
          </a:p>
        </p:txBody>
      </p:sp>
    </p:spTree>
    <p:extLst>
      <p:ext uri="{BB962C8B-B14F-4D97-AF65-F5344CB8AC3E}">
        <p14:creationId xmlns:p14="http://schemas.microsoft.com/office/powerpoint/2010/main" val="14738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3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F50CC5-FC63-585E-E52F-BB87AD2A3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o 17">
                <a:extLst>
                  <a:ext uri="{FF2B5EF4-FFF2-40B4-BE49-F238E27FC236}">
                    <a16:creationId xmlns:a16="http://schemas.microsoft.com/office/drawing/2014/main" id="{97DE8E7C-1FE1-9455-F9BE-3F4470C25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692909"/>
                  </p:ext>
                </p:extLst>
              </p:nvPr>
            </p:nvGraphicFramePr>
            <p:xfrm>
              <a:off x="412024" y="2053771"/>
              <a:ext cx="5452528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379788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7274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Aggregate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and output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proof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Verify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that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corresponds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to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Sign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group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Verify a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o 17">
                <a:extLst>
                  <a:ext uri="{FF2B5EF4-FFF2-40B4-BE49-F238E27FC236}">
                    <a16:creationId xmlns:a16="http://schemas.microsoft.com/office/drawing/2014/main" id="{97DE8E7C-1FE1-9455-F9BE-3F4470C25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692909"/>
                  </p:ext>
                </p:extLst>
              </p:nvPr>
            </p:nvGraphicFramePr>
            <p:xfrm>
              <a:off x="412024" y="2053771"/>
              <a:ext cx="5452528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379788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7274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3922" r="-61798" b="-5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182759" r="-6179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160784" r="-61798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164417" t="-160784" r="-1227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266000" r="-6179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164417" t="-266000" r="-1227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358824" r="-61798" b="-2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164417" t="-358824" r="-1227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468000" r="-61798" b="-1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375" t="-556863" r="-61798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164417" t="-556863" r="-1227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Dikdörtgen 26">
            <a:extLst>
              <a:ext uri="{FF2B5EF4-FFF2-40B4-BE49-F238E27FC236}">
                <a16:creationId xmlns:a16="http://schemas.microsoft.com/office/drawing/2014/main" id="{42B3C753-D1C9-15AA-3622-555704390568}"/>
              </a:ext>
            </a:extLst>
          </p:cNvPr>
          <p:cNvSpPr/>
          <p:nvPr/>
        </p:nvSpPr>
        <p:spPr>
          <a:xfrm>
            <a:off x="2812348" y="3135001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A3468708-516D-88A4-84BF-0781CDF8CF7F}"/>
              </a:ext>
            </a:extLst>
          </p:cNvPr>
          <p:cNvSpPr/>
          <p:nvPr/>
        </p:nvSpPr>
        <p:spPr>
          <a:xfrm>
            <a:off x="3787588" y="3374349"/>
            <a:ext cx="1923822" cy="29399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26D44F3F-8FBB-F519-7C63-84CE60E04245}"/>
              </a:ext>
            </a:extLst>
          </p:cNvPr>
          <p:cNvSpPr/>
          <p:nvPr/>
        </p:nvSpPr>
        <p:spPr>
          <a:xfrm>
            <a:off x="5258541" y="3094006"/>
            <a:ext cx="466411" cy="29399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9EFE916E-3D97-98CD-F545-1BB9B9D9C3FA}"/>
              </a:ext>
            </a:extLst>
          </p:cNvPr>
          <p:cNvSpPr/>
          <p:nvPr/>
        </p:nvSpPr>
        <p:spPr>
          <a:xfrm>
            <a:off x="2264438" y="4412769"/>
            <a:ext cx="503018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96AA4B7C-7B19-E966-4936-5470E8833CD0}"/>
              </a:ext>
            </a:extLst>
          </p:cNvPr>
          <p:cNvSpPr/>
          <p:nvPr/>
        </p:nvSpPr>
        <p:spPr>
          <a:xfrm>
            <a:off x="1900515" y="5022915"/>
            <a:ext cx="247313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F428801-4097-C382-76C5-FC3621A1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Syntax | Multi-Signatures with </a:t>
            </a:r>
            <a:r>
              <a:rPr lang="en-US" sz="3600" dirty="0" err="1"/>
              <a:t>KAg</a:t>
            </a:r>
            <a:endParaRPr lang="en-US" sz="3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D52CD92-81A0-671A-DC30-1675EB31C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4AE708E9-2D5B-F6B0-624C-B4610DB3573A}"/>
              </a:ext>
            </a:extLst>
          </p:cNvPr>
          <p:cNvSpPr txBox="1">
            <a:spLocks/>
          </p:cNvSpPr>
          <p:nvPr/>
        </p:nvSpPr>
        <p:spPr>
          <a:xfrm>
            <a:off x="412025" y="1576675"/>
            <a:ext cx="5422488" cy="470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6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 algn="ctr">
              <a:lnSpc>
                <a:spcPct val="120000"/>
              </a:lnSpc>
              <a:buNone/>
            </a:pPr>
            <a:r>
              <a:rPr lang="en-US" dirty="0"/>
              <a:t>Deterministic Key </a:t>
            </a:r>
            <a:r>
              <a:rPr lang="en-US" dirty="0" err="1"/>
              <a:t>Aggregatio</a:t>
            </a:r>
            <a:r>
              <a:rPr lang="tr-TR" dirty="0"/>
              <a:t>n </a:t>
            </a:r>
            <a:endParaRPr lang="tr-TR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17">
                <a:extLst>
                  <a:ext uri="{FF2B5EF4-FFF2-40B4-BE49-F238E27FC236}">
                    <a16:creationId xmlns:a16="http://schemas.microsoft.com/office/drawing/2014/main" id="{34983F4A-B024-8347-EE85-23FB7A48F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003053"/>
                  </p:ext>
                </p:extLst>
              </p:nvPr>
            </p:nvGraphicFramePr>
            <p:xfrm>
              <a:off x="6143020" y="2053771"/>
              <a:ext cx="5422488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349748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7274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Aggregate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and output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proof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Verify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that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corresponds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</a:rPr>
                            <a:t>to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Sign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group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Verify a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message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17">
                <a:extLst>
                  <a:ext uri="{FF2B5EF4-FFF2-40B4-BE49-F238E27FC236}">
                    <a16:creationId xmlns:a16="http://schemas.microsoft.com/office/drawing/2014/main" id="{34983F4A-B024-8347-EE85-23FB7A48F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003053"/>
                  </p:ext>
                </p:extLst>
              </p:nvPr>
            </p:nvGraphicFramePr>
            <p:xfrm>
              <a:off x="6143020" y="2053771"/>
              <a:ext cx="5422488" cy="421132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3349748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2072740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3922" r="-62879" b="-5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public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182759" r="-62879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Generate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key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pairs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160784" r="-62879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161585" t="-160784" r="-1220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266000" r="-6287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161585" t="-266000" r="-1220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358824" r="-62879" b="-2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161585" t="-358824" r="-1220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468000" r="-62879" b="-1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Combine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individual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dirty="0" err="1">
                              <a:solidFill>
                                <a:schemeClr val="tx1"/>
                              </a:solidFill>
                            </a:rPr>
                            <a:t>signatures</a:t>
                          </a:r>
                          <a:r>
                            <a:rPr lang="tr-TR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379" t="-556863" r="-62879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3"/>
                          <a:stretch>
                            <a:fillRect l="-161585" t="-556863" r="-1220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Dikdörtgen 26">
            <a:extLst>
              <a:ext uri="{FF2B5EF4-FFF2-40B4-BE49-F238E27FC236}">
                <a16:creationId xmlns:a16="http://schemas.microsoft.com/office/drawing/2014/main" id="{A67E988D-8C49-802C-33DB-7F8CD93431B3}"/>
              </a:ext>
            </a:extLst>
          </p:cNvPr>
          <p:cNvSpPr/>
          <p:nvPr/>
        </p:nvSpPr>
        <p:spPr>
          <a:xfrm>
            <a:off x="8543344" y="3135001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27">
            <a:extLst>
              <a:ext uri="{FF2B5EF4-FFF2-40B4-BE49-F238E27FC236}">
                <a16:creationId xmlns:a16="http://schemas.microsoft.com/office/drawing/2014/main" id="{1DB69888-7981-0F3B-E60D-2CD9F671D9D5}"/>
              </a:ext>
            </a:extLst>
          </p:cNvPr>
          <p:cNvSpPr/>
          <p:nvPr/>
        </p:nvSpPr>
        <p:spPr>
          <a:xfrm>
            <a:off x="9518584" y="3374349"/>
            <a:ext cx="1923822" cy="29399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28">
            <a:extLst>
              <a:ext uri="{FF2B5EF4-FFF2-40B4-BE49-F238E27FC236}">
                <a16:creationId xmlns:a16="http://schemas.microsoft.com/office/drawing/2014/main" id="{39D24647-9585-53EF-CD86-9B404EB37491}"/>
              </a:ext>
            </a:extLst>
          </p:cNvPr>
          <p:cNvSpPr/>
          <p:nvPr/>
        </p:nvSpPr>
        <p:spPr>
          <a:xfrm>
            <a:off x="10989537" y="3094006"/>
            <a:ext cx="466411" cy="293996"/>
          </a:xfrm>
          <a:prstGeom prst="rect">
            <a:avLst/>
          </a:prstGeom>
          <a:solidFill>
            <a:srgbClr val="F8D7CD">
              <a:alpha val="92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kdörtgen 29">
            <a:extLst>
              <a:ext uri="{FF2B5EF4-FFF2-40B4-BE49-F238E27FC236}">
                <a16:creationId xmlns:a16="http://schemas.microsoft.com/office/drawing/2014/main" id="{90192E8F-E308-8D3B-9B9C-779733CF70FE}"/>
              </a:ext>
            </a:extLst>
          </p:cNvPr>
          <p:cNvSpPr/>
          <p:nvPr/>
        </p:nvSpPr>
        <p:spPr>
          <a:xfrm>
            <a:off x="7995434" y="4412769"/>
            <a:ext cx="503018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kdörtgen 30">
            <a:extLst>
              <a:ext uri="{FF2B5EF4-FFF2-40B4-BE49-F238E27FC236}">
                <a16:creationId xmlns:a16="http://schemas.microsoft.com/office/drawing/2014/main" id="{ECD7B892-5991-828D-B19D-B9719703DD17}"/>
              </a:ext>
            </a:extLst>
          </p:cNvPr>
          <p:cNvSpPr/>
          <p:nvPr/>
        </p:nvSpPr>
        <p:spPr>
          <a:xfrm>
            <a:off x="7631511" y="5022915"/>
            <a:ext cx="247313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tin Yer Tutucusu 2">
            <a:extLst>
              <a:ext uri="{FF2B5EF4-FFF2-40B4-BE49-F238E27FC236}">
                <a16:creationId xmlns:a16="http://schemas.microsoft.com/office/drawing/2014/main" id="{15509D0D-A4C8-ACA5-25FD-F286D7ECA924}"/>
              </a:ext>
            </a:extLst>
          </p:cNvPr>
          <p:cNvSpPr txBox="1">
            <a:spLocks/>
          </p:cNvSpPr>
          <p:nvPr/>
        </p:nvSpPr>
        <p:spPr>
          <a:xfrm>
            <a:off x="6143021" y="1576675"/>
            <a:ext cx="5422488" cy="470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6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 algn="ctr">
              <a:lnSpc>
                <a:spcPct val="120000"/>
              </a:lnSpc>
              <a:buNone/>
            </a:pPr>
            <a:r>
              <a:rPr lang="en-US" dirty="0"/>
              <a:t>Verifiable Key </a:t>
            </a:r>
            <a:r>
              <a:rPr lang="en-US" dirty="0" err="1"/>
              <a:t>Aggregatio</a:t>
            </a:r>
            <a:r>
              <a:rPr lang="tr-TR" dirty="0"/>
              <a:t>n</a:t>
            </a:r>
            <a:endParaRPr lang="tr-TR" i="1" dirty="0">
              <a:latin typeface="Cambria Math" panose="02040503050406030204" pitchFamily="18" charset="0"/>
            </a:endParaRPr>
          </a:p>
        </p:txBody>
      </p:sp>
      <p:sp>
        <p:nvSpPr>
          <p:cNvPr id="19" name="Dikdörtgen 23" hidden="1">
            <a:extLst>
              <a:ext uri="{FF2B5EF4-FFF2-40B4-BE49-F238E27FC236}">
                <a16:creationId xmlns:a16="http://schemas.microsoft.com/office/drawing/2014/main" id="{52077415-F9FD-490C-7A98-B69A026A9EA1}"/>
              </a:ext>
            </a:extLst>
          </p:cNvPr>
          <p:cNvSpPr/>
          <p:nvPr/>
        </p:nvSpPr>
        <p:spPr>
          <a:xfrm>
            <a:off x="412024" y="2053772"/>
            <a:ext cx="5422488" cy="421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kdörtgen 32" hidden="1">
            <a:extLst>
              <a:ext uri="{FF2B5EF4-FFF2-40B4-BE49-F238E27FC236}">
                <a16:creationId xmlns:a16="http://schemas.microsoft.com/office/drawing/2014/main" id="{BFAC2334-C2A5-39D3-3F37-369117F87141}"/>
              </a:ext>
            </a:extLst>
          </p:cNvPr>
          <p:cNvSpPr/>
          <p:nvPr/>
        </p:nvSpPr>
        <p:spPr>
          <a:xfrm>
            <a:off x="412023" y="3094006"/>
            <a:ext cx="5422488" cy="254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kdörtgen 32" hidden="1">
            <a:extLst>
              <a:ext uri="{FF2B5EF4-FFF2-40B4-BE49-F238E27FC236}">
                <a16:creationId xmlns:a16="http://schemas.microsoft.com/office/drawing/2014/main" id="{D3921A37-26A9-DEEA-38BC-67052DC96237}"/>
              </a:ext>
            </a:extLst>
          </p:cNvPr>
          <p:cNvSpPr/>
          <p:nvPr/>
        </p:nvSpPr>
        <p:spPr>
          <a:xfrm>
            <a:off x="6143019" y="3094006"/>
            <a:ext cx="5422488" cy="254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kdörtgen 23" hidden="1">
            <a:extLst>
              <a:ext uri="{FF2B5EF4-FFF2-40B4-BE49-F238E27FC236}">
                <a16:creationId xmlns:a16="http://schemas.microsoft.com/office/drawing/2014/main" id="{0F4B82D4-C043-CB3C-AD6E-A31DBF740DB3}"/>
              </a:ext>
            </a:extLst>
          </p:cNvPr>
          <p:cNvSpPr/>
          <p:nvPr/>
        </p:nvSpPr>
        <p:spPr>
          <a:xfrm>
            <a:off x="6143018" y="2060850"/>
            <a:ext cx="5422488" cy="421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17" grpId="0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DD9E7-499F-D46E-1273-A4A0EAFA7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84257-513C-3B23-0C2D-ABC1AA6D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| Multi-Signatures with </a:t>
            </a:r>
            <a:r>
              <a:rPr lang="en-US" dirty="0" err="1"/>
              <a:t>KAg</a:t>
            </a:r>
            <a:endParaRPr lang="en-US" dirty="0"/>
          </a:p>
        </p:txBody>
      </p: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EAB5DB5D-164C-DA42-E620-F6552EB0D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B5927F4-0860-0D75-2DFB-A511A368D900}"/>
              </a:ext>
            </a:extLst>
          </p:cNvPr>
          <p:cNvSpPr/>
          <p:nvPr/>
        </p:nvSpPr>
        <p:spPr>
          <a:xfrm>
            <a:off x="1304911" y="3742755"/>
            <a:ext cx="1621467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5B7FEE6F-A656-C4F4-1217-A7EA2606BAFB}"/>
              </a:ext>
            </a:extLst>
          </p:cNvPr>
          <p:cNvSpPr/>
          <p:nvPr/>
        </p:nvSpPr>
        <p:spPr>
          <a:xfrm>
            <a:off x="1304911" y="5248617"/>
            <a:ext cx="1635822" cy="1369189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3FFA9452-AA59-CB14-1F13-BA5F70ECCA01}"/>
                  </a:ext>
                </a:extLst>
              </p:cNvPr>
              <p:cNvSpPr txBox="1"/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3FFA9452-AA59-CB14-1F13-BA5F70EC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147" y="2601756"/>
                <a:ext cx="62654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6">
            <a:extLst>
              <a:ext uri="{FF2B5EF4-FFF2-40B4-BE49-F238E27FC236}">
                <a16:creationId xmlns:a16="http://schemas.microsoft.com/office/drawing/2014/main" id="{07061089-C471-3663-2EF1-2583BE4FAA4C}"/>
              </a:ext>
            </a:extLst>
          </p:cNvPr>
          <p:cNvSpPr/>
          <p:nvPr/>
        </p:nvSpPr>
        <p:spPr>
          <a:xfrm>
            <a:off x="1304911" y="2254272"/>
            <a:ext cx="1621467" cy="1384066"/>
          </a:xfrm>
          <a:prstGeom prst="rect">
            <a:avLst/>
          </a:prstGeom>
          <a:noFill/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8D4543D5-77B1-CEA5-AA8A-F8E2F394C5B2}"/>
              </a:ext>
            </a:extLst>
          </p:cNvPr>
          <p:cNvSpPr/>
          <p:nvPr/>
        </p:nvSpPr>
        <p:spPr>
          <a:xfrm>
            <a:off x="5448271" y="2832445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r>
              <a:rPr lang="en-US" sz="2300" dirty="0"/>
              <a:t>.</a:t>
            </a:r>
          </a:p>
        </p:txBody>
      </p:sp>
      <p:cxnSp>
        <p:nvCxnSpPr>
          <p:cNvPr id="35" name="Straight Arrow Connector 60">
            <a:extLst>
              <a:ext uri="{FF2B5EF4-FFF2-40B4-BE49-F238E27FC236}">
                <a16:creationId xmlns:a16="http://schemas.microsoft.com/office/drawing/2014/main" id="{21757080-C9DB-D126-7178-70AB41B92DC8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926379" y="2832445"/>
            <a:ext cx="2521893" cy="33479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3" name="Dikdörtgen 52">
            <a:extLst>
              <a:ext uri="{FF2B5EF4-FFF2-40B4-BE49-F238E27FC236}">
                <a16:creationId xmlns:a16="http://schemas.microsoft.com/office/drawing/2014/main" id="{5C2223DE-22A7-6155-57E9-77399FE3258A}"/>
              </a:ext>
            </a:extLst>
          </p:cNvPr>
          <p:cNvSpPr/>
          <p:nvPr/>
        </p:nvSpPr>
        <p:spPr>
          <a:xfrm>
            <a:off x="5452450" y="4150760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r>
              <a:rPr lang="en-US" sz="2300" dirty="0"/>
              <a:t>.</a:t>
            </a:r>
          </a:p>
        </p:txBody>
      </p:sp>
      <p:cxnSp>
        <p:nvCxnSpPr>
          <p:cNvPr id="96" name="Düz Bağlayıcı 95">
            <a:extLst>
              <a:ext uri="{FF2B5EF4-FFF2-40B4-BE49-F238E27FC236}">
                <a16:creationId xmlns:a16="http://schemas.microsoft.com/office/drawing/2014/main" id="{1239F66F-3E1A-066C-6143-4A62DAD50232}"/>
              </a:ext>
            </a:extLst>
          </p:cNvPr>
          <p:cNvCxnSpPr/>
          <p:nvPr/>
        </p:nvCxnSpPr>
        <p:spPr>
          <a:xfrm>
            <a:off x="11339776" y="1356967"/>
            <a:ext cx="13065" cy="4714807"/>
          </a:xfrm>
          <a:prstGeom prst="line">
            <a:avLst/>
          </a:prstGeom>
          <a:ln w="31750">
            <a:solidFill>
              <a:srgbClr val="95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Bağlayıcı 96">
            <a:extLst>
              <a:ext uri="{FF2B5EF4-FFF2-40B4-BE49-F238E27FC236}">
                <a16:creationId xmlns:a16="http://schemas.microsoft.com/office/drawing/2014/main" id="{C39FE76D-2107-BB57-FDA8-175C15D48816}"/>
              </a:ext>
            </a:extLst>
          </p:cNvPr>
          <p:cNvCxnSpPr>
            <a:cxnSpLocks/>
            <a:stCxn id="142" idx="1"/>
            <a:endCxn id="124" idx="1"/>
          </p:cNvCxnSpPr>
          <p:nvPr/>
        </p:nvCxnSpPr>
        <p:spPr>
          <a:xfrm>
            <a:off x="9780666" y="2485844"/>
            <a:ext cx="1094808" cy="1041719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>
            <a:extLst>
              <a:ext uri="{FF2B5EF4-FFF2-40B4-BE49-F238E27FC236}">
                <a16:creationId xmlns:a16="http://schemas.microsoft.com/office/drawing/2014/main" id="{E337D41D-BF7A-5B57-95EA-03EB149D2664}"/>
              </a:ext>
            </a:extLst>
          </p:cNvPr>
          <p:cNvCxnSpPr>
            <a:cxnSpLocks/>
            <a:stCxn id="142" idx="2"/>
            <a:endCxn id="120" idx="3"/>
          </p:cNvCxnSpPr>
          <p:nvPr/>
        </p:nvCxnSpPr>
        <p:spPr>
          <a:xfrm>
            <a:off x="9780666" y="2903508"/>
            <a:ext cx="1094808" cy="867288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afik 27">
            <a:extLst>
              <a:ext uri="{FF2B5EF4-FFF2-40B4-BE49-F238E27FC236}">
                <a16:creationId xmlns:a16="http://schemas.microsoft.com/office/drawing/2014/main" id="{4FAA8CA4-1803-8608-AB29-1795FC32B87D}"/>
              </a:ext>
            </a:extLst>
          </p:cNvPr>
          <p:cNvGrpSpPr/>
          <p:nvPr/>
        </p:nvGrpSpPr>
        <p:grpSpPr>
          <a:xfrm>
            <a:off x="10864644" y="1531537"/>
            <a:ext cx="950265" cy="1076881"/>
            <a:chOff x="1494153" y="282394"/>
            <a:chExt cx="598161" cy="731085"/>
          </a:xfrm>
        </p:grpSpPr>
        <p:sp>
          <p:nvSpPr>
            <p:cNvPr id="100" name="Serbest Form: Şekil 99">
              <a:extLst>
                <a:ext uri="{FF2B5EF4-FFF2-40B4-BE49-F238E27FC236}">
                  <a16:creationId xmlns:a16="http://schemas.microsoft.com/office/drawing/2014/main" id="{23B5D68A-643E-65DA-8972-D96B38E8396E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1" name="Serbest Form: Şekil 100">
              <a:extLst>
                <a:ext uri="{FF2B5EF4-FFF2-40B4-BE49-F238E27FC236}">
                  <a16:creationId xmlns:a16="http://schemas.microsoft.com/office/drawing/2014/main" id="{6A4775AD-4AA0-9C94-7C51-B399094BD4E0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2" name="Serbest Form: Şekil 101">
              <a:extLst>
                <a:ext uri="{FF2B5EF4-FFF2-40B4-BE49-F238E27FC236}">
                  <a16:creationId xmlns:a16="http://schemas.microsoft.com/office/drawing/2014/main" id="{47D675E7-2778-1DD8-DF1E-75BD885F20BB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3" name="Serbest Form: Şekil 102">
              <a:extLst>
                <a:ext uri="{FF2B5EF4-FFF2-40B4-BE49-F238E27FC236}">
                  <a16:creationId xmlns:a16="http://schemas.microsoft.com/office/drawing/2014/main" id="{2D89E10E-5843-F07D-0A60-DCD57648024D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4" name="Serbest Form: Şekil 103">
              <a:extLst>
                <a:ext uri="{FF2B5EF4-FFF2-40B4-BE49-F238E27FC236}">
                  <a16:creationId xmlns:a16="http://schemas.microsoft.com/office/drawing/2014/main" id="{EEAC5A3D-2B9B-DBCF-522D-0A432FF2138F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099F38E6-8970-925B-D944-D9DB8E46DF1E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B3DF41AC-6C09-1705-BCE6-2EE97284BEB6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7" name="Serbest Form: Şekil 106">
              <a:extLst>
                <a:ext uri="{FF2B5EF4-FFF2-40B4-BE49-F238E27FC236}">
                  <a16:creationId xmlns:a16="http://schemas.microsoft.com/office/drawing/2014/main" id="{556A723E-5836-45B9-E0FA-06A11ABF31F0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8" name="Serbest Form: Şekil 107">
              <a:extLst>
                <a:ext uri="{FF2B5EF4-FFF2-40B4-BE49-F238E27FC236}">
                  <a16:creationId xmlns:a16="http://schemas.microsoft.com/office/drawing/2014/main" id="{A298652A-3C54-7F04-4B07-A308F551220C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09" name="Serbest Form: Şekil 108">
              <a:extLst>
                <a:ext uri="{FF2B5EF4-FFF2-40B4-BE49-F238E27FC236}">
                  <a16:creationId xmlns:a16="http://schemas.microsoft.com/office/drawing/2014/main" id="{A703FCAB-F944-4F7F-2ECC-A5B5B8C66D0E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0" name="Serbest Form: Şekil 109">
              <a:extLst>
                <a:ext uri="{FF2B5EF4-FFF2-40B4-BE49-F238E27FC236}">
                  <a16:creationId xmlns:a16="http://schemas.microsoft.com/office/drawing/2014/main" id="{1BE56D6C-0C87-5FBB-5AC1-CD7072AEC499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1" name="Serbest Form: Şekil 110">
              <a:extLst>
                <a:ext uri="{FF2B5EF4-FFF2-40B4-BE49-F238E27FC236}">
                  <a16:creationId xmlns:a16="http://schemas.microsoft.com/office/drawing/2014/main" id="{8731204F-8448-8A9B-F13C-69BF1DABAB3A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2" name="Serbest Form: Şekil 111">
              <a:extLst>
                <a:ext uri="{FF2B5EF4-FFF2-40B4-BE49-F238E27FC236}">
                  <a16:creationId xmlns:a16="http://schemas.microsoft.com/office/drawing/2014/main" id="{EF3B2AF1-9B76-62BE-5A4E-28EA11EA449E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13" name="Grafik 27">
            <a:extLst>
              <a:ext uri="{FF2B5EF4-FFF2-40B4-BE49-F238E27FC236}">
                <a16:creationId xmlns:a16="http://schemas.microsoft.com/office/drawing/2014/main" id="{FF73E7BF-0B0C-3496-CE74-5D9AC061BF31}"/>
              </a:ext>
            </a:extLst>
          </p:cNvPr>
          <p:cNvGrpSpPr/>
          <p:nvPr/>
        </p:nvGrpSpPr>
        <p:grpSpPr>
          <a:xfrm>
            <a:off x="10875474" y="3087021"/>
            <a:ext cx="950265" cy="1076881"/>
            <a:chOff x="1494153" y="282394"/>
            <a:chExt cx="598161" cy="731085"/>
          </a:xfrm>
        </p:grpSpPr>
        <p:sp>
          <p:nvSpPr>
            <p:cNvPr id="114" name="Serbest Form: Şekil 113">
              <a:extLst>
                <a:ext uri="{FF2B5EF4-FFF2-40B4-BE49-F238E27FC236}">
                  <a16:creationId xmlns:a16="http://schemas.microsoft.com/office/drawing/2014/main" id="{C2C8EE76-A32D-E5EF-95B2-54124FC4E33C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5" name="Serbest Form: Şekil 114">
              <a:extLst>
                <a:ext uri="{FF2B5EF4-FFF2-40B4-BE49-F238E27FC236}">
                  <a16:creationId xmlns:a16="http://schemas.microsoft.com/office/drawing/2014/main" id="{324536A7-1FE3-AE46-82CA-2A1A90D1CE60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6" name="Serbest Form: Şekil 115">
              <a:extLst>
                <a:ext uri="{FF2B5EF4-FFF2-40B4-BE49-F238E27FC236}">
                  <a16:creationId xmlns:a16="http://schemas.microsoft.com/office/drawing/2014/main" id="{1AD8B576-926C-DBAC-0439-5801F29A2488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7" name="Serbest Form: Şekil 116">
              <a:extLst>
                <a:ext uri="{FF2B5EF4-FFF2-40B4-BE49-F238E27FC236}">
                  <a16:creationId xmlns:a16="http://schemas.microsoft.com/office/drawing/2014/main" id="{CCF05A9A-5648-4153-6F17-3627D9DB0575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B15DBF27-349C-CB09-1EFF-AA66E3346CC1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9" name="Serbest Form: Şekil 118">
              <a:extLst>
                <a:ext uri="{FF2B5EF4-FFF2-40B4-BE49-F238E27FC236}">
                  <a16:creationId xmlns:a16="http://schemas.microsoft.com/office/drawing/2014/main" id="{80164384-0978-9876-CF0B-C5C78BF3CD6B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0" name="Serbest Form: Şekil 119">
              <a:extLst>
                <a:ext uri="{FF2B5EF4-FFF2-40B4-BE49-F238E27FC236}">
                  <a16:creationId xmlns:a16="http://schemas.microsoft.com/office/drawing/2014/main" id="{F854BCAA-8C12-AC2E-628E-6E41165C88EB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1" name="Serbest Form: Şekil 120">
              <a:extLst>
                <a:ext uri="{FF2B5EF4-FFF2-40B4-BE49-F238E27FC236}">
                  <a16:creationId xmlns:a16="http://schemas.microsoft.com/office/drawing/2014/main" id="{DED31833-179B-B4D7-BD6F-99DFB3D54088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2" name="Serbest Form: Şekil 121">
              <a:extLst>
                <a:ext uri="{FF2B5EF4-FFF2-40B4-BE49-F238E27FC236}">
                  <a16:creationId xmlns:a16="http://schemas.microsoft.com/office/drawing/2014/main" id="{707E60BB-C0E4-A393-9CC9-44044770314C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9851994A-B119-B527-ED8A-BA96FF7B18DE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4" name="Serbest Form: Şekil 123">
              <a:extLst>
                <a:ext uri="{FF2B5EF4-FFF2-40B4-BE49-F238E27FC236}">
                  <a16:creationId xmlns:a16="http://schemas.microsoft.com/office/drawing/2014/main" id="{7E59666D-83C0-3A98-0AFC-F7E95050BFB3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5" name="Serbest Form: Şekil 124">
              <a:extLst>
                <a:ext uri="{FF2B5EF4-FFF2-40B4-BE49-F238E27FC236}">
                  <a16:creationId xmlns:a16="http://schemas.microsoft.com/office/drawing/2014/main" id="{6522A9F1-4E47-878D-91DF-32E8801C45BB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6" name="Serbest Form: Şekil 125">
              <a:extLst>
                <a:ext uri="{FF2B5EF4-FFF2-40B4-BE49-F238E27FC236}">
                  <a16:creationId xmlns:a16="http://schemas.microsoft.com/office/drawing/2014/main" id="{6D606566-2121-988E-A6E6-B6351EB392C1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27" name="Grafik 27">
            <a:extLst>
              <a:ext uri="{FF2B5EF4-FFF2-40B4-BE49-F238E27FC236}">
                <a16:creationId xmlns:a16="http://schemas.microsoft.com/office/drawing/2014/main" id="{D6ACD1BA-6DBC-4927-8C58-57C24C93648F}"/>
              </a:ext>
            </a:extLst>
          </p:cNvPr>
          <p:cNvGrpSpPr/>
          <p:nvPr/>
        </p:nvGrpSpPr>
        <p:grpSpPr>
          <a:xfrm>
            <a:off x="10882541" y="4597578"/>
            <a:ext cx="950265" cy="1076881"/>
            <a:chOff x="1494153" y="282394"/>
            <a:chExt cx="598161" cy="731085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65297103-BD7D-1A1D-2041-99146ED9F018}"/>
                </a:ext>
              </a:extLst>
            </p:cNvPr>
            <p:cNvSpPr/>
            <p:nvPr/>
          </p:nvSpPr>
          <p:spPr>
            <a:xfrm>
              <a:off x="1959390" y="880289"/>
              <a:ext cx="99692" cy="99693"/>
            </a:xfrm>
            <a:custGeom>
              <a:avLst/>
              <a:gdLst>
                <a:gd name="connsiteX0" fmla="*/ 99696 w 99692"/>
                <a:gd name="connsiteY0" fmla="*/ 50112 h 99693"/>
                <a:gd name="connsiteX1" fmla="*/ 49584 w 99692"/>
                <a:gd name="connsiteY1" fmla="*/ 99692 h 99693"/>
                <a:gd name="connsiteX2" fmla="*/ 4 w 99692"/>
                <a:gd name="connsiteY2" fmla="*/ 49580 h 99693"/>
                <a:gd name="connsiteX3" fmla="*/ 50116 w 99692"/>
                <a:gd name="connsiteY3" fmla="*/ 0 h 99693"/>
                <a:gd name="connsiteX4" fmla="*/ 99696 w 99692"/>
                <a:gd name="connsiteY4" fmla="*/ 49580 h 99693"/>
                <a:gd name="connsiteX5" fmla="*/ 49849 w 99692"/>
                <a:gd name="connsiteY5" fmla="*/ 5011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12"/>
                  </a:moveTo>
                  <a:cubicBezTo>
                    <a:pt x="99549" y="77641"/>
                    <a:pt x="77113" y="99839"/>
                    <a:pt x="49584" y="99692"/>
                  </a:cubicBezTo>
                  <a:cubicBezTo>
                    <a:pt x="22055" y="99545"/>
                    <a:pt x="-143" y="77109"/>
                    <a:pt x="4" y="49580"/>
                  </a:cubicBezTo>
                  <a:cubicBezTo>
                    <a:pt x="151" y="22051"/>
                    <a:pt x="22586" y="-147"/>
                    <a:pt x="50116" y="0"/>
                  </a:cubicBezTo>
                  <a:cubicBezTo>
                    <a:pt x="77437" y="145"/>
                    <a:pt x="99550" y="22258"/>
                    <a:pt x="99696" y="49580"/>
                  </a:cubicBezTo>
                  <a:lnTo>
                    <a:pt x="49849" y="5011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29" name="Serbest Form: Şekil 128">
              <a:extLst>
                <a:ext uri="{FF2B5EF4-FFF2-40B4-BE49-F238E27FC236}">
                  <a16:creationId xmlns:a16="http://schemas.microsoft.com/office/drawing/2014/main" id="{A176D295-7972-A23D-23CC-16CCEE3B87DC}"/>
                </a:ext>
              </a:extLst>
            </p:cNvPr>
            <p:cNvSpPr/>
            <p:nvPr/>
          </p:nvSpPr>
          <p:spPr>
            <a:xfrm>
              <a:off x="1494153" y="515012"/>
              <a:ext cx="598161" cy="498467"/>
            </a:xfrm>
            <a:custGeom>
              <a:avLst/>
              <a:gdLst>
                <a:gd name="connsiteX0" fmla="*/ 0 w 598161"/>
                <a:gd name="connsiteY0" fmla="*/ 0 h 498467"/>
                <a:gd name="connsiteX1" fmla="*/ 0 w 598161"/>
                <a:gd name="connsiteY1" fmla="*/ 99694 h 498467"/>
                <a:gd name="connsiteX2" fmla="*/ 0 w 598161"/>
                <a:gd name="connsiteY2" fmla="*/ 232618 h 498467"/>
                <a:gd name="connsiteX3" fmla="*/ 0 w 598161"/>
                <a:gd name="connsiteY3" fmla="*/ 432005 h 498467"/>
                <a:gd name="connsiteX4" fmla="*/ 66462 w 598161"/>
                <a:gd name="connsiteY4" fmla="*/ 498468 h 498467"/>
                <a:gd name="connsiteX5" fmla="*/ 531699 w 598161"/>
                <a:gd name="connsiteY5" fmla="*/ 498468 h 498467"/>
                <a:gd name="connsiteX6" fmla="*/ 598161 w 598161"/>
                <a:gd name="connsiteY6" fmla="*/ 432005 h 498467"/>
                <a:gd name="connsiteX7" fmla="*/ 598161 w 598161"/>
                <a:gd name="connsiteY7" fmla="*/ 232618 h 498467"/>
                <a:gd name="connsiteX8" fmla="*/ 598161 w 598161"/>
                <a:gd name="connsiteY8" fmla="*/ 99694 h 498467"/>
                <a:gd name="connsiteX9" fmla="*/ 598161 w 598161"/>
                <a:gd name="connsiteY9" fmla="*/ 0 h 498467"/>
                <a:gd name="connsiteX10" fmla="*/ 0 w 598161"/>
                <a:gd name="connsiteY10" fmla="*/ 0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0"/>
                  </a:moveTo>
                  <a:lnTo>
                    <a:pt x="0" y="99694"/>
                  </a:lnTo>
                  <a:lnTo>
                    <a:pt x="0" y="232618"/>
                  </a:lnTo>
                  <a:lnTo>
                    <a:pt x="0" y="432005"/>
                  </a:lnTo>
                  <a:cubicBezTo>
                    <a:pt x="0" y="468726"/>
                    <a:pt x="29755" y="498468"/>
                    <a:pt x="66462" y="498468"/>
                  </a:cubicBezTo>
                  <a:lnTo>
                    <a:pt x="531699" y="498468"/>
                  </a:lnTo>
                  <a:cubicBezTo>
                    <a:pt x="568419" y="498468"/>
                    <a:pt x="598161" y="468726"/>
                    <a:pt x="598161" y="432005"/>
                  </a:cubicBezTo>
                  <a:lnTo>
                    <a:pt x="598161" y="232618"/>
                  </a:ln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0" name="Serbest Form: Şekil 129">
              <a:extLst>
                <a:ext uri="{FF2B5EF4-FFF2-40B4-BE49-F238E27FC236}">
                  <a16:creationId xmlns:a16="http://schemas.microsoft.com/office/drawing/2014/main" id="{39AAC0BA-BECC-CC88-8AE3-1335F5C91600}"/>
                </a:ext>
              </a:extLst>
            </p:cNvPr>
            <p:cNvSpPr/>
            <p:nvPr/>
          </p:nvSpPr>
          <p:spPr>
            <a:xfrm>
              <a:off x="1494153" y="515012"/>
              <a:ext cx="598161" cy="465236"/>
            </a:xfrm>
            <a:custGeom>
              <a:avLst/>
              <a:gdLst>
                <a:gd name="connsiteX0" fmla="*/ 0 w 598161"/>
                <a:gd name="connsiteY0" fmla="*/ 0 h 465236"/>
                <a:gd name="connsiteX1" fmla="*/ 0 w 598161"/>
                <a:gd name="connsiteY1" fmla="*/ 66462 h 465236"/>
                <a:gd name="connsiteX2" fmla="*/ 0 w 598161"/>
                <a:gd name="connsiteY2" fmla="*/ 199387 h 465236"/>
                <a:gd name="connsiteX3" fmla="*/ 0 w 598161"/>
                <a:gd name="connsiteY3" fmla="*/ 398774 h 465236"/>
                <a:gd name="connsiteX4" fmla="*/ 66462 w 598161"/>
                <a:gd name="connsiteY4" fmla="*/ 465236 h 465236"/>
                <a:gd name="connsiteX5" fmla="*/ 531699 w 598161"/>
                <a:gd name="connsiteY5" fmla="*/ 465236 h 465236"/>
                <a:gd name="connsiteX6" fmla="*/ 598161 w 598161"/>
                <a:gd name="connsiteY6" fmla="*/ 398774 h 465236"/>
                <a:gd name="connsiteX7" fmla="*/ 598161 w 598161"/>
                <a:gd name="connsiteY7" fmla="*/ 199387 h 465236"/>
                <a:gd name="connsiteX8" fmla="*/ 598161 w 598161"/>
                <a:gd name="connsiteY8" fmla="*/ 66462 h 465236"/>
                <a:gd name="connsiteX9" fmla="*/ 598161 w 598161"/>
                <a:gd name="connsiteY9" fmla="*/ 0 h 465236"/>
                <a:gd name="connsiteX10" fmla="*/ 0 w 598161"/>
                <a:gd name="connsiteY10" fmla="*/ 0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0"/>
                  </a:moveTo>
                  <a:lnTo>
                    <a:pt x="0" y="66462"/>
                  </a:lnTo>
                  <a:lnTo>
                    <a:pt x="0" y="199387"/>
                  </a:lnTo>
                  <a:lnTo>
                    <a:pt x="0" y="398774"/>
                  </a:lnTo>
                  <a:cubicBezTo>
                    <a:pt x="0" y="435494"/>
                    <a:pt x="29755" y="465236"/>
                    <a:pt x="66462" y="465236"/>
                  </a:cubicBezTo>
                  <a:lnTo>
                    <a:pt x="531699" y="465236"/>
                  </a:lnTo>
                  <a:cubicBezTo>
                    <a:pt x="568419" y="465236"/>
                    <a:pt x="598161" y="435494"/>
                    <a:pt x="598161" y="398774"/>
                  </a:cubicBezTo>
                  <a:lnTo>
                    <a:pt x="598161" y="199387"/>
                  </a:lnTo>
                  <a:lnTo>
                    <a:pt x="598161" y="66462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1" name="Serbest Form: Şekil 130">
              <a:extLst>
                <a:ext uri="{FF2B5EF4-FFF2-40B4-BE49-F238E27FC236}">
                  <a16:creationId xmlns:a16="http://schemas.microsoft.com/office/drawing/2014/main" id="{D7586230-5FCF-0E5E-F687-E9E736F46179}"/>
                </a:ext>
              </a:extLst>
            </p:cNvPr>
            <p:cNvSpPr/>
            <p:nvPr/>
          </p:nvSpPr>
          <p:spPr>
            <a:xfrm>
              <a:off x="1494153" y="515012"/>
              <a:ext cx="598161" cy="365542"/>
            </a:xfrm>
            <a:custGeom>
              <a:avLst/>
              <a:gdLst>
                <a:gd name="connsiteX0" fmla="*/ 0 w 598161"/>
                <a:gd name="connsiteY0" fmla="*/ 0 h 365542"/>
                <a:gd name="connsiteX1" fmla="*/ 0 w 598161"/>
                <a:gd name="connsiteY1" fmla="*/ 99694 h 365542"/>
                <a:gd name="connsiteX2" fmla="*/ 0 w 598161"/>
                <a:gd name="connsiteY2" fmla="*/ 299081 h 365542"/>
                <a:gd name="connsiteX3" fmla="*/ 66462 w 598161"/>
                <a:gd name="connsiteY3" fmla="*/ 365543 h 365542"/>
                <a:gd name="connsiteX4" fmla="*/ 531699 w 598161"/>
                <a:gd name="connsiteY4" fmla="*/ 365543 h 365542"/>
                <a:gd name="connsiteX5" fmla="*/ 598161 w 598161"/>
                <a:gd name="connsiteY5" fmla="*/ 299081 h 365542"/>
                <a:gd name="connsiteX6" fmla="*/ 598161 w 598161"/>
                <a:gd name="connsiteY6" fmla="*/ 99694 h 365542"/>
                <a:gd name="connsiteX7" fmla="*/ 598161 w 598161"/>
                <a:gd name="connsiteY7" fmla="*/ 0 h 365542"/>
                <a:gd name="connsiteX8" fmla="*/ 0 w 598161"/>
                <a:gd name="connsiteY8" fmla="*/ 0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0"/>
                  </a:moveTo>
                  <a:lnTo>
                    <a:pt x="0" y="99694"/>
                  </a:lnTo>
                  <a:lnTo>
                    <a:pt x="0" y="299081"/>
                  </a:lnTo>
                  <a:cubicBezTo>
                    <a:pt x="0" y="335801"/>
                    <a:pt x="29755" y="365543"/>
                    <a:pt x="66462" y="365543"/>
                  </a:cubicBezTo>
                  <a:lnTo>
                    <a:pt x="531699" y="365543"/>
                  </a:lnTo>
                  <a:cubicBezTo>
                    <a:pt x="568419" y="365543"/>
                    <a:pt x="598161" y="335801"/>
                    <a:pt x="598161" y="299081"/>
                  </a:cubicBezTo>
                  <a:lnTo>
                    <a:pt x="598161" y="99694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2" name="Serbest Form: Şekil 131">
              <a:extLst>
                <a:ext uri="{FF2B5EF4-FFF2-40B4-BE49-F238E27FC236}">
                  <a16:creationId xmlns:a16="http://schemas.microsoft.com/office/drawing/2014/main" id="{3C85B6AF-DB5D-C787-E774-CB075A0ACE40}"/>
                </a:ext>
              </a:extLst>
            </p:cNvPr>
            <p:cNvSpPr/>
            <p:nvPr/>
          </p:nvSpPr>
          <p:spPr>
            <a:xfrm>
              <a:off x="1959390" y="714133"/>
              <a:ext cx="99692" cy="99693"/>
            </a:xfrm>
            <a:custGeom>
              <a:avLst/>
              <a:gdLst>
                <a:gd name="connsiteX0" fmla="*/ 99696 w 99692"/>
                <a:gd name="connsiteY0" fmla="*/ 50107 h 99693"/>
                <a:gd name="connsiteX1" fmla="*/ 49584 w 99692"/>
                <a:gd name="connsiteY1" fmla="*/ 99687 h 99693"/>
                <a:gd name="connsiteX2" fmla="*/ 4 w 99692"/>
                <a:gd name="connsiteY2" fmla="*/ 49575 h 99693"/>
                <a:gd name="connsiteX3" fmla="*/ 50116 w 99692"/>
                <a:gd name="connsiteY3" fmla="*/ -5 h 99693"/>
                <a:gd name="connsiteX4" fmla="*/ 99696 w 99692"/>
                <a:gd name="connsiteY4" fmla="*/ 49575 h 99693"/>
                <a:gd name="connsiteX5" fmla="*/ 49849 w 99692"/>
                <a:gd name="connsiteY5" fmla="*/ 50107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7"/>
                  </a:moveTo>
                  <a:cubicBezTo>
                    <a:pt x="99549" y="77636"/>
                    <a:pt x="77113" y="99834"/>
                    <a:pt x="49584" y="99687"/>
                  </a:cubicBezTo>
                  <a:cubicBezTo>
                    <a:pt x="22055" y="99540"/>
                    <a:pt x="-143" y="77104"/>
                    <a:pt x="4" y="49575"/>
                  </a:cubicBezTo>
                  <a:cubicBezTo>
                    <a:pt x="151" y="22046"/>
                    <a:pt x="22586" y="-152"/>
                    <a:pt x="50116" y="-5"/>
                  </a:cubicBezTo>
                  <a:cubicBezTo>
                    <a:pt x="77437" y="140"/>
                    <a:pt x="99550" y="22253"/>
                    <a:pt x="99696" y="49575"/>
                  </a:cubicBezTo>
                  <a:lnTo>
                    <a:pt x="49849" y="50107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FE2588E2-A95B-1203-3DFE-A40826946508}"/>
                </a:ext>
              </a:extLst>
            </p:cNvPr>
            <p:cNvSpPr/>
            <p:nvPr/>
          </p:nvSpPr>
          <p:spPr>
            <a:xfrm>
              <a:off x="1494153" y="348857"/>
              <a:ext cx="598161" cy="498467"/>
            </a:xfrm>
            <a:custGeom>
              <a:avLst/>
              <a:gdLst>
                <a:gd name="connsiteX0" fmla="*/ 0 w 598161"/>
                <a:gd name="connsiteY0" fmla="*/ -1028 h 498467"/>
                <a:gd name="connsiteX1" fmla="*/ 0 w 598161"/>
                <a:gd name="connsiteY1" fmla="*/ 98665 h 498467"/>
                <a:gd name="connsiteX2" fmla="*/ 0 w 598161"/>
                <a:gd name="connsiteY2" fmla="*/ 231590 h 498467"/>
                <a:gd name="connsiteX3" fmla="*/ 0 w 598161"/>
                <a:gd name="connsiteY3" fmla="*/ 430977 h 498467"/>
                <a:gd name="connsiteX4" fmla="*/ 66462 w 598161"/>
                <a:gd name="connsiteY4" fmla="*/ 497439 h 498467"/>
                <a:gd name="connsiteX5" fmla="*/ 531699 w 598161"/>
                <a:gd name="connsiteY5" fmla="*/ 497439 h 498467"/>
                <a:gd name="connsiteX6" fmla="*/ 598161 w 598161"/>
                <a:gd name="connsiteY6" fmla="*/ 430977 h 498467"/>
                <a:gd name="connsiteX7" fmla="*/ 598161 w 598161"/>
                <a:gd name="connsiteY7" fmla="*/ 231590 h 498467"/>
                <a:gd name="connsiteX8" fmla="*/ 598161 w 598161"/>
                <a:gd name="connsiteY8" fmla="*/ 98665 h 498467"/>
                <a:gd name="connsiteX9" fmla="*/ 598161 w 598161"/>
                <a:gd name="connsiteY9" fmla="*/ -1028 h 498467"/>
                <a:gd name="connsiteX10" fmla="*/ 0 w 598161"/>
                <a:gd name="connsiteY10" fmla="*/ -1028 h 49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98467">
                  <a:moveTo>
                    <a:pt x="0" y="-1028"/>
                  </a:moveTo>
                  <a:lnTo>
                    <a:pt x="0" y="98665"/>
                  </a:lnTo>
                  <a:lnTo>
                    <a:pt x="0" y="231590"/>
                  </a:lnTo>
                  <a:lnTo>
                    <a:pt x="0" y="430977"/>
                  </a:lnTo>
                  <a:cubicBezTo>
                    <a:pt x="0" y="467530"/>
                    <a:pt x="29755" y="497439"/>
                    <a:pt x="66462" y="497439"/>
                  </a:cubicBezTo>
                  <a:lnTo>
                    <a:pt x="531699" y="497439"/>
                  </a:lnTo>
                  <a:cubicBezTo>
                    <a:pt x="568419" y="497439"/>
                    <a:pt x="598161" y="467530"/>
                    <a:pt x="598161" y="430977"/>
                  </a:cubicBezTo>
                  <a:lnTo>
                    <a:pt x="598161" y="231590"/>
                  </a:ln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38A2FDD0-E0C1-B1F1-A69A-6F3CDD23E81F}"/>
                </a:ext>
              </a:extLst>
            </p:cNvPr>
            <p:cNvSpPr/>
            <p:nvPr/>
          </p:nvSpPr>
          <p:spPr>
            <a:xfrm>
              <a:off x="1494153" y="348857"/>
              <a:ext cx="598161" cy="465236"/>
            </a:xfrm>
            <a:custGeom>
              <a:avLst/>
              <a:gdLst>
                <a:gd name="connsiteX0" fmla="*/ 0 w 598161"/>
                <a:gd name="connsiteY0" fmla="*/ -1028 h 465236"/>
                <a:gd name="connsiteX1" fmla="*/ 0 w 598161"/>
                <a:gd name="connsiteY1" fmla="*/ 65434 h 465236"/>
                <a:gd name="connsiteX2" fmla="*/ 0 w 598161"/>
                <a:gd name="connsiteY2" fmla="*/ 198359 h 465236"/>
                <a:gd name="connsiteX3" fmla="*/ 0 w 598161"/>
                <a:gd name="connsiteY3" fmla="*/ 397746 h 465236"/>
                <a:gd name="connsiteX4" fmla="*/ 66462 w 598161"/>
                <a:gd name="connsiteY4" fmla="*/ 464208 h 465236"/>
                <a:gd name="connsiteX5" fmla="*/ 531699 w 598161"/>
                <a:gd name="connsiteY5" fmla="*/ 464208 h 465236"/>
                <a:gd name="connsiteX6" fmla="*/ 598161 w 598161"/>
                <a:gd name="connsiteY6" fmla="*/ 397746 h 465236"/>
                <a:gd name="connsiteX7" fmla="*/ 598161 w 598161"/>
                <a:gd name="connsiteY7" fmla="*/ 198359 h 465236"/>
                <a:gd name="connsiteX8" fmla="*/ 598161 w 598161"/>
                <a:gd name="connsiteY8" fmla="*/ 65434 h 465236"/>
                <a:gd name="connsiteX9" fmla="*/ 598161 w 598161"/>
                <a:gd name="connsiteY9" fmla="*/ -1028 h 465236"/>
                <a:gd name="connsiteX10" fmla="*/ 0 w 598161"/>
                <a:gd name="connsiteY10" fmla="*/ -1028 h 46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161" h="465236">
                  <a:moveTo>
                    <a:pt x="0" y="-1028"/>
                  </a:moveTo>
                  <a:lnTo>
                    <a:pt x="0" y="65434"/>
                  </a:lnTo>
                  <a:lnTo>
                    <a:pt x="0" y="198359"/>
                  </a:lnTo>
                  <a:lnTo>
                    <a:pt x="0" y="397746"/>
                  </a:lnTo>
                  <a:cubicBezTo>
                    <a:pt x="0" y="434299"/>
                    <a:pt x="29755" y="464208"/>
                    <a:pt x="66462" y="464208"/>
                  </a:cubicBezTo>
                  <a:lnTo>
                    <a:pt x="531699" y="464208"/>
                  </a:lnTo>
                  <a:cubicBezTo>
                    <a:pt x="568419" y="464208"/>
                    <a:pt x="598161" y="434299"/>
                    <a:pt x="598161" y="397746"/>
                  </a:cubicBezTo>
                  <a:lnTo>
                    <a:pt x="598161" y="198359"/>
                  </a:lnTo>
                  <a:lnTo>
                    <a:pt x="598161" y="65434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0EE9254E-35C5-14D4-CF05-573A5C3D6F15}"/>
                </a:ext>
              </a:extLst>
            </p:cNvPr>
            <p:cNvSpPr/>
            <p:nvPr/>
          </p:nvSpPr>
          <p:spPr>
            <a:xfrm>
              <a:off x="1494153" y="348857"/>
              <a:ext cx="598161" cy="365542"/>
            </a:xfrm>
            <a:custGeom>
              <a:avLst/>
              <a:gdLst>
                <a:gd name="connsiteX0" fmla="*/ 0 w 598161"/>
                <a:gd name="connsiteY0" fmla="*/ -1028 h 365542"/>
                <a:gd name="connsiteX1" fmla="*/ 0 w 598161"/>
                <a:gd name="connsiteY1" fmla="*/ 98665 h 365542"/>
                <a:gd name="connsiteX2" fmla="*/ 0 w 598161"/>
                <a:gd name="connsiteY2" fmla="*/ 298052 h 365542"/>
                <a:gd name="connsiteX3" fmla="*/ 66462 w 598161"/>
                <a:gd name="connsiteY3" fmla="*/ 364514 h 365542"/>
                <a:gd name="connsiteX4" fmla="*/ 531699 w 598161"/>
                <a:gd name="connsiteY4" fmla="*/ 364514 h 365542"/>
                <a:gd name="connsiteX5" fmla="*/ 598161 w 598161"/>
                <a:gd name="connsiteY5" fmla="*/ 298052 h 365542"/>
                <a:gd name="connsiteX6" fmla="*/ 598161 w 598161"/>
                <a:gd name="connsiteY6" fmla="*/ 98665 h 365542"/>
                <a:gd name="connsiteX7" fmla="*/ 598161 w 598161"/>
                <a:gd name="connsiteY7" fmla="*/ -1028 h 365542"/>
                <a:gd name="connsiteX8" fmla="*/ 0 w 598161"/>
                <a:gd name="connsiteY8" fmla="*/ -1028 h 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365542">
                  <a:moveTo>
                    <a:pt x="0" y="-1028"/>
                  </a:moveTo>
                  <a:lnTo>
                    <a:pt x="0" y="98665"/>
                  </a:lnTo>
                  <a:lnTo>
                    <a:pt x="0" y="298052"/>
                  </a:lnTo>
                  <a:cubicBezTo>
                    <a:pt x="0" y="334606"/>
                    <a:pt x="29755" y="364514"/>
                    <a:pt x="66462" y="364514"/>
                  </a:cubicBezTo>
                  <a:lnTo>
                    <a:pt x="531699" y="364514"/>
                  </a:lnTo>
                  <a:cubicBezTo>
                    <a:pt x="568419" y="364514"/>
                    <a:pt x="598161" y="334606"/>
                    <a:pt x="598161" y="298052"/>
                  </a:cubicBezTo>
                  <a:lnTo>
                    <a:pt x="598161" y="98665"/>
                  </a:lnTo>
                  <a:lnTo>
                    <a:pt x="598161" y="-1028"/>
                  </a:lnTo>
                  <a:lnTo>
                    <a:pt x="0" y="-1028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6" name="Serbest Form: Şekil 135">
              <a:extLst>
                <a:ext uri="{FF2B5EF4-FFF2-40B4-BE49-F238E27FC236}">
                  <a16:creationId xmlns:a16="http://schemas.microsoft.com/office/drawing/2014/main" id="{084B8A2A-28A0-11A0-F9E3-FF54A0566CBF}"/>
                </a:ext>
              </a:extLst>
            </p:cNvPr>
            <p:cNvSpPr/>
            <p:nvPr/>
          </p:nvSpPr>
          <p:spPr>
            <a:xfrm>
              <a:off x="1959390" y="547977"/>
              <a:ext cx="99692" cy="99693"/>
            </a:xfrm>
            <a:custGeom>
              <a:avLst/>
              <a:gdLst>
                <a:gd name="connsiteX0" fmla="*/ 99696 w 99692"/>
                <a:gd name="connsiteY0" fmla="*/ 50102 h 99693"/>
                <a:gd name="connsiteX1" fmla="*/ 49584 w 99692"/>
                <a:gd name="connsiteY1" fmla="*/ 99682 h 99693"/>
                <a:gd name="connsiteX2" fmla="*/ 4 w 99692"/>
                <a:gd name="connsiteY2" fmla="*/ 49570 h 99693"/>
                <a:gd name="connsiteX3" fmla="*/ 50116 w 99692"/>
                <a:gd name="connsiteY3" fmla="*/ -10 h 99693"/>
                <a:gd name="connsiteX4" fmla="*/ 99696 w 99692"/>
                <a:gd name="connsiteY4" fmla="*/ 49570 h 99693"/>
                <a:gd name="connsiteX5" fmla="*/ 49849 w 99692"/>
                <a:gd name="connsiteY5" fmla="*/ 50102 h 9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2" h="99693">
                  <a:moveTo>
                    <a:pt x="99696" y="50102"/>
                  </a:moveTo>
                  <a:cubicBezTo>
                    <a:pt x="99549" y="77631"/>
                    <a:pt x="77113" y="99829"/>
                    <a:pt x="49584" y="99682"/>
                  </a:cubicBezTo>
                  <a:cubicBezTo>
                    <a:pt x="22055" y="99535"/>
                    <a:pt x="-143" y="77099"/>
                    <a:pt x="4" y="49570"/>
                  </a:cubicBezTo>
                  <a:cubicBezTo>
                    <a:pt x="151" y="22041"/>
                    <a:pt x="22586" y="-157"/>
                    <a:pt x="50116" y="-10"/>
                  </a:cubicBezTo>
                  <a:cubicBezTo>
                    <a:pt x="77437" y="135"/>
                    <a:pt x="99550" y="22248"/>
                    <a:pt x="99696" y="49570"/>
                  </a:cubicBezTo>
                  <a:lnTo>
                    <a:pt x="49849" y="50102"/>
                  </a:lnTo>
                  <a:close/>
                </a:path>
              </a:pathLst>
            </a:custGeom>
            <a:solidFill>
              <a:srgbClr val="7F8C8D"/>
            </a:solidFill>
            <a:ln w="65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7" name="Serbest Form: Şekil 136">
              <a:extLst>
                <a:ext uri="{FF2B5EF4-FFF2-40B4-BE49-F238E27FC236}">
                  <a16:creationId xmlns:a16="http://schemas.microsoft.com/office/drawing/2014/main" id="{90B6314E-1180-E96B-A993-31F038BB3B32}"/>
                </a:ext>
              </a:extLst>
            </p:cNvPr>
            <p:cNvSpPr/>
            <p:nvPr/>
          </p:nvSpPr>
          <p:spPr>
            <a:xfrm>
              <a:off x="1494153" y="382087"/>
              <a:ext cx="598161" cy="299080"/>
            </a:xfrm>
            <a:custGeom>
              <a:avLst/>
              <a:gdLst>
                <a:gd name="connsiteX0" fmla="*/ 0 w 598161"/>
                <a:gd name="connsiteY0" fmla="*/ 0 h 299080"/>
                <a:gd name="connsiteX1" fmla="*/ 0 w 598161"/>
                <a:gd name="connsiteY1" fmla="*/ 33231 h 299080"/>
                <a:gd name="connsiteX2" fmla="*/ 0 w 598161"/>
                <a:gd name="connsiteY2" fmla="*/ 232618 h 299080"/>
                <a:gd name="connsiteX3" fmla="*/ 66462 w 598161"/>
                <a:gd name="connsiteY3" fmla="*/ 299081 h 299080"/>
                <a:gd name="connsiteX4" fmla="*/ 531699 w 598161"/>
                <a:gd name="connsiteY4" fmla="*/ 299081 h 299080"/>
                <a:gd name="connsiteX5" fmla="*/ 598161 w 598161"/>
                <a:gd name="connsiteY5" fmla="*/ 232618 h 299080"/>
                <a:gd name="connsiteX6" fmla="*/ 598161 w 598161"/>
                <a:gd name="connsiteY6" fmla="*/ 33231 h 299080"/>
                <a:gd name="connsiteX7" fmla="*/ 598161 w 598161"/>
                <a:gd name="connsiteY7" fmla="*/ 0 h 299080"/>
                <a:gd name="connsiteX8" fmla="*/ 0 w 598161"/>
                <a:gd name="connsiteY8" fmla="*/ 0 h 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161" h="299080">
                  <a:moveTo>
                    <a:pt x="0" y="0"/>
                  </a:moveTo>
                  <a:lnTo>
                    <a:pt x="0" y="33231"/>
                  </a:lnTo>
                  <a:lnTo>
                    <a:pt x="0" y="232618"/>
                  </a:lnTo>
                  <a:cubicBezTo>
                    <a:pt x="0" y="269339"/>
                    <a:pt x="29755" y="299081"/>
                    <a:pt x="66462" y="299081"/>
                  </a:cubicBezTo>
                  <a:lnTo>
                    <a:pt x="531699" y="299081"/>
                  </a:lnTo>
                  <a:cubicBezTo>
                    <a:pt x="568419" y="299081"/>
                    <a:pt x="598161" y="269339"/>
                    <a:pt x="598161" y="232618"/>
                  </a:cubicBezTo>
                  <a:lnTo>
                    <a:pt x="598161" y="33231"/>
                  </a:ln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8C8D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8" name="Serbest Form: Şekil 137">
              <a:extLst>
                <a:ext uri="{FF2B5EF4-FFF2-40B4-BE49-F238E27FC236}">
                  <a16:creationId xmlns:a16="http://schemas.microsoft.com/office/drawing/2014/main" id="{E3CE256C-B6D5-F8FF-CFED-AEF2BE2C8952}"/>
                </a:ext>
              </a:extLst>
            </p:cNvPr>
            <p:cNvSpPr/>
            <p:nvPr/>
          </p:nvSpPr>
          <p:spPr>
            <a:xfrm>
              <a:off x="1494153" y="382087"/>
              <a:ext cx="598161" cy="265849"/>
            </a:xfrm>
            <a:custGeom>
              <a:avLst/>
              <a:gdLst>
                <a:gd name="connsiteX0" fmla="*/ 0 w 598161"/>
                <a:gd name="connsiteY0" fmla="*/ 0 h 265849"/>
                <a:gd name="connsiteX1" fmla="*/ 0 w 598161"/>
                <a:gd name="connsiteY1" fmla="*/ 199387 h 265849"/>
                <a:gd name="connsiteX2" fmla="*/ 66462 w 598161"/>
                <a:gd name="connsiteY2" fmla="*/ 265849 h 265849"/>
                <a:gd name="connsiteX3" fmla="*/ 531699 w 598161"/>
                <a:gd name="connsiteY3" fmla="*/ 265849 h 265849"/>
                <a:gd name="connsiteX4" fmla="*/ 598161 w 598161"/>
                <a:gd name="connsiteY4" fmla="*/ 199387 h 265849"/>
                <a:gd name="connsiteX5" fmla="*/ 598161 w 598161"/>
                <a:gd name="connsiteY5" fmla="*/ 0 h 265849"/>
                <a:gd name="connsiteX6" fmla="*/ 0 w 598161"/>
                <a:gd name="connsiteY6" fmla="*/ 0 h 26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265849">
                  <a:moveTo>
                    <a:pt x="0" y="0"/>
                  </a:moveTo>
                  <a:lnTo>
                    <a:pt x="0" y="199387"/>
                  </a:lnTo>
                  <a:cubicBezTo>
                    <a:pt x="0" y="236107"/>
                    <a:pt x="29755" y="265849"/>
                    <a:pt x="66462" y="265849"/>
                  </a:cubicBezTo>
                  <a:lnTo>
                    <a:pt x="531699" y="265849"/>
                  </a:lnTo>
                  <a:cubicBezTo>
                    <a:pt x="568419" y="265849"/>
                    <a:pt x="598161" y="236107"/>
                    <a:pt x="598161" y="199387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9" name="Serbest Form: Şekil 138">
              <a:extLst>
                <a:ext uri="{FF2B5EF4-FFF2-40B4-BE49-F238E27FC236}">
                  <a16:creationId xmlns:a16="http://schemas.microsoft.com/office/drawing/2014/main" id="{F23E79F1-A5B2-777D-63D0-942020FE82D4}"/>
                </a:ext>
              </a:extLst>
            </p:cNvPr>
            <p:cNvSpPr/>
            <p:nvPr/>
          </p:nvSpPr>
          <p:spPr>
            <a:xfrm>
              <a:off x="1494153" y="382087"/>
              <a:ext cx="598161" cy="166155"/>
            </a:xfrm>
            <a:custGeom>
              <a:avLst/>
              <a:gdLst>
                <a:gd name="connsiteX0" fmla="*/ 0 w 598161"/>
                <a:gd name="connsiteY0" fmla="*/ 0 h 166155"/>
                <a:gd name="connsiteX1" fmla="*/ 0 w 598161"/>
                <a:gd name="connsiteY1" fmla="*/ 99694 h 166155"/>
                <a:gd name="connsiteX2" fmla="*/ 66462 w 598161"/>
                <a:gd name="connsiteY2" fmla="*/ 166156 h 166155"/>
                <a:gd name="connsiteX3" fmla="*/ 531699 w 598161"/>
                <a:gd name="connsiteY3" fmla="*/ 166156 h 166155"/>
                <a:gd name="connsiteX4" fmla="*/ 598161 w 598161"/>
                <a:gd name="connsiteY4" fmla="*/ 99694 h 166155"/>
                <a:gd name="connsiteX5" fmla="*/ 598161 w 598161"/>
                <a:gd name="connsiteY5" fmla="*/ 0 h 166155"/>
                <a:gd name="connsiteX6" fmla="*/ 0 w 598161"/>
                <a:gd name="connsiteY6" fmla="*/ 0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0" y="0"/>
                  </a:moveTo>
                  <a:lnTo>
                    <a:pt x="0" y="99694"/>
                  </a:lnTo>
                  <a:cubicBezTo>
                    <a:pt x="0" y="136401"/>
                    <a:pt x="29755" y="166156"/>
                    <a:pt x="66462" y="166156"/>
                  </a:cubicBezTo>
                  <a:lnTo>
                    <a:pt x="531699" y="166156"/>
                  </a:lnTo>
                  <a:cubicBezTo>
                    <a:pt x="568419" y="166156"/>
                    <a:pt x="598161" y="136401"/>
                    <a:pt x="598161" y="99694"/>
                  </a:cubicBezTo>
                  <a:lnTo>
                    <a:pt x="598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48C12DFE-06CF-3629-643A-2641CD83E936}"/>
                </a:ext>
              </a:extLst>
            </p:cNvPr>
            <p:cNvSpPr/>
            <p:nvPr/>
          </p:nvSpPr>
          <p:spPr>
            <a:xfrm>
              <a:off x="1494153" y="282394"/>
              <a:ext cx="598161" cy="166155"/>
            </a:xfrm>
            <a:custGeom>
              <a:avLst/>
              <a:gdLst>
                <a:gd name="connsiteX0" fmla="*/ 598161 w 598161"/>
                <a:gd name="connsiteY0" fmla="*/ 165127 h 166155"/>
                <a:gd name="connsiteX1" fmla="*/ 598161 w 598161"/>
                <a:gd name="connsiteY1" fmla="*/ 65434 h 166155"/>
                <a:gd name="connsiteX2" fmla="*/ 531699 w 598161"/>
                <a:gd name="connsiteY2" fmla="*/ -1028 h 166155"/>
                <a:gd name="connsiteX3" fmla="*/ 66462 w 598161"/>
                <a:gd name="connsiteY3" fmla="*/ -1028 h 166155"/>
                <a:gd name="connsiteX4" fmla="*/ 0 w 598161"/>
                <a:gd name="connsiteY4" fmla="*/ 65434 h 166155"/>
                <a:gd name="connsiteX5" fmla="*/ 0 w 598161"/>
                <a:gd name="connsiteY5" fmla="*/ 165127 h 166155"/>
                <a:gd name="connsiteX6" fmla="*/ 598161 w 598161"/>
                <a:gd name="connsiteY6" fmla="*/ 165127 h 1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61" h="166155">
                  <a:moveTo>
                    <a:pt x="598161" y="165127"/>
                  </a:moveTo>
                  <a:lnTo>
                    <a:pt x="598161" y="65434"/>
                  </a:lnTo>
                  <a:cubicBezTo>
                    <a:pt x="598161" y="28880"/>
                    <a:pt x="568419" y="-1028"/>
                    <a:pt x="531699" y="-1028"/>
                  </a:cubicBezTo>
                  <a:lnTo>
                    <a:pt x="66462" y="-1028"/>
                  </a:lnTo>
                  <a:cubicBezTo>
                    <a:pt x="29755" y="-1028"/>
                    <a:pt x="0" y="28880"/>
                    <a:pt x="0" y="65434"/>
                  </a:cubicBezTo>
                  <a:lnTo>
                    <a:pt x="0" y="165127"/>
                  </a:lnTo>
                  <a:lnTo>
                    <a:pt x="598161" y="165127"/>
                  </a:lnTo>
                  <a:close/>
                </a:path>
              </a:pathLst>
            </a:custGeom>
            <a:solidFill>
              <a:srgbClr val="BDC3C7"/>
            </a:solidFill>
            <a:ln w="32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  <p:grpSp>
        <p:nvGrpSpPr>
          <p:cNvPr id="141" name="Grup 140">
            <a:extLst>
              <a:ext uri="{FF2B5EF4-FFF2-40B4-BE49-F238E27FC236}">
                <a16:creationId xmlns:a16="http://schemas.microsoft.com/office/drawing/2014/main" id="{5F58E7F8-4A20-8E8C-BAD7-E1A6D30CE961}"/>
              </a:ext>
            </a:extLst>
          </p:cNvPr>
          <p:cNvGrpSpPr/>
          <p:nvPr/>
        </p:nvGrpSpPr>
        <p:grpSpPr>
          <a:xfrm>
            <a:off x="9067367" y="2460056"/>
            <a:ext cx="941636" cy="461665"/>
            <a:chOff x="7044198" y="3215452"/>
            <a:chExt cx="850642" cy="461665"/>
          </a:xfrm>
        </p:grpSpPr>
        <p:sp>
          <p:nvSpPr>
            <p:cNvPr id="142" name="Rectangle 46">
              <a:extLst>
                <a:ext uri="{FF2B5EF4-FFF2-40B4-BE49-F238E27FC236}">
                  <a16:creationId xmlns:a16="http://schemas.microsoft.com/office/drawing/2014/main" id="{2D131D0E-B27D-A340-D85F-3AB13BB4C0CC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4ADFAF78-058A-5F1D-418F-E5E004A329DA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3" name="Metin kutusu 142">
                  <a:extLst>
                    <a:ext uri="{FF2B5EF4-FFF2-40B4-BE49-F238E27FC236}">
                      <a16:creationId xmlns:a16="http://schemas.microsoft.com/office/drawing/2014/main" id="{4ADFAF78-058A-5F1D-418F-E5E004A32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4" name="Düz Bağlayıcı 143">
            <a:extLst>
              <a:ext uri="{FF2B5EF4-FFF2-40B4-BE49-F238E27FC236}">
                <a16:creationId xmlns:a16="http://schemas.microsoft.com/office/drawing/2014/main" id="{AE6781B7-3A42-B889-F419-4925C8B0DADB}"/>
              </a:ext>
            </a:extLst>
          </p:cNvPr>
          <p:cNvCxnSpPr>
            <a:cxnSpLocks/>
            <a:stCxn id="147" idx="1"/>
            <a:endCxn id="139" idx="1"/>
          </p:cNvCxnSpPr>
          <p:nvPr/>
        </p:nvCxnSpPr>
        <p:spPr>
          <a:xfrm>
            <a:off x="9830093" y="4072497"/>
            <a:ext cx="1052448" cy="818776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Düz Bağlayıcı 144">
            <a:extLst>
              <a:ext uri="{FF2B5EF4-FFF2-40B4-BE49-F238E27FC236}">
                <a16:creationId xmlns:a16="http://schemas.microsoft.com/office/drawing/2014/main" id="{2815597B-504B-5278-009C-8A7705E83447}"/>
              </a:ext>
            </a:extLst>
          </p:cNvPr>
          <p:cNvCxnSpPr>
            <a:cxnSpLocks/>
            <a:stCxn id="147" idx="2"/>
            <a:endCxn id="138" idx="1"/>
          </p:cNvCxnSpPr>
          <p:nvPr/>
        </p:nvCxnSpPr>
        <p:spPr>
          <a:xfrm>
            <a:off x="9830093" y="4524597"/>
            <a:ext cx="1052448" cy="51352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 145">
            <a:extLst>
              <a:ext uri="{FF2B5EF4-FFF2-40B4-BE49-F238E27FC236}">
                <a16:creationId xmlns:a16="http://schemas.microsoft.com/office/drawing/2014/main" id="{2014814F-96C9-6CFE-6782-C46916EEEC8B}"/>
              </a:ext>
            </a:extLst>
          </p:cNvPr>
          <p:cNvGrpSpPr/>
          <p:nvPr/>
        </p:nvGrpSpPr>
        <p:grpSpPr>
          <a:xfrm>
            <a:off x="8975904" y="4046709"/>
            <a:ext cx="1018970" cy="477888"/>
            <a:chOff x="6046978" y="3215452"/>
            <a:chExt cx="1847862" cy="477888"/>
          </a:xfrm>
        </p:grpSpPr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F5AA6830-02D0-D2B9-39B9-AFCB9C65ECC2}"/>
                </a:ext>
              </a:extLst>
            </p:cNvPr>
            <p:cNvSpPr/>
            <p:nvPr/>
          </p:nvSpPr>
          <p:spPr>
            <a:xfrm>
              <a:off x="6176789" y="3241240"/>
              <a:ext cx="141922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7FC9B052-AA8A-A53A-6D4D-B1D42AE2DFB7}"/>
                    </a:ext>
                  </a:extLst>
                </p:cNvPr>
                <p:cNvSpPr txBox="1"/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8" name="Metin kutusu 147">
                  <a:extLst>
                    <a:ext uri="{FF2B5EF4-FFF2-40B4-BE49-F238E27FC236}">
                      <a16:creationId xmlns:a16="http://schemas.microsoft.com/office/drawing/2014/main" id="{7FC9B052-AA8A-A53A-6D4D-B1D42AE2D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8" y="3215452"/>
                  <a:ext cx="1847862" cy="477888"/>
                </a:xfrm>
                <a:prstGeom prst="rect">
                  <a:avLst/>
                </a:prstGeom>
                <a:blipFill>
                  <a:blip r:embed="rId5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Düz Bağlayıcı 148">
            <a:extLst>
              <a:ext uri="{FF2B5EF4-FFF2-40B4-BE49-F238E27FC236}">
                <a16:creationId xmlns:a16="http://schemas.microsoft.com/office/drawing/2014/main" id="{8C6419CC-135D-ECDF-9795-786582B0AA29}"/>
              </a:ext>
            </a:extLst>
          </p:cNvPr>
          <p:cNvCxnSpPr>
            <a:cxnSpLocks/>
            <a:stCxn id="152" idx="1"/>
            <a:endCxn id="135" idx="2"/>
          </p:cNvCxnSpPr>
          <p:nvPr/>
        </p:nvCxnSpPr>
        <p:spPr>
          <a:xfrm flipV="1">
            <a:off x="9896375" y="5134505"/>
            <a:ext cx="986166" cy="142559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Düz Bağlayıcı 149">
            <a:extLst>
              <a:ext uri="{FF2B5EF4-FFF2-40B4-BE49-F238E27FC236}">
                <a16:creationId xmlns:a16="http://schemas.microsoft.com/office/drawing/2014/main" id="{5BA72A9B-4BA6-3077-B1B1-C53512865D99}"/>
              </a:ext>
            </a:extLst>
          </p:cNvPr>
          <p:cNvCxnSpPr>
            <a:cxnSpLocks/>
            <a:stCxn id="152" idx="2"/>
            <a:endCxn id="133" idx="3"/>
          </p:cNvCxnSpPr>
          <p:nvPr/>
        </p:nvCxnSpPr>
        <p:spPr>
          <a:xfrm flipV="1">
            <a:off x="9896375" y="5330302"/>
            <a:ext cx="986166" cy="39886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up 150">
            <a:extLst>
              <a:ext uri="{FF2B5EF4-FFF2-40B4-BE49-F238E27FC236}">
                <a16:creationId xmlns:a16="http://schemas.microsoft.com/office/drawing/2014/main" id="{53B6DAB7-E9B3-A96B-B37F-5ECAC0F70DC0}"/>
              </a:ext>
            </a:extLst>
          </p:cNvPr>
          <p:cNvGrpSpPr/>
          <p:nvPr/>
        </p:nvGrpSpPr>
        <p:grpSpPr>
          <a:xfrm>
            <a:off x="9021185" y="5251276"/>
            <a:ext cx="1059795" cy="477888"/>
            <a:chOff x="6046979" y="3215452"/>
            <a:chExt cx="1847861" cy="477888"/>
          </a:xfrm>
        </p:grpSpPr>
        <p:sp>
          <p:nvSpPr>
            <p:cNvPr id="152" name="Rectangle 46">
              <a:extLst>
                <a:ext uri="{FF2B5EF4-FFF2-40B4-BE49-F238E27FC236}">
                  <a16:creationId xmlns:a16="http://schemas.microsoft.com/office/drawing/2014/main" id="{276AE22B-88E3-05BA-8467-8F8B402A2E11}"/>
                </a:ext>
              </a:extLst>
            </p:cNvPr>
            <p:cNvSpPr/>
            <p:nvPr/>
          </p:nvSpPr>
          <p:spPr>
            <a:xfrm>
              <a:off x="6168496" y="3241240"/>
              <a:ext cx="1404467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9D654F7B-F6B0-460D-7F7F-6DE2F97E4D8E}"/>
                    </a:ext>
                  </a:extLst>
                </p:cNvPr>
                <p:cNvSpPr txBox="1"/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Metin kutusu 152">
                  <a:extLst>
                    <a:ext uri="{FF2B5EF4-FFF2-40B4-BE49-F238E27FC236}">
                      <a16:creationId xmlns:a16="http://schemas.microsoft.com/office/drawing/2014/main" id="{9D654F7B-F6B0-460D-7F7F-6DE2F97E4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79" y="3215452"/>
                  <a:ext cx="1847861" cy="477888"/>
                </a:xfrm>
                <a:prstGeom prst="rect">
                  <a:avLst/>
                </a:prstGeom>
                <a:blipFill>
                  <a:blip r:embed="rId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55B5AAA-3018-4470-7D8D-AB56BFCC1AB1}"/>
              </a:ext>
            </a:extLst>
          </p:cNvPr>
          <p:cNvSpPr/>
          <p:nvPr/>
        </p:nvSpPr>
        <p:spPr>
          <a:xfrm>
            <a:off x="8863128" y="3864988"/>
            <a:ext cx="1200201" cy="83158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Düz Bağlayıcı 148">
            <a:extLst>
              <a:ext uri="{FF2B5EF4-FFF2-40B4-BE49-F238E27FC236}">
                <a16:creationId xmlns:a16="http://schemas.microsoft.com/office/drawing/2014/main" id="{2728E8F3-9826-2C33-7997-DA45CC450598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9780666" y="1674181"/>
            <a:ext cx="1083978" cy="34684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149">
            <a:extLst>
              <a:ext uri="{FF2B5EF4-FFF2-40B4-BE49-F238E27FC236}">
                <a16:creationId xmlns:a16="http://schemas.microsoft.com/office/drawing/2014/main" id="{2B759A78-90F1-162D-2C9B-BC3E781E6E8C}"/>
              </a:ext>
            </a:extLst>
          </p:cNvPr>
          <p:cNvCxnSpPr>
            <a:cxnSpLocks/>
            <a:stCxn id="64" idx="2"/>
            <a:endCxn id="106" idx="3"/>
          </p:cNvCxnSpPr>
          <p:nvPr/>
        </p:nvCxnSpPr>
        <p:spPr>
          <a:xfrm>
            <a:off x="9785082" y="2117117"/>
            <a:ext cx="1079562" cy="98195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20">
                <a:extLst>
                  <a:ext uri="{FF2B5EF4-FFF2-40B4-BE49-F238E27FC236}">
                    <a16:creationId xmlns:a16="http://schemas.microsoft.com/office/drawing/2014/main" id="{4FFA5A50-03D7-3DE7-9E97-7FF672B08A73}"/>
                  </a:ext>
                </a:extLst>
              </p:cNvPr>
              <p:cNvSpPr txBox="1"/>
              <p:nvPr/>
            </p:nvSpPr>
            <p:spPr>
              <a:xfrm>
                <a:off x="2314191" y="3864988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Metin kutusu 20">
                <a:extLst>
                  <a:ext uri="{FF2B5EF4-FFF2-40B4-BE49-F238E27FC236}">
                    <a16:creationId xmlns:a16="http://schemas.microsoft.com/office/drawing/2014/main" id="{4FFA5A50-03D7-3DE7-9E97-7FF672B0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91" y="3864988"/>
                <a:ext cx="6265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A toy figurine of a child&#10;&#10;Description automatically generated">
            <a:extLst>
              <a:ext uri="{FF2B5EF4-FFF2-40B4-BE49-F238E27FC236}">
                <a16:creationId xmlns:a16="http://schemas.microsoft.com/office/drawing/2014/main" id="{0F1B0E94-47EC-A040-8ED6-9B3AACAED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558" y="2351128"/>
            <a:ext cx="818277" cy="1254954"/>
          </a:xfrm>
          <a:prstGeom prst="rect">
            <a:avLst/>
          </a:prstGeom>
        </p:spPr>
      </p:pic>
      <p:pic>
        <p:nvPicPr>
          <p:cNvPr id="44" name="Picture 43" descr="A toy figurine of a person&#10;&#10;Description automatically generated">
            <a:extLst>
              <a:ext uri="{FF2B5EF4-FFF2-40B4-BE49-F238E27FC236}">
                <a16:creationId xmlns:a16="http://schemas.microsoft.com/office/drawing/2014/main" id="{ADCBFEF2-836A-AC3B-A7F7-F7C98CFE0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140" y="3828998"/>
            <a:ext cx="895458" cy="1235561"/>
          </a:xfrm>
          <a:prstGeom prst="rect">
            <a:avLst/>
          </a:prstGeom>
        </p:spPr>
      </p:pic>
      <p:pic>
        <p:nvPicPr>
          <p:cNvPr id="45" name="Picture 44" descr="A toy figurine of a child holding a white owl&#10;&#10;Description automatically generated">
            <a:extLst>
              <a:ext uri="{FF2B5EF4-FFF2-40B4-BE49-F238E27FC236}">
                <a16:creationId xmlns:a16="http://schemas.microsoft.com/office/drawing/2014/main" id="{843E1293-5F15-31CE-04C9-E9DE5E5348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5403" y="5366323"/>
            <a:ext cx="884432" cy="1261058"/>
          </a:xfrm>
          <a:prstGeom prst="rect">
            <a:avLst/>
          </a:prstGeom>
        </p:spPr>
      </p:pic>
      <p:grpSp>
        <p:nvGrpSpPr>
          <p:cNvPr id="63" name="Grup 140">
            <a:extLst>
              <a:ext uri="{FF2B5EF4-FFF2-40B4-BE49-F238E27FC236}">
                <a16:creationId xmlns:a16="http://schemas.microsoft.com/office/drawing/2014/main" id="{8D32B5A8-3D28-E633-BA52-86E8437C67AC}"/>
              </a:ext>
            </a:extLst>
          </p:cNvPr>
          <p:cNvGrpSpPr/>
          <p:nvPr/>
        </p:nvGrpSpPr>
        <p:grpSpPr>
          <a:xfrm>
            <a:off x="9067359" y="1673665"/>
            <a:ext cx="947477" cy="461665"/>
            <a:chOff x="7044198" y="3215452"/>
            <a:chExt cx="850642" cy="461665"/>
          </a:xfrm>
        </p:grpSpPr>
        <p:sp>
          <p:nvSpPr>
            <p:cNvPr id="64" name="Rectangle 46">
              <a:extLst>
                <a:ext uri="{FF2B5EF4-FFF2-40B4-BE49-F238E27FC236}">
                  <a16:creationId xmlns:a16="http://schemas.microsoft.com/office/drawing/2014/main" id="{1FB07777-9BF7-EF15-B73E-34A5A54B1677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Metin kutusu 142">
                  <a:extLst>
                    <a:ext uri="{FF2B5EF4-FFF2-40B4-BE49-F238E27FC236}">
                      <a16:creationId xmlns:a16="http://schemas.microsoft.com/office/drawing/2014/main" id="{CA8EE3C6-C52A-567E-5129-04A6112F23BF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Metin kutusu 142">
                  <a:extLst>
                    <a:ext uri="{FF2B5EF4-FFF2-40B4-BE49-F238E27FC236}">
                      <a16:creationId xmlns:a16="http://schemas.microsoft.com/office/drawing/2014/main" id="{CA8EE3C6-C52A-567E-5129-04A6112F2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up 140">
            <a:extLst>
              <a:ext uri="{FF2B5EF4-FFF2-40B4-BE49-F238E27FC236}">
                <a16:creationId xmlns:a16="http://schemas.microsoft.com/office/drawing/2014/main" id="{AEE781AA-5670-1AB7-7554-D756FBA8994E}"/>
              </a:ext>
            </a:extLst>
          </p:cNvPr>
          <p:cNvGrpSpPr/>
          <p:nvPr/>
        </p:nvGrpSpPr>
        <p:grpSpPr>
          <a:xfrm>
            <a:off x="9106930" y="3304349"/>
            <a:ext cx="945296" cy="461665"/>
            <a:chOff x="7044198" y="3215452"/>
            <a:chExt cx="850642" cy="461665"/>
          </a:xfrm>
        </p:grpSpPr>
        <p:sp>
          <p:nvSpPr>
            <p:cNvPr id="70" name="Rectangle 46">
              <a:extLst>
                <a:ext uri="{FF2B5EF4-FFF2-40B4-BE49-F238E27FC236}">
                  <a16:creationId xmlns:a16="http://schemas.microsoft.com/office/drawing/2014/main" id="{A88F0E04-9E5D-8BFD-85E0-E9254F1355F6}"/>
                </a:ext>
              </a:extLst>
            </p:cNvPr>
            <p:cNvSpPr/>
            <p:nvPr/>
          </p:nvSpPr>
          <p:spPr>
            <a:xfrm>
              <a:off x="7136718" y="3241240"/>
              <a:ext cx="551850" cy="417664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Metin kutusu 142">
                  <a:extLst>
                    <a:ext uri="{FF2B5EF4-FFF2-40B4-BE49-F238E27FC236}">
                      <a16:creationId xmlns:a16="http://schemas.microsoft.com/office/drawing/2014/main" id="{56C1F46C-2467-E7D0-5FA0-E5B8F6216089}"/>
                    </a:ext>
                  </a:extLst>
                </p:cNvPr>
                <p:cNvSpPr txBox="1"/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Metin kutusu 142">
                  <a:extLst>
                    <a:ext uri="{FF2B5EF4-FFF2-40B4-BE49-F238E27FC236}">
                      <a16:creationId xmlns:a16="http://schemas.microsoft.com/office/drawing/2014/main" id="{56C1F46C-2467-E7D0-5FA0-E5B8F6216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98" y="3215452"/>
                  <a:ext cx="850642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Düz Bağlayıcı 148">
            <a:extLst>
              <a:ext uri="{FF2B5EF4-FFF2-40B4-BE49-F238E27FC236}">
                <a16:creationId xmlns:a16="http://schemas.microsoft.com/office/drawing/2014/main" id="{F3DEB37C-3E7D-A831-CC0C-4606E8A37018}"/>
              </a:ext>
            </a:extLst>
          </p:cNvPr>
          <p:cNvCxnSpPr>
            <a:cxnSpLocks/>
            <a:endCxn id="119" idx="3"/>
          </p:cNvCxnSpPr>
          <p:nvPr/>
        </p:nvCxnSpPr>
        <p:spPr>
          <a:xfrm>
            <a:off x="9818132" y="3337152"/>
            <a:ext cx="1057342" cy="482593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149">
            <a:extLst>
              <a:ext uri="{FF2B5EF4-FFF2-40B4-BE49-F238E27FC236}">
                <a16:creationId xmlns:a16="http://schemas.microsoft.com/office/drawing/2014/main" id="{60D19830-388B-2DE3-97E4-6B259EFCCFCF}"/>
              </a:ext>
            </a:extLst>
          </p:cNvPr>
          <p:cNvCxnSpPr>
            <a:cxnSpLocks/>
            <a:stCxn id="70" idx="2"/>
            <a:endCxn id="116" idx="3"/>
          </p:cNvCxnSpPr>
          <p:nvPr/>
        </p:nvCxnSpPr>
        <p:spPr>
          <a:xfrm>
            <a:off x="9823001" y="3747801"/>
            <a:ext cx="1052473" cy="269254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20">
                <a:extLst>
                  <a:ext uri="{FF2B5EF4-FFF2-40B4-BE49-F238E27FC236}">
                    <a16:creationId xmlns:a16="http://schemas.microsoft.com/office/drawing/2014/main" id="{73158104-B7B3-2351-F8C6-F13B48F2F01E}"/>
                  </a:ext>
                </a:extLst>
              </p:cNvPr>
              <p:cNvSpPr txBox="1"/>
              <p:nvPr/>
            </p:nvSpPr>
            <p:spPr>
              <a:xfrm>
                <a:off x="2321369" y="5366323"/>
                <a:ext cx="6265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Metin kutusu 20">
                <a:extLst>
                  <a:ext uri="{FF2B5EF4-FFF2-40B4-BE49-F238E27FC236}">
                    <a16:creationId xmlns:a16="http://schemas.microsoft.com/office/drawing/2014/main" id="{73158104-B7B3-2351-F8C6-F13B48F2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369" y="5366323"/>
                <a:ext cx="62654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toy figurine of a wizard&#10;&#10;Description automatically generated">
            <a:extLst>
              <a:ext uri="{FF2B5EF4-FFF2-40B4-BE49-F238E27FC236}">
                <a16:creationId xmlns:a16="http://schemas.microsoft.com/office/drawing/2014/main" id="{ED94118E-0CA3-A2B2-5D19-5DDCB5707B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74067" y="171092"/>
            <a:ext cx="1344482" cy="1344482"/>
          </a:xfrm>
          <a:prstGeom prst="rect">
            <a:avLst/>
          </a:prstGeom>
        </p:spPr>
      </p:pic>
      <p:sp>
        <p:nvSpPr>
          <p:cNvPr id="9" name="Ok: Yukarı Aşağı 88">
            <a:extLst>
              <a:ext uri="{FF2B5EF4-FFF2-40B4-BE49-F238E27FC236}">
                <a16:creationId xmlns:a16="http://schemas.microsoft.com/office/drawing/2014/main" id="{E9613495-7BA7-A33F-D769-89877DF6708F}"/>
              </a:ext>
            </a:extLst>
          </p:cNvPr>
          <p:cNvSpPr/>
          <p:nvPr/>
        </p:nvSpPr>
        <p:spPr>
          <a:xfrm>
            <a:off x="9293784" y="4591554"/>
            <a:ext cx="360483" cy="657063"/>
          </a:xfrm>
          <a:prstGeom prst="upDownArrow">
            <a:avLst>
              <a:gd name="adj1" fmla="val 41372"/>
              <a:gd name="adj2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60">
            <a:extLst>
              <a:ext uri="{FF2B5EF4-FFF2-40B4-BE49-F238E27FC236}">
                <a16:creationId xmlns:a16="http://schemas.microsoft.com/office/drawing/2014/main" id="{C4BE18A8-2B72-A6E0-4B80-44D4B67489D3}"/>
              </a:ext>
            </a:extLst>
          </p:cNvPr>
          <p:cNvCxnSpPr>
            <a:cxnSpLocks/>
            <a:endCxn id="40" idx="3"/>
          </p:cNvCxnSpPr>
          <p:nvPr/>
        </p:nvCxnSpPr>
        <p:spPr bwMode="auto">
          <a:xfrm rot="10800000" flipV="1">
            <a:off x="2940733" y="3492119"/>
            <a:ext cx="2507538" cy="57292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1" name="Straight Arrow Connector 60">
            <a:extLst>
              <a:ext uri="{FF2B5EF4-FFF2-40B4-BE49-F238E27FC236}">
                <a16:creationId xmlns:a16="http://schemas.microsoft.com/office/drawing/2014/main" id="{A4F4C0FF-730E-DD48-B84B-BFFDDA25DE4E}"/>
              </a:ext>
            </a:extLst>
          </p:cNvPr>
          <p:cNvCxnSpPr>
            <a:cxnSpLocks/>
            <a:stCxn id="53" idx="1"/>
          </p:cNvCxnSpPr>
          <p:nvPr/>
        </p:nvCxnSpPr>
        <p:spPr bwMode="auto">
          <a:xfrm rot="10800000" flipV="1">
            <a:off x="2948412" y="4603471"/>
            <a:ext cx="2504039" cy="96976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8" name="Straight Arrow Connector 60">
            <a:extLst>
              <a:ext uri="{FF2B5EF4-FFF2-40B4-BE49-F238E27FC236}">
                <a16:creationId xmlns:a16="http://schemas.microsoft.com/office/drawing/2014/main" id="{CF80FF29-5327-BCA3-B2B1-D4DDCF6CBE4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948410" y="4322832"/>
            <a:ext cx="2512386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67" name="Straight Arrow Connector 60">
            <a:extLst>
              <a:ext uri="{FF2B5EF4-FFF2-40B4-BE49-F238E27FC236}">
                <a16:creationId xmlns:a16="http://schemas.microsoft.com/office/drawing/2014/main" id="{69792711-5B02-50C4-4FB2-47D301F97CF4}"/>
              </a:ext>
            </a:extLst>
          </p:cNvPr>
          <p:cNvCxnSpPr>
            <a:cxnSpLocks/>
            <a:stCxn id="33" idx="3"/>
            <a:endCxn id="148" idx="1"/>
          </p:cNvCxnSpPr>
          <p:nvPr/>
        </p:nvCxnSpPr>
        <p:spPr bwMode="auto">
          <a:xfrm>
            <a:off x="6709716" y="3285156"/>
            <a:ext cx="2266188" cy="100049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76" name="Straight Arrow Connector 60">
            <a:extLst>
              <a:ext uri="{FF2B5EF4-FFF2-40B4-BE49-F238E27FC236}">
                <a16:creationId xmlns:a16="http://schemas.microsoft.com/office/drawing/2014/main" id="{63F3FB61-2A26-BC2B-C798-087808A65A29}"/>
              </a:ext>
            </a:extLst>
          </p:cNvPr>
          <p:cNvCxnSpPr>
            <a:cxnSpLocks/>
            <a:endCxn id="153" idx="1"/>
          </p:cNvCxnSpPr>
          <p:nvPr/>
        </p:nvCxnSpPr>
        <p:spPr bwMode="auto">
          <a:xfrm>
            <a:off x="6739551" y="4576057"/>
            <a:ext cx="2281634" cy="91416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grpSp>
        <p:nvGrpSpPr>
          <p:cNvPr id="82" name="Grup 150">
            <a:extLst>
              <a:ext uri="{FF2B5EF4-FFF2-40B4-BE49-F238E27FC236}">
                <a16:creationId xmlns:a16="http://schemas.microsoft.com/office/drawing/2014/main" id="{AF5FC0CD-CA0E-43FA-FE0C-B34C723A8422}"/>
              </a:ext>
            </a:extLst>
          </p:cNvPr>
          <p:cNvGrpSpPr/>
          <p:nvPr/>
        </p:nvGrpSpPr>
        <p:grpSpPr>
          <a:xfrm>
            <a:off x="9086461" y="5978679"/>
            <a:ext cx="986165" cy="477888"/>
            <a:chOff x="6168494" y="3234240"/>
            <a:chExt cx="1719479" cy="477888"/>
          </a:xfrm>
        </p:grpSpPr>
        <p:sp>
          <p:nvSpPr>
            <p:cNvPr id="83" name="Rectangle 46">
              <a:extLst>
                <a:ext uri="{FF2B5EF4-FFF2-40B4-BE49-F238E27FC236}">
                  <a16:creationId xmlns:a16="http://schemas.microsoft.com/office/drawing/2014/main" id="{EB83783D-D3D4-67F9-1441-E921E8F90259}"/>
                </a:ext>
              </a:extLst>
            </p:cNvPr>
            <p:cNvSpPr/>
            <p:nvPr/>
          </p:nvSpPr>
          <p:spPr>
            <a:xfrm>
              <a:off x="6168494" y="3241240"/>
              <a:ext cx="1719479" cy="452100"/>
            </a:xfrm>
            <a:custGeom>
              <a:avLst/>
              <a:gdLst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  <a:gd name="connsiteX0" fmla="*/ 0 w 3918706"/>
                <a:gd name="connsiteY0" fmla="*/ 0 h 4322956"/>
                <a:gd name="connsiteX1" fmla="*/ 3918706 w 3918706"/>
                <a:gd name="connsiteY1" fmla="*/ 0 h 4322956"/>
                <a:gd name="connsiteX2" fmla="*/ 3918706 w 3918706"/>
                <a:gd name="connsiteY2" fmla="*/ 4322956 h 4322956"/>
                <a:gd name="connsiteX3" fmla="*/ 0 w 3918706"/>
                <a:gd name="connsiteY3" fmla="*/ 4322956 h 4322956"/>
                <a:gd name="connsiteX4" fmla="*/ 0 w 3918706"/>
                <a:gd name="connsiteY4" fmla="*/ 0 h 43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706" h="4322956">
                  <a:moveTo>
                    <a:pt x="0" y="0"/>
                  </a:moveTo>
                  <a:lnTo>
                    <a:pt x="3918706" y="0"/>
                  </a:lnTo>
                  <a:lnTo>
                    <a:pt x="3918706" y="4322956"/>
                  </a:lnTo>
                  <a:lnTo>
                    <a:pt x="0" y="43229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Metin kutusu 152">
                  <a:extLst>
                    <a:ext uri="{FF2B5EF4-FFF2-40B4-BE49-F238E27FC236}">
                      <a16:creationId xmlns:a16="http://schemas.microsoft.com/office/drawing/2014/main" id="{BA30827D-6781-FF1F-782C-51472E89E2C5}"/>
                    </a:ext>
                  </a:extLst>
                </p:cNvPr>
                <p:cNvSpPr txBox="1"/>
                <p:nvPr/>
              </p:nvSpPr>
              <p:spPr>
                <a:xfrm>
                  <a:off x="6487486" y="3234240"/>
                  <a:ext cx="1342075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Metin kutusu 152">
                  <a:extLst>
                    <a:ext uri="{FF2B5EF4-FFF2-40B4-BE49-F238E27FC236}">
                      <a16:creationId xmlns:a16="http://schemas.microsoft.com/office/drawing/2014/main" id="{BA30827D-6781-FF1F-782C-51472E89E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486" y="3234240"/>
                  <a:ext cx="1342075" cy="477888"/>
                </a:xfrm>
                <a:prstGeom prst="rect">
                  <a:avLst/>
                </a:prstGeom>
                <a:blipFill>
                  <a:blip r:embed="rId15"/>
                  <a:stretch>
                    <a:fillRect l="-21311" r="-11475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Düz Bağlayıcı 149">
            <a:extLst>
              <a:ext uri="{FF2B5EF4-FFF2-40B4-BE49-F238E27FC236}">
                <a16:creationId xmlns:a16="http://schemas.microsoft.com/office/drawing/2014/main" id="{47CAB553-3681-0348-11F3-AD29EF956751}"/>
              </a:ext>
            </a:extLst>
          </p:cNvPr>
          <p:cNvCxnSpPr>
            <a:cxnSpLocks/>
            <a:endCxn id="129" idx="4"/>
          </p:cNvCxnSpPr>
          <p:nvPr/>
        </p:nvCxnSpPr>
        <p:spPr>
          <a:xfrm flipV="1">
            <a:off x="10063329" y="5674460"/>
            <a:ext cx="924796" cy="713277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Düz Bağlayıcı 149">
            <a:extLst>
              <a:ext uri="{FF2B5EF4-FFF2-40B4-BE49-F238E27FC236}">
                <a16:creationId xmlns:a16="http://schemas.microsoft.com/office/drawing/2014/main" id="{CC079B30-0C03-1D9D-9425-52CFF1AF5045}"/>
              </a:ext>
            </a:extLst>
          </p:cNvPr>
          <p:cNvCxnSpPr>
            <a:cxnSpLocks/>
            <a:endCxn id="130" idx="3"/>
          </p:cNvCxnSpPr>
          <p:nvPr/>
        </p:nvCxnSpPr>
        <p:spPr>
          <a:xfrm flipV="1">
            <a:off x="10063329" y="5527612"/>
            <a:ext cx="819212" cy="544162"/>
          </a:xfrm>
          <a:prstGeom prst="line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60">
            <a:extLst>
              <a:ext uri="{FF2B5EF4-FFF2-40B4-BE49-F238E27FC236}">
                <a16:creationId xmlns:a16="http://schemas.microsoft.com/office/drawing/2014/main" id="{0FBF7FA5-E492-4FB5-0B7A-E6F1A14AE4BB}"/>
              </a:ext>
            </a:extLst>
          </p:cNvPr>
          <p:cNvCxnSpPr>
            <a:cxnSpLocks/>
          </p:cNvCxnSpPr>
          <p:nvPr/>
        </p:nvCxnSpPr>
        <p:spPr bwMode="auto">
          <a:xfrm>
            <a:off x="2934056" y="4709951"/>
            <a:ext cx="6143711" cy="1554682"/>
          </a:xfrm>
          <a:prstGeom prst="bentConnector3">
            <a:avLst>
              <a:gd name="adj1" fmla="val 10878"/>
            </a:avLst>
          </a:prstGeom>
          <a:noFill/>
          <a:ln w="19050" cap="flat" cmpd="sng" algn="ctr">
            <a:solidFill>
              <a:srgbClr val="6D6E7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5" name="Dikdörtgen 51">
            <a:extLst>
              <a:ext uri="{FF2B5EF4-FFF2-40B4-BE49-F238E27FC236}">
                <a16:creationId xmlns:a16="http://schemas.microsoft.com/office/drawing/2014/main" id="{D09A531F-5374-5C9A-F633-FD3D4E76BE15}"/>
              </a:ext>
            </a:extLst>
          </p:cNvPr>
          <p:cNvSpPr/>
          <p:nvPr/>
        </p:nvSpPr>
        <p:spPr>
          <a:xfrm>
            <a:off x="3507497" y="2485845"/>
            <a:ext cx="5113523" cy="1963088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dirty="0" err="1"/>
              <a:t>If</a:t>
            </a:r>
            <a:r>
              <a:rPr lang="es-ES" sz="2400" dirty="0"/>
              <a:t> </a:t>
            </a:r>
            <a:r>
              <a:rPr lang="es-ES" sz="2400" dirty="0" err="1"/>
              <a:t>there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no</a:t>
            </a:r>
            <a:r>
              <a:rPr lang="en-US" sz="2400" dirty="0"/>
              <a:t> leak of information on the underlying signing group: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/>
              <a:t>Full Privacy</a:t>
            </a:r>
            <a:endParaRPr lang="es-ES" sz="24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l-GR" sz="2400" dirty="0"/>
              <a:t>π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private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group</a:t>
            </a:r>
            <a:r>
              <a:rPr lang="es-ES" sz="2400" dirty="0"/>
              <a:t> (outsider </a:t>
            </a:r>
            <a:r>
              <a:rPr lang="es-ES" sz="2400" dirty="0" err="1"/>
              <a:t>privacy</a:t>
            </a:r>
            <a:r>
              <a:rPr lang="es-ES" sz="2400" dirty="0"/>
              <a:t>)</a:t>
            </a:r>
            <a:endParaRPr lang="en-US" sz="240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4658705-2597-05FA-2F4E-CA7E475E30DD}"/>
              </a:ext>
            </a:extLst>
          </p:cNvPr>
          <p:cNvSpPr/>
          <p:nvPr/>
        </p:nvSpPr>
        <p:spPr>
          <a:xfrm>
            <a:off x="8965405" y="5795796"/>
            <a:ext cx="1200201" cy="83158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BC4685-E9B2-E49E-7A84-A5B4921BF014}"/>
              </a:ext>
            </a:extLst>
          </p:cNvPr>
          <p:cNvSpPr txBox="1"/>
          <p:nvPr/>
        </p:nvSpPr>
        <p:spPr>
          <a:xfrm>
            <a:off x="2374835" y="3032264"/>
            <a:ext cx="52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π</a:t>
            </a:r>
            <a:r>
              <a:rPr lang="es-ES" sz="1800" baseline="-25000" dirty="0"/>
              <a:t>A,B</a:t>
            </a:r>
            <a:endParaRPr lang="en-FR" baseline="-250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E4E226E-721F-39C5-3D54-AABC8CF35585}"/>
              </a:ext>
            </a:extLst>
          </p:cNvPr>
          <p:cNvSpPr txBox="1"/>
          <p:nvPr/>
        </p:nvSpPr>
        <p:spPr>
          <a:xfrm>
            <a:off x="2316130" y="4231664"/>
            <a:ext cx="52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π</a:t>
            </a:r>
            <a:r>
              <a:rPr lang="es-ES" sz="1800" baseline="-25000" dirty="0"/>
              <a:t>A,B</a:t>
            </a:r>
            <a:endParaRPr lang="en-FR" baseline="-25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F01E35E-8947-498A-0EE7-62E45A59977F}"/>
              </a:ext>
            </a:extLst>
          </p:cNvPr>
          <p:cNvSpPr txBox="1"/>
          <p:nvPr/>
        </p:nvSpPr>
        <p:spPr>
          <a:xfrm>
            <a:off x="2306330" y="4596692"/>
            <a:ext cx="51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π</a:t>
            </a:r>
            <a:r>
              <a:rPr lang="es-ES" baseline="-25000" dirty="0"/>
              <a:t>B</a:t>
            </a:r>
            <a:r>
              <a:rPr lang="es-ES" sz="1800" baseline="-25000" dirty="0"/>
              <a:t>,</a:t>
            </a:r>
            <a:r>
              <a:rPr lang="es-ES" baseline="-25000" dirty="0"/>
              <a:t>C</a:t>
            </a:r>
            <a:endParaRPr lang="en-FR" baseline="-25000" dirty="0"/>
          </a:p>
        </p:txBody>
      </p:sp>
      <p:sp>
        <p:nvSpPr>
          <p:cNvPr id="158" name="Dikdörtgen 51">
            <a:extLst>
              <a:ext uri="{FF2B5EF4-FFF2-40B4-BE49-F238E27FC236}">
                <a16:creationId xmlns:a16="http://schemas.microsoft.com/office/drawing/2014/main" id="{6B30AC73-B755-0551-5BCF-249943A09951}"/>
              </a:ext>
            </a:extLst>
          </p:cNvPr>
          <p:cNvSpPr/>
          <p:nvPr/>
        </p:nvSpPr>
        <p:spPr>
          <a:xfrm>
            <a:off x="3507497" y="4456728"/>
            <a:ext cx="5113523" cy="1804660"/>
          </a:xfrm>
          <a:prstGeom prst="rect">
            <a:avLst/>
          </a:prstGeom>
          <a:solidFill>
            <a:schemeClr val="accent5">
              <a:alpha val="96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dirty="0" err="1"/>
              <a:t>If</a:t>
            </a:r>
            <a:r>
              <a:rPr lang="es-ES" sz="2400" dirty="0"/>
              <a:t> s</a:t>
            </a:r>
            <a:r>
              <a:rPr lang="en-US" sz="2400" dirty="0" err="1"/>
              <a:t>ignatures</a:t>
            </a:r>
            <a:r>
              <a:rPr lang="en-US" sz="2400" dirty="0"/>
              <a:t> and aggregated key leak the group size or the fact that they are aggregates: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/>
              <a:t>Set / Membership Privacy</a:t>
            </a:r>
            <a:endParaRPr lang="es-ES" sz="2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79B716B-79FB-6132-B9A3-EE25D4A3F170}"/>
              </a:ext>
            </a:extLst>
          </p:cNvPr>
          <p:cNvSpPr txBox="1"/>
          <p:nvPr/>
        </p:nvSpPr>
        <p:spPr>
          <a:xfrm>
            <a:off x="2359759" y="5766433"/>
            <a:ext cx="51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π</a:t>
            </a:r>
            <a:r>
              <a:rPr lang="es-ES" baseline="-25000" dirty="0"/>
              <a:t>B</a:t>
            </a:r>
            <a:r>
              <a:rPr lang="es-ES" sz="1800" baseline="-25000" dirty="0"/>
              <a:t>,</a:t>
            </a:r>
            <a:r>
              <a:rPr lang="es-ES" baseline="-25000" dirty="0"/>
              <a:t>C</a:t>
            </a:r>
            <a:endParaRPr lang="en-FR" baseline="-25000" dirty="0"/>
          </a:p>
        </p:txBody>
      </p:sp>
    </p:spTree>
    <p:extLst>
      <p:ext uri="{BB962C8B-B14F-4D97-AF65-F5344CB8AC3E}">
        <p14:creationId xmlns:p14="http://schemas.microsoft.com/office/powerpoint/2010/main" val="9295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3" grpId="0" animBg="1"/>
      <p:bldP spid="3" grpId="0" animBg="1"/>
      <p:bldP spid="9" grpId="0" animBg="1"/>
      <p:bldP spid="15" grpId="0" animBg="1"/>
      <p:bldP spid="93" grpId="0" animBg="1"/>
      <p:bldP spid="94" grpId="0"/>
      <p:bldP spid="95" grpId="0"/>
      <p:bldP spid="154" grpId="0"/>
      <p:bldP spid="158" grpId="0" animBg="1"/>
      <p:bldP spid="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B650F-4096-E5C7-6928-8094E4F2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en-US" sz="3600" dirty="0"/>
              <a:t>Group Unforgeability | Multi-Signatures with </a:t>
            </a:r>
            <a:r>
              <a:rPr lang="en-US" sz="3600" dirty="0" err="1"/>
              <a:t>KAg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o 36">
                <a:extLst>
                  <a:ext uri="{FF2B5EF4-FFF2-40B4-BE49-F238E27FC236}">
                    <a16:creationId xmlns:a16="http://schemas.microsoft.com/office/drawing/2014/main" id="{635B5682-0174-9FF9-826E-C9AB3611BE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1" y="2053771"/>
              <a:ext cx="5422489" cy="312077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422489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45292">
                    <a:tc>
                      <a:txBody>
                        <a:bodyPr/>
                        <a:lstStyle/>
                        <a:p>
                          <a:r>
                            <a:rPr lang="tr-TR" sz="2400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6557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p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𝒪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𝑀𝑢𝑙𝑆𝑖𝑔𝑛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return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tr-T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𝐾𝐴𝑔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𝑎𝑝𝑘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tr-TR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𝑎𝑝𝑘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oMath>
                          </a14:m>
                          <a:r>
                            <a:rPr lang="tr-TR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r>
                            <a:rPr lang="tr-T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𝑃𝐾</m:t>
                              </m:r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forgery</a:t>
                          </a:r>
                          <a:r>
                            <a:rPr lang="tr-TR" sz="2400" b="1" dirty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:r>
                            <a:rPr lang="tr-TR" sz="2400" b="1" dirty="0" err="1">
                              <a:solidFill>
                                <a:schemeClr val="tx1"/>
                              </a:solidFill>
                            </a:rPr>
                            <a:t>fresh</a:t>
                          </a:r>
                          <a:endParaRPr lang="tr-TR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o 36">
                <a:extLst>
                  <a:ext uri="{FF2B5EF4-FFF2-40B4-BE49-F238E27FC236}">
                    <a16:creationId xmlns:a16="http://schemas.microsoft.com/office/drawing/2014/main" id="{635B5682-0174-9FF9-826E-C9AB3611B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454375"/>
                  </p:ext>
                </p:extLst>
              </p:nvPr>
            </p:nvGraphicFramePr>
            <p:xfrm>
              <a:off x="6096001" y="2053771"/>
              <a:ext cx="5422489" cy="312077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422489">
                      <a:extLst>
                        <a:ext uri="{9D8B030D-6E8A-4147-A177-3AD203B41FA5}">
                          <a16:colId xmlns:a16="http://schemas.microsoft.com/office/drawing/2014/main" val="42569726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/>
                            <a:t>Unforgeability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89325"/>
                      </a:ext>
                    </a:extLst>
                  </a:tr>
                  <a:tr h="2663571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18721" r="-112" b="-52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1638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021D42CF-4294-3C82-534D-FBC4EBE91DDD}"/>
              </a:ext>
            </a:extLst>
          </p:cNvPr>
          <p:cNvGraphicFramePr>
            <a:graphicFrameLocks noGrp="1"/>
          </p:cNvGraphicFramePr>
          <p:nvPr/>
        </p:nvGraphicFramePr>
        <p:xfrm>
          <a:off x="4328995" y="4143821"/>
          <a:ext cx="1546941" cy="64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46941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263342">
                <a:tc>
                  <a:txBody>
                    <a:bodyPr/>
                    <a:lstStyle/>
                    <a:p>
                      <a:r>
                        <a:rPr lang="tr-TR" dirty="0" err="1"/>
                        <a:t>Weakest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Unforgeability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>
                <a:extLst>
                  <a:ext uri="{FF2B5EF4-FFF2-40B4-BE49-F238E27FC236}">
                    <a16:creationId xmlns:a16="http://schemas.microsoft.com/office/drawing/2014/main" id="{4A46A393-0FAB-ED89-B15D-81931E7D6E40}"/>
                  </a:ext>
                </a:extLst>
              </p:cNvPr>
              <p:cNvSpPr/>
              <p:nvPr/>
            </p:nvSpPr>
            <p:spPr>
              <a:xfrm>
                <a:off x="570866" y="1725892"/>
                <a:ext cx="4384024" cy="158335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:r>
                  <a:rPr lang="tr-TR" sz="2000" b="0" dirty="0">
                    <a:solidFill>
                      <a:schemeClr val="bg1"/>
                    </a:solidFill>
                  </a:rPr>
                  <a:t>What is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considered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as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fresh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forgery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:r>
                  <a:rPr lang="tr-TR" sz="2000" b="0" dirty="0" err="1">
                    <a:solidFill>
                      <a:schemeClr val="bg1"/>
                    </a:solidFill>
                  </a:rPr>
                  <a:t>for</a:t>
                </a:r>
                <a:r>
                  <a:rPr lang="tr-TR" sz="2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𝑀𝑢𝑙𝑆𝑖𝑔𝑛</m:t>
                    </m:r>
                    <m:d>
                      <m:dPr>
                        <m:ctrlP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tr-T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𝑎𝑝𝑘</m:t>
                        </m:r>
                        <m:r>
                          <a:rPr lang="tr-T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sz="2000" b="0" dirty="0">
                    <a:solidFill>
                      <a:schemeClr val="bg1"/>
                    </a:solidFill>
                  </a:rPr>
                  <a:t> 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/>
                  <a:t>Fresh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dirty="0"/>
                  <a:t>?</a:t>
                </a:r>
              </a:p>
              <a:p>
                <a:pPr marL="495296" indent="-342900">
                  <a:buFont typeface="Wingdings" panose="05000000000000000000" pitchFamily="2" charset="2"/>
                  <a:buChar char="v"/>
                </a:pPr>
                <a:r>
                  <a:rPr lang="tr-TR" sz="2000" dirty="0" err="1"/>
                  <a:t>Fresh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r>
                      <a:rPr lang="tr-TR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𝑃𝐾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𝑎𝑝𝑘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?</a:t>
                </a:r>
                <a:endParaRPr lang="tr-T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Dikdörtgen 5">
                <a:extLst>
                  <a:ext uri="{FF2B5EF4-FFF2-40B4-BE49-F238E27FC236}">
                    <a16:creationId xmlns:a16="http://schemas.microsoft.com/office/drawing/2014/main" id="{4A46A393-0FAB-ED89-B15D-81931E7D6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6" y="1725892"/>
                <a:ext cx="4384024" cy="1583353"/>
              </a:xfrm>
              <a:prstGeom prst="rect">
                <a:avLst/>
              </a:prstGeom>
              <a:blipFill>
                <a:blip r:embed="rId3"/>
                <a:stretch>
                  <a:fillRect t="-1136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6">
            <a:extLst>
              <a:ext uri="{FF2B5EF4-FFF2-40B4-BE49-F238E27FC236}">
                <a16:creationId xmlns:a16="http://schemas.microsoft.com/office/drawing/2014/main" id="{B9BE04E9-D925-EB6B-DD54-22C6468CD6FD}"/>
              </a:ext>
            </a:extLst>
          </p:cNvPr>
          <p:cNvSpPr/>
          <p:nvPr/>
        </p:nvSpPr>
        <p:spPr>
          <a:xfrm>
            <a:off x="1751100" y="2394378"/>
            <a:ext cx="240365" cy="286287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Düz Bağlayıcı 7">
            <a:extLst>
              <a:ext uri="{FF2B5EF4-FFF2-40B4-BE49-F238E27FC236}">
                <a16:creationId xmlns:a16="http://schemas.microsoft.com/office/drawing/2014/main" id="{F38F229E-381E-F109-FA71-B27BCCAC1450}"/>
              </a:ext>
            </a:extLst>
          </p:cNvPr>
          <p:cNvCxnSpPr>
            <a:cxnSpLocks/>
            <a:stCxn id="7" idx="3"/>
            <a:endCxn id="5" idx="0"/>
          </p:cNvCxnSpPr>
          <p:nvPr/>
        </p:nvCxnSpPr>
        <p:spPr>
          <a:xfrm>
            <a:off x="1751100" y="2680665"/>
            <a:ext cx="3351365" cy="1463156"/>
          </a:xfrm>
          <a:prstGeom prst="bentConnector2">
            <a:avLst/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o 10">
                <a:extLst>
                  <a:ext uri="{FF2B5EF4-FFF2-40B4-BE49-F238E27FC236}">
                    <a16:creationId xmlns:a16="http://schemas.microsoft.com/office/drawing/2014/main" id="{9EC50DFE-727A-4C42-AE4A-F6EC3DF6C5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4356" y="414382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263342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Infeasible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forge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signature</a:t>
                          </a:r>
                          <a:r>
                            <a:rPr lang="tr-TR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for</a:t>
                          </a:r>
                          <a:r>
                            <a:rPr lang="tr-TR" dirty="0"/>
                            <a:t> a </a:t>
                          </a:r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key</a:t>
                          </a:r>
                          <a:r>
                            <a:rPr lang="tr-TR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𝑎𝑝𝑘</m:t>
                              </m:r>
                            </m:oMath>
                          </a14:m>
                          <a:r>
                            <a:rPr lang="tr-TR" dirty="0"/>
                            <a:t> that </a:t>
                          </a:r>
                          <a14:m>
                            <m:oMath xmlns:m="http://schemas.openxmlformats.org/officeDocument/2006/math"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did</a:t>
                          </a:r>
                          <a:r>
                            <a:rPr lang="tr-TR" dirty="0"/>
                            <a:t> not </a:t>
                          </a:r>
                          <a:r>
                            <a:rPr lang="tr-TR" dirty="0" err="1"/>
                            <a:t>mean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sign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together</a:t>
                          </a:r>
                          <a:r>
                            <a:rPr lang="tr-TR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o 10">
                <a:extLst>
                  <a:ext uri="{FF2B5EF4-FFF2-40B4-BE49-F238E27FC236}">
                    <a16:creationId xmlns:a16="http://schemas.microsoft.com/office/drawing/2014/main" id="{9EC50DFE-727A-4C42-AE4A-F6EC3DF6C5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313633"/>
                  </p:ext>
                </p:extLst>
              </p:nvPr>
            </p:nvGraphicFramePr>
            <p:xfrm>
              <a:off x="484356" y="4143821"/>
              <a:ext cx="3652835" cy="1280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52835">
                      <a:extLst>
                        <a:ext uri="{9D8B030D-6E8A-4147-A177-3AD203B41FA5}">
                          <a16:colId xmlns:a16="http://schemas.microsoft.com/office/drawing/2014/main" val="27141867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tr-TR" dirty="0" err="1"/>
                            <a:t>Group</a:t>
                          </a:r>
                          <a:r>
                            <a:rPr lang="tr-TR" dirty="0"/>
                            <a:t> </a:t>
                          </a:r>
                          <a:r>
                            <a:rPr lang="tr-TR" dirty="0" err="1"/>
                            <a:t>Unforgeability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4684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7" t="-43046" r="-333" b="-10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972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46">
            <a:extLst>
              <a:ext uri="{FF2B5EF4-FFF2-40B4-BE49-F238E27FC236}">
                <a16:creationId xmlns:a16="http://schemas.microsoft.com/office/drawing/2014/main" id="{6F980F0F-5FBB-0933-4102-5A44F3920E16}"/>
              </a:ext>
            </a:extLst>
          </p:cNvPr>
          <p:cNvSpPr/>
          <p:nvPr/>
        </p:nvSpPr>
        <p:spPr>
          <a:xfrm>
            <a:off x="1751100" y="2718400"/>
            <a:ext cx="1448192" cy="338194"/>
          </a:xfrm>
          <a:custGeom>
            <a:avLst/>
            <a:gdLst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  <a:gd name="connsiteX0" fmla="*/ 0 w 3918706"/>
              <a:gd name="connsiteY0" fmla="*/ 0 h 4322956"/>
              <a:gd name="connsiteX1" fmla="*/ 3918706 w 3918706"/>
              <a:gd name="connsiteY1" fmla="*/ 0 h 4322956"/>
              <a:gd name="connsiteX2" fmla="*/ 3918706 w 3918706"/>
              <a:gd name="connsiteY2" fmla="*/ 4322956 h 4322956"/>
              <a:gd name="connsiteX3" fmla="*/ 0 w 3918706"/>
              <a:gd name="connsiteY3" fmla="*/ 4322956 h 4322956"/>
              <a:gd name="connsiteX4" fmla="*/ 0 w 3918706"/>
              <a:gd name="connsiteY4" fmla="*/ 0 h 43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706" h="4322956">
                <a:moveTo>
                  <a:pt x="0" y="0"/>
                </a:moveTo>
                <a:lnTo>
                  <a:pt x="3918706" y="0"/>
                </a:lnTo>
                <a:lnTo>
                  <a:pt x="3918706" y="4322956"/>
                </a:lnTo>
                <a:lnTo>
                  <a:pt x="0" y="432295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Düz Bağlayıcı 7">
            <a:extLst>
              <a:ext uri="{FF2B5EF4-FFF2-40B4-BE49-F238E27FC236}">
                <a16:creationId xmlns:a16="http://schemas.microsoft.com/office/drawing/2014/main" id="{CB52FA62-6CBA-9CE0-4C19-FE547DD8736A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>
            <a:off x="1751100" y="3056594"/>
            <a:ext cx="559673" cy="1087227"/>
          </a:xfrm>
          <a:prstGeom prst="bentConnector4">
            <a:avLst>
              <a:gd name="adj1" fmla="val 40845"/>
              <a:gd name="adj2" fmla="val 50000"/>
            </a:avLst>
          </a:prstGeom>
          <a:ln w="25400">
            <a:solidFill>
              <a:srgbClr val="CA6E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12">
            <a:extLst>
              <a:ext uri="{FF2B5EF4-FFF2-40B4-BE49-F238E27FC236}">
                <a16:creationId xmlns:a16="http://schemas.microsoft.com/office/drawing/2014/main" id="{08C2748B-E055-5405-B947-68736AB8009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954890" y="2517569"/>
            <a:ext cx="2134646" cy="245099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9962C5B-0EA9-1529-23B2-C22E397344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Dikdörtgen 37">
            <a:extLst>
              <a:ext uri="{FF2B5EF4-FFF2-40B4-BE49-F238E27FC236}">
                <a16:creationId xmlns:a16="http://schemas.microsoft.com/office/drawing/2014/main" id="{EBE4F334-744C-E5A6-0E35-D461642E6218}"/>
              </a:ext>
            </a:extLst>
          </p:cNvPr>
          <p:cNvSpPr/>
          <p:nvPr/>
        </p:nvSpPr>
        <p:spPr>
          <a:xfrm>
            <a:off x="6941260" y="2960757"/>
            <a:ext cx="937698" cy="348488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39">
            <a:extLst>
              <a:ext uri="{FF2B5EF4-FFF2-40B4-BE49-F238E27FC236}">
                <a16:creationId xmlns:a16="http://schemas.microsoft.com/office/drawing/2014/main" id="{4DB5939F-F18F-5494-6FDB-25A371AC7B91}"/>
              </a:ext>
            </a:extLst>
          </p:cNvPr>
          <p:cNvSpPr/>
          <p:nvPr/>
        </p:nvSpPr>
        <p:spPr>
          <a:xfrm>
            <a:off x="7098552" y="3720583"/>
            <a:ext cx="2583763" cy="348488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kdörtgen 38">
            <a:extLst>
              <a:ext uri="{FF2B5EF4-FFF2-40B4-BE49-F238E27FC236}">
                <a16:creationId xmlns:a16="http://schemas.microsoft.com/office/drawing/2014/main" id="{F9565AD0-11D1-A70B-EFB4-79807CBBCA0D}"/>
              </a:ext>
            </a:extLst>
          </p:cNvPr>
          <p:cNvSpPr/>
          <p:nvPr/>
        </p:nvSpPr>
        <p:spPr>
          <a:xfrm>
            <a:off x="8109461" y="4055328"/>
            <a:ext cx="533094" cy="348488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7">
                <a:extLst>
                  <a:ext uri="{FF2B5EF4-FFF2-40B4-BE49-F238E27FC236}">
                    <a16:creationId xmlns:a16="http://schemas.microsoft.com/office/drawing/2014/main" id="{CFBFA5B2-5D1E-65A4-D43F-DD6FCE89F133}"/>
                  </a:ext>
                </a:extLst>
              </p:cNvPr>
              <p:cNvSpPr/>
              <p:nvPr/>
            </p:nvSpPr>
            <p:spPr>
              <a:xfrm>
                <a:off x="6402410" y="5533329"/>
                <a:ext cx="3818021" cy="430743"/>
              </a:xfrm>
              <a:prstGeom prst="rect">
                <a:avLst/>
              </a:prstGeom>
              <a:solidFill>
                <a:schemeClr val="accent5">
                  <a:alpha val="78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tr-TR" sz="2400" dirty="0"/>
                  <a:t> can be chosen maliciously</a:t>
                </a:r>
              </a:p>
            </p:txBody>
          </p:sp>
        </mc:Choice>
        <mc:Fallback xmlns="">
          <p:sp>
            <p:nvSpPr>
              <p:cNvPr id="15" name="Dikdörtgen 7">
                <a:extLst>
                  <a:ext uri="{FF2B5EF4-FFF2-40B4-BE49-F238E27FC236}">
                    <a16:creationId xmlns:a16="http://schemas.microsoft.com/office/drawing/2014/main" id="{CFBFA5B2-5D1E-65A4-D43F-DD6FCE89F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410" y="5533329"/>
                <a:ext cx="3818021" cy="430743"/>
              </a:xfrm>
              <a:prstGeom prst="rect">
                <a:avLst/>
              </a:prstGeom>
              <a:blipFill>
                <a:blip r:embed="rId5"/>
                <a:stretch>
                  <a:fillRect t="-5405" r="-1650" b="-32432"/>
                </a:stretch>
              </a:blipFill>
              <a:ln w="254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Düz Bağlayıcı 12">
            <a:extLst>
              <a:ext uri="{FF2B5EF4-FFF2-40B4-BE49-F238E27FC236}">
                <a16:creationId xmlns:a16="http://schemas.microsoft.com/office/drawing/2014/main" id="{FC689E8A-55AF-E8A7-7506-65DFD241DE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402413" y="3225818"/>
            <a:ext cx="1284514" cy="2522882"/>
          </a:xfrm>
          <a:prstGeom prst="bentConnector4">
            <a:avLst>
              <a:gd name="adj1" fmla="val -17797"/>
              <a:gd name="adj2" fmla="val 80730"/>
            </a:avLst>
          </a:prstGeom>
          <a:ln w="254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3" grpId="0" animBg="1"/>
      <p:bldP spid="9" grpId="0" animBg="1"/>
      <p:bldP spid="9" grpId="1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A5C7-2132-36D8-5178-B699D704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Flexible group signing with long-term keys</a:t>
            </a:r>
            <a:endParaRPr lang="en-F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32777-DE70-6377-AD43-5C12192EF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989F15-31EB-60C1-3D81-77571EAA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2440"/>
              </p:ext>
            </p:extLst>
          </p:nvPr>
        </p:nvGraphicFramePr>
        <p:xfrm>
          <a:off x="687515" y="2027469"/>
          <a:ext cx="10367317" cy="3265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14673">
                  <a:extLst>
                    <a:ext uri="{9D8B030D-6E8A-4147-A177-3AD203B41FA5}">
                      <a16:colId xmlns:a16="http://schemas.microsoft.com/office/drawing/2014/main" val="168724757"/>
                    </a:ext>
                  </a:extLst>
                </a:gridCol>
                <a:gridCol w="1087394">
                  <a:extLst>
                    <a:ext uri="{9D8B030D-6E8A-4147-A177-3AD203B41FA5}">
                      <a16:colId xmlns:a16="http://schemas.microsoft.com/office/drawing/2014/main" val="4134517026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3476677593"/>
                    </a:ext>
                  </a:extLst>
                </a:gridCol>
                <a:gridCol w="1334529">
                  <a:extLst>
                    <a:ext uri="{9D8B030D-6E8A-4147-A177-3AD203B41FA5}">
                      <a16:colId xmlns:a16="http://schemas.microsoft.com/office/drawing/2014/main" val="916638600"/>
                    </a:ext>
                  </a:extLst>
                </a:gridCol>
                <a:gridCol w="1017717">
                  <a:extLst>
                    <a:ext uri="{9D8B030D-6E8A-4147-A177-3AD203B41FA5}">
                      <a16:colId xmlns:a16="http://schemas.microsoft.com/office/drawing/2014/main" val="4042027105"/>
                    </a:ext>
                  </a:extLst>
                </a:gridCol>
                <a:gridCol w="1025609">
                  <a:extLst>
                    <a:ext uri="{9D8B030D-6E8A-4147-A177-3AD203B41FA5}">
                      <a16:colId xmlns:a16="http://schemas.microsoft.com/office/drawing/2014/main" val="614734062"/>
                    </a:ext>
                  </a:extLst>
                </a:gridCol>
              </a:tblGrid>
              <a:tr h="645900"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Simple Vrfy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Dynamic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Key Re-Use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Group Unf.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Privacy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733054"/>
                  </a:ext>
                </a:extLst>
              </a:tr>
              <a:tr h="654871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Threshold Signatures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205582"/>
                  </a:ext>
                </a:extLst>
              </a:tr>
              <a:tr h="654871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Silent Threshold Signatures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88152"/>
                  </a:ext>
                </a:extLst>
              </a:tr>
              <a:tr h="654871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Multi-Signatures with Deterministic K</a:t>
                      </a:r>
                      <a:r>
                        <a:rPr lang="en-GB" dirty="0"/>
                        <a:t>Ag. (</a:t>
                      </a:r>
                      <a:r>
                        <a:rPr lang="en-GB" dirty="0" err="1"/>
                        <a:t>MSdKA</a:t>
                      </a:r>
                      <a:r>
                        <a:rPr lang="en-GB" dirty="0"/>
                        <a:t>)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97704"/>
                  </a:ext>
                </a:extLst>
              </a:tr>
              <a:tr h="654871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Multi-Signatures with Verifiable K</a:t>
                      </a:r>
                      <a:r>
                        <a:rPr lang="en-GB" dirty="0"/>
                        <a:t>a</a:t>
                      </a:r>
                      <a:r>
                        <a:rPr lang="en-FR" dirty="0"/>
                        <a:t>g. (MSvKA)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20914"/>
                  </a:ext>
                </a:extLst>
              </a:tr>
            </a:tbl>
          </a:graphicData>
        </a:graphic>
      </p:graphicFrame>
      <p:pic>
        <p:nvPicPr>
          <p:cNvPr id="7" name="Graphic 6" descr="Checkbox Ticked with solid fill">
            <a:extLst>
              <a:ext uri="{FF2B5EF4-FFF2-40B4-BE49-F238E27FC236}">
                <a16:creationId xmlns:a16="http://schemas.microsoft.com/office/drawing/2014/main" id="{97891E47-E03F-642A-46D3-85F71DA13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7946" y="2557697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BF55960D-8B1D-328A-BF8B-AA525C451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6257" y="3207871"/>
            <a:ext cx="914400" cy="914400"/>
          </a:xfrm>
          <a:prstGeom prst="rect">
            <a:avLst/>
          </a:prstGeom>
        </p:spPr>
      </p:pic>
      <p:pic>
        <p:nvPicPr>
          <p:cNvPr id="14" name="Graphic 13" descr="Checkbox Ticked with solid fill">
            <a:extLst>
              <a:ext uri="{FF2B5EF4-FFF2-40B4-BE49-F238E27FC236}">
                <a16:creationId xmlns:a16="http://schemas.microsoft.com/office/drawing/2014/main" id="{9281D802-152B-AD38-E418-228E8EF05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1794" y="3856468"/>
            <a:ext cx="914400" cy="914400"/>
          </a:xfrm>
          <a:prstGeom prst="rect">
            <a:avLst/>
          </a:prstGeom>
        </p:spPr>
      </p:pic>
      <p:pic>
        <p:nvPicPr>
          <p:cNvPr id="15" name="Graphic 14" descr="Checkbox Ticked with solid fill">
            <a:extLst>
              <a:ext uri="{FF2B5EF4-FFF2-40B4-BE49-F238E27FC236}">
                <a16:creationId xmlns:a16="http://schemas.microsoft.com/office/drawing/2014/main" id="{69FFBADC-BC27-9325-66C5-A543DBFEF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397" y="4503323"/>
            <a:ext cx="914400" cy="914400"/>
          </a:xfrm>
          <a:prstGeom prst="rect">
            <a:avLst/>
          </a:prstGeom>
        </p:spPr>
      </p:pic>
      <p:pic>
        <p:nvPicPr>
          <p:cNvPr id="16" name="Graphic 15" descr="Checkbox Crossed with solid fill">
            <a:extLst>
              <a:ext uri="{FF2B5EF4-FFF2-40B4-BE49-F238E27FC236}">
                <a16:creationId xmlns:a16="http://schemas.microsoft.com/office/drawing/2014/main" id="{F6E6360A-6ED0-3A32-241F-D538021B8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3163" y="2563167"/>
            <a:ext cx="914400" cy="914400"/>
          </a:xfrm>
          <a:prstGeom prst="rect">
            <a:avLst/>
          </a:prstGeom>
        </p:spPr>
      </p:pic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892013E2-5E44-7E68-E174-EFD03DB1E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1420" y="2552947"/>
            <a:ext cx="914400" cy="914400"/>
          </a:xfrm>
          <a:prstGeom prst="rect">
            <a:avLst/>
          </a:prstGeom>
        </p:spPr>
      </p:pic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BC1AAD8E-17B5-3962-2186-7F76963D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79" y="2541848"/>
            <a:ext cx="914400" cy="914400"/>
          </a:xfrm>
          <a:prstGeom prst="rect">
            <a:avLst/>
          </a:prstGeom>
        </p:spPr>
      </p:pic>
      <p:pic>
        <p:nvPicPr>
          <p:cNvPr id="19" name="Graphic 18" descr="Checkbox Crossed with solid fill">
            <a:extLst>
              <a:ext uri="{FF2B5EF4-FFF2-40B4-BE49-F238E27FC236}">
                <a16:creationId xmlns:a16="http://schemas.microsoft.com/office/drawing/2014/main" id="{8FDBA121-0705-5E3E-D4B7-9C9E5F6A0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3847" y="2566921"/>
            <a:ext cx="914400" cy="914400"/>
          </a:xfrm>
          <a:prstGeom prst="rect">
            <a:avLst/>
          </a:prstGeom>
        </p:spPr>
      </p:pic>
      <p:pic>
        <p:nvPicPr>
          <p:cNvPr id="20" name="Graphic 19" descr="Checkbox Ticked with solid fill">
            <a:extLst>
              <a:ext uri="{FF2B5EF4-FFF2-40B4-BE49-F238E27FC236}">
                <a16:creationId xmlns:a16="http://schemas.microsoft.com/office/drawing/2014/main" id="{DE4B8641-6CB6-C49E-4303-7BB914CA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3163" y="3202961"/>
            <a:ext cx="914400" cy="914400"/>
          </a:xfrm>
          <a:prstGeom prst="rect">
            <a:avLst/>
          </a:prstGeom>
        </p:spPr>
      </p:pic>
      <p:pic>
        <p:nvPicPr>
          <p:cNvPr id="21" name="Graphic 20" descr="Checkbox Ticked with solid fill">
            <a:extLst>
              <a:ext uri="{FF2B5EF4-FFF2-40B4-BE49-F238E27FC236}">
                <a16:creationId xmlns:a16="http://schemas.microsoft.com/office/drawing/2014/main" id="{ABE528BE-2764-1402-32B4-FCC703CE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1420" y="3202961"/>
            <a:ext cx="914400" cy="914400"/>
          </a:xfrm>
          <a:prstGeom prst="rect">
            <a:avLst/>
          </a:prstGeom>
        </p:spPr>
      </p:pic>
      <p:pic>
        <p:nvPicPr>
          <p:cNvPr id="22" name="Graphic 21" descr="Checkbox Ticked with solid fill">
            <a:extLst>
              <a:ext uri="{FF2B5EF4-FFF2-40B4-BE49-F238E27FC236}">
                <a16:creationId xmlns:a16="http://schemas.microsoft.com/office/drawing/2014/main" id="{5A835742-C729-46E4-B0EF-7936E766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4326" y="3199716"/>
            <a:ext cx="914400" cy="914400"/>
          </a:xfrm>
          <a:prstGeom prst="rect">
            <a:avLst/>
          </a:prstGeom>
        </p:spPr>
      </p:pic>
      <p:pic>
        <p:nvPicPr>
          <p:cNvPr id="23" name="Graphic 22" descr="Checkbox Crossed with solid fill">
            <a:extLst>
              <a:ext uri="{FF2B5EF4-FFF2-40B4-BE49-F238E27FC236}">
                <a16:creationId xmlns:a16="http://schemas.microsoft.com/office/drawing/2014/main" id="{45513B43-37AC-94E7-BED9-47385A321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0379" y="3185639"/>
            <a:ext cx="914400" cy="914400"/>
          </a:xfrm>
          <a:prstGeom prst="rect">
            <a:avLst/>
          </a:prstGeom>
        </p:spPr>
      </p:pic>
      <p:pic>
        <p:nvPicPr>
          <p:cNvPr id="24" name="Graphic 23" descr="Checkbox Ticked with solid fill">
            <a:extLst>
              <a:ext uri="{FF2B5EF4-FFF2-40B4-BE49-F238E27FC236}">
                <a16:creationId xmlns:a16="http://schemas.microsoft.com/office/drawing/2014/main" id="{4FE1560F-704F-3EC4-E733-2F130B35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0566" y="3863779"/>
            <a:ext cx="914400" cy="914400"/>
          </a:xfrm>
          <a:prstGeom prst="rect">
            <a:avLst/>
          </a:prstGeom>
        </p:spPr>
      </p:pic>
      <p:pic>
        <p:nvPicPr>
          <p:cNvPr id="25" name="Graphic 24" descr="Checkbox Ticked with solid fill">
            <a:extLst>
              <a:ext uri="{FF2B5EF4-FFF2-40B4-BE49-F238E27FC236}">
                <a16:creationId xmlns:a16="http://schemas.microsoft.com/office/drawing/2014/main" id="{D3211DA8-9669-4BA2-6AE2-D10C8EB1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1899" y="3863779"/>
            <a:ext cx="914400" cy="914400"/>
          </a:xfrm>
          <a:prstGeom prst="rect">
            <a:avLst/>
          </a:prstGeom>
        </p:spPr>
      </p:pic>
      <p:pic>
        <p:nvPicPr>
          <p:cNvPr id="27" name="Graphic 26" descr="Question Mark with solid fill">
            <a:extLst>
              <a:ext uri="{FF2B5EF4-FFF2-40B4-BE49-F238E27FC236}">
                <a16:creationId xmlns:a16="http://schemas.microsoft.com/office/drawing/2014/main" id="{438AB520-91CC-6277-ED82-B4B2FACBB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8726" y="4065685"/>
            <a:ext cx="474821" cy="474821"/>
          </a:xfrm>
          <a:prstGeom prst="rect">
            <a:avLst/>
          </a:prstGeom>
        </p:spPr>
      </p:pic>
      <p:pic>
        <p:nvPicPr>
          <p:cNvPr id="28" name="Graphic 27" descr="Checkbox Crossed with solid fill">
            <a:extLst>
              <a:ext uri="{FF2B5EF4-FFF2-40B4-BE49-F238E27FC236}">
                <a16:creationId xmlns:a16="http://schemas.microsoft.com/office/drawing/2014/main" id="{272364D3-3CA9-5995-5F4F-8328E0791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0379" y="3845895"/>
            <a:ext cx="914400" cy="914400"/>
          </a:xfrm>
          <a:prstGeom prst="rect">
            <a:avLst/>
          </a:prstGeom>
        </p:spPr>
      </p:pic>
      <p:pic>
        <p:nvPicPr>
          <p:cNvPr id="29" name="Graphic 28" descr="Checkbox Ticked with solid fill">
            <a:extLst>
              <a:ext uri="{FF2B5EF4-FFF2-40B4-BE49-F238E27FC236}">
                <a16:creationId xmlns:a16="http://schemas.microsoft.com/office/drawing/2014/main" id="{1E870C12-913B-0DEE-2B2A-638ECBE75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9492" y="4496410"/>
            <a:ext cx="914400" cy="914400"/>
          </a:xfrm>
          <a:prstGeom prst="rect">
            <a:avLst/>
          </a:prstGeom>
        </p:spPr>
      </p:pic>
      <p:pic>
        <p:nvPicPr>
          <p:cNvPr id="30" name="Graphic 29" descr="Checkbox Ticked with solid fill">
            <a:extLst>
              <a:ext uri="{FF2B5EF4-FFF2-40B4-BE49-F238E27FC236}">
                <a16:creationId xmlns:a16="http://schemas.microsoft.com/office/drawing/2014/main" id="{E6030F5C-50C7-4A99-575E-7DF2FA5E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9157" y="4490827"/>
            <a:ext cx="914400" cy="914400"/>
          </a:xfrm>
          <a:prstGeom prst="rect">
            <a:avLst/>
          </a:prstGeom>
        </p:spPr>
      </p:pic>
      <p:pic>
        <p:nvPicPr>
          <p:cNvPr id="31" name="Graphic 30" descr="Checkbox Ticked with solid fill">
            <a:extLst>
              <a:ext uri="{FF2B5EF4-FFF2-40B4-BE49-F238E27FC236}">
                <a16:creationId xmlns:a16="http://schemas.microsoft.com/office/drawing/2014/main" id="{E9A83786-4960-42A1-A6D1-FCC35780A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0635" y="4503323"/>
            <a:ext cx="914400" cy="914400"/>
          </a:xfrm>
          <a:prstGeom prst="rect">
            <a:avLst/>
          </a:prstGeom>
        </p:spPr>
      </p:pic>
      <p:pic>
        <p:nvPicPr>
          <p:cNvPr id="32" name="Graphic 31" descr="Checkbox Ticked with solid fill">
            <a:extLst>
              <a:ext uri="{FF2B5EF4-FFF2-40B4-BE49-F238E27FC236}">
                <a16:creationId xmlns:a16="http://schemas.microsoft.com/office/drawing/2014/main" id="{4640F6FE-15B5-8E1B-9AD9-7797AC05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79" y="4503323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810DF8-61B3-E278-866B-A7C58D02A656}"/>
              </a:ext>
            </a:extLst>
          </p:cNvPr>
          <p:cNvSpPr/>
          <p:nvPr/>
        </p:nvSpPr>
        <p:spPr>
          <a:xfrm>
            <a:off x="429321" y="472683"/>
            <a:ext cx="10728830" cy="103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08C8B2-63EE-3598-6793-351E96507AFC}"/>
              </a:ext>
            </a:extLst>
          </p:cNvPr>
          <p:cNvSpPr txBox="1">
            <a:spLocks/>
          </p:cNvSpPr>
          <p:nvPr/>
        </p:nvSpPr>
        <p:spPr>
          <a:xfrm>
            <a:off x="415600" y="593367"/>
            <a:ext cx="9897616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7698"/>
              </a:buClr>
              <a:buSzPts val="2800"/>
              <a:buFont typeface="IBM Plex Sans Medium"/>
              <a:buNone/>
              <a:defRPr sz="4400" kern="1200">
                <a:solidFill>
                  <a:srgbClr val="3E769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sz="3600" dirty="0"/>
              <a:t>Privacy-Preserving Multi-Signatures</a:t>
            </a:r>
            <a:endParaRPr lang="en-FR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74A10-3809-4302-E86E-67FFA1C60EEA}"/>
              </a:ext>
            </a:extLst>
          </p:cNvPr>
          <p:cNvSpPr/>
          <p:nvPr/>
        </p:nvSpPr>
        <p:spPr>
          <a:xfrm>
            <a:off x="803190" y="2758171"/>
            <a:ext cx="4651746" cy="427257"/>
          </a:xfrm>
          <a:prstGeom prst="rect">
            <a:avLst/>
          </a:prstGeom>
          <a:solidFill>
            <a:srgbClr val="F8D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96BD6-4FDC-1934-245E-32FAA218F18B}"/>
              </a:ext>
            </a:extLst>
          </p:cNvPr>
          <p:cNvSpPr/>
          <p:nvPr/>
        </p:nvSpPr>
        <p:spPr>
          <a:xfrm>
            <a:off x="798213" y="4059384"/>
            <a:ext cx="4651746" cy="427257"/>
          </a:xfrm>
          <a:prstGeom prst="rect">
            <a:avLst/>
          </a:prstGeom>
          <a:solidFill>
            <a:srgbClr val="F8D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CFDD4-EBE1-F5B8-1533-1D4C6BA28EEC}"/>
              </a:ext>
            </a:extLst>
          </p:cNvPr>
          <p:cNvSpPr/>
          <p:nvPr/>
        </p:nvSpPr>
        <p:spPr>
          <a:xfrm>
            <a:off x="783744" y="3429211"/>
            <a:ext cx="4651746" cy="427257"/>
          </a:xfrm>
          <a:prstGeom prst="rect">
            <a:avLst/>
          </a:prstGeom>
          <a:solidFill>
            <a:srgbClr val="FD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AD82A7-ED79-FAE0-A8E2-74B99E4C9A6E}"/>
              </a:ext>
            </a:extLst>
          </p:cNvPr>
          <p:cNvSpPr/>
          <p:nvPr/>
        </p:nvSpPr>
        <p:spPr>
          <a:xfrm>
            <a:off x="814783" y="4730424"/>
            <a:ext cx="4651746" cy="427257"/>
          </a:xfrm>
          <a:prstGeom prst="rect">
            <a:avLst/>
          </a:prstGeom>
          <a:solidFill>
            <a:srgbClr val="FD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26" name="Graphic 25" descr="Warning with solid fill">
            <a:extLst>
              <a:ext uri="{FF2B5EF4-FFF2-40B4-BE49-F238E27FC236}">
                <a16:creationId xmlns:a16="http://schemas.microsoft.com/office/drawing/2014/main" id="{CC26E370-505E-52EC-4EED-000773991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9475" y="5566355"/>
            <a:ext cx="914400" cy="9144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06EBC23-F7BA-DA21-B708-796254CE860A}"/>
              </a:ext>
            </a:extLst>
          </p:cNvPr>
          <p:cNvSpPr/>
          <p:nvPr/>
        </p:nvSpPr>
        <p:spPr>
          <a:xfrm>
            <a:off x="8955237" y="4542759"/>
            <a:ext cx="2250284" cy="81894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5" name="Tablo 10">
            <a:extLst>
              <a:ext uri="{FF2B5EF4-FFF2-40B4-BE49-F238E27FC236}">
                <a16:creationId xmlns:a16="http://schemas.microsoft.com/office/drawing/2014/main" id="{E9C30959-238F-A17D-0DA1-2C461F111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60116"/>
              </p:ext>
            </p:extLst>
          </p:nvPr>
        </p:nvGraphicFramePr>
        <p:xfrm>
          <a:off x="3526541" y="5580658"/>
          <a:ext cx="4860094" cy="83616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60094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327753">
                <a:tc>
                  <a:txBody>
                    <a:bodyPr/>
                    <a:lstStyle/>
                    <a:p>
                      <a:r>
                        <a:rPr lang="tr-TR" dirty="0"/>
                        <a:t>BLS </a:t>
                      </a:r>
                      <a:r>
                        <a:rPr lang="tr-TR" dirty="0" err="1"/>
                        <a:t>construction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from</a:t>
                      </a:r>
                      <a:r>
                        <a:rPr lang="tr-TR" dirty="0"/>
                        <a:t> L</a:t>
                      </a:r>
                      <a:r>
                        <a:rPr lang="en-US" sz="1800" dirty="0"/>
                        <a:t>Ö24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470404">
                <a:tc>
                  <a:txBody>
                    <a:bodyPr/>
                    <a:lstStyle/>
                    <a:p>
                      <a:r>
                        <a:rPr lang="en-US" dirty="0"/>
                        <a:t>Either simple to verify or group </a:t>
                      </a:r>
                      <a:r>
                        <a:rPr lang="en-US" dirty="0" err="1"/>
                        <a:t>unf</a:t>
                      </a:r>
                      <a:r>
                        <a:rPr lang="en-US" dirty="0"/>
                        <a:t>. but not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BEB0CB-87B3-564E-11BD-3C21C6224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D8231E-0AD3-CD77-53EB-E5ACA173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492226" cy="763600"/>
          </a:xfrm>
        </p:spPr>
        <p:txBody>
          <a:bodyPr>
            <a:normAutofit/>
          </a:bodyPr>
          <a:lstStyle/>
          <a:p>
            <a:r>
              <a:rPr lang="es-ES" sz="3600" dirty="0" err="1"/>
              <a:t>Departure</a:t>
            </a:r>
            <a:r>
              <a:rPr lang="es-ES" sz="3600" dirty="0"/>
              <a:t> Point</a:t>
            </a:r>
            <a:endParaRPr lang="en-US" sz="3600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61D6D8F4-13F5-6EC2-B8C0-743227B90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39A94313-878D-FB42-BC89-422AAC0AAE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38714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𝔾</m:t>
                                        </m:r>
                                      </m:e>
                                    </m:acc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2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</m:sup>
                              </m:sSup>
                            </m:oMath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7377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tr-TR" sz="2400" b="0" i="0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351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r>
                                  <a:rPr lang="en-US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𝐾𝐴𝑔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E769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𝑎𝑝𝑘</m:t>
                                </m:r>
                                <m:r>
                                  <a:rPr lang="tr-TR" sz="2400" b="0" i="1" smtClean="0">
                                    <a:solidFill>
                                      <a:srgbClr val="3E7698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r>
                                      <a:rPr lang="tr-TR" sz="2400" i="1">
                                        <a:solidFill>
                                          <a:srgbClr val="3E769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rgbClr val="3E7698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𝑀𝑢𝑙𝑆𝑖𝑔𝑛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𝐶𝑜𝑚𝑏𝑖𝑛𝑒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𝑃𝐾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tr-TR" sz="2400" b="0" i="1" smtClean="0">
                                            <a:solidFill>
                                              <a:srgbClr val="3E7698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𝑉𝑓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𝑎𝑝𝑘</m:t>
                                    </m:r>
                                  </m:e>
                                </m:d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>
                <a:extLst>
                  <a:ext uri="{FF2B5EF4-FFF2-40B4-BE49-F238E27FC236}">
                    <a16:creationId xmlns:a16="http://schemas.microsoft.com/office/drawing/2014/main" id="{39A94313-878D-FB42-BC89-422AAC0AAE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38714"/>
                  </p:ext>
                </p:extLst>
              </p:nvPr>
            </p:nvGraphicFramePr>
            <p:xfrm>
              <a:off x="502414" y="1757691"/>
              <a:ext cx="10389932" cy="4975544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4858927">
                      <a:extLst>
                        <a:ext uri="{9D8B030D-6E8A-4147-A177-3AD203B41FA5}">
                          <a16:colId xmlns:a16="http://schemas.microsoft.com/office/drawing/2014/main" val="2424776672"/>
                        </a:ext>
                      </a:extLst>
                    </a:gridCol>
                    <a:gridCol w="5531005">
                      <a:extLst>
                        <a:ext uri="{9D8B030D-6E8A-4147-A177-3AD203B41FA5}">
                          <a16:colId xmlns:a16="http://schemas.microsoft.com/office/drawing/2014/main" val="3585052457"/>
                        </a:ext>
                      </a:extLst>
                    </a:gridCol>
                  </a:tblGrid>
                  <a:tr h="504254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62500" r="-114099" b="-1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62500" r="-229" b="-11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689423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171053" r="-114099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171053" r="-229" b="-1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47195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127160" r="-114099" b="-416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127160" r="-229" b="-416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060385"/>
                      </a:ext>
                    </a:extLst>
                  </a:tr>
                  <a:tr h="1019175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230000" r="-114099" b="-3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230000" r="-229" b="-3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716078"/>
                      </a:ext>
                    </a:extLst>
                  </a:tr>
                  <a:tr h="463677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713514" r="-114099" b="-59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713514" r="-229" b="-5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673919"/>
                      </a:ext>
                    </a:extLst>
                  </a:tr>
                  <a:tr h="1026605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371605" r="-114099" b="-171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371605" r="-229" b="-171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807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261" t="-1061111" r="-114099" b="-2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2"/>
                          <a:stretch>
                            <a:fillRect l="-88073" t="-1061111" r="-229" b="-28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332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ikdörtgen 8">
            <a:extLst>
              <a:ext uri="{FF2B5EF4-FFF2-40B4-BE49-F238E27FC236}">
                <a16:creationId xmlns:a16="http://schemas.microsoft.com/office/drawing/2014/main" id="{7CCD7E3E-EAE4-7314-439C-A8B5DA162CC6}"/>
              </a:ext>
            </a:extLst>
          </p:cNvPr>
          <p:cNvSpPr/>
          <p:nvPr/>
        </p:nvSpPr>
        <p:spPr>
          <a:xfrm>
            <a:off x="3209907" y="3107665"/>
            <a:ext cx="346450" cy="293996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20661593-A2E6-9B8D-88C1-2B0771D80D5A}"/>
              </a:ext>
            </a:extLst>
          </p:cNvPr>
          <p:cNvSpPr/>
          <p:nvPr/>
        </p:nvSpPr>
        <p:spPr>
          <a:xfrm>
            <a:off x="5628923" y="2978310"/>
            <a:ext cx="1519459" cy="440995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3C26DC38-C338-01BC-A49E-467BFDFD3C0A}"/>
              </a:ext>
            </a:extLst>
          </p:cNvPr>
          <p:cNvSpPr/>
          <p:nvPr/>
        </p:nvSpPr>
        <p:spPr>
          <a:xfrm>
            <a:off x="3878893" y="2845247"/>
            <a:ext cx="299567" cy="353561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898330E0-CD12-7B7E-9BFB-9CDA28A03A85}"/>
              </a:ext>
            </a:extLst>
          </p:cNvPr>
          <p:cNvSpPr/>
          <p:nvPr/>
        </p:nvSpPr>
        <p:spPr>
          <a:xfrm>
            <a:off x="2685109" y="5375761"/>
            <a:ext cx="255372" cy="34577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9A5C4DA8-1AD2-43E8-F60B-95B19DF46F06}"/>
              </a:ext>
            </a:extLst>
          </p:cNvPr>
          <p:cNvSpPr/>
          <p:nvPr/>
        </p:nvSpPr>
        <p:spPr>
          <a:xfrm>
            <a:off x="10300201" y="2920276"/>
            <a:ext cx="189584" cy="417406"/>
          </a:xfrm>
          <a:prstGeom prst="rect">
            <a:avLst/>
          </a:prstGeom>
          <a:solidFill>
            <a:srgbClr val="F8D7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FCF43E5-8DD7-B3F8-1CBA-796404A23902}"/>
              </a:ext>
            </a:extLst>
          </p:cNvPr>
          <p:cNvSpPr/>
          <p:nvPr/>
        </p:nvSpPr>
        <p:spPr>
          <a:xfrm>
            <a:off x="3255445" y="4894559"/>
            <a:ext cx="567729" cy="293997"/>
          </a:xfrm>
          <a:prstGeom prst="rect">
            <a:avLst/>
          </a:prstGeom>
          <a:solidFill>
            <a:srgbClr val="ED7D31">
              <a:alpha val="91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8470C2-EFF4-E84D-3B51-92974A989453}"/>
              </a:ext>
            </a:extLst>
          </p:cNvPr>
          <p:cNvSpPr/>
          <p:nvPr/>
        </p:nvSpPr>
        <p:spPr>
          <a:xfrm>
            <a:off x="9312478" y="5509259"/>
            <a:ext cx="255372" cy="247381"/>
          </a:xfrm>
          <a:prstGeom prst="rect">
            <a:avLst/>
          </a:prstGeom>
          <a:solidFill>
            <a:srgbClr val="FCECE8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DCA6B5C7-0743-5535-85F8-1FE058C81964}"/>
                  </a:ext>
                </a:extLst>
              </p:cNvPr>
              <p:cNvSpPr/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DCA6B5C7-0743-5535-85F8-1FE058C81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1" y="6313242"/>
                <a:ext cx="4279409" cy="388917"/>
              </a:xfrm>
              <a:prstGeom prst="rect">
                <a:avLst/>
              </a:prstGeom>
              <a:blipFill>
                <a:blip r:embed="rId3"/>
                <a:stretch>
                  <a:fillRect b="-322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2">
            <a:extLst>
              <a:ext uri="{FF2B5EF4-FFF2-40B4-BE49-F238E27FC236}">
                <a16:creationId xmlns:a16="http://schemas.microsoft.com/office/drawing/2014/main" id="{651257C5-8207-4410-1EC2-95EDBD6AF292}"/>
              </a:ext>
            </a:extLst>
          </p:cNvPr>
          <p:cNvSpPr txBox="1">
            <a:spLocks/>
          </p:cNvSpPr>
          <p:nvPr/>
        </p:nvSpPr>
        <p:spPr>
          <a:xfrm>
            <a:off x="502413" y="1225605"/>
            <a:ext cx="10389932" cy="5320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70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  <a:defRPr sz="2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24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20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 sz="1800" kern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152396" indent="0">
              <a:lnSpc>
                <a:spcPct val="120000"/>
              </a:lnSpc>
              <a:buNone/>
            </a:pPr>
            <a:r>
              <a:rPr lang="tr-TR" dirty="0" err="1"/>
              <a:t>Prior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,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construction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BLS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[L</a:t>
            </a:r>
            <a:r>
              <a:rPr lang="en-US" sz="2800" dirty="0"/>
              <a:t>Ö24, BDN18</a:t>
            </a:r>
            <a:r>
              <a:rPr lang="tr-TR" dirty="0"/>
              <a:t>]</a:t>
            </a:r>
            <a:endParaRPr lang="tr-TR" i="1" dirty="0">
              <a:latin typeface="Cambria Math" panose="02040503050406030204" pitchFamily="18" charset="0"/>
            </a:endParaRP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2C846D85-2083-A534-A7E5-141B98210125}"/>
              </a:ext>
            </a:extLst>
          </p:cNvPr>
          <p:cNvSpPr/>
          <p:nvPr/>
        </p:nvSpPr>
        <p:spPr>
          <a:xfrm>
            <a:off x="502414" y="3738405"/>
            <a:ext cx="10389932" cy="106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FBD799-599D-0184-9F94-EC0E39E98662}"/>
              </a:ext>
            </a:extLst>
          </p:cNvPr>
          <p:cNvSpPr/>
          <p:nvPr/>
        </p:nvSpPr>
        <p:spPr>
          <a:xfrm>
            <a:off x="6576205" y="4568434"/>
            <a:ext cx="3035512" cy="83158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o 155">
            <a:extLst>
              <a:ext uri="{FF2B5EF4-FFF2-40B4-BE49-F238E27FC236}">
                <a16:creationId xmlns:a16="http://schemas.microsoft.com/office/drawing/2014/main" id="{71B3122C-6C08-1F1B-5FE5-9AB47EEAF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55247"/>
              </p:ext>
            </p:extLst>
          </p:nvPr>
        </p:nvGraphicFramePr>
        <p:xfrm>
          <a:off x="3209907" y="3763438"/>
          <a:ext cx="4479240" cy="10461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6950">
                  <a:extLst>
                    <a:ext uri="{9D8B030D-6E8A-4147-A177-3AD203B41FA5}">
                      <a16:colId xmlns:a16="http://schemas.microsoft.com/office/drawing/2014/main" val="4256972674"/>
                    </a:ext>
                  </a:extLst>
                </a:gridCol>
                <a:gridCol w="1798359">
                  <a:extLst>
                    <a:ext uri="{9D8B030D-6E8A-4147-A177-3AD203B41FA5}">
                      <a16:colId xmlns:a16="http://schemas.microsoft.com/office/drawing/2014/main" val="3538919088"/>
                    </a:ext>
                  </a:extLst>
                </a:gridCol>
                <a:gridCol w="1123931">
                  <a:extLst>
                    <a:ext uri="{9D8B030D-6E8A-4147-A177-3AD203B41FA5}">
                      <a16:colId xmlns:a16="http://schemas.microsoft.com/office/drawing/2014/main" val="2612235605"/>
                    </a:ext>
                  </a:extLst>
                </a:gridCol>
              </a:tblGrid>
              <a:tr h="40603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Group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Unf</a:t>
                      </a:r>
                      <a:r>
                        <a:rPr lang="tr-TR" sz="1800" dirty="0"/>
                        <a:t>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Privacy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689325"/>
                  </a:ext>
                </a:extLst>
              </a:tr>
              <a:tr h="572735">
                <a:tc>
                  <a:txBody>
                    <a:bodyPr/>
                    <a:lstStyle/>
                    <a:p>
                      <a:r>
                        <a:rPr lang="tr-TR" dirty="0"/>
                        <a:t>randBLS-1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453033"/>
                  </a:ext>
                </a:extLst>
              </a:tr>
            </a:tbl>
          </a:graphicData>
        </a:graphic>
      </p:graphicFrame>
      <p:pic>
        <p:nvPicPr>
          <p:cNvPr id="14" name="Graphic 13" descr="Checkbox Crossed with solid fill">
            <a:extLst>
              <a:ext uri="{FF2B5EF4-FFF2-40B4-BE49-F238E27FC236}">
                <a16:creationId xmlns:a16="http://schemas.microsoft.com/office/drawing/2014/main" id="{3D175B4A-4E88-CDB6-7CC8-70AE82B7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6070" y="4106474"/>
            <a:ext cx="777185" cy="695414"/>
          </a:xfrm>
          <a:prstGeom prst="rect">
            <a:avLst/>
          </a:prstGeom>
        </p:spPr>
      </p:pic>
      <p:pic>
        <p:nvPicPr>
          <p:cNvPr id="15" name="Graphic 14" descr="Checkbox Ticked with solid fill">
            <a:extLst>
              <a:ext uri="{FF2B5EF4-FFF2-40B4-BE49-F238E27FC236}">
                <a16:creationId xmlns:a16="http://schemas.microsoft.com/office/drawing/2014/main" id="{10526AC7-E6D8-3BAB-662E-B13FACBCB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9967" y="4121325"/>
            <a:ext cx="777185" cy="6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4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8" grpId="0" animBg="1"/>
      <p:bldP spid="38" grpId="1" animBg="1"/>
      <p:bldP spid="38" grpId="2" animBg="1"/>
      <p:bldP spid="4" grpId="0" animBg="1"/>
      <p:bldP spid="46" grpId="0" animBg="1"/>
      <p:bldP spid="46" grpId="1" animBg="1"/>
      <p:bldP spid="46" grpId="2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4317-6EDF-F292-6A22-1CF880579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8A4B2D-D4C7-49B5-D429-60FBECB2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sz="4000" dirty="0" err="1"/>
              <a:t>Goal</a:t>
            </a:r>
            <a:r>
              <a:rPr lang="tr-TR" dirty="0"/>
              <a:t>: New </a:t>
            </a:r>
            <a:r>
              <a:rPr lang="tr-TR" dirty="0" err="1"/>
              <a:t>Constructions</a:t>
            </a:r>
            <a:r>
              <a:rPr lang="tr-TR" dirty="0"/>
              <a:t>!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DB1D426-1D46-2174-D2B0-C2CB97298E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7" name="Picture 6" descr="A toy figurine of a child&#10;&#10;Description automatically generated">
            <a:extLst>
              <a:ext uri="{FF2B5EF4-FFF2-40B4-BE49-F238E27FC236}">
                <a16:creationId xmlns:a16="http://schemas.microsoft.com/office/drawing/2014/main" id="{09C558B4-0DBC-6732-9EE5-11CAEB53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0" y="1834411"/>
            <a:ext cx="818277" cy="1254954"/>
          </a:xfrm>
          <a:prstGeom prst="rect">
            <a:avLst/>
          </a:prstGeom>
        </p:spPr>
      </p:pic>
      <p:pic>
        <p:nvPicPr>
          <p:cNvPr id="8" name="Picture 7" descr="A toy figurine of a person&#10;&#10;Description automatically generated">
            <a:extLst>
              <a:ext uri="{FF2B5EF4-FFF2-40B4-BE49-F238E27FC236}">
                <a16:creationId xmlns:a16="http://schemas.microsoft.com/office/drawing/2014/main" id="{B1ECD146-8B9C-B8FE-B0D0-DB4BC186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55" y="1834411"/>
            <a:ext cx="895458" cy="1235561"/>
          </a:xfrm>
          <a:prstGeom prst="rect">
            <a:avLst/>
          </a:prstGeom>
        </p:spPr>
      </p:pic>
      <p:pic>
        <p:nvPicPr>
          <p:cNvPr id="9" name="Picture 8" descr="A toy figurine of a child holding a white owl&#10;&#10;Description automatically generated">
            <a:extLst>
              <a:ext uri="{FF2B5EF4-FFF2-40B4-BE49-F238E27FC236}">
                <a16:creationId xmlns:a16="http://schemas.microsoft.com/office/drawing/2014/main" id="{F44BA44E-73A6-3939-4961-3350B161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784" y="1831359"/>
            <a:ext cx="884432" cy="1261058"/>
          </a:xfrm>
          <a:prstGeom prst="rect">
            <a:avLst/>
          </a:prstGeom>
        </p:spPr>
      </p:pic>
      <p:sp>
        <p:nvSpPr>
          <p:cNvPr id="10" name="Dikdörtgen 52">
            <a:extLst>
              <a:ext uri="{FF2B5EF4-FFF2-40B4-BE49-F238E27FC236}">
                <a16:creationId xmlns:a16="http://schemas.microsoft.com/office/drawing/2014/main" id="{E549D993-E1C7-2678-BF95-868467CD3248}"/>
              </a:ext>
            </a:extLst>
          </p:cNvPr>
          <p:cNvSpPr/>
          <p:nvPr/>
        </p:nvSpPr>
        <p:spPr>
          <a:xfrm>
            <a:off x="2887861" y="4088920"/>
            <a:ext cx="1261445" cy="905422"/>
          </a:xfrm>
          <a:prstGeom prst="rect">
            <a:avLst/>
          </a:prstGeom>
          <a:solidFill>
            <a:schemeClr val="accent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err="1"/>
              <a:t>KAg</a:t>
            </a:r>
            <a:endParaRPr lang="en-US" sz="2300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52759AB-53DA-F3D8-3FC8-FC1118DFD3B4}"/>
              </a:ext>
            </a:extLst>
          </p:cNvPr>
          <p:cNvCxnSpPr>
            <a:cxnSpLocks/>
            <a:stCxn id="36" idx="2"/>
          </p:cNvCxnSpPr>
          <p:nvPr/>
        </p:nvCxnSpPr>
        <p:spPr>
          <a:xfrm rot="16200000" flipH="1">
            <a:off x="1652405" y="3079137"/>
            <a:ext cx="880800" cy="1590111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F553928-E435-B4A3-7611-C833528E3FC0}"/>
              </a:ext>
            </a:extLst>
          </p:cNvPr>
          <p:cNvCxnSpPr>
            <a:cxnSpLocks/>
            <a:stCxn id="41" idx="2"/>
          </p:cNvCxnSpPr>
          <p:nvPr/>
        </p:nvCxnSpPr>
        <p:spPr>
          <a:xfrm rot="5400000">
            <a:off x="4699904" y="2853594"/>
            <a:ext cx="933990" cy="1988008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4BB002-6571-98F8-A701-6A8A671292BA}"/>
              </a:ext>
            </a:extLst>
          </p:cNvPr>
          <p:cNvCxnSpPr>
            <a:cxnSpLocks/>
            <a:stCxn id="39" idx="2"/>
            <a:endCxn id="10" idx="0"/>
          </p:cNvCxnSpPr>
          <p:nvPr/>
        </p:nvCxnSpPr>
        <p:spPr>
          <a:xfrm>
            <a:off x="3514259" y="3407292"/>
            <a:ext cx="4325" cy="68162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toy figurine of a person&#10;&#10;Description automatically generated">
            <a:extLst>
              <a:ext uri="{FF2B5EF4-FFF2-40B4-BE49-F238E27FC236}">
                <a16:creationId xmlns:a16="http://schemas.microsoft.com/office/drawing/2014/main" id="{A65BF793-6456-6068-2698-F2562EA29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023" y="1839632"/>
            <a:ext cx="900451" cy="12610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7938C4-262A-89D9-1660-2A5F25A5C7EA}"/>
              </a:ext>
            </a:extLst>
          </p:cNvPr>
          <p:cNvSpPr/>
          <p:nvPr/>
        </p:nvSpPr>
        <p:spPr>
          <a:xfrm>
            <a:off x="8148910" y="1864775"/>
            <a:ext cx="1540366" cy="1258005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5225B3-701F-7F7D-C4B9-3453E4B43BE6}"/>
              </a:ext>
            </a:extLst>
          </p:cNvPr>
          <p:cNvCxnSpPr>
            <a:cxnSpLocks/>
          </p:cNvCxnSpPr>
          <p:nvPr/>
        </p:nvCxnSpPr>
        <p:spPr>
          <a:xfrm>
            <a:off x="3518904" y="4994342"/>
            <a:ext cx="0" cy="47899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349D82-16AC-DDF6-E40F-0CB309608693}"/>
                  </a:ext>
                </a:extLst>
              </p:cNvPr>
              <p:cNvSpPr txBox="1"/>
              <p:nvPr/>
            </p:nvSpPr>
            <p:spPr>
              <a:xfrm>
                <a:off x="3137466" y="5430304"/>
                <a:ext cx="7413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𝑎𝑝𝑘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349D82-16AC-DDF6-E40F-0CB30960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466" y="5430304"/>
                <a:ext cx="74131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4DB44B-B7F7-55CA-28F8-6A4BC2D8F8D5}"/>
                  </a:ext>
                </a:extLst>
              </p:cNvPr>
              <p:cNvSpPr txBox="1"/>
              <p:nvPr/>
            </p:nvSpPr>
            <p:spPr>
              <a:xfrm>
                <a:off x="689484" y="3064461"/>
                <a:ext cx="12165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s-ES" b="0" i="1" baseline="-2500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FR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FR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4DB44B-B7F7-55CA-28F8-6A4BC2D8F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84" y="3064461"/>
                <a:ext cx="1216531" cy="369332"/>
              </a:xfrm>
              <a:prstGeom prst="rect">
                <a:avLst/>
              </a:prstGeom>
              <a:blipFill>
                <a:blip r:embed="rId7"/>
                <a:stretch>
                  <a:fillRect l="-2062" t="-6667" b="-233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09363E-7F74-DCD1-FEF3-EA05214B3295}"/>
                  </a:ext>
                </a:extLst>
              </p:cNvPr>
              <p:cNvSpPr txBox="1"/>
              <p:nvPr/>
            </p:nvSpPr>
            <p:spPr>
              <a:xfrm>
                <a:off x="2919242" y="3037960"/>
                <a:ext cx="11900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s-ES" b="0" i="1" baseline="-2500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FR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FR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09363E-7F74-DCD1-FEF3-EA05214B3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42" y="3037960"/>
                <a:ext cx="1190034" cy="369332"/>
              </a:xfrm>
              <a:prstGeom prst="rect">
                <a:avLst/>
              </a:prstGeom>
              <a:blipFill>
                <a:blip r:embed="rId8"/>
                <a:stretch>
                  <a:fillRect l="-1053" t="-6667" r="-1053" b="-233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362094-E331-3E63-CFF3-0CFF44D070AF}"/>
                  </a:ext>
                </a:extLst>
              </p:cNvPr>
              <p:cNvSpPr txBox="1"/>
              <p:nvPr/>
            </p:nvSpPr>
            <p:spPr>
              <a:xfrm>
                <a:off x="5565886" y="3011271"/>
                <a:ext cx="11900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𝑝𝑘𝐶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FR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FR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362094-E331-3E63-CFF3-0CFF44D07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86" y="3011271"/>
                <a:ext cx="1190033" cy="369332"/>
              </a:xfrm>
              <a:prstGeom prst="rect">
                <a:avLst/>
              </a:prstGeom>
              <a:blipFill>
                <a:blip r:embed="rId9"/>
                <a:stretch>
                  <a:fillRect l="-2128" t="-6667" b="-266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BDBD7E-2353-F89C-E7D4-3A59E87F96C5}"/>
                  </a:ext>
                </a:extLst>
              </p:cNvPr>
              <p:cNvSpPr txBox="1"/>
              <p:nvPr/>
            </p:nvSpPr>
            <p:spPr>
              <a:xfrm>
                <a:off x="8223189" y="3089362"/>
                <a:ext cx="13361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𝑝𝑘𝐷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FR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FR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BDBD7E-2353-F89C-E7D4-3A59E87F9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89" y="3089362"/>
                <a:ext cx="1336120" cy="369332"/>
              </a:xfrm>
              <a:prstGeom prst="rect">
                <a:avLst/>
              </a:prstGeom>
              <a:blipFill>
                <a:blip r:embed="rId10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5720372-05C2-FB21-17CE-1C9EAD5B0F18}"/>
              </a:ext>
            </a:extLst>
          </p:cNvPr>
          <p:cNvCxnSpPr>
            <a:cxnSpLocks/>
            <a:stCxn id="48" idx="2"/>
          </p:cNvCxnSpPr>
          <p:nvPr/>
        </p:nvCxnSpPr>
        <p:spPr>
          <a:xfrm rot="5400000">
            <a:off x="5911254" y="1696757"/>
            <a:ext cx="1218059" cy="4741932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A68222C-4681-934E-1A03-EF013DF02E70}"/>
              </a:ext>
            </a:extLst>
          </p:cNvPr>
          <p:cNvSpPr/>
          <p:nvPr/>
        </p:nvSpPr>
        <p:spPr>
          <a:xfrm>
            <a:off x="7522361" y="1213187"/>
            <a:ext cx="2737773" cy="2359594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1BFAC2C-85C9-9E10-21C1-3C7B6D857A68}"/>
              </a:ext>
            </a:extLst>
          </p:cNvPr>
          <p:cNvSpPr/>
          <p:nvPr/>
        </p:nvSpPr>
        <p:spPr>
          <a:xfrm>
            <a:off x="104503" y="1193504"/>
            <a:ext cx="7077306" cy="273237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A5B608-1203-3FE8-CEB6-7B908BBEDFED}"/>
              </a:ext>
            </a:extLst>
          </p:cNvPr>
          <p:cNvSpPr txBox="1"/>
          <p:nvPr/>
        </p:nvSpPr>
        <p:spPr>
          <a:xfrm>
            <a:off x="2887861" y="1317870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Known Parties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A12A03-9926-4963-0F67-0DCBFF88752E}"/>
              </a:ext>
            </a:extLst>
          </p:cNvPr>
          <p:cNvSpPr txBox="1"/>
          <p:nvPr/>
        </p:nvSpPr>
        <p:spPr>
          <a:xfrm>
            <a:off x="8078075" y="1356967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Unknown Party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7154CE-9945-62BB-C569-E96A187E5CB3}"/>
              </a:ext>
            </a:extLst>
          </p:cNvPr>
          <p:cNvSpPr txBox="1"/>
          <p:nvPr/>
        </p:nvSpPr>
        <p:spPr>
          <a:xfrm>
            <a:off x="3887104" y="5115367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Is this privacy-preserving?</a:t>
            </a:r>
          </a:p>
        </p:txBody>
      </p:sp>
      <p:pic>
        <p:nvPicPr>
          <p:cNvPr id="70" name="Graphic 69" descr="Checkbox Crossed with solid fill">
            <a:extLst>
              <a:ext uri="{FF2B5EF4-FFF2-40B4-BE49-F238E27FC236}">
                <a16:creationId xmlns:a16="http://schemas.microsoft.com/office/drawing/2014/main" id="{4E8B36FA-8DB8-A992-92E9-9A78EECC1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6820" y="5377412"/>
            <a:ext cx="777185" cy="695414"/>
          </a:xfrm>
          <a:prstGeom prst="rect">
            <a:avLst/>
          </a:prstGeom>
        </p:spPr>
      </p:pic>
      <p:pic>
        <p:nvPicPr>
          <p:cNvPr id="28" name="Picture 27" descr="A black silhouette of a dog&#10;&#10;Description automatically generated">
            <a:extLst>
              <a:ext uri="{FF2B5EF4-FFF2-40B4-BE49-F238E27FC236}">
                <a16:creationId xmlns:a16="http://schemas.microsoft.com/office/drawing/2014/main" id="{F448E3E5-122C-DAF3-FE96-CB2240ED4D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8075" y="1785316"/>
            <a:ext cx="1540366" cy="1215335"/>
          </a:xfrm>
          <a:prstGeom prst="rect">
            <a:avLst/>
          </a:prstGeom>
        </p:spPr>
      </p:pic>
      <p:pic>
        <p:nvPicPr>
          <p:cNvPr id="71" name="Picture 70" descr="A toy figurine of a wizard&#10;&#10;Description automatically generated">
            <a:extLst>
              <a:ext uri="{FF2B5EF4-FFF2-40B4-BE49-F238E27FC236}">
                <a16:creationId xmlns:a16="http://schemas.microsoft.com/office/drawing/2014/main" id="{F271C80C-2385-374A-6523-66261E5143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74067" y="171092"/>
            <a:ext cx="1344482" cy="1344482"/>
          </a:xfrm>
          <a:prstGeom prst="rect">
            <a:avLst/>
          </a:prstGeom>
        </p:spPr>
      </p:pic>
      <p:pic>
        <p:nvPicPr>
          <p:cNvPr id="73" name="Picture 72" descr="A black and white silhouette of a long thin stick&#10;&#10;AI-generated content may be incorrect.">
            <a:extLst>
              <a:ext uri="{FF2B5EF4-FFF2-40B4-BE49-F238E27FC236}">
                <a16:creationId xmlns:a16="http://schemas.microsoft.com/office/drawing/2014/main" id="{A97ACFE2-2608-146E-D93A-49F20CA165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3282">
            <a:off x="9695009" y="970822"/>
            <a:ext cx="1221217" cy="111291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35912DC6-6D76-AFEB-3342-A5CF5BD392F2}"/>
              </a:ext>
            </a:extLst>
          </p:cNvPr>
          <p:cNvSpPr txBox="1"/>
          <p:nvPr/>
        </p:nvSpPr>
        <p:spPr>
          <a:xfrm>
            <a:off x="9106058" y="670517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Avada </a:t>
            </a:r>
            <a:r>
              <a:rPr lang="en-GB" dirty="0" err="1"/>
              <a:t>Kedavra</a:t>
            </a:r>
            <a:r>
              <a:rPr lang="en-GB" dirty="0"/>
              <a:t>!</a:t>
            </a:r>
            <a:endParaRPr lang="en-FR" dirty="0"/>
          </a:p>
        </p:txBody>
      </p:sp>
      <p:pic>
        <p:nvPicPr>
          <p:cNvPr id="75" name="Picture 74" descr="A toy figurine of a wizard&#10;&#10;Description automatically generated">
            <a:extLst>
              <a:ext uri="{FF2B5EF4-FFF2-40B4-BE49-F238E27FC236}">
                <a16:creationId xmlns:a16="http://schemas.microsoft.com/office/drawing/2014/main" id="{4EA35C8B-F168-5D47-CD5F-7304D4C18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4937" y="4140217"/>
            <a:ext cx="1344482" cy="1344482"/>
          </a:xfrm>
          <a:prstGeom prst="rect">
            <a:avLst/>
          </a:prstGeom>
        </p:spPr>
      </p:pic>
      <p:pic>
        <p:nvPicPr>
          <p:cNvPr id="76" name="Picture 75" descr="A black and white silhouette of a long thin stick&#10;&#10;AI-generated content may be incorrect.">
            <a:extLst>
              <a:ext uri="{FF2B5EF4-FFF2-40B4-BE49-F238E27FC236}">
                <a16:creationId xmlns:a16="http://schemas.microsoft.com/office/drawing/2014/main" id="{4EEE8E64-21E3-4E60-DC80-1A98FC1145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1315">
            <a:off x="1108900" y="3921635"/>
            <a:ext cx="1221217" cy="111291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07086C3-15A1-5012-10BE-7C4814CAFD9F}"/>
              </a:ext>
            </a:extLst>
          </p:cNvPr>
          <p:cNvSpPr txBox="1"/>
          <p:nvPr/>
        </p:nvSpPr>
        <p:spPr>
          <a:xfrm>
            <a:off x="1022703" y="5139223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Avada </a:t>
            </a:r>
            <a:r>
              <a:rPr lang="en-GB" dirty="0" err="1"/>
              <a:t>Kedavra</a:t>
            </a:r>
            <a:r>
              <a:rPr lang="en-GB" dirty="0"/>
              <a:t>!</a:t>
            </a:r>
            <a:endParaRPr lang="en-FR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9EBD18-8EC9-D90B-8285-D6D1C932108C}"/>
              </a:ext>
            </a:extLst>
          </p:cNvPr>
          <p:cNvSpPr/>
          <p:nvPr/>
        </p:nvSpPr>
        <p:spPr>
          <a:xfrm>
            <a:off x="4357777" y="5457502"/>
            <a:ext cx="1280160" cy="6425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56" name="Graphic 55" descr="Checkbox Ticked with solid fill">
            <a:extLst>
              <a:ext uri="{FF2B5EF4-FFF2-40B4-BE49-F238E27FC236}">
                <a16:creationId xmlns:a16="http://schemas.microsoft.com/office/drawing/2014/main" id="{4A0F4D9A-DB1F-3ED7-55DE-CD87A7D16D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39215" y="5445809"/>
            <a:ext cx="777185" cy="679956"/>
          </a:xfrm>
          <a:prstGeom prst="rect">
            <a:avLst/>
          </a:prstGeom>
        </p:spPr>
      </p:pic>
      <p:graphicFrame>
        <p:nvGraphicFramePr>
          <p:cNvPr id="85" name="Tablo 6">
            <a:extLst>
              <a:ext uri="{FF2B5EF4-FFF2-40B4-BE49-F238E27FC236}">
                <a16:creationId xmlns:a16="http://schemas.microsoft.com/office/drawing/2014/main" id="{FDEBCEA8-C1D4-1C98-10B9-0DA7BFF6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11678"/>
              </p:ext>
            </p:extLst>
          </p:nvPr>
        </p:nvGraphicFramePr>
        <p:xfrm>
          <a:off x="6439946" y="3500988"/>
          <a:ext cx="4639602" cy="26864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39602">
                  <a:extLst>
                    <a:ext uri="{9D8B030D-6E8A-4147-A177-3AD203B41FA5}">
                      <a16:colId xmlns:a16="http://schemas.microsoft.com/office/drawing/2014/main" val="2714186721"/>
                    </a:ext>
                  </a:extLst>
                </a:gridCol>
              </a:tblGrid>
              <a:tr h="455488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Our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68456"/>
                  </a:ext>
                </a:extLst>
              </a:tr>
              <a:tr h="1890288">
                <a:tc>
                  <a:txBody>
                    <a:bodyPr/>
                    <a:lstStyle/>
                    <a:p>
                      <a:pPr marL="438146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sz="2400" noProof="0" dirty="0"/>
                        <a:t>Generic technique for parties to emulate the </a:t>
                      </a:r>
                      <a:r>
                        <a:rPr lang="en-US" sz="2400" noProof="0" dirty="0" err="1"/>
                        <a:t>uknown</a:t>
                      </a:r>
                      <a:r>
                        <a:rPr lang="en-US" sz="2400" noProof="0" dirty="0"/>
                        <a:t> party</a:t>
                      </a:r>
                    </a:p>
                    <a:p>
                      <a:pPr marL="438146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sz="2400" noProof="0" dirty="0"/>
                        <a:t>Simple constructions for Schnorr-type signatures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7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29" grpId="1" animBg="1"/>
      <p:bldP spid="29" grpId="2" animBg="1"/>
      <p:bldP spid="33" grpId="0"/>
      <p:bldP spid="36" grpId="0"/>
      <p:bldP spid="39" grpId="0"/>
      <p:bldP spid="41" grpId="0"/>
      <p:bldP spid="48" grpId="0"/>
      <p:bldP spid="51" grpId="0" animBg="1"/>
      <p:bldP spid="52" grpId="0" animBg="1"/>
      <p:bldP spid="53" grpId="0"/>
      <p:bldP spid="55" grpId="0"/>
      <p:bldP spid="69" grpId="0"/>
      <p:bldP spid="69" grpId="1"/>
      <p:bldP spid="69" grpId="2"/>
      <p:bldP spid="74" grpId="0"/>
      <p:bldP spid="74" grpId="1"/>
      <p:bldP spid="77" grpId="0"/>
      <p:bldP spid="77" grpId="1"/>
      <p:bldP spid="78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1">
    <wetp:webextensionref xmlns:r="http://schemas.openxmlformats.org/officeDocument/2006/relationships" r:id="rId1"/>
  </wetp:taskpane>
  <wetp:taskpane dockstate="right" visibility="0" width="438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948FD37-4E5D-4AE4-AEEB-DD92EFF41805}">
  <we:reference id="wa104051163" version="1.2.0.3" store="tr-TR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F504258-7FD1-49E2-9448-05D04D4792F5}">
  <we:reference id="wa200003052" version="2.0.0.0" store="tr-TR" storeType="OMEX"/>
  <we:alternateReferences>
    <we:reference id="WA200003052" version="2.0.0.0" store="WA20000305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5237</TotalTime>
  <Words>1474</Words>
  <Application>Microsoft Macintosh PowerPoint</Application>
  <PresentationFormat>Widescreen</PresentationFormat>
  <Paragraphs>274</Paragraphs>
  <Slides>17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 Light</vt:lpstr>
      <vt:lpstr>IBM Plex Sans Light</vt:lpstr>
      <vt:lpstr>Arial</vt:lpstr>
      <vt:lpstr>IBM Plex Sans Medium</vt:lpstr>
      <vt:lpstr>Cambria Math</vt:lpstr>
      <vt:lpstr>Calibri</vt:lpstr>
      <vt:lpstr>IBM Plex Sans</vt:lpstr>
      <vt:lpstr>Wingdings</vt:lpstr>
      <vt:lpstr>Office Teması</vt:lpstr>
      <vt:lpstr>Privacy-Preserving Multi-Signatures: Generic Techniques and Constructions Without Pairings</vt:lpstr>
      <vt:lpstr>Signing as a Group | Threshold Signatures</vt:lpstr>
      <vt:lpstr>Signing as a Group | Multi-Signatures with KAg</vt:lpstr>
      <vt:lpstr>Syntax | Multi-Signatures with KAg</vt:lpstr>
      <vt:lpstr>Privacy | Multi-Signatures with KAg</vt:lpstr>
      <vt:lpstr>Group Unforgeability | Multi-Signatures with KAg</vt:lpstr>
      <vt:lpstr>Flexible group signing with long-term keys</vt:lpstr>
      <vt:lpstr>Departure Point</vt:lpstr>
      <vt:lpstr>Our Goal: New Constructions!</vt:lpstr>
      <vt:lpstr>Our Generic Technique in One Slide</vt:lpstr>
      <vt:lpstr>Privacy for Schnorr-type Multi-Signatures</vt:lpstr>
      <vt:lpstr>Privacy for Schnorr-type Multi-Signatures</vt:lpstr>
      <vt:lpstr>MuSig2 | Two-round Schnorr</vt:lpstr>
      <vt:lpstr>Privacy-Preserving MuSig2 | Our Tweak</vt:lpstr>
      <vt:lpstr>Final Comments | Lattice Case</vt:lpstr>
      <vt:lpstr>Conclusion &amp; 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Multi-Signatures for Ad-hoc and  Privacy-Preserving Group Signing</dc:title>
  <dc:creator>Cavit Özbay</dc:creator>
  <cp:lastModifiedBy>Octavio Perez</cp:lastModifiedBy>
  <cp:revision>37</cp:revision>
  <dcterms:created xsi:type="dcterms:W3CDTF">2023-11-20T10:35:58Z</dcterms:created>
  <dcterms:modified xsi:type="dcterms:W3CDTF">2025-05-12T12:03:29Z</dcterms:modified>
</cp:coreProperties>
</file>