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notesMasterIdLst>
    <p:notesMasterId r:id="rId25"/>
  </p:notesMasterIdLst>
  <p:sldIdLst>
    <p:sldId id="257" r:id="rId3"/>
    <p:sldId id="9489" r:id="rId4"/>
    <p:sldId id="9490" r:id="rId5"/>
    <p:sldId id="9493" r:id="rId6"/>
    <p:sldId id="9480" r:id="rId7"/>
    <p:sldId id="9491" r:id="rId8"/>
    <p:sldId id="9492" r:id="rId9"/>
    <p:sldId id="9500" r:id="rId10"/>
    <p:sldId id="9462" r:id="rId11"/>
    <p:sldId id="9482" r:id="rId12"/>
    <p:sldId id="9501" r:id="rId13"/>
    <p:sldId id="9503" r:id="rId14"/>
    <p:sldId id="9466" r:id="rId15"/>
    <p:sldId id="9502" r:id="rId16"/>
    <p:sldId id="9504" r:id="rId17"/>
    <p:sldId id="9505" r:id="rId18"/>
    <p:sldId id="9497" r:id="rId19"/>
    <p:sldId id="9506" r:id="rId20"/>
    <p:sldId id="9488" r:id="rId21"/>
    <p:sldId id="9498" r:id="rId22"/>
    <p:sldId id="9499" r:id="rId23"/>
    <p:sldId id="2560" r:id="rId24"/>
  </p:sldIdLst>
  <p:sldSz cx="12192000" cy="6858000"/>
  <p:notesSz cx="6858000" cy="9144000"/>
  <p:custDataLst>
    <p:tags r:id="rId26"/>
  </p:custDataLst>
  <p:defaultTextStyle>
    <a:defPPr>
      <a:defRPr lang="zh-CN"/>
    </a:defPPr>
    <a:lvl1pPr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5pPr>
    <a:lvl6pPr marL="22860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6pPr>
    <a:lvl7pPr marL="27432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7pPr>
    <a:lvl8pPr marL="32004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8pPr>
    <a:lvl9pPr marL="36576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9pPr>
  </p:defaultTextStyle>
  <p:extLst>
    <p:ext uri="{EFAFB233-063F-42B5-8137-9DF3F51BA10A}">
      <p15:sldGuideLst xmlns:p15="http://schemas.microsoft.com/office/powerpoint/2012/main">
        <p15:guide id="1" orient="horz" pos="2387">
          <p15:clr>
            <a:srgbClr val="A4A3A4"/>
          </p15:clr>
        </p15:guide>
        <p15:guide id="2" pos="5428">
          <p15:clr>
            <a:srgbClr val="A4A3A4"/>
          </p15:clr>
        </p15:guide>
        <p15:guide id="3" pos="914">
          <p15:clr>
            <a:srgbClr val="A4A3A4"/>
          </p15:clr>
        </p15:guide>
        <p15:guide id="4" orient="horz" pos="482">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002" name="易安_by6zIFru" initials="authorId_1350609529" lastIdx="0" clrIdx="0"/>
  <p:cmAuthor id="1" name="幸全" initials="幸全" lastIdx="1" clrIdx="0"/>
  <p:cmAuthor id="2" name="作者" initials="A" lastIdx="0" clrIdx="1"/>
  <p:cmAuthor id="3" name="Zhongjie Ba" initials="ZB" lastIdx="1" clrIdx="2"/>
  <p:cmAuthor id="2000" name="春来_jIfiMnuU" initials="authorId_670895755" lastIdx="0" clrIdx="0"/>
  <p:cmAuthor id="2001" name="Cultivated Opium Poppy_MBVjYjyM" initials="authorId_352518981"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418A"/>
    <a:srgbClr val="7030A0"/>
    <a:srgbClr val="548235"/>
    <a:srgbClr val="CFD5EA"/>
    <a:srgbClr val="E9EBF5"/>
    <a:srgbClr val="BDD8F1"/>
    <a:srgbClr val="78B64E"/>
    <a:srgbClr val="C00000"/>
    <a:srgbClr val="6DA945"/>
    <a:srgbClr val="5C8E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主题样式 1 - 强调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9012ECD-51FC-41F1-AA8D-1B2483CD663E}" styleName="浅色样式 2 - 强调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浅色样式 1 - 强调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A111915-BE36-4E01-A7E5-04B1672EAD32}" styleName="浅色样式 2 - 强调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414" autoAdjust="0"/>
    <p:restoredTop sz="83687" autoAdjust="0"/>
  </p:normalViewPr>
  <p:slideViewPr>
    <p:cSldViewPr snapToGrid="0">
      <p:cViewPr varScale="1">
        <p:scale>
          <a:sx n="108" d="100"/>
          <a:sy n="108" d="100"/>
        </p:scale>
        <p:origin x="216" y="1320"/>
      </p:cViewPr>
      <p:guideLst>
        <p:guide orient="horz" pos="2387"/>
        <p:guide pos="5428"/>
        <p:guide pos="914"/>
        <p:guide orient="horz" pos="482"/>
      </p:guideLst>
    </p:cSldViewPr>
  </p:slideViewPr>
  <p:outlineViewPr>
    <p:cViewPr>
      <p:scale>
        <a:sx n="33" d="100"/>
        <a:sy n="33" d="100"/>
      </p:scale>
      <p:origin x="0" y="0"/>
    </p:cViewPr>
  </p:outlineViewPr>
  <p:notesTextViewPr>
    <p:cViewPr>
      <p:scale>
        <a:sx n="65" d="100"/>
        <a:sy n="65" d="100"/>
      </p:scale>
      <p:origin x="0" y="0"/>
    </p:cViewPr>
  </p:notesTextViewPr>
  <p:sorterViewPr>
    <p:cViewPr>
      <p:scale>
        <a:sx n="66" d="100"/>
        <a:sy n="66" d="100"/>
      </p:scale>
      <p:origin x="0" y="0"/>
    </p:cViewPr>
  </p:sorterViewPr>
  <p:notesViewPr>
    <p:cSldViewPr snapToGrid="0">
      <p:cViewPr varScale="1">
        <p:scale>
          <a:sx n="103" d="100"/>
          <a:sy n="103" d="100"/>
        </p:scale>
        <p:origin x="3504" y="1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ea typeface="+mn-ea"/>
              </a:defRPr>
            </a:lvl1pPr>
          </a:lstStyle>
          <a:p>
            <a:pPr>
              <a:defRPr/>
            </a:pPr>
            <a:fld id="{E1484B6C-9562-460F-91F8-035A7B9A9A5C}" type="datetimeFigureOut">
              <a:rPr lang="zh-CN" altLang="en-US"/>
              <a:t>2025/5/9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二级</a:t>
            </a:r>
          </a:p>
          <a:p>
            <a:pPr lvl="2"/>
            <a:r>
              <a:rPr lang="zh-CN" altLang="en-US" noProof="0"/>
              <a:t>三级</a:t>
            </a:r>
          </a:p>
          <a:p>
            <a:pPr lvl="3"/>
            <a:r>
              <a:rPr lang="zh-CN" altLang="en-US" noProof="0"/>
              <a:t>四级</a:t>
            </a:r>
          </a:p>
          <a:p>
            <a:pPr lvl="4"/>
            <a:r>
              <a:rPr lang="zh-CN" altLang="en-US" noProof="0"/>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ea typeface="+mn-ea"/>
              </a:defRPr>
            </a:lvl1pPr>
          </a:lstStyle>
          <a:p>
            <a:pPr>
              <a:defRPr/>
            </a:pPr>
            <a:fld id="{8BFE1C78-3077-46F7-B970-0F336ADA50EF}" type="slidenum">
              <a:rPr lang="zh-CN" altLang="en-US"/>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pPr>
              <a:defRPr/>
            </a:pPr>
            <a:fld id="{8BFE1C78-3077-46F7-B970-0F336ADA50EF}" type="slidenum">
              <a:rPr lang="zh-CN" altLang="en-US" smtClean="0"/>
              <a:t>1</a:t>
            </a:fld>
            <a:endParaRPr lang="zh-CN" altLang="en-US"/>
          </a:p>
        </p:txBody>
      </p:sp>
    </p:spTree>
    <p:extLst>
      <p:ext uri="{BB962C8B-B14F-4D97-AF65-F5344CB8AC3E}">
        <p14:creationId xmlns:p14="http://schemas.microsoft.com/office/powerpoint/2010/main" val="11432820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50000"/>
              </a:lnSpc>
            </a:pPr>
            <a:r>
              <a:rPr lang="en-US" altLang="zh-CN" sz="1800" kern="100" dirty="0">
                <a:effectLst/>
                <a:latin typeface="Times" pitchFamily="2" charset="0"/>
                <a:ea typeface="DengXian" panose="02010600030101010101" pitchFamily="2" charset="-122"/>
                <a:cs typeface="Times New Roman" panose="02020603050405020304" pitchFamily="18" charset="0"/>
              </a:rPr>
              <a:t> </a:t>
            </a:r>
            <a:endParaRPr lang="zh-CN" altLang="zh-CN" sz="1800" kern="100" dirty="0">
              <a:effectLst/>
              <a:latin typeface="DengXian" panose="02010600030101010101" pitchFamily="2" charset="-122"/>
              <a:ea typeface="DengXian" panose="02010600030101010101" pitchFamily="2" charset="-122"/>
              <a:cs typeface="Times New Roman" panose="02020603050405020304" pitchFamily="18" charset="0"/>
            </a:endParaRPr>
          </a:p>
          <a:p>
            <a:endParaRPr lang="x-none" dirty="0"/>
          </a:p>
        </p:txBody>
      </p:sp>
      <p:sp>
        <p:nvSpPr>
          <p:cNvPr id="4" name="Slide Number Placeholder 3"/>
          <p:cNvSpPr>
            <a:spLocks noGrp="1"/>
          </p:cNvSpPr>
          <p:nvPr>
            <p:ph type="sldNum" sz="quarter" idx="5"/>
          </p:nvPr>
        </p:nvSpPr>
        <p:spPr/>
        <p:txBody>
          <a:bodyPr/>
          <a:lstStyle/>
          <a:p>
            <a:pPr>
              <a:defRPr/>
            </a:pPr>
            <a:fld id="{8BFE1C78-3077-46F7-B970-0F336ADA50EF}" type="slidenum">
              <a:rPr lang="zh-CN" altLang="en-US" smtClean="0"/>
              <a:pPr>
                <a:defRPr/>
              </a:pPr>
              <a:t>10</a:t>
            </a:fld>
            <a:endParaRPr lang="zh-CN" altLang="en-US"/>
          </a:p>
        </p:txBody>
      </p:sp>
    </p:spTree>
    <p:extLst>
      <p:ext uri="{BB962C8B-B14F-4D97-AF65-F5344CB8AC3E}">
        <p14:creationId xmlns:p14="http://schemas.microsoft.com/office/powerpoint/2010/main" val="368630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altLang="zh-CN" sz="1800" kern="100" dirty="0">
                <a:effectLst/>
                <a:latin typeface="Times New Roman" panose="02020603050405020304" pitchFamily="18" charset="0"/>
                <a:ea typeface="DengXian" panose="02010600030101010101" pitchFamily="2" charset="-122"/>
                <a:cs typeface="Times New Roman" panose="02020603050405020304" pitchFamily="18" charset="0"/>
              </a:rPr>
              <a:t>Now let’s move on to the second part, and I will first provide you the insights of our protocol construction. We observe that previous works follow the same communication pattern: the dealer first delivers the results and the proofs to the verifiers, then the verifiers communicate with each other to perform a consistency check. Therefore, the previous work all require more than 1-round online communication.</a:t>
            </a:r>
            <a:endParaRPr lang="zh-CN" altLang="zh-CN" sz="1800" kern="100" dirty="0">
              <a:effectLst/>
              <a:latin typeface="DengXian" panose="02010600030101010101" pitchFamily="2" charset="-122"/>
              <a:ea typeface="DengXian" panose="02010600030101010101" pitchFamily="2" charset="-122"/>
              <a:cs typeface="Times New Roman" panose="02020603050405020304" pitchFamily="18" charset="0"/>
            </a:endParaRPr>
          </a:p>
          <a:p>
            <a:pPr algn="just"/>
            <a:r>
              <a:rPr lang="en-US" altLang="zh-CN" sz="1800" kern="100" dirty="0">
                <a:effectLst/>
                <a:latin typeface="Times New Roman" panose="02020603050405020304" pitchFamily="18" charset="0"/>
                <a:ea typeface="DengXian" panose="02010600030101010101" pitchFamily="2" charset="-122"/>
                <a:cs typeface="Times New Roman" panose="02020603050405020304" pitchFamily="18" charset="0"/>
              </a:rPr>
              <a:t>Our key observation is that: these checks could be pushed to the preprocessing phase. Therefore, it is possible to reduce the online communication rounds.</a:t>
            </a:r>
            <a:endParaRPr lang="zh-CN" altLang="zh-CN" sz="1800" kern="100" dirty="0">
              <a:effectLst/>
              <a:latin typeface="DengXian" panose="02010600030101010101" pitchFamily="2" charset="-122"/>
              <a:ea typeface="DengXian" panose="02010600030101010101" pitchFamily="2" charset="-122"/>
              <a:cs typeface="Times New Roman" panose="02020603050405020304" pitchFamily="18" charset="0"/>
            </a:endParaRPr>
          </a:p>
          <a:p>
            <a:endParaRPr lang="x-none" dirty="0"/>
          </a:p>
        </p:txBody>
      </p:sp>
      <p:sp>
        <p:nvSpPr>
          <p:cNvPr id="4" name="Slide Number Placeholder 3"/>
          <p:cNvSpPr>
            <a:spLocks noGrp="1"/>
          </p:cNvSpPr>
          <p:nvPr>
            <p:ph type="sldNum" sz="quarter" idx="5"/>
          </p:nvPr>
        </p:nvSpPr>
        <p:spPr/>
        <p:txBody>
          <a:bodyPr/>
          <a:lstStyle/>
          <a:p>
            <a:pPr>
              <a:defRPr/>
            </a:pPr>
            <a:fld id="{8BFE1C78-3077-46F7-B970-0F336ADA50EF}" type="slidenum">
              <a:rPr lang="zh-CN" altLang="en-US" smtClean="0"/>
              <a:pPr>
                <a:defRPr/>
              </a:pPr>
              <a:t>11</a:t>
            </a:fld>
            <a:endParaRPr lang="zh-CN" altLang="en-US"/>
          </a:p>
        </p:txBody>
      </p:sp>
    </p:spTree>
    <p:extLst>
      <p:ext uri="{BB962C8B-B14F-4D97-AF65-F5344CB8AC3E}">
        <p14:creationId xmlns:p14="http://schemas.microsoft.com/office/powerpoint/2010/main" val="13272789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0" fontAlgn="base" latinLnBrk="0" hangingPunct="0">
              <a:lnSpc>
                <a:spcPct val="150000"/>
              </a:lnSpc>
              <a:spcBef>
                <a:spcPct val="30000"/>
              </a:spcBef>
              <a:spcAft>
                <a:spcPct val="0"/>
              </a:spcAft>
              <a:buClrTx/>
              <a:buSzTx/>
              <a:buFontTx/>
              <a:buNone/>
              <a:tabLst/>
              <a:defRPr/>
            </a:pPr>
            <a:r>
              <a:rPr lang="en-US" altLang="zh-CN" sz="1800" kern="100" dirty="0">
                <a:effectLst/>
                <a:latin typeface="Times New Roman" panose="02020603050405020304" pitchFamily="18" charset="0"/>
                <a:ea typeface="DengXian" panose="02010600030101010101" pitchFamily="2" charset="-122"/>
                <a:cs typeface="Times New Roman" panose="02020603050405020304" pitchFamily="18" charset="0"/>
              </a:rPr>
              <a:t>Now I will provide you the construction overview of our protocols. In the preprocessing phase, we will extend the well-known VOLE from the 2 party setting into the multi-party setting. In the online phase, we will extend the non-interactive multiplication protocol based on VOLE into those based on MV-VOLE.</a:t>
            </a:r>
            <a:endParaRPr lang="zh-CN" altLang="zh-CN" sz="1800" kern="100" dirty="0">
              <a:effectLst/>
              <a:latin typeface="DengXian" panose="02010600030101010101" pitchFamily="2" charset="-122"/>
              <a:ea typeface="DengXian" panose="02010600030101010101" pitchFamily="2" charset="-122"/>
              <a:cs typeface="Times New Roman" panose="02020603050405020304" pitchFamily="18" charset="0"/>
            </a:endParaRPr>
          </a:p>
          <a:p>
            <a:pPr algn="just">
              <a:lnSpc>
                <a:spcPct val="150000"/>
              </a:lnSpc>
            </a:pPr>
            <a:endParaRPr lang="x-none" dirty="0"/>
          </a:p>
        </p:txBody>
      </p:sp>
      <p:sp>
        <p:nvSpPr>
          <p:cNvPr id="4" name="Slide Number Placeholder 3"/>
          <p:cNvSpPr>
            <a:spLocks noGrp="1"/>
          </p:cNvSpPr>
          <p:nvPr>
            <p:ph type="sldNum" sz="quarter" idx="5"/>
          </p:nvPr>
        </p:nvSpPr>
        <p:spPr/>
        <p:txBody>
          <a:bodyPr/>
          <a:lstStyle/>
          <a:p>
            <a:pPr>
              <a:defRPr/>
            </a:pPr>
            <a:fld id="{8BFE1C78-3077-46F7-B970-0F336ADA50EF}" type="slidenum">
              <a:rPr lang="zh-CN" altLang="en-US" smtClean="0"/>
              <a:pPr>
                <a:defRPr/>
              </a:pPr>
              <a:t>12</a:t>
            </a:fld>
            <a:endParaRPr lang="zh-CN" altLang="en-US"/>
          </a:p>
        </p:txBody>
      </p:sp>
    </p:spTree>
    <p:extLst>
      <p:ext uri="{BB962C8B-B14F-4D97-AF65-F5344CB8AC3E}">
        <p14:creationId xmlns:p14="http://schemas.microsoft.com/office/powerpoint/2010/main" val="22534283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altLang="zh-CN" sz="1800" kern="100" dirty="0">
                <a:effectLst/>
                <a:latin typeface="Times New Roman" panose="02020603050405020304" pitchFamily="18" charset="0"/>
                <a:ea typeface="DengXian" panose="02010600030101010101" pitchFamily="2" charset="-122"/>
                <a:cs typeface="Times New Roman" panose="02020603050405020304" pitchFamily="18" charset="0"/>
              </a:rPr>
              <a:t>Let’s recap a primitive called VOLE, which is known as IT-MAC. We assume there are two parties, and VOLE allows Party One to hold the message and the corresponding MAC tag, while allows the Party Two to hold two MAC keys. One of the MAC key can be reused for multiple times, so we call it global MAC key; and the other one is called local MAC key.</a:t>
            </a:r>
            <a:endParaRPr lang="zh-CN" altLang="zh-CN" sz="1800" kern="100" dirty="0">
              <a:effectLst/>
              <a:latin typeface="DengXian" panose="02010600030101010101" pitchFamily="2" charset="-122"/>
              <a:ea typeface="DengXian" panose="02010600030101010101" pitchFamily="2" charset="-122"/>
              <a:cs typeface="Times New Roman" panose="02020603050405020304" pitchFamily="18" charset="0"/>
            </a:endParaRPr>
          </a:p>
          <a:p>
            <a:pPr algn="just"/>
            <a:r>
              <a:rPr lang="en-US" altLang="zh-CN" sz="1800" kern="100" dirty="0">
                <a:effectLst/>
                <a:latin typeface="Times New Roman" panose="02020603050405020304" pitchFamily="18" charset="0"/>
                <a:ea typeface="DengXian" panose="02010600030101010101" pitchFamily="2" charset="-122"/>
                <a:cs typeface="Times New Roman" panose="02020603050405020304" pitchFamily="18" charset="0"/>
              </a:rPr>
              <a:t>If Party One wants to open the message, he should send the message along with the MAC tag, and Party Two will the perform the check, according to the equation above. It is easy to see that VOLE has three basic properties, namely, hiding, binding and linear homomorphism.</a:t>
            </a:r>
            <a:endParaRPr lang="zh-CN" altLang="zh-CN" sz="1800" kern="100" dirty="0">
              <a:effectLst/>
              <a:latin typeface="DengXian" panose="02010600030101010101" pitchFamily="2" charset="-122"/>
              <a:ea typeface="DengXian" panose="02010600030101010101" pitchFamily="2" charset="-122"/>
              <a:cs typeface="Times New Roman" panose="02020603050405020304" pitchFamily="18" charset="0"/>
            </a:endParaRPr>
          </a:p>
          <a:p>
            <a:endParaRPr lang="x-none" dirty="0"/>
          </a:p>
        </p:txBody>
      </p:sp>
      <p:sp>
        <p:nvSpPr>
          <p:cNvPr id="4" name="Slide Number Placeholder 3"/>
          <p:cNvSpPr>
            <a:spLocks noGrp="1"/>
          </p:cNvSpPr>
          <p:nvPr>
            <p:ph type="sldNum" sz="quarter" idx="5"/>
          </p:nvPr>
        </p:nvSpPr>
        <p:spPr/>
        <p:txBody>
          <a:bodyPr/>
          <a:lstStyle/>
          <a:p>
            <a:pPr>
              <a:defRPr/>
            </a:pPr>
            <a:fld id="{8BFE1C78-3077-46F7-B970-0F336ADA50EF}" type="slidenum">
              <a:rPr lang="zh-CN" altLang="en-US" smtClean="0"/>
              <a:pPr>
                <a:defRPr/>
              </a:pPr>
              <a:t>13</a:t>
            </a:fld>
            <a:endParaRPr lang="zh-CN" altLang="en-US"/>
          </a:p>
        </p:txBody>
      </p:sp>
    </p:spTree>
    <p:extLst>
      <p:ext uri="{BB962C8B-B14F-4D97-AF65-F5344CB8AC3E}">
        <p14:creationId xmlns:p14="http://schemas.microsoft.com/office/powerpoint/2010/main" val="23054576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altLang="zh-CN" sz="1800" kern="100" dirty="0">
                <a:effectLst/>
                <a:latin typeface="Times New Roman" panose="02020603050405020304" pitchFamily="18" charset="0"/>
                <a:ea typeface="DengXian" panose="02010600030101010101" pitchFamily="2" charset="-122"/>
                <a:cs typeface="Times New Roman" panose="02020603050405020304" pitchFamily="18" charset="0"/>
              </a:rPr>
              <a:t>In this work, we extend the VOLE from two-party setting into the multi-verifier setting. That is, each verifier will hold a different global MAC key, and the dealer’s message will be authenticated to all verifiers at once! We note that, the authors of [RS22] proposed a similar primitive, but the protocol constructions are different.</a:t>
            </a:r>
            <a:endParaRPr lang="zh-CN" altLang="zh-CN" sz="1800" kern="100" dirty="0">
              <a:effectLst/>
              <a:latin typeface="DengXian" panose="02010600030101010101" pitchFamily="2" charset="-122"/>
              <a:ea typeface="DengXian" panose="02010600030101010101" pitchFamily="2" charset="-122"/>
              <a:cs typeface="Times New Roman" panose="02020603050405020304" pitchFamily="18" charset="0"/>
            </a:endParaRPr>
          </a:p>
          <a:p>
            <a:pPr algn="just"/>
            <a:r>
              <a:rPr lang="en-US" altLang="zh-CN" sz="1800" kern="100" dirty="0">
                <a:effectLst/>
                <a:latin typeface="Times New Roman" panose="02020603050405020304" pitchFamily="18" charset="0"/>
                <a:ea typeface="DengXian" panose="02010600030101010101" pitchFamily="2" charset="-122"/>
                <a:cs typeface="Times New Roman" panose="02020603050405020304" pitchFamily="18" charset="0"/>
              </a:rPr>
              <a:t>Informally speaking, our protocol can be divided into two steps. In the first step, the dealer will invoke VOLE protocol instances with different verifiers using the same input. In the second step, the parties will perform a consistency check to detect if the dealer had used the same input. Notice that, our consistency check avoids the use of “commit-and-open” procedure in [RS22].</a:t>
            </a:r>
            <a:endParaRPr lang="zh-CN" altLang="zh-CN" sz="1800" kern="100" dirty="0">
              <a:effectLst/>
              <a:latin typeface="DengXian" panose="02010600030101010101" pitchFamily="2" charset="-122"/>
              <a:ea typeface="DengXian" panose="02010600030101010101" pitchFamily="2" charset="-122"/>
              <a:cs typeface="Times New Roman" panose="02020603050405020304" pitchFamily="18" charset="0"/>
            </a:endParaRPr>
          </a:p>
          <a:p>
            <a:pPr algn="just">
              <a:lnSpc>
                <a:spcPct val="150000"/>
              </a:lnSpc>
            </a:pPr>
            <a:endParaRPr lang="x-none" dirty="0"/>
          </a:p>
        </p:txBody>
      </p:sp>
      <p:sp>
        <p:nvSpPr>
          <p:cNvPr id="4" name="Slide Number Placeholder 3"/>
          <p:cNvSpPr>
            <a:spLocks noGrp="1"/>
          </p:cNvSpPr>
          <p:nvPr>
            <p:ph type="sldNum" sz="quarter" idx="5"/>
          </p:nvPr>
        </p:nvSpPr>
        <p:spPr/>
        <p:txBody>
          <a:bodyPr/>
          <a:lstStyle/>
          <a:p>
            <a:pPr>
              <a:defRPr/>
            </a:pPr>
            <a:fld id="{8BFE1C78-3077-46F7-B970-0F336ADA50EF}" type="slidenum">
              <a:rPr lang="zh-CN" altLang="en-US" smtClean="0"/>
              <a:pPr>
                <a:defRPr/>
              </a:pPr>
              <a:t>14</a:t>
            </a:fld>
            <a:endParaRPr lang="zh-CN" altLang="en-US"/>
          </a:p>
        </p:txBody>
      </p:sp>
    </p:spTree>
    <p:extLst>
      <p:ext uri="{BB962C8B-B14F-4D97-AF65-F5344CB8AC3E}">
        <p14:creationId xmlns:p14="http://schemas.microsoft.com/office/powerpoint/2010/main" val="14756699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altLang="zh-CN" sz="1800" kern="100" dirty="0">
                <a:effectLst/>
                <a:latin typeface="Times New Roman" panose="02020603050405020304" pitchFamily="18" charset="0"/>
                <a:ea typeface="DengXian" panose="02010600030101010101" pitchFamily="2" charset="-122"/>
                <a:cs typeface="Times New Roman" panose="02020603050405020304" pitchFamily="18" charset="0"/>
              </a:rPr>
              <a:t>Now we talk about the detailed construction. Let \rho_1 and \rho_2 be the parameters. In the first step, the deal will pick a random vector whose length is \rho_1, and concatenate it with the input vector, and the resulting vector is denoted as x’.</a:t>
            </a:r>
            <a:r>
              <a:rPr lang="zh-CN" altLang="en-US" sz="18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US" altLang="zh-CN" sz="1800" kern="100" dirty="0">
                <a:effectLst/>
                <a:latin typeface="Times New Roman" panose="02020603050405020304" pitchFamily="18" charset="0"/>
                <a:ea typeface="DengXian" panose="02010600030101010101" pitchFamily="2" charset="-122"/>
                <a:cs typeface="Times New Roman" panose="02020603050405020304" pitchFamily="18" charset="0"/>
              </a:rPr>
              <a:t>The random vector serves as the mask to prevent the potential leakage in later consistency checks. Then the dealer will use x’ as the input to run VOLE protocols with different verifiers. In the second step, the parties will perform the consistency checks for \rho_2 times. In each consistency check, the parties will jointly generate a random vector s, then they will compute the inner product of s and VOLE correlations. Finally, the dealer will broadcast the same computed message, and send the corresponding MAC tags to the verifiers. So the verifiers can check if the dealer has used the same input.  </a:t>
            </a:r>
            <a:endParaRPr lang="zh-CN" altLang="zh-CN" sz="1800" kern="100" dirty="0">
              <a:effectLst/>
              <a:latin typeface="DengXian" panose="02010600030101010101" pitchFamily="2" charset="-122"/>
              <a:ea typeface="DengXian" panose="02010600030101010101" pitchFamily="2" charset="-122"/>
              <a:cs typeface="Times New Roman" panose="02020603050405020304" pitchFamily="18" charset="0"/>
            </a:endParaRPr>
          </a:p>
          <a:p>
            <a:pPr algn="just"/>
            <a:r>
              <a:rPr lang="en-US" altLang="zh-CN" sz="1800" kern="100" dirty="0">
                <a:effectLst/>
                <a:latin typeface="Times New Roman" panose="02020603050405020304" pitchFamily="18" charset="0"/>
                <a:ea typeface="DengXian" panose="02010600030101010101" pitchFamily="2" charset="-122"/>
                <a:cs typeface="Times New Roman" panose="02020603050405020304" pitchFamily="18" charset="0"/>
              </a:rPr>
              <a:t>We note that, this protocol can be viewed as a generalization of [WRK17] protocol, where [WRK17] only focus on the Boolean circuits while ours can be applied to both Boolean circuits and arithmetic circuits.</a:t>
            </a:r>
            <a:endParaRPr lang="zh-CN" altLang="zh-CN" sz="1800" kern="100" dirty="0">
              <a:effectLst/>
              <a:latin typeface="DengXian" panose="02010600030101010101" pitchFamily="2" charset="-122"/>
              <a:ea typeface="DengXian" panose="02010600030101010101" pitchFamily="2" charset="-122"/>
              <a:cs typeface="Times New Roman" panose="02020603050405020304" pitchFamily="18" charset="0"/>
            </a:endParaRPr>
          </a:p>
          <a:p>
            <a:endParaRPr lang="x-none" dirty="0"/>
          </a:p>
        </p:txBody>
      </p:sp>
      <p:sp>
        <p:nvSpPr>
          <p:cNvPr id="4" name="Slide Number Placeholder 3"/>
          <p:cNvSpPr>
            <a:spLocks noGrp="1"/>
          </p:cNvSpPr>
          <p:nvPr>
            <p:ph type="sldNum" sz="quarter" idx="5"/>
          </p:nvPr>
        </p:nvSpPr>
        <p:spPr/>
        <p:txBody>
          <a:bodyPr/>
          <a:lstStyle/>
          <a:p>
            <a:pPr>
              <a:defRPr/>
            </a:pPr>
            <a:fld id="{8BFE1C78-3077-46F7-B970-0F336ADA50EF}" type="slidenum">
              <a:rPr lang="zh-CN" altLang="en-US" smtClean="0"/>
              <a:pPr>
                <a:defRPr/>
              </a:pPr>
              <a:t>15</a:t>
            </a:fld>
            <a:endParaRPr lang="zh-CN" altLang="en-US"/>
          </a:p>
        </p:txBody>
      </p:sp>
    </p:spTree>
    <p:extLst>
      <p:ext uri="{BB962C8B-B14F-4D97-AF65-F5344CB8AC3E}">
        <p14:creationId xmlns:p14="http://schemas.microsoft.com/office/powerpoint/2010/main" val="32270729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altLang="zh-CN" sz="1800" kern="100" dirty="0">
                <a:effectLst/>
                <a:latin typeface="Times New Roman" panose="02020603050405020304" pitchFamily="18" charset="0"/>
                <a:ea typeface="DengXian" panose="02010600030101010101" pitchFamily="2" charset="-122"/>
                <a:cs typeface="Times New Roman" panose="02020603050405020304" pitchFamily="18" charset="0"/>
              </a:rPr>
              <a:t>Now let us focus on the online phase. Since addition gates are easy to handle due to the linear homomorphism of MV-VOLE, we mainly consider the multiplication gates. </a:t>
            </a:r>
            <a:endParaRPr lang="zh-CN" altLang="zh-CN" sz="1800" kern="100" dirty="0">
              <a:effectLst/>
              <a:latin typeface="DengXian" panose="02010600030101010101" pitchFamily="2" charset="-122"/>
              <a:ea typeface="DengXian" panose="02010600030101010101" pitchFamily="2" charset="-122"/>
              <a:cs typeface="Times New Roman" panose="02020603050405020304" pitchFamily="18" charset="0"/>
            </a:endParaRPr>
          </a:p>
          <a:p>
            <a:pPr algn="just"/>
            <a:r>
              <a:rPr lang="en-US" altLang="zh-CN" sz="1800" kern="100" dirty="0">
                <a:effectLst/>
                <a:latin typeface="Times New Roman" panose="02020603050405020304" pitchFamily="18" charset="0"/>
                <a:ea typeface="DengXian" panose="02010600030101010101" pitchFamily="2" charset="-122"/>
                <a:cs typeface="Times New Roman" panose="02020603050405020304" pitchFamily="18" charset="0"/>
              </a:rPr>
              <a:t>Given a multiplication</a:t>
            </a:r>
            <a:r>
              <a:rPr lang="zh-CN" altLang="en-US" sz="18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US" altLang="zh-CN" sz="1800" kern="100" dirty="0">
                <a:effectLst/>
                <a:latin typeface="Times New Roman" panose="02020603050405020304" pitchFamily="18" charset="0"/>
                <a:ea typeface="DengXian" panose="02010600030101010101" pitchFamily="2" charset="-122"/>
                <a:cs typeface="Times New Roman" panose="02020603050405020304" pitchFamily="18" charset="0"/>
              </a:rPr>
              <a:t>gate with authenticated inputs \alpha and \beta, and authenticated output \gamma, we observe that the parties’ holding messages satisfy the above equation. Notice that, </a:t>
            </a:r>
            <a:r>
              <a:rPr lang="en-US" altLang="zh-CN" sz="1800" kern="100" dirty="0" err="1">
                <a:effectLst/>
                <a:latin typeface="Times New Roman" panose="02020603050405020304" pitchFamily="18" charset="0"/>
                <a:ea typeface="DengXian" panose="02010600030101010101" pitchFamily="2" charset="-122"/>
                <a:cs typeface="Times New Roman" panose="02020603050405020304" pitchFamily="18" charset="0"/>
              </a:rPr>
              <a:t>B^j</a:t>
            </a:r>
            <a:r>
              <a:rPr lang="en-US" altLang="zh-CN" sz="1800" kern="100" dirty="0">
                <a:effectLst/>
                <a:latin typeface="Times New Roman" panose="02020603050405020304" pitchFamily="18" charset="0"/>
                <a:ea typeface="DengXian" panose="02010600030101010101" pitchFamily="2" charset="-122"/>
                <a:cs typeface="Times New Roman" panose="02020603050405020304" pitchFamily="18" charset="0"/>
              </a:rPr>
              <a:t> can be viewed as a polynomial with \</a:t>
            </a:r>
            <a:r>
              <a:rPr lang="en-US" altLang="zh-CN" sz="1800" kern="100" dirty="0" err="1">
                <a:effectLst/>
                <a:latin typeface="Times New Roman" panose="02020603050405020304" pitchFamily="18" charset="0"/>
                <a:ea typeface="DengXian" panose="02010600030101010101" pitchFamily="2" charset="-122"/>
                <a:cs typeface="Times New Roman" panose="02020603050405020304" pitchFamily="18" charset="0"/>
              </a:rPr>
              <a:t>Delta^j</a:t>
            </a:r>
            <a:r>
              <a:rPr lang="en-US" altLang="zh-CN" sz="1800" kern="100" dirty="0">
                <a:effectLst/>
                <a:latin typeface="Times New Roman" panose="02020603050405020304" pitchFamily="18" charset="0"/>
                <a:ea typeface="DengXian" panose="02010600030101010101" pitchFamily="2" charset="-122"/>
                <a:cs typeface="Times New Roman" panose="02020603050405020304" pitchFamily="18" charset="0"/>
              </a:rPr>
              <a:t> as the independent variable. Furthermore, the coefficient of the degree-2 item should be 0 if the dealer acts honestly. We also observe that the coefficients of the degree-0 and degree-1 items could be computed by the dealer locally, so the dealer will send these coefficients to the verifier. And the verifier will locally compute </a:t>
            </a:r>
            <a:r>
              <a:rPr lang="en-US" altLang="zh-CN" sz="1800" kern="100" dirty="0" err="1">
                <a:effectLst/>
                <a:latin typeface="Times New Roman" panose="02020603050405020304" pitchFamily="18" charset="0"/>
                <a:ea typeface="DengXian" panose="02010600030101010101" pitchFamily="2" charset="-122"/>
                <a:cs typeface="Times New Roman" panose="02020603050405020304" pitchFamily="18" charset="0"/>
              </a:rPr>
              <a:t>B^j</a:t>
            </a:r>
            <a:r>
              <a:rPr lang="en-US" altLang="zh-CN" sz="1800" kern="100" dirty="0">
                <a:effectLst/>
                <a:latin typeface="Times New Roman" panose="02020603050405020304" pitchFamily="18" charset="0"/>
                <a:ea typeface="DengXian" panose="02010600030101010101" pitchFamily="2" charset="-122"/>
                <a:cs typeface="Times New Roman" panose="02020603050405020304" pitchFamily="18" charset="0"/>
              </a:rPr>
              <a:t> and check if the above equation holds. And all the multiplication gates can be handled at once via random linear combination technique. As we mentioned earlier, this protocol is the generalization of [DIO21] and [YSWW21].</a:t>
            </a:r>
            <a:endParaRPr lang="zh-CN" altLang="zh-CN" sz="1800" kern="100" dirty="0">
              <a:effectLst/>
              <a:latin typeface="DengXian" panose="02010600030101010101" pitchFamily="2" charset="-122"/>
              <a:ea typeface="DengXian" panose="02010600030101010101" pitchFamily="2" charset="-122"/>
              <a:cs typeface="Times New Roman" panose="02020603050405020304" pitchFamily="18" charset="0"/>
            </a:endParaRPr>
          </a:p>
          <a:p>
            <a:endParaRPr lang="x-none" dirty="0"/>
          </a:p>
        </p:txBody>
      </p:sp>
      <p:sp>
        <p:nvSpPr>
          <p:cNvPr id="4" name="Slide Number Placeholder 3"/>
          <p:cNvSpPr>
            <a:spLocks noGrp="1"/>
          </p:cNvSpPr>
          <p:nvPr>
            <p:ph type="sldNum" sz="quarter" idx="5"/>
          </p:nvPr>
        </p:nvSpPr>
        <p:spPr/>
        <p:txBody>
          <a:bodyPr/>
          <a:lstStyle/>
          <a:p>
            <a:pPr>
              <a:defRPr/>
            </a:pPr>
            <a:fld id="{8BFE1C78-3077-46F7-B970-0F336ADA50EF}" type="slidenum">
              <a:rPr lang="zh-CN" altLang="en-US" smtClean="0"/>
              <a:pPr>
                <a:defRPr/>
              </a:pPr>
              <a:t>16</a:t>
            </a:fld>
            <a:endParaRPr lang="zh-CN" altLang="en-US"/>
          </a:p>
        </p:txBody>
      </p:sp>
    </p:spTree>
    <p:extLst>
      <p:ext uri="{BB962C8B-B14F-4D97-AF65-F5344CB8AC3E}">
        <p14:creationId xmlns:p14="http://schemas.microsoft.com/office/powerpoint/2010/main" val="20428361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altLang="zh-CN" sz="1800" kern="100" dirty="0">
                <a:effectLst/>
                <a:latin typeface="Times New Roman" panose="02020603050405020304" pitchFamily="18" charset="0"/>
                <a:ea typeface="DengXian" panose="02010600030101010101" pitchFamily="2" charset="-122"/>
                <a:cs typeface="Times New Roman" panose="02020603050405020304" pitchFamily="18" charset="0"/>
              </a:rPr>
              <a:t>Finally, we conduct experiments to illustrate the practical efficiency of our protocols. First, we compare with our previous work. As you can see, this work’s preprocessing protocol is much faster than our previous work. The reason is that: this work utilizes highly optimized VOLE protocols in the preprocessing phase, while our previous works used the heavy BODZ-style preprocessing.</a:t>
            </a:r>
            <a:endParaRPr lang="zh-CN" altLang="zh-CN" sz="1800" kern="100" dirty="0">
              <a:effectLst/>
              <a:latin typeface="DengXian" panose="02010600030101010101" pitchFamily="2" charset="-122"/>
              <a:ea typeface="DengXian" panose="02010600030101010101" pitchFamily="2" charset="-122"/>
              <a:cs typeface="Times New Roman" panose="02020603050405020304" pitchFamily="18" charset="0"/>
            </a:endParaRPr>
          </a:p>
          <a:p>
            <a:endParaRPr lang="x-none" dirty="0"/>
          </a:p>
        </p:txBody>
      </p:sp>
      <p:sp>
        <p:nvSpPr>
          <p:cNvPr id="4" name="Slide Number Placeholder 3"/>
          <p:cNvSpPr>
            <a:spLocks noGrp="1"/>
          </p:cNvSpPr>
          <p:nvPr>
            <p:ph type="sldNum" sz="quarter" idx="5"/>
          </p:nvPr>
        </p:nvSpPr>
        <p:spPr/>
        <p:txBody>
          <a:bodyPr/>
          <a:lstStyle/>
          <a:p>
            <a:pPr>
              <a:defRPr/>
            </a:pPr>
            <a:fld id="{8BFE1C78-3077-46F7-B970-0F336ADA50EF}" type="slidenum">
              <a:rPr lang="zh-CN" altLang="en-US" smtClean="0"/>
              <a:pPr>
                <a:defRPr/>
              </a:pPr>
              <a:t>17</a:t>
            </a:fld>
            <a:endParaRPr lang="zh-CN" altLang="en-US"/>
          </a:p>
        </p:txBody>
      </p:sp>
    </p:spTree>
    <p:extLst>
      <p:ext uri="{BB962C8B-B14F-4D97-AF65-F5344CB8AC3E}">
        <p14:creationId xmlns:p14="http://schemas.microsoft.com/office/powerpoint/2010/main" val="4806694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altLang="zh-CN" sz="1800" kern="100" dirty="0">
                <a:effectLst/>
                <a:latin typeface="Times New Roman" panose="02020603050405020304" pitchFamily="18" charset="0"/>
                <a:ea typeface="DengXian" panose="02010600030101010101" pitchFamily="2" charset="-122"/>
                <a:cs typeface="Times New Roman" panose="02020603050405020304" pitchFamily="18" charset="0"/>
              </a:rPr>
              <a:t>We also compare with [EPSW24] when the number of verifiers is fixed to be 8. Our running time is slightly worse than [EPSW24] since their communication complexity is much better. We note that, this is because they use the packed secret sharing as the main building block, so their communication complexity can be intendent of n, at the cost of reducing the corruption threshold.</a:t>
            </a:r>
            <a:endParaRPr lang="zh-CN" altLang="zh-CN" sz="1800" kern="100" dirty="0">
              <a:effectLst/>
              <a:latin typeface="DengXian" panose="02010600030101010101" pitchFamily="2" charset="-122"/>
              <a:ea typeface="DengXian" panose="02010600030101010101" pitchFamily="2" charset="-122"/>
              <a:cs typeface="Times New Roman" panose="02020603050405020304" pitchFamily="18" charset="0"/>
            </a:endParaRPr>
          </a:p>
          <a:p>
            <a:endParaRPr lang="x-none" dirty="0"/>
          </a:p>
        </p:txBody>
      </p:sp>
      <p:sp>
        <p:nvSpPr>
          <p:cNvPr id="4" name="Slide Number Placeholder 3"/>
          <p:cNvSpPr>
            <a:spLocks noGrp="1"/>
          </p:cNvSpPr>
          <p:nvPr>
            <p:ph type="sldNum" sz="quarter" idx="5"/>
          </p:nvPr>
        </p:nvSpPr>
        <p:spPr/>
        <p:txBody>
          <a:bodyPr/>
          <a:lstStyle/>
          <a:p>
            <a:pPr>
              <a:defRPr/>
            </a:pPr>
            <a:fld id="{8BFE1C78-3077-46F7-B970-0F336ADA50EF}" type="slidenum">
              <a:rPr lang="zh-CN" altLang="en-US" smtClean="0"/>
              <a:pPr>
                <a:defRPr/>
              </a:pPr>
              <a:t>18</a:t>
            </a:fld>
            <a:endParaRPr lang="zh-CN" altLang="en-US"/>
          </a:p>
        </p:txBody>
      </p:sp>
    </p:spTree>
    <p:extLst>
      <p:ext uri="{BB962C8B-B14F-4D97-AF65-F5344CB8AC3E}">
        <p14:creationId xmlns:p14="http://schemas.microsoft.com/office/powerpoint/2010/main" val="21622754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sz="1200" kern="100" dirty="0">
                <a:effectLst/>
                <a:latin typeface="Times" pitchFamily="2" charset="0"/>
                <a:ea typeface="DengXian" panose="02010600030101010101" pitchFamily="2" charset="-122"/>
                <a:cs typeface="Times New Roman" panose="02020603050405020304" pitchFamily="18" charset="0"/>
              </a:rPr>
              <a:t>Finally, let’s move on to the third part: discussion and future work. </a:t>
            </a:r>
            <a:endParaRPr lang="x-none" dirty="0"/>
          </a:p>
        </p:txBody>
      </p:sp>
      <p:sp>
        <p:nvSpPr>
          <p:cNvPr id="4" name="Slide Number Placeholder 3"/>
          <p:cNvSpPr>
            <a:spLocks noGrp="1"/>
          </p:cNvSpPr>
          <p:nvPr>
            <p:ph type="sldNum" sz="quarter" idx="5"/>
          </p:nvPr>
        </p:nvSpPr>
        <p:spPr/>
        <p:txBody>
          <a:bodyPr/>
          <a:lstStyle/>
          <a:p>
            <a:pPr>
              <a:defRPr/>
            </a:pPr>
            <a:fld id="{8BFE1C78-3077-46F7-B970-0F336ADA50EF}" type="slidenum">
              <a:rPr lang="zh-CN" altLang="en-US" smtClean="0"/>
              <a:pPr>
                <a:defRPr/>
              </a:pPr>
              <a:t>19</a:t>
            </a:fld>
            <a:endParaRPr lang="zh-CN" altLang="en-US"/>
          </a:p>
        </p:txBody>
      </p:sp>
    </p:spTree>
    <p:extLst>
      <p:ext uri="{BB962C8B-B14F-4D97-AF65-F5344CB8AC3E}">
        <p14:creationId xmlns:p14="http://schemas.microsoft.com/office/powerpoint/2010/main" val="24800270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800" kern="100" dirty="0">
                <a:effectLst/>
                <a:latin typeface="Times" pitchFamily="2" charset="0"/>
                <a:ea typeface="DengXian" panose="02010600030101010101" pitchFamily="2" charset="-122"/>
                <a:cs typeface="Times New Roman" panose="02020603050405020304" pitchFamily="18" charset="0"/>
              </a:rPr>
              <a:t>Multi-Party Computation, short for MPC, is a very important cryptographic primitive. It allows a group of people who are distrustful of each other to jointly compute a given function. In an MPC protocol, each party has a private input. There are two basic security requirements of MPC: first, each party will get the correct result as the output; second, each party’s private input should not be leaked to other parties.</a:t>
            </a:r>
            <a:endParaRPr lang="zh-CN" altLang="zh-CN" sz="1800" kern="100" dirty="0">
              <a:effectLst/>
              <a:latin typeface="DengXian" panose="02010600030101010101" pitchFamily="2" charset="-122"/>
              <a:ea typeface="DengXian" panose="02010600030101010101" pitchFamily="2" charset="-122"/>
              <a:cs typeface="Times New Roman" panose="02020603050405020304" pitchFamily="18" charset="0"/>
            </a:endParaRPr>
          </a:p>
          <a:p>
            <a:endParaRPr lang="x-none" dirty="0"/>
          </a:p>
        </p:txBody>
      </p:sp>
      <p:sp>
        <p:nvSpPr>
          <p:cNvPr id="4" name="Slide Number Placeholder 3"/>
          <p:cNvSpPr>
            <a:spLocks noGrp="1"/>
          </p:cNvSpPr>
          <p:nvPr>
            <p:ph type="sldNum" sz="quarter" idx="5"/>
          </p:nvPr>
        </p:nvSpPr>
        <p:spPr/>
        <p:txBody>
          <a:bodyPr/>
          <a:lstStyle/>
          <a:p>
            <a:pPr>
              <a:defRPr/>
            </a:pPr>
            <a:fld id="{8BFE1C78-3077-46F7-B970-0F336ADA50EF}" type="slidenum">
              <a:rPr lang="zh-CN" altLang="en-US" smtClean="0"/>
              <a:pPr>
                <a:defRPr/>
              </a:pPr>
              <a:t>2</a:t>
            </a:fld>
            <a:endParaRPr lang="zh-CN" altLang="en-US"/>
          </a:p>
        </p:txBody>
      </p:sp>
    </p:spTree>
    <p:extLst>
      <p:ext uri="{BB962C8B-B14F-4D97-AF65-F5344CB8AC3E}">
        <p14:creationId xmlns:p14="http://schemas.microsoft.com/office/powerpoint/2010/main" val="16411001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altLang="zh-CN" sz="1800" kern="100" dirty="0">
                <a:effectLst/>
                <a:latin typeface="Times New Roman" panose="02020603050405020304" pitchFamily="18" charset="0"/>
                <a:ea typeface="DengXian" panose="02010600030101010101" pitchFamily="2" charset="-122"/>
                <a:cs typeface="Times New Roman" panose="02020603050405020304" pitchFamily="18" charset="0"/>
              </a:rPr>
              <a:t>Some one may notice that </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c</a:t>
            </a:r>
            <a:r>
              <a:rPr lang="en-US" altLang="zh-CN" sz="1800" kern="100" dirty="0">
                <a:effectLst/>
                <a:latin typeface="Times New Roman" panose="02020603050405020304" pitchFamily="18" charset="0"/>
                <a:ea typeface="DengXian" panose="02010600030101010101" pitchFamily="2" charset="-122"/>
                <a:cs typeface="Times New Roman" panose="02020603050405020304" pitchFamily="18" charset="0"/>
              </a:rPr>
              <a:t>urrent 1-round protocols, including ours, all require broadcast channels. Therefore, it is natural to ask if it is possible to construct a 1-round SIF protocol without broadcast channels. In this work, we show that the answer is negative. The intuition is: SIF implies MVZK, and MVZK has a "consensus" property, which cannot be achieved in 1-round communication if broadcast channels are not available. Assuming there are two different witness, the corrupted prover can first use w1 to generate \pi_1 and send it to the first verifier. Then, the corrupted prover can use w2 to generate \pi_2 and send it to the second verifier. As a result, the verifiers will output different results, which breaks the consensus property of MVZK.</a:t>
            </a:r>
            <a:endParaRPr lang="zh-CN" altLang="zh-CN" sz="1800" kern="100" dirty="0">
              <a:effectLst/>
              <a:latin typeface="DengXian" panose="02010600030101010101" pitchFamily="2" charset="-122"/>
              <a:ea typeface="DengXian" panose="02010600030101010101" pitchFamily="2" charset="-122"/>
              <a:cs typeface="Times New Roman" panose="02020603050405020304" pitchFamily="18" charset="0"/>
            </a:endParaRPr>
          </a:p>
          <a:p>
            <a:endParaRPr lang="x-none" dirty="0"/>
          </a:p>
        </p:txBody>
      </p:sp>
      <p:sp>
        <p:nvSpPr>
          <p:cNvPr id="4" name="Slide Number Placeholder 3"/>
          <p:cNvSpPr>
            <a:spLocks noGrp="1"/>
          </p:cNvSpPr>
          <p:nvPr>
            <p:ph type="sldNum" sz="quarter" idx="5"/>
          </p:nvPr>
        </p:nvSpPr>
        <p:spPr/>
        <p:txBody>
          <a:bodyPr/>
          <a:lstStyle/>
          <a:p>
            <a:pPr>
              <a:defRPr/>
            </a:pPr>
            <a:fld id="{8BFE1C78-3077-46F7-B970-0F336ADA50EF}" type="slidenum">
              <a:rPr lang="zh-CN" altLang="en-US" smtClean="0"/>
              <a:pPr>
                <a:defRPr/>
              </a:pPr>
              <a:t>20</a:t>
            </a:fld>
            <a:endParaRPr lang="zh-CN" altLang="en-US"/>
          </a:p>
        </p:txBody>
      </p:sp>
    </p:spTree>
    <p:extLst>
      <p:ext uri="{BB962C8B-B14F-4D97-AF65-F5344CB8AC3E}">
        <p14:creationId xmlns:p14="http://schemas.microsoft.com/office/powerpoint/2010/main" val="23027042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altLang="zh-CN" sz="1800" kern="100" dirty="0">
                <a:effectLst/>
                <a:latin typeface="Times New Roman" panose="02020603050405020304" pitchFamily="18" charset="0"/>
                <a:ea typeface="DengXian" panose="02010600030101010101" pitchFamily="2" charset="-122"/>
                <a:cs typeface="Times New Roman" panose="02020603050405020304" pitchFamily="18" charset="0"/>
              </a:rPr>
              <a:t>Finally, we bring up several future directions, such as:  </a:t>
            </a:r>
            <a:endParaRPr lang="zh-CN" altLang="zh-CN" sz="1800" kern="100" dirty="0">
              <a:effectLst/>
              <a:latin typeface="DengXian" panose="02010600030101010101" pitchFamily="2" charset="-122"/>
              <a:ea typeface="DengXian" panose="02010600030101010101" pitchFamily="2" charset="-122"/>
              <a:cs typeface="Times New Roman" panose="02020603050405020304" pitchFamily="18" charset="0"/>
            </a:endParaRPr>
          </a:p>
          <a:p>
            <a:pPr algn="just"/>
            <a:r>
              <a:rPr lang="en-US" altLang="zh-CN" sz="1800" kern="100" dirty="0">
                <a:effectLst/>
                <a:latin typeface="Times New Roman" panose="02020603050405020304" pitchFamily="18" charset="0"/>
                <a:ea typeface="DengXian" panose="02010600030101010101" pitchFamily="2" charset="-122"/>
                <a:cs typeface="Times New Roman" panose="02020603050405020304" pitchFamily="18" charset="0"/>
              </a:rPr>
              <a:t>1. Constructing a 1-round SIF that has merely </a:t>
            </a:r>
            <a:r>
              <a:rPr lang="en-US" altLang="zh-CN" sz="1800" kern="100" dirty="0">
                <a:effectLst/>
                <a:latin typeface="Cambria Math" panose="02040503050406030204" pitchFamily="18" charset="0"/>
                <a:ea typeface="DengXian" panose="02010600030101010101" pitchFamily="2" charset="-122"/>
                <a:cs typeface="Cambria Math" panose="02040503050406030204" pitchFamily="18" charset="0"/>
              </a:rPr>
              <a:t>𝑂</a:t>
            </a:r>
            <a:r>
              <a:rPr lang="en-US" altLang="zh-CN" sz="1800" kern="100" dirty="0">
                <a:effectLst/>
                <a:latin typeface="Times New Roman" panose="02020603050405020304" pitchFamily="18" charset="0"/>
                <a:ea typeface="DengXian" panose="02010600030101010101" pitchFamily="2" charset="-122"/>
                <a:cs typeface="Times New Roman" panose="02020603050405020304" pitchFamily="18" charset="0"/>
              </a:rPr>
              <a:t>(</a:t>
            </a:r>
            <a:r>
              <a:rPr lang="en-US" altLang="zh-CN" sz="1800" kern="100" dirty="0">
                <a:effectLst/>
                <a:latin typeface="Cambria Math" panose="02040503050406030204" pitchFamily="18" charset="0"/>
                <a:ea typeface="DengXian" panose="02010600030101010101" pitchFamily="2" charset="-122"/>
                <a:cs typeface="Cambria Math" panose="02040503050406030204" pitchFamily="18" charset="0"/>
              </a:rPr>
              <a:t>𝐶</a:t>
            </a:r>
            <a:r>
              <a:rPr lang="en-US" altLang="zh-CN" sz="1800" kern="100" dirty="0">
                <a:effectLst/>
                <a:latin typeface="Times New Roman" panose="02020603050405020304" pitchFamily="18" charset="0"/>
                <a:ea typeface="DengXian" panose="02010600030101010101" pitchFamily="2" charset="-122"/>
                <a:cs typeface="Times New Roman" panose="02020603050405020304" pitchFamily="18" charset="0"/>
              </a:rPr>
              <a:t>) communication complexity  </a:t>
            </a:r>
            <a:endParaRPr lang="zh-CN" altLang="zh-CN" sz="1800" kern="100" dirty="0">
              <a:effectLst/>
              <a:latin typeface="DengXian" panose="02010600030101010101" pitchFamily="2" charset="-122"/>
              <a:ea typeface="DengXian" panose="02010600030101010101" pitchFamily="2" charset="-122"/>
              <a:cs typeface="Times New Roman" panose="02020603050405020304" pitchFamily="18" charset="0"/>
            </a:endParaRPr>
          </a:p>
          <a:p>
            <a:pPr algn="just"/>
            <a:r>
              <a:rPr lang="en-US" altLang="zh-CN" sz="1800" kern="100" dirty="0">
                <a:effectLst/>
                <a:latin typeface="Times New Roman" panose="02020603050405020304" pitchFamily="18" charset="0"/>
                <a:ea typeface="DengXian" panose="02010600030101010101" pitchFamily="2" charset="-122"/>
                <a:cs typeface="Times New Roman" panose="02020603050405020304" pitchFamily="18" charset="0"/>
              </a:rPr>
              <a:t>2. Exploring more real-life application scenarios of SIF/MVZK/VRS </a:t>
            </a:r>
            <a:endParaRPr lang="zh-CN" altLang="zh-CN" sz="1800" kern="100" dirty="0">
              <a:effectLst/>
              <a:latin typeface="DengXian" panose="02010600030101010101" pitchFamily="2" charset="-122"/>
              <a:ea typeface="DengXian" panose="02010600030101010101" pitchFamily="2" charset="-122"/>
              <a:cs typeface="Times New Roman" panose="02020603050405020304" pitchFamily="18" charset="0"/>
            </a:endParaRPr>
          </a:p>
          <a:p>
            <a:pPr algn="just"/>
            <a:r>
              <a:rPr lang="en-US" altLang="zh-CN" sz="1800" kern="100" dirty="0">
                <a:effectLst/>
                <a:latin typeface="Times New Roman" panose="02020603050405020304" pitchFamily="18" charset="0"/>
                <a:ea typeface="DengXian" panose="02010600030101010101" pitchFamily="2" charset="-122"/>
                <a:cs typeface="Times New Roman" panose="02020603050405020304" pitchFamily="18" charset="0"/>
              </a:rPr>
              <a:t>3. Revealing connections between SIF and other useful cryptographic primitives</a:t>
            </a:r>
            <a:endParaRPr lang="zh-CN" altLang="zh-CN" sz="1800" kern="100" dirty="0">
              <a:effectLst/>
              <a:latin typeface="DengXian" panose="02010600030101010101" pitchFamily="2" charset="-122"/>
              <a:ea typeface="DengXian" panose="02010600030101010101" pitchFamily="2" charset="-122"/>
              <a:cs typeface="Times New Roman" panose="02020603050405020304" pitchFamily="18" charset="0"/>
            </a:endParaRPr>
          </a:p>
          <a:p>
            <a:pPr algn="just"/>
            <a:r>
              <a:rPr lang="en-US" altLang="zh-CN" sz="1800" kern="100" dirty="0">
                <a:effectLst/>
                <a:latin typeface="Times New Roman" panose="02020603050405020304" pitchFamily="18" charset="0"/>
                <a:ea typeface="DengXian" panose="02010600030101010101" pitchFamily="2" charset="-122"/>
                <a:cs typeface="Times New Roman" panose="02020603050405020304" pitchFamily="18" charset="0"/>
              </a:rPr>
              <a:t> </a:t>
            </a:r>
            <a:endParaRPr lang="zh-CN" altLang="zh-CN" sz="1800" kern="100" dirty="0">
              <a:effectLst/>
              <a:latin typeface="DengXian" panose="02010600030101010101" pitchFamily="2" charset="-122"/>
              <a:ea typeface="DengXian" panose="02010600030101010101" pitchFamily="2" charset="-122"/>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8BFE1C78-3077-46F7-B970-0F336ADA50EF}" type="slidenum">
              <a:rPr lang="zh-CN" altLang="en-US" smtClean="0"/>
              <a:pPr>
                <a:defRPr/>
              </a:pPr>
              <a:t>21</a:t>
            </a:fld>
            <a:endParaRPr lang="zh-CN" altLang="en-US"/>
          </a:p>
        </p:txBody>
      </p:sp>
    </p:spTree>
    <p:extLst>
      <p:ext uri="{BB962C8B-B14F-4D97-AF65-F5344CB8AC3E}">
        <p14:creationId xmlns:p14="http://schemas.microsoft.com/office/powerpoint/2010/main" val="3935504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50000"/>
              </a:lnSpc>
            </a:pPr>
            <a:r>
              <a:rPr lang="en-US" altLang="zh-CN" sz="1800" kern="100" dirty="0">
                <a:effectLst/>
                <a:latin typeface="Times" pitchFamily="2" charset="0"/>
                <a:ea typeface="DengXian" panose="02010600030101010101" pitchFamily="2" charset="-122"/>
                <a:cs typeface="Times New Roman" panose="02020603050405020304" pitchFamily="18" charset="0"/>
              </a:rPr>
              <a:t>Single-Input Functionality, short for SIF, is a special case of MPC, where only one distinguished party, who called dealer, has the private input. And the rest parties, who called verifiers, do not have the private input. In a secure SIF protocol, each verifier should receive the correct result as the output and they should not learn anything beyond the result. Indeed, SIF is less popular than MPC, but it still is an important primitive and has various applications, such as Multiple-Verifier Zero-Knowledge proofs and Verifiable Relation Sharing. These two primitives will be explained later.</a:t>
            </a:r>
            <a:endParaRPr lang="zh-CN" altLang="zh-CN" sz="1800" kern="100" dirty="0">
              <a:effectLst/>
              <a:latin typeface="DengXian" panose="02010600030101010101" pitchFamily="2" charset="-122"/>
              <a:ea typeface="DengXian" panose="02010600030101010101" pitchFamily="2" charset="-122"/>
              <a:cs typeface="Times New Roman" panose="02020603050405020304" pitchFamily="18" charset="0"/>
            </a:endParaRPr>
          </a:p>
          <a:p>
            <a:endParaRPr lang="x-none" dirty="0"/>
          </a:p>
        </p:txBody>
      </p:sp>
      <p:sp>
        <p:nvSpPr>
          <p:cNvPr id="4" name="Slide Number Placeholder 3"/>
          <p:cNvSpPr>
            <a:spLocks noGrp="1"/>
          </p:cNvSpPr>
          <p:nvPr>
            <p:ph type="sldNum" sz="quarter" idx="5"/>
          </p:nvPr>
        </p:nvSpPr>
        <p:spPr/>
        <p:txBody>
          <a:bodyPr/>
          <a:lstStyle/>
          <a:p>
            <a:pPr>
              <a:defRPr/>
            </a:pPr>
            <a:fld id="{8BFE1C78-3077-46F7-B970-0F336ADA50EF}" type="slidenum">
              <a:rPr lang="zh-CN" altLang="en-US" smtClean="0"/>
              <a:pPr>
                <a:defRPr/>
              </a:pPr>
              <a:t>3</a:t>
            </a:fld>
            <a:endParaRPr lang="zh-CN" altLang="en-US"/>
          </a:p>
        </p:txBody>
      </p:sp>
    </p:spTree>
    <p:extLst>
      <p:ext uri="{BB962C8B-B14F-4D97-AF65-F5344CB8AC3E}">
        <p14:creationId xmlns:p14="http://schemas.microsoft.com/office/powerpoint/2010/main" val="13976708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50000"/>
              </a:lnSpc>
            </a:pPr>
            <a:r>
              <a:rPr lang="en-US" altLang="zh-CN" sz="1800" kern="100" dirty="0">
                <a:effectLst/>
                <a:latin typeface="Times" pitchFamily="2" charset="0"/>
                <a:ea typeface="DengXian" panose="02010600030101010101" pitchFamily="2" charset="-122"/>
                <a:cs typeface="Times New Roman" panose="02020603050405020304" pitchFamily="18" charset="0"/>
              </a:rPr>
              <a:t>In this talk, my presentation will be divided into three parts: background, construction and discussion. In the first part, I will give more details about the applications of SIF and I will explain the motivation of this work. In the second part, I will show you how we construct the first practical 2-round SIF protocol in the preprocessing model against a dishonest majority. And I will provide the experiment results that illustrate the practical efficiency of our construction.</a:t>
            </a:r>
            <a:endParaRPr lang="zh-CN" altLang="zh-CN" sz="1800" kern="100" dirty="0">
              <a:effectLst/>
              <a:latin typeface="DengXian" panose="02010600030101010101" pitchFamily="2" charset="-122"/>
              <a:ea typeface="DengXian" panose="02010600030101010101" pitchFamily="2" charset="-122"/>
              <a:cs typeface="Times New Roman" panose="02020603050405020304" pitchFamily="18" charset="0"/>
            </a:endParaRPr>
          </a:p>
          <a:p>
            <a:pPr algn="just">
              <a:lnSpc>
                <a:spcPct val="150000"/>
              </a:lnSpc>
            </a:pPr>
            <a:r>
              <a:rPr lang="en-US" altLang="zh-CN" sz="1800" kern="100" dirty="0">
                <a:effectLst/>
                <a:latin typeface="Times" pitchFamily="2" charset="0"/>
                <a:ea typeface="DengXian" panose="02010600030101010101" pitchFamily="2" charset="-122"/>
                <a:cs typeface="Times New Roman" panose="02020603050405020304" pitchFamily="18" charset="0"/>
              </a:rPr>
              <a:t>Finally, I will bring up some discussions.</a:t>
            </a:r>
            <a:endParaRPr lang="zh-CN" altLang="zh-CN" sz="1800" kern="100" dirty="0">
              <a:effectLst/>
              <a:latin typeface="DengXian" panose="02010600030101010101" pitchFamily="2" charset="-122"/>
              <a:ea typeface="DengXian" panose="02010600030101010101" pitchFamily="2" charset="-122"/>
              <a:cs typeface="Times New Roman" panose="02020603050405020304" pitchFamily="18" charset="0"/>
            </a:endParaRPr>
          </a:p>
          <a:p>
            <a:endParaRPr lang="x-none" dirty="0"/>
          </a:p>
        </p:txBody>
      </p:sp>
      <p:sp>
        <p:nvSpPr>
          <p:cNvPr id="4" name="Slide Number Placeholder 3"/>
          <p:cNvSpPr>
            <a:spLocks noGrp="1"/>
          </p:cNvSpPr>
          <p:nvPr>
            <p:ph type="sldNum" sz="quarter" idx="5"/>
          </p:nvPr>
        </p:nvSpPr>
        <p:spPr/>
        <p:txBody>
          <a:bodyPr/>
          <a:lstStyle/>
          <a:p>
            <a:pPr>
              <a:defRPr/>
            </a:pPr>
            <a:fld id="{8BFE1C78-3077-46F7-B970-0F336ADA50EF}" type="slidenum">
              <a:rPr lang="zh-CN" altLang="en-US" smtClean="0"/>
              <a:pPr>
                <a:defRPr/>
              </a:pPr>
              <a:t>4</a:t>
            </a:fld>
            <a:endParaRPr lang="zh-CN" altLang="en-US"/>
          </a:p>
        </p:txBody>
      </p:sp>
    </p:spTree>
    <p:extLst>
      <p:ext uri="{BB962C8B-B14F-4D97-AF65-F5344CB8AC3E}">
        <p14:creationId xmlns:p14="http://schemas.microsoft.com/office/powerpoint/2010/main" val="3787068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pPr>
              <a:defRPr/>
            </a:pPr>
            <a:fld id="{8BFE1C78-3077-46F7-B970-0F336ADA50EF}" type="slidenum">
              <a:rPr lang="zh-CN" altLang="en-US" smtClean="0"/>
              <a:pPr>
                <a:defRPr/>
              </a:pPr>
              <a:t>5</a:t>
            </a:fld>
            <a:endParaRPr lang="zh-CN" altLang="en-US"/>
          </a:p>
        </p:txBody>
      </p:sp>
    </p:spTree>
    <p:extLst>
      <p:ext uri="{BB962C8B-B14F-4D97-AF65-F5344CB8AC3E}">
        <p14:creationId xmlns:p14="http://schemas.microsoft.com/office/powerpoint/2010/main" val="7707149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50000"/>
              </a:lnSpc>
            </a:pPr>
            <a:r>
              <a:rPr lang="en-US" altLang="zh-CN" sz="1800" kern="100" dirty="0">
                <a:effectLst/>
                <a:latin typeface="Times" pitchFamily="2" charset="0"/>
                <a:ea typeface="DengXian" panose="02010600030101010101" pitchFamily="2" charset="-122"/>
                <a:cs typeface="Times New Roman" panose="02020603050405020304" pitchFamily="18" charset="0"/>
              </a:rPr>
              <a:t>As I mentioned previously, SIF implies two primitives: MVZK and VRS. In a MVZK protocol, there is a prover and n verifiers. And the prover can prove the statement to multiple verifiers at once. In a VRS protocol, there is a dealer and n verifiers. And the dealer is allowed to perform two tasks at the same time: (1) to share a secret to the verifiers; (2) and meanwhile, convince the verifiers that their shares satisfy an NP relation.</a:t>
            </a:r>
            <a:endParaRPr lang="zh-CN" altLang="zh-CN" sz="1800" kern="100" dirty="0">
              <a:effectLst/>
              <a:latin typeface="DengXian" panose="02010600030101010101" pitchFamily="2" charset="-122"/>
              <a:ea typeface="DengXian" panose="02010600030101010101" pitchFamily="2" charset="-122"/>
              <a:cs typeface="Times New Roman" panose="02020603050405020304" pitchFamily="18" charset="0"/>
            </a:endParaRPr>
          </a:p>
          <a:p>
            <a:endParaRPr lang="x-none" dirty="0"/>
          </a:p>
        </p:txBody>
      </p:sp>
      <p:sp>
        <p:nvSpPr>
          <p:cNvPr id="4" name="Slide Number Placeholder 3"/>
          <p:cNvSpPr>
            <a:spLocks noGrp="1"/>
          </p:cNvSpPr>
          <p:nvPr>
            <p:ph type="sldNum" sz="quarter" idx="5"/>
          </p:nvPr>
        </p:nvSpPr>
        <p:spPr/>
        <p:txBody>
          <a:bodyPr/>
          <a:lstStyle/>
          <a:p>
            <a:pPr>
              <a:defRPr/>
            </a:pPr>
            <a:fld id="{8BFE1C78-3077-46F7-B970-0F336ADA50EF}" type="slidenum">
              <a:rPr lang="zh-CN" altLang="en-US" smtClean="0"/>
              <a:pPr>
                <a:defRPr/>
              </a:pPr>
              <a:t>6</a:t>
            </a:fld>
            <a:endParaRPr lang="zh-CN" altLang="en-US"/>
          </a:p>
        </p:txBody>
      </p:sp>
    </p:spTree>
    <p:extLst>
      <p:ext uri="{BB962C8B-B14F-4D97-AF65-F5344CB8AC3E}">
        <p14:creationId xmlns:p14="http://schemas.microsoft.com/office/powerpoint/2010/main" val="13515497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50000"/>
              </a:lnSpc>
            </a:pPr>
            <a:r>
              <a:rPr lang="en-US" altLang="zh-CN" sz="1800" kern="100" dirty="0">
                <a:effectLst/>
                <a:latin typeface="Times" pitchFamily="2" charset="0"/>
                <a:ea typeface="DengXian" panose="02010600030101010101" pitchFamily="2" charset="-122"/>
                <a:cs typeface="Times New Roman" panose="02020603050405020304" pitchFamily="18" charset="0"/>
              </a:rPr>
              <a:t>SIF, VRS and MVZK can also be used in some real-life applications, such as private aggregation system, verifiable secret sharing and distributed key generation.</a:t>
            </a:r>
            <a:endParaRPr lang="x-none" dirty="0"/>
          </a:p>
        </p:txBody>
      </p:sp>
      <p:sp>
        <p:nvSpPr>
          <p:cNvPr id="4" name="Slide Number Placeholder 3"/>
          <p:cNvSpPr>
            <a:spLocks noGrp="1"/>
          </p:cNvSpPr>
          <p:nvPr>
            <p:ph type="sldNum" sz="quarter" idx="5"/>
          </p:nvPr>
        </p:nvSpPr>
        <p:spPr/>
        <p:txBody>
          <a:bodyPr/>
          <a:lstStyle/>
          <a:p>
            <a:pPr>
              <a:defRPr/>
            </a:pPr>
            <a:fld id="{8BFE1C78-3077-46F7-B970-0F336ADA50EF}" type="slidenum">
              <a:rPr lang="zh-CN" altLang="en-US" smtClean="0"/>
              <a:pPr>
                <a:defRPr/>
              </a:pPr>
              <a:t>7</a:t>
            </a:fld>
            <a:endParaRPr lang="zh-CN" altLang="en-US"/>
          </a:p>
        </p:txBody>
      </p:sp>
    </p:spTree>
    <p:extLst>
      <p:ext uri="{BB962C8B-B14F-4D97-AF65-F5344CB8AC3E}">
        <p14:creationId xmlns:p14="http://schemas.microsoft.com/office/powerpoint/2010/main" val="19033981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altLang="zh-CN" sz="1800" kern="100" dirty="0">
                <a:effectLst/>
                <a:latin typeface="Times New Roman" panose="02020603050405020304" pitchFamily="18" charset="0"/>
                <a:ea typeface="DengXian" panose="02010600030101010101" pitchFamily="2" charset="-122"/>
                <a:cs typeface="Times New Roman" panose="02020603050405020304" pitchFamily="18" charset="0"/>
              </a:rPr>
              <a:t>Given SIF is important and has so many applications, a lot of research on SIF has been done. I list some of them above. As you can see, these work can be divided into two categories: the first category of work can achieve 1-round online communication, which are round-optimal, but these works are only feasibility; the second category of work can achieve practical efficiency, but they require more than 1-round online communication. Therefore, it is natural for us to ask: “Is it possible to construct a practical SIF protocol with 1-round online communication?”</a:t>
            </a:r>
            <a:endParaRPr lang="zh-CN" altLang="zh-CN" sz="1800" kern="100" dirty="0">
              <a:effectLst/>
              <a:latin typeface="DengXian" panose="02010600030101010101" pitchFamily="2" charset="-122"/>
              <a:ea typeface="DengXian" panose="02010600030101010101" pitchFamily="2" charset="-122"/>
              <a:cs typeface="Times New Roman" panose="02020603050405020304" pitchFamily="18" charset="0"/>
            </a:endParaRPr>
          </a:p>
          <a:p>
            <a:endParaRPr lang="x-none" dirty="0"/>
          </a:p>
        </p:txBody>
      </p:sp>
      <p:sp>
        <p:nvSpPr>
          <p:cNvPr id="4" name="Slide Number Placeholder 3"/>
          <p:cNvSpPr>
            <a:spLocks noGrp="1"/>
          </p:cNvSpPr>
          <p:nvPr>
            <p:ph type="sldNum" sz="quarter" idx="5"/>
          </p:nvPr>
        </p:nvSpPr>
        <p:spPr/>
        <p:txBody>
          <a:bodyPr/>
          <a:lstStyle/>
          <a:p>
            <a:pPr>
              <a:defRPr/>
            </a:pPr>
            <a:fld id="{8BFE1C78-3077-46F7-B970-0F336ADA50EF}" type="slidenum">
              <a:rPr lang="zh-CN" altLang="en-US" smtClean="0"/>
              <a:pPr>
                <a:defRPr/>
              </a:pPr>
              <a:t>8</a:t>
            </a:fld>
            <a:endParaRPr lang="zh-CN" altLang="en-US"/>
          </a:p>
        </p:txBody>
      </p:sp>
    </p:spTree>
    <p:extLst>
      <p:ext uri="{BB962C8B-B14F-4D97-AF65-F5344CB8AC3E}">
        <p14:creationId xmlns:p14="http://schemas.microsoft.com/office/powerpoint/2010/main" val="8127559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altLang="zh-CN" sz="1800" kern="100" dirty="0">
                <a:effectLst/>
                <a:latin typeface="Times New Roman" panose="02020603050405020304" pitchFamily="18" charset="0"/>
                <a:ea typeface="DengXian" panose="02010600030101010101" pitchFamily="2" charset="-122"/>
                <a:cs typeface="Times New Roman" panose="02020603050405020304" pitchFamily="18" charset="0"/>
              </a:rPr>
              <a:t>In this work, we provide a positive answer to this question by constructing the first SIF protocol that is practical, round-optimal and can support optimal corruption threshold.</a:t>
            </a:r>
            <a:endParaRPr lang="zh-CN" altLang="zh-CN" sz="1800" kern="100" dirty="0">
              <a:effectLst/>
              <a:latin typeface="DengXian" panose="02010600030101010101" pitchFamily="2" charset="-122"/>
              <a:ea typeface="DengXian" panose="02010600030101010101" pitchFamily="2" charset="-122"/>
              <a:cs typeface="Times New Roman" panose="02020603050405020304" pitchFamily="18" charset="0"/>
            </a:endParaRPr>
          </a:p>
          <a:p>
            <a:endParaRPr lang="x-none" dirty="0"/>
          </a:p>
        </p:txBody>
      </p:sp>
      <p:sp>
        <p:nvSpPr>
          <p:cNvPr id="4" name="Slide Number Placeholder 3"/>
          <p:cNvSpPr>
            <a:spLocks noGrp="1"/>
          </p:cNvSpPr>
          <p:nvPr>
            <p:ph type="sldNum" sz="quarter" idx="5"/>
          </p:nvPr>
        </p:nvSpPr>
        <p:spPr/>
        <p:txBody>
          <a:bodyPr/>
          <a:lstStyle/>
          <a:p>
            <a:pPr>
              <a:defRPr/>
            </a:pPr>
            <a:fld id="{8BFE1C78-3077-46F7-B970-0F336ADA50EF}" type="slidenum">
              <a:rPr lang="zh-CN" altLang="en-US" smtClean="0"/>
              <a:pPr>
                <a:defRPr/>
              </a:pPr>
              <a:t>9</a:t>
            </a:fld>
            <a:endParaRPr lang="zh-CN" altLang="en-US"/>
          </a:p>
        </p:txBody>
      </p:sp>
    </p:spTree>
    <p:extLst>
      <p:ext uri="{BB962C8B-B14F-4D97-AF65-F5344CB8AC3E}">
        <p14:creationId xmlns:p14="http://schemas.microsoft.com/office/powerpoint/2010/main" val="803027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lvl1pPr>
              <a:defRPr/>
            </a:lvl1pPr>
          </a:lstStyle>
          <a:p>
            <a:pPr>
              <a:defRPr/>
            </a:pPr>
            <a:fld id="{F7D4496F-5B67-435C-943F-2DC1319851C3}" type="datetimeFigureOut">
              <a:rPr lang="zh-CN" altLang="en-US"/>
              <a:t>2025/5/9</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EA3F993F-DFA8-4B39-B320-08B8D89DCD0E}" type="slidenum">
              <a:rPr lang="zh-CN" altLang="en-US"/>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lvl1pPr>
              <a:defRPr/>
            </a:lvl1pPr>
          </a:lstStyle>
          <a:p>
            <a:pPr>
              <a:defRPr/>
            </a:pPr>
            <a:fld id="{76F58551-F903-44DA-926B-1ED9BE20D2E5}" type="datetimeFigureOut">
              <a:rPr lang="zh-CN" altLang="en-US"/>
              <a:t>2025/5/9</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EB634D01-7E3D-4856-8631-B9987B4CEE50}" type="slidenum">
              <a:rPr lang="zh-CN" altLang="en-US"/>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lvl1pPr>
              <a:defRPr/>
            </a:lvl1pPr>
          </a:lstStyle>
          <a:p>
            <a:pPr>
              <a:defRPr/>
            </a:pPr>
            <a:fld id="{8A50BEBF-E2C4-4FDE-BBBF-98EC8A093605}" type="datetimeFigureOut">
              <a:rPr lang="zh-CN" altLang="en-US"/>
              <a:t>2025/5/9</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878FE9C8-448A-4C58-9ACB-355E410919A4}" type="slidenum">
              <a:rPr lang="zh-CN" altLang="en-US"/>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Whit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 y="0"/>
            <a:ext cx="12188950" cy="6857998"/>
          </a:xfrm>
          <a:prstGeom prst="rect">
            <a:avLst/>
          </a:prstGeom>
        </p:spPr>
      </p:pic>
      <p:sp>
        <p:nvSpPr>
          <p:cNvPr id="10" name="Text Placeholder 5"/>
          <p:cNvSpPr>
            <a:spLocks noGrp="1"/>
          </p:cNvSpPr>
          <p:nvPr>
            <p:ph type="body" sz="quarter" idx="10" hasCustomPrompt="1"/>
          </p:nvPr>
        </p:nvSpPr>
        <p:spPr>
          <a:xfrm>
            <a:off x="658368" y="3968496"/>
            <a:ext cx="6638544" cy="1650381"/>
          </a:xfrm>
          <a:prstGeom prst="rect">
            <a:avLst/>
          </a:prstGeom>
        </p:spPr>
        <p:txBody>
          <a:bodyPr lIns="0">
            <a:noAutofit/>
          </a:bodyPr>
          <a:lstStyle>
            <a:lvl1pPr marL="0" indent="0">
              <a:lnSpc>
                <a:spcPct val="150000"/>
              </a:lnSpc>
              <a:buNone/>
              <a:defRPr sz="2400" b="0" i="0">
                <a:solidFill>
                  <a:srgbClr val="000000"/>
                </a:solidFill>
                <a:latin typeface="微软雅黑" panose="020B0503020204020204" pitchFamily="34" charset="-122"/>
                <a:ea typeface="微软雅黑" panose="020B0503020204020204" pitchFamily="34" charset="-122"/>
                <a:cs typeface="微软雅黑" panose="020B0503020204020204" pitchFamily="34" charset="-122"/>
              </a:defRPr>
            </a:lvl1pPr>
          </a:lstStyle>
          <a:p>
            <a:pPr lvl="0"/>
            <a:r>
              <a:rPr lang="en-US" dirty="0"/>
              <a:t>Sub-topic and Instructor</a:t>
            </a:r>
          </a:p>
        </p:txBody>
      </p:sp>
      <p:sp>
        <p:nvSpPr>
          <p:cNvPr id="14" name="Title 1"/>
          <p:cNvSpPr>
            <a:spLocks noGrp="1"/>
          </p:cNvSpPr>
          <p:nvPr>
            <p:ph type="ctrTitle" hasCustomPrompt="1"/>
          </p:nvPr>
        </p:nvSpPr>
        <p:spPr>
          <a:xfrm>
            <a:off x="658368" y="1490472"/>
            <a:ext cx="6638544" cy="2386584"/>
          </a:xfrm>
          <a:prstGeom prst="rect">
            <a:avLst/>
          </a:prstGeom>
          <a:ln>
            <a:noFill/>
          </a:ln>
        </p:spPr>
        <p:txBody>
          <a:bodyPr lIns="0" anchor="b">
            <a:noAutofit/>
          </a:bodyPr>
          <a:lstStyle>
            <a:lvl1pPr algn="l">
              <a:lnSpc>
                <a:spcPts val="5800"/>
              </a:lnSpc>
              <a:defRPr sz="6000" b="1" i="0" cap="all" baseline="0">
                <a:solidFill>
                  <a:srgbClr val="005BBB"/>
                </a:solidFill>
                <a:latin typeface="微软雅黑" panose="020B0503020204020204" pitchFamily="34" charset="-122"/>
                <a:ea typeface="微软雅黑" panose="020B0503020204020204" pitchFamily="34" charset="-122"/>
                <a:cs typeface="Arial" panose="020B0604020202020204" pitchFamily="34" charset="0"/>
              </a:defRPr>
            </a:lvl1pPr>
          </a:lstStyle>
          <a:p>
            <a:r>
              <a:rPr lang="en-US" dirty="0"/>
              <a:t>Presentation</a:t>
            </a:r>
            <a:br>
              <a:rPr lang="en-US" dirty="0"/>
            </a:br>
            <a:r>
              <a:rPr lang="en-US" dirty="0"/>
              <a:t>Title</a:t>
            </a:r>
          </a:p>
        </p:txBody>
      </p:sp>
      <p:pic>
        <p:nvPicPr>
          <p:cNvPr id="13" name="图片 3"/>
          <p:cNvPicPr>
            <a:picLocks noChangeAspect="1"/>
          </p:cNvPicPr>
          <p:nvPr userDrawn="1"/>
        </p:nvPicPr>
        <p:blipFill>
          <a:blip r:embed="rId3"/>
          <a:stretch>
            <a:fillRect/>
          </a:stretch>
        </p:blipFill>
        <p:spPr>
          <a:xfrm>
            <a:off x="658368" y="5756812"/>
            <a:ext cx="2007118" cy="963251"/>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 3 level Bullet List">
    <p:spTree>
      <p:nvGrpSpPr>
        <p:cNvPr id="1" name=""/>
        <p:cNvGrpSpPr/>
        <p:nvPr/>
      </p:nvGrpSpPr>
      <p:grpSpPr>
        <a:xfrm>
          <a:off x="0" y="0"/>
          <a:ext cx="0" cy="0"/>
          <a:chOff x="0" y="0"/>
          <a:chExt cx="0" cy="0"/>
        </a:xfrm>
      </p:grpSpPr>
      <p:sp>
        <p:nvSpPr>
          <p:cNvPr id="10" name="Text Placeholder 2"/>
          <p:cNvSpPr>
            <a:spLocks noGrp="1"/>
          </p:cNvSpPr>
          <p:nvPr>
            <p:ph type="body" idx="10" hasCustomPrompt="1"/>
          </p:nvPr>
        </p:nvSpPr>
        <p:spPr>
          <a:xfrm>
            <a:off x="566928" y="1084998"/>
            <a:ext cx="10515600" cy="5202914"/>
          </a:xfrm>
          <a:prstGeom prst="rect">
            <a:avLst/>
          </a:prstGeom>
        </p:spPr>
        <p:txBody>
          <a:bodyPr lIns="182880" rIns="182880">
            <a:noAutofit/>
          </a:bodyPr>
          <a:lstStyle>
            <a:lvl1pPr marL="457200" marR="0" indent="-406400" algn="l" defTabSz="914400" rtl="0" eaLnBrk="1" fontAlgn="auto" latinLnBrk="0" hangingPunct="1">
              <a:lnSpc>
                <a:spcPct val="150000"/>
              </a:lnSpc>
              <a:spcBef>
                <a:spcPts val="1000"/>
              </a:spcBef>
              <a:spcAft>
                <a:spcPts val="0"/>
              </a:spcAft>
              <a:buClr>
                <a:srgbClr val="005BBB"/>
              </a:buClr>
              <a:buSzPct val="100000"/>
              <a:buFont typeface="Arial" panose="020B0604020202020204" pitchFamily="34" charset="0"/>
              <a:buChar char="•"/>
              <a:defRPr sz="2000" b="0" i="0" spc="-50" baseline="0">
                <a:solidFill>
                  <a:srgbClr val="000000"/>
                </a:solidFill>
                <a:latin typeface="微软雅黑" panose="020B0503020204020204" pitchFamily="34" charset="-122"/>
                <a:ea typeface="微软雅黑" panose="020B0503020204020204" pitchFamily="34" charset="-122"/>
                <a:cs typeface="Arial" panose="020B0604020202020204" pitchFamily="34" charset="0"/>
              </a:defRPr>
            </a:lvl1pPr>
            <a:lvl2pPr marL="800100" indent="-342900">
              <a:lnSpc>
                <a:spcPct val="150000"/>
              </a:lnSpc>
              <a:buFont typeface="Arial" panose="020B0604020202020204" pitchFamily="34" charset="0"/>
              <a:buChar char="•"/>
              <a:defRPr sz="1800">
                <a:solidFill>
                  <a:schemeClr val="tx1"/>
                </a:solidFill>
                <a:latin typeface="微软雅黑" panose="020B0503020204020204" pitchFamily="34" charset="-122"/>
                <a:ea typeface="微软雅黑" panose="020B0503020204020204" pitchFamily="34" charset="-122"/>
              </a:defRPr>
            </a:lvl2pPr>
            <a:lvl3pPr marL="914400" indent="0">
              <a:lnSpc>
                <a:spcPct val="150000"/>
              </a:lnSpc>
              <a:buNone/>
              <a:defRPr sz="1600">
                <a:solidFill>
                  <a:schemeClr val="tx1">
                    <a:tint val="75000"/>
                  </a:schemeClr>
                </a:solidFill>
                <a:latin typeface="微软雅黑" panose="020B0503020204020204" pitchFamily="34" charset="-122"/>
                <a:ea typeface="微软雅黑" panose="020B0503020204020204" pitchFamily="34" charset="-122"/>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First Level Text</a:t>
            </a:r>
          </a:p>
          <a:p>
            <a:pPr lvl="1"/>
            <a:r>
              <a:rPr lang="en-US" dirty="0"/>
              <a:t>Second Level Text</a:t>
            </a:r>
          </a:p>
          <a:p>
            <a:pPr lvl="2"/>
            <a:r>
              <a:rPr lang="en-US" dirty="0"/>
              <a:t>Third Level Text</a:t>
            </a:r>
          </a:p>
        </p:txBody>
      </p:sp>
      <p:sp>
        <p:nvSpPr>
          <p:cNvPr id="9" name="Title Placeholder 12"/>
          <p:cNvSpPr txBox="1"/>
          <p:nvPr userDrawn="1"/>
        </p:nvSpPr>
        <p:spPr>
          <a:xfrm>
            <a:off x="566928" y="183773"/>
            <a:ext cx="10515600" cy="640737"/>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sz="3200" b="0" kern="1200" baseline="0">
                <a:solidFill>
                  <a:schemeClr val="tx2"/>
                </a:solidFill>
                <a:latin typeface="微软雅黑" panose="020B0503020204020204" pitchFamily="34" charset="-122"/>
                <a:ea typeface="微软雅黑" panose="020B0503020204020204" pitchFamily="34" charset="-122"/>
                <a:cs typeface="Georgia" panose="02040502050405020303" charset="0"/>
              </a:defRPr>
            </a:lvl1pPr>
          </a:lstStyle>
          <a:p>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5" name="Text Placeholder 2"/>
          <p:cNvSpPr>
            <a:spLocks noGrp="1"/>
          </p:cNvSpPr>
          <p:nvPr>
            <p:ph type="body" idx="10" hasCustomPrompt="1"/>
          </p:nvPr>
        </p:nvSpPr>
        <p:spPr>
          <a:xfrm>
            <a:off x="566928" y="2185416"/>
            <a:ext cx="10515600" cy="3732425"/>
          </a:xfrm>
          <a:prstGeom prst="rect">
            <a:avLst/>
          </a:prstGeom>
        </p:spPr>
        <p:txBody>
          <a:bodyPr lIns="182880" rIns="182880">
            <a:noAutofit/>
          </a:bodyPr>
          <a:lstStyle>
            <a:lvl1pPr marL="457200" marR="0" indent="-406400" algn="l" defTabSz="914400" rtl="0" eaLnBrk="1" fontAlgn="auto" latinLnBrk="0" hangingPunct="1">
              <a:lnSpc>
                <a:spcPct val="150000"/>
              </a:lnSpc>
              <a:spcBef>
                <a:spcPts val="1000"/>
              </a:spcBef>
              <a:spcAft>
                <a:spcPts val="0"/>
              </a:spcAft>
              <a:buClr>
                <a:srgbClr val="005BBB"/>
              </a:buClr>
              <a:buSzPct val="100000"/>
              <a:buFont typeface="Arial" panose="020B0604020202020204" pitchFamily="34" charset="0"/>
              <a:buChar char="•"/>
              <a:defRPr sz="2000" b="0" i="0" spc="-50" baseline="0">
                <a:solidFill>
                  <a:srgbClr val="000000"/>
                </a:solidFill>
                <a:latin typeface="微软雅黑" panose="020B0503020204020204" pitchFamily="34" charset="-122"/>
                <a:ea typeface="微软雅黑" panose="020B0503020204020204" pitchFamily="34" charset="-122"/>
                <a:cs typeface="Arial" panose="020B0604020202020204" pitchFamily="34" charset="0"/>
              </a:defRPr>
            </a:lvl1pPr>
            <a:lvl2pPr marL="800100" indent="-342900">
              <a:lnSpc>
                <a:spcPct val="150000"/>
              </a:lnSpc>
              <a:buFont typeface="Arial" panose="020B0604020202020204" pitchFamily="34" charset="0"/>
              <a:buChar char="−"/>
              <a:defRPr sz="1800">
                <a:solidFill>
                  <a:schemeClr val="tx1"/>
                </a:solidFill>
                <a:latin typeface="微软雅黑" panose="020B0503020204020204" pitchFamily="34" charset="-122"/>
                <a:ea typeface="微软雅黑" panose="020B0503020204020204" pitchFamily="34" charset="-122"/>
              </a:defRPr>
            </a:lvl2pPr>
            <a:lvl3pPr marL="914400" indent="0">
              <a:lnSpc>
                <a:spcPct val="150000"/>
              </a:lnSpc>
              <a:buNone/>
              <a:defRPr sz="1600">
                <a:solidFill>
                  <a:schemeClr val="tx1">
                    <a:tint val="75000"/>
                  </a:schemeClr>
                </a:solidFill>
                <a:latin typeface="微软雅黑" panose="020B0503020204020204" pitchFamily="34" charset="-122"/>
                <a:ea typeface="微软雅黑" panose="020B0503020204020204" pitchFamily="34" charset="-122"/>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First Level Text</a:t>
            </a:r>
          </a:p>
          <a:p>
            <a:pPr lvl="1"/>
            <a:r>
              <a:rPr lang="en-US" dirty="0"/>
              <a:t>Second Level Text</a:t>
            </a:r>
          </a:p>
          <a:p>
            <a:pPr lvl="2"/>
            <a:r>
              <a:rPr lang="en-US" dirty="0"/>
              <a:t>Third Level Text</a:t>
            </a:r>
          </a:p>
        </p:txBody>
      </p:sp>
      <p:sp>
        <p:nvSpPr>
          <p:cNvPr id="6" name="Title Placeholder 12"/>
          <p:cNvSpPr>
            <a:spLocks noGrp="1"/>
          </p:cNvSpPr>
          <p:nvPr>
            <p:ph type="title" hasCustomPrompt="1"/>
          </p:nvPr>
        </p:nvSpPr>
        <p:spPr>
          <a:xfrm>
            <a:off x="566928" y="1316736"/>
            <a:ext cx="10515600" cy="868430"/>
          </a:xfrm>
          <a:prstGeom prst="rect">
            <a:avLst/>
          </a:prstGeom>
        </p:spPr>
        <p:txBody>
          <a:bodyPr vert="horz" lIns="91440" tIns="45720" rIns="91440" bIns="45720" rtlCol="0" anchor="t" anchorCtr="0">
            <a:noAutofit/>
          </a:bodyPr>
          <a:lstStyle>
            <a:lvl1pPr>
              <a:defRPr b="0" baseline="0">
                <a:latin typeface="微软雅黑" panose="020B0503020204020204" pitchFamily="34" charset="-122"/>
                <a:ea typeface="微软雅黑" panose="020B0503020204020204" pitchFamily="34" charset="-122"/>
              </a:defRPr>
            </a:lvl1pPr>
          </a:lstStyle>
          <a:p>
            <a:r>
              <a:rPr lang="en-US" dirty="0"/>
              <a:t>Click to edit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lvl1pPr>
              <a:defRPr/>
            </a:lvl1pPr>
          </a:lstStyle>
          <a:p>
            <a:pPr>
              <a:defRPr/>
            </a:pPr>
            <a:fld id="{9CDA5424-0FD4-422E-B8BC-87A92E458DC3}" type="datetimeFigureOut">
              <a:rPr lang="zh-CN" altLang="en-US"/>
              <a:t>2025/5/9</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88592DFC-BE07-460E-806D-FA4DAADFB2C3}" type="slidenum">
              <a:rPr lang="zh-CN" altLang="en-US"/>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lvl1pPr>
              <a:defRPr/>
            </a:lvl1pPr>
          </a:lstStyle>
          <a:p>
            <a:pPr>
              <a:defRPr/>
            </a:pPr>
            <a:fld id="{50C94D18-9501-4FD1-BF25-7A44FF37D212}" type="datetimeFigureOut">
              <a:rPr lang="zh-CN" altLang="en-US"/>
              <a:t>2025/5/9</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C358ABEC-A063-413E-BEB1-626AA9EA56BB}" type="slidenum">
              <a:rPr lang="zh-CN" altLang="en-US"/>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3"/>
          <p:cNvSpPr>
            <a:spLocks noGrp="1"/>
          </p:cNvSpPr>
          <p:nvPr>
            <p:ph type="dt" sz="half" idx="10"/>
          </p:nvPr>
        </p:nvSpPr>
        <p:spPr/>
        <p:txBody>
          <a:bodyPr/>
          <a:lstStyle>
            <a:lvl1pPr>
              <a:defRPr/>
            </a:lvl1pPr>
          </a:lstStyle>
          <a:p>
            <a:pPr>
              <a:defRPr/>
            </a:pPr>
            <a:fld id="{98CFCF30-5162-49E0-BF35-0F6601FE89AD}" type="datetimeFigureOut">
              <a:rPr lang="zh-CN" altLang="en-US"/>
              <a:t>2025/5/9</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86F165DD-1CE8-4741-B83A-7DA17FE0C502}" type="slidenum">
              <a:rPr lang="zh-CN" altLang="en-US"/>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3"/>
          <p:cNvSpPr>
            <a:spLocks noGrp="1"/>
          </p:cNvSpPr>
          <p:nvPr>
            <p:ph type="dt" sz="half" idx="10"/>
          </p:nvPr>
        </p:nvSpPr>
        <p:spPr/>
        <p:txBody>
          <a:bodyPr/>
          <a:lstStyle>
            <a:lvl1pPr>
              <a:defRPr/>
            </a:lvl1pPr>
          </a:lstStyle>
          <a:p>
            <a:pPr>
              <a:defRPr/>
            </a:pPr>
            <a:fld id="{442A8D75-18AE-4638-B101-2E43965C12FA}" type="datetimeFigureOut">
              <a:rPr lang="zh-CN" altLang="en-US"/>
              <a:t>2025/5/9</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A3501C60-B27D-466A-902E-85FAD2CE55C3}" type="slidenum">
              <a:rPr lang="zh-CN" altLang="en-US"/>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p:cNvSpPr>
          <p:nvPr>
            <p:ph type="dt" sz="half" idx="10"/>
          </p:nvPr>
        </p:nvSpPr>
        <p:spPr/>
        <p:txBody>
          <a:bodyPr/>
          <a:lstStyle>
            <a:lvl1pPr>
              <a:defRPr/>
            </a:lvl1pPr>
          </a:lstStyle>
          <a:p>
            <a:pPr>
              <a:defRPr/>
            </a:pPr>
            <a:fld id="{25FCD85E-6AED-4114-81EC-E6C8FDA0A13F}" type="datetimeFigureOut">
              <a:rPr lang="zh-CN" altLang="en-US"/>
              <a:t>2025/5/9</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94D7F480-61A8-40F0-AE66-80CEE45AA6D4}" type="slidenum">
              <a:rPr lang="zh-CN" altLang="en-US"/>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grpSp>
        <p:nvGrpSpPr>
          <p:cNvPr id="2" name="组合 6"/>
          <p:cNvGrpSpPr/>
          <p:nvPr userDrawn="1"/>
        </p:nvGrpSpPr>
        <p:grpSpPr bwMode="auto">
          <a:xfrm>
            <a:off x="-11113" y="4763"/>
            <a:ext cx="12192001" cy="6859587"/>
            <a:chOff x="-2956578" y="-979350"/>
            <a:chExt cx="12192000" cy="6859945"/>
          </a:xfrm>
        </p:grpSpPr>
        <p:sp>
          <p:nvSpPr>
            <p:cNvPr id="3" name="矩形 2"/>
            <p:cNvSpPr/>
            <p:nvPr/>
          </p:nvSpPr>
          <p:spPr>
            <a:xfrm>
              <a:off x="-2956578" y="-979350"/>
              <a:ext cx="12192000" cy="6858358"/>
            </a:xfrm>
            <a:prstGeom prst="rect">
              <a:avLst/>
            </a:prstGeom>
            <a:pattFill prst="wdUpDiag">
              <a:fgClr>
                <a:srgbClr val="EBF0F9"/>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4" name="矩形 3"/>
            <p:cNvSpPr/>
            <p:nvPr/>
          </p:nvSpPr>
          <p:spPr>
            <a:xfrm>
              <a:off x="-2956578" y="-977763"/>
              <a:ext cx="12192000" cy="6858358"/>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grpSp>
      <p:cxnSp>
        <p:nvCxnSpPr>
          <p:cNvPr id="5" name="直接连接符 4"/>
          <p:cNvCxnSpPr/>
          <p:nvPr userDrawn="1"/>
        </p:nvCxnSpPr>
        <p:spPr>
          <a:xfrm flipV="1">
            <a:off x="-11300" y="764989"/>
            <a:ext cx="12096000" cy="33651"/>
          </a:xfrm>
          <a:prstGeom prst="line">
            <a:avLst/>
          </a:prstGeom>
          <a:noFill/>
          <a:ln w="3175">
            <a:gradFill>
              <a:gsLst>
                <a:gs pos="0">
                  <a:srgbClr val="00468E">
                    <a:alpha val="0"/>
                  </a:srgbClr>
                </a:gs>
                <a:gs pos="100000">
                  <a:srgbClr val="00468E"/>
                </a:gs>
              </a:gsLst>
              <a:lin ang="10800000" scaled="0"/>
            </a:gradFill>
          </a:ln>
        </p:spPr>
        <p:style>
          <a:lnRef idx="2">
            <a:schemeClr val="accent1">
              <a:shade val="50000"/>
            </a:schemeClr>
          </a:lnRef>
          <a:fillRef idx="1">
            <a:schemeClr val="accent1"/>
          </a:fillRef>
          <a:effectRef idx="0">
            <a:schemeClr val="accent1"/>
          </a:effectRef>
          <a:fontRef idx="minor">
            <a:schemeClr val="lt1"/>
          </a:fontRef>
        </p:style>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fld id="{2B8A6E3F-228F-4E9E-96FD-F14B34E78435}" type="datetimeFigureOut">
              <a:rPr lang="zh-CN" altLang="en-US"/>
              <a:t>2025/5/9</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053DD549-0F54-4CCA-A962-4B1F16070A72}" type="slidenum">
              <a:rPr lang="zh-CN" altLang="en-US"/>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fld id="{0912B0F9-738C-40AB-93BC-5431D6A7883C}" type="datetimeFigureOut">
              <a:rPr lang="zh-CN" altLang="en-US"/>
              <a:t>2025/5/9</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911CABB4-8D1F-41AF-A030-CA629419D65D}" type="slidenum">
              <a:rPr lang="zh-CN" altLang="en-US"/>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3.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p>
        </p:txBody>
      </p:sp>
      <p:sp>
        <p:nvSpPr>
          <p:cNvPr id="1027" name="文本占位符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fld id="{9412D921-384D-4EF2-8699-6AB33DD6637E}" type="datetimeFigureOut">
              <a:rPr lang="zh-CN" altLang="en-US"/>
              <a:t>2025/5/9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ea typeface="+mn-ea"/>
              </a:defRPr>
            </a:lvl1pPr>
          </a:lstStyle>
          <a:p>
            <a:pPr>
              <a:defRPr/>
            </a:pPr>
            <a:fld id="{C3718F53-995D-40E8-9BBC-CAE2B84852A3}"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5pPr>
      <a:lvl6pPr marL="457200"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6pPr>
      <a:lvl7pPr marL="914400"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7pPr>
      <a:lvl8pPr marL="1371600"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8pPr>
      <a:lvl9pPr marL="1828800"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5"/>
          <a:stretch>
            <a:fillRect/>
          </a:stretch>
        </p:blipFill>
        <p:spPr>
          <a:xfrm>
            <a:off x="10889820" y="5795302"/>
            <a:ext cx="1302179" cy="1062698"/>
          </a:xfrm>
          <a:prstGeom prst="rect">
            <a:avLst/>
          </a:prstGeom>
        </p:spPr>
      </p:pic>
      <p:sp>
        <p:nvSpPr>
          <p:cNvPr id="12" name="Text Placeholder 11"/>
          <p:cNvSpPr>
            <a:spLocks noGrp="1"/>
          </p:cNvSpPr>
          <p:nvPr>
            <p:ph type="body" idx="1"/>
          </p:nvPr>
        </p:nvSpPr>
        <p:spPr>
          <a:xfrm>
            <a:off x="566928" y="1019299"/>
            <a:ext cx="10515600" cy="5572570"/>
          </a:xfrm>
          <a:prstGeom prst="rect">
            <a:avLst/>
          </a:prstGeom>
        </p:spPr>
        <p:txBody>
          <a:bodyPr vert="horz" lIns="91440" tIns="45720" rIns="91440" bIns="45720" rtlCol="0">
            <a:normAutofit/>
          </a:bodyPr>
          <a:lstStyle/>
          <a:p>
            <a:pPr lvl="0"/>
            <a:r>
              <a:rPr lang="en-US" dirty="0"/>
              <a:t>First level text</a:t>
            </a:r>
          </a:p>
          <a:p>
            <a:pPr lvl="1"/>
            <a:r>
              <a:rPr lang="en-US" dirty="0"/>
              <a:t>Second level text</a:t>
            </a:r>
          </a:p>
          <a:p>
            <a:pPr marL="1143000" marR="0" lvl="2" indent="-228600" algn="l" defTabSz="914400" rtl="0" eaLnBrk="1" fontAlgn="auto" latinLnBrk="0" hangingPunct="1">
              <a:lnSpc>
                <a:spcPts val="2300"/>
              </a:lnSpc>
              <a:spcBef>
                <a:spcPts val="500"/>
              </a:spcBef>
              <a:spcAft>
                <a:spcPts val="0"/>
              </a:spcAft>
              <a:buClr>
                <a:srgbClr val="005BBB"/>
              </a:buClr>
              <a:buSzTx/>
              <a:buFont typeface="LucidaGrande" charset="0"/>
              <a:buChar char="-"/>
              <a:defRPr/>
            </a:pPr>
            <a:r>
              <a:rPr lang="en-US" dirty="0"/>
              <a:t>Third level</a:t>
            </a:r>
          </a:p>
        </p:txBody>
      </p:sp>
      <p:sp>
        <p:nvSpPr>
          <p:cNvPr id="11" name="Slide Number Placeholder 6"/>
          <p:cNvSpPr txBox="1"/>
          <p:nvPr userDrawn="1"/>
        </p:nvSpPr>
        <p:spPr>
          <a:xfrm>
            <a:off x="10255504" y="6240989"/>
            <a:ext cx="725424" cy="534516"/>
          </a:xfrm>
          <a:prstGeom prst="rect">
            <a:avLst/>
          </a:prstGeom>
        </p:spPr>
        <p:txBody>
          <a:bodyPr vert="horz" lIns="121920" tIns="60960" rIns="121920" bIns="60960" rtlCol="0" anchor="ctr"/>
          <a:lstStyle>
            <a:defPPr>
              <a:defRPr lang="en-US"/>
            </a:defPPr>
            <a:lvl1pPr marL="0" algn="r" defTabSz="685800" rtl="0" eaLnBrk="1" latinLnBrk="0" hangingPunct="1">
              <a:defRPr sz="1000" b="1" i="0" kern="1200">
                <a:solidFill>
                  <a:srgbClr val="828383"/>
                </a:solidFill>
                <a:latin typeface="Museo Slab 900" charset="0"/>
                <a:ea typeface="Museo Slab 900" charset="0"/>
                <a:cs typeface="Museo Slab 900"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2915D2C3-7EB9-F849-9C19-1CC92E2870ED}" type="slidenum">
              <a:rPr lang="en-US" sz="1600" b="1" smtClean="0">
                <a:solidFill>
                  <a:schemeClr val="tx1"/>
                </a:solidFill>
                <a:latin typeface="Arial" panose="020B0604020202020204" pitchFamily="34" charset="0"/>
                <a:ea typeface="Arial" panose="020B0604020202020204" pitchFamily="34" charset="0"/>
                <a:cs typeface="Arial" panose="020B0604020202020204" pitchFamily="34" charset="0"/>
              </a:rPr>
              <a:t>‹#›</a:t>
            </a:fld>
            <a:endParaRPr lang="en-US" sz="1600" b="1" dirty="0">
              <a:solidFill>
                <a:schemeClr val="tx1"/>
              </a:solidFill>
              <a:latin typeface="Arial" panose="020B0604020202020204" pitchFamily="34" charset="0"/>
              <a:ea typeface="Arial" panose="020B0604020202020204" pitchFamily="34" charset="0"/>
              <a:cs typeface="Arial" panose="020B0604020202020204" pitchFamily="34" charset="0"/>
            </a:endParaRPr>
          </a:p>
        </p:txBody>
      </p:sp>
      <p:sp>
        <p:nvSpPr>
          <p:cNvPr id="10" name="Text Placeholder 5"/>
          <p:cNvSpPr txBox="1"/>
          <p:nvPr userDrawn="1"/>
        </p:nvSpPr>
        <p:spPr>
          <a:xfrm>
            <a:off x="2505456" y="334265"/>
            <a:ext cx="6638544" cy="336346"/>
          </a:xfrm>
          <a:prstGeom prst="rect">
            <a:avLst/>
          </a:prstGeom>
        </p:spPr>
        <p:txBody>
          <a:bodyPr lIns="0">
            <a:noAutofit/>
          </a:bodyPr>
          <a:lstStyle>
            <a:lvl1pPr marL="0" indent="0" algn="l" defTabSz="914400" rtl="0" eaLnBrk="1" latinLnBrk="0" hangingPunct="1">
              <a:lnSpc>
                <a:spcPct val="150000"/>
              </a:lnSpc>
              <a:spcBef>
                <a:spcPts val="1000"/>
              </a:spcBef>
              <a:buClr>
                <a:srgbClr val="005BBB"/>
              </a:buClr>
              <a:buFont typeface="Arial" panose="020B0604020202020204" pitchFamily="34" charset="0"/>
              <a:buNone/>
              <a:defRPr sz="2400" b="0" i="0" kern="1200" baseline="0">
                <a:solidFill>
                  <a:srgbClr val="000000"/>
                </a:solidFill>
                <a:latin typeface="+mj-lt"/>
                <a:ea typeface="Georgia" panose="02040502050405020303" charset="0"/>
                <a:cs typeface="Georgia" panose="02040502050405020303" charset="0"/>
              </a:defRPr>
            </a:lvl1pPr>
            <a:lvl2pPr marL="685800" indent="-228600" algn="l" defTabSz="914400" rtl="0" eaLnBrk="1" latinLnBrk="0" hangingPunct="1">
              <a:lnSpc>
                <a:spcPct val="100000"/>
              </a:lnSpc>
              <a:spcBef>
                <a:spcPts val="500"/>
              </a:spcBef>
              <a:buClr>
                <a:srgbClr val="005BBB"/>
              </a:buClr>
              <a:buFont typeface="Arial" panose="020B0604020202020204" pitchFamily="34" charset="0"/>
              <a:buChar char="•"/>
              <a:defRPr sz="2000" kern="1200" baseline="0">
                <a:solidFill>
                  <a:srgbClr val="000000"/>
                </a:solidFill>
                <a:latin typeface="Arial" panose="020B0604020202020204" pitchFamily="34" charset="0"/>
                <a:ea typeface="Arial" panose="020B0604020202020204" pitchFamily="34" charset="0"/>
                <a:cs typeface="Arial" panose="020B0604020202020204" pitchFamily="34" charset="0"/>
              </a:defRPr>
            </a:lvl2pPr>
            <a:lvl3pPr marL="1143000" indent="-228600" algn="l" defTabSz="914400" rtl="0" eaLnBrk="1" latinLnBrk="0" hangingPunct="1">
              <a:lnSpc>
                <a:spcPct val="100000"/>
              </a:lnSpc>
              <a:spcBef>
                <a:spcPts val="500"/>
              </a:spcBef>
              <a:buClr>
                <a:srgbClr val="005BBB"/>
              </a:buClr>
              <a:buFont typeface="LucidaGrande" charset="0"/>
              <a:buChar char="-"/>
              <a:defRPr sz="1800" kern="1200" baseline="0">
                <a:solidFill>
                  <a:srgbClr val="000000"/>
                </a:solidFill>
                <a:latin typeface="Arial" panose="020B0604020202020204" pitchFamily="34" charset="0"/>
                <a:ea typeface="Arial" panose="020B0604020202020204" pitchFamily="34" charset="0"/>
                <a:cs typeface="Arial" panose="020B0604020202020204" pitchFamily="34" charset="0"/>
              </a:defRPr>
            </a:lvl3pPr>
            <a:lvl4pPr marL="16002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endParaRPr lang="en-US" sz="2000" dirty="0">
              <a:solidFill>
                <a:schemeClr val="tx2">
                  <a:lumMod val="75000"/>
                </a:schemeClr>
              </a:solidFill>
            </a:endParaRPr>
          </a:p>
        </p:txBody>
      </p:sp>
      <p:pic>
        <p:nvPicPr>
          <p:cNvPr id="2" name="Picture 1"/>
          <p:cNvPicPr>
            <a:picLocks noChangeAspect="1"/>
          </p:cNvPicPr>
          <p:nvPr userDrawn="1"/>
        </p:nvPicPr>
        <p:blipFill>
          <a:blip r:embed="rId6"/>
          <a:stretch>
            <a:fillRect/>
          </a:stretch>
        </p:blipFill>
        <p:spPr>
          <a:xfrm>
            <a:off x="3050" y="749844"/>
            <a:ext cx="11387761" cy="208950"/>
          </a:xfrm>
          <a:prstGeom prst="rect">
            <a:avLst/>
          </a:prstGeom>
        </p:spPr>
      </p:pic>
      <p:sp>
        <p:nvSpPr>
          <p:cNvPr id="14" name="Title Placeholder 12"/>
          <p:cNvSpPr txBox="1"/>
          <p:nvPr userDrawn="1"/>
        </p:nvSpPr>
        <p:spPr>
          <a:xfrm>
            <a:off x="566928" y="129268"/>
            <a:ext cx="8712658" cy="667567"/>
          </a:xfrm>
          <a:prstGeom prst="rect">
            <a:avLst/>
          </a:prstGeom>
        </p:spPr>
        <p:txBody>
          <a:bodyPr vert="horz" lIns="91440" tIns="45720" rIns="91440" bIns="45720" rtlCol="0" anchor="b" anchorCtr="0">
            <a:normAutofit/>
          </a:bodyPr>
          <a:lstStyle>
            <a:lvl1pPr algn="l" defTabSz="914400" rtl="0" eaLnBrk="1" latinLnBrk="0" hangingPunct="1">
              <a:lnSpc>
                <a:spcPct val="90000"/>
              </a:lnSpc>
              <a:spcBef>
                <a:spcPct val="0"/>
              </a:spcBef>
              <a:buNone/>
              <a:defRPr sz="3200" b="0" kern="1200">
                <a:solidFill>
                  <a:schemeClr val="tx2"/>
                </a:solidFill>
                <a:latin typeface="+mj-lt"/>
                <a:ea typeface="Georgia" panose="02040502050405020303" charset="0"/>
                <a:cs typeface="Georgia" panose="02040502050405020303" charset="0"/>
              </a:defRPr>
            </a:lvl1pPr>
          </a:lstStyle>
          <a:p>
            <a:endParaRPr lang="en-US" dirty="0"/>
          </a:p>
        </p:txBody>
      </p:sp>
      <p:pic>
        <p:nvPicPr>
          <p:cNvPr id="13" name="图片 3"/>
          <p:cNvPicPr>
            <a:picLocks noChangeAspect="1"/>
          </p:cNvPicPr>
          <p:nvPr userDrawn="1"/>
        </p:nvPicPr>
        <p:blipFill>
          <a:blip r:embed="rId7"/>
          <a:stretch>
            <a:fillRect/>
          </a:stretch>
        </p:blipFill>
        <p:spPr>
          <a:xfrm>
            <a:off x="9331639" y="-42069"/>
            <a:ext cx="2007118" cy="963251"/>
          </a:xfrm>
          <a:prstGeom prst="rect">
            <a:avLst/>
          </a:prstGeom>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hf hdr="0" dt="0"/>
  <p:txStyles>
    <p:titleStyle>
      <a:lvl1pPr algn="l" defTabSz="914400" rtl="0" eaLnBrk="1" latinLnBrk="0" hangingPunct="1">
        <a:lnSpc>
          <a:spcPct val="90000"/>
        </a:lnSpc>
        <a:spcBef>
          <a:spcPct val="0"/>
        </a:spcBef>
        <a:buNone/>
        <a:defRPr sz="3200" b="0" kern="1200">
          <a:solidFill>
            <a:schemeClr val="tx2"/>
          </a:solidFill>
          <a:latin typeface="+mj-lt"/>
          <a:ea typeface="Georgia" panose="02040502050405020303" charset="0"/>
          <a:cs typeface="Georgia" panose="02040502050405020303" charset="0"/>
        </a:defRPr>
      </a:lvl1pPr>
    </p:titleStyle>
    <p:bodyStyle>
      <a:lvl1pPr marL="228600" indent="-228600" algn="l" defTabSz="914400" rtl="0" eaLnBrk="1" latinLnBrk="0" hangingPunct="1">
        <a:lnSpc>
          <a:spcPct val="100000"/>
        </a:lnSpc>
        <a:spcBef>
          <a:spcPts val="1000"/>
        </a:spcBef>
        <a:buClr>
          <a:srgbClr val="005BBB"/>
        </a:buClr>
        <a:buFont typeface="Arial" panose="020B0604020202020204" pitchFamily="34" charset="0"/>
        <a:buChar char="•"/>
        <a:defRPr sz="2400" kern="1200" baseline="0">
          <a:solidFill>
            <a:srgbClr val="000000"/>
          </a:solidFill>
          <a:latin typeface="Arial" panose="020B0604020202020204" pitchFamily="34" charset="0"/>
          <a:ea typeface="Arial" panose="020B0604020202020204" pitchFamily="34" charset="0"/>
          <a:cs typeface="Arial" panose="020B0604020202020204" pitchFamily="34" charset="0"/>
        </a:defRPr>
      </a:lvl1pPr>
      <a:lvl2pPr marL="685800" indent="-228600" algn="l" defTabSz="914400" rtl="0" eaLnBrk="1" latinLnBrk="0" hangingPunct="1">
        <a:lnSpc>
          <a:spcPct val="100000"/>
        </a:lnSpc>
        <a:spcBef>
          <a:spcPts val="500"/>
        </a:spcBef>
        <a:buClr>
          <a:srgbClr val="005BBB"/>
        </a:buClr>
        <a:buFont typeface="Arial" panose="020B0604020202020204" pitchFamily="34" charset="0"/>
        <a:buChar char="•"/>
        <a:defRPr sz="2000" kern="1200" baseline="0">
          <a:solidFill>
            <a:srgbClr val="000000"/>
          </a:solidFill>
          <a:latin typeface="Arial" panose="020B0604020202020204" pitchFamily="34" charset="0"/>
          <a:ea typeface="Arial" panose="020B0604020202020204" pitchFamily="34" charset="0"/>
          <a:cs typeface="Arial" panose="020B0604020202020204" pitchFamily="34" charset="0"/>
        </a:defRPr>
      </a:lvl2pPr>
      <a:lvl3pPr marL="1143000" marR="0" indent="-228600" algn="l" defTabSz="914400" rtl="0" eaLnBrk="1" fontAlgn="auto" latinLnBrk="0" hangingPunct="1">
        <a:lnSpc>
          <a:spcPts val="2300"/>
        </a:lnSpc>
        <a:spcBef>
          <a:spcPts val="500"/>
        </a:spcBef>
        <a:spcAft>
          <a:spcPts val="0"/>
        </a:spcAft>
        <a:buClr>
          <a:srgbClr val="005BBB"/>
        </a:buClr>
        <a:buSzTx/>
        <a:buFont typeface="LucidaGrande" charset="0"/>
        <a:buChar char="-"/>
        <a:defRPr sz="2000" kern="1200" baseline="0">
          <a:solidFill>
            <a:srgbClr val="000000"/>
          </a:solidFill>
          <a:latin typeface="Arial" panose="020B0604020202020204" pitchFamily="34" charset="0"/>
          <a:ea typeface="Arial" panose="020B0604020202020204" pitchFamily="34" charset="0"/>
          <a:cs typeface="Arial" panose="020B0604020202020204" pitchFamily="34" charset="0"/>
        </a:defRPr>
      </a:lvl3pPr>
      <a:lvl4pPr marL="16002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7.png"/><Relationship Id="rId7" Type="http://schemas.openxmlformats.org/officeDocument/2006/relationships/image" Target="../media/image5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56.png"/><Relationship Id="rId11" Type="http://schemas.openxmlformats.org/officeDocument/2006/relationships/image" Target="../media/image61.png"/><Relationship Id="rId5" Type="http://schemas.openxmlformats.org/officeDocument/2006/relationships/image" Target="../media/image11.png"/><Relationship Id="rId10" Type="http://schemas.openxmlformats.org/officeDocument/2006/relationships/image" Target="../media/image60.png"/><Relationship Id="rId4" Type="http://schemas.openxmlformats.org/officeDocument/2006/relationships/image" Target="../media/image55.png"/><Relationship Id="rId9" Type="http://schemas.openxmlformats.org/officeDocument/2006/relationships/image" Target="../media/image5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64.png"/><Relationship Id="rId13" Type="http://schemas.openxmlformats.org/officeDocument/2006/relationships/image" Target="../media/image68.png"/><Relationship Id="rId3" Type="http://schemas.openxmlformats.org/officeDocument/2006/relationships/notesSlide" Target="../notesSlides/notesSlide13.xml"/><Relationship Id="rId7" Type="http://schemas.openxmlformats.org/officeDocument/2006/relationships/image" Target="../media/image63.png"/><Relationship Id="rId12" Type="http://schemas.openxmlformats.org/officeDocument/2006/relationships/image" Target="../media/image67.png"/><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image" Target="../media/image62.png"/><Relationship Id="rId11" Type="http://schemas.openxmlformats.org/officeDocument/2006/relationships/image" Target="../media/image600.png"/><Relationship Id="rId5" Type="http://schemas.openxmlformats.org/officeDocument/2006/relationships/image" Target="../media/image11.png"/><Relationship Id="rId10" Type="http://schemas.openxmlformats.org/officeDocument/2006/relationships/image" Target="../media/image66.png"/><Relationship Id="rId4" Type="http://schemas.openxmlformats.org/officeDocument/2006/relationships/image" Target="../media/image7.png"/><Relationship Id="rId9" Type="http://schemas.openxmlformats.org/officeDocument/2006/relationships/image" Target="../media/image65.png"/><Relationship Id="rId14" Type="http://schemas.openxmlformats.org/officeDocument/2006/relationships/image" Target="../media/image69.png"/></Relationships>
</file>

<file path=ppt/slides/_rels/slide14.xml.rels><?xml version="1.0" encoding="UTF-8" standalone="yes"?>
<Relationships xmlns="http://schemas.openxmlformats.org/package/2006/relationships"><Relationship Id="rId8" Type="http://schemas.openxmlformats.org/officeDocument/2006/relationships/image" Target="../media/image74.png"/><Relationship Id="rId13" Type="http://schemas.openxmlformats.org/officeDocument/2006/relationships/image" Target="../media/image78.png"/><Relationship Id="rId3" Type="http://schemas.openxmlformats.org/officeDocument/2006/relationships/image" Target="../media/image7.png"/><Relationship Id="rId7" Type="http://schemas.openxmlformats.org/officeDocument/2006/relationships/image" Target="../media/image73.png"/><Relationship Id="rId12" Type="http://schemas.openxmlformats.org/officeDocument/2006/relationships/image" Target="../media/image77.png"/><Relationship Id="rId17" Type="http://schemas.openxmlformats.org/officeDocument/2006/relationships/image" Target="../media/image82.png"/><Relationship Id="rId2" Type="http://schemas.openxmlformats.org/officeDocument/2006/relationships/notesSlide" Target="../notesSlides/notesSlide14.xml"/><Relationship Id="rId16" Type="http://schemas.openxmlformats.org/officeDocument/2006/relationships/image" Target="../media/image81.png"/><Relationship Id="rId1" Type="http://schemas.openxmlformats.org/officeDocument/2006/relationships/slideLayout" Target="../slideLayouts/slideLayout2.xml"/><Relationship Id="rId6" Type="http://schemas.openxmlformats.org/officeDocument/2006/relationships/image" Target="../media/image72.png"/><Relationship Id="rId11" Type="http://schemas.openxmlformats.org/officeDocument/2006/relationships/image" Target="../media/image76.png"/><Relationship Id="rId5" Type="http://schemas.openxmlformats.org/officeDocument/2006/relationships/image" Target="../media/image71.png"/><Relationship Id="rId15" Type="http://schemas.openxmlformats.org/officeDocument/2006/relationships/image" Target="../media/image80.png"/><Relationship Id="rId10" Type="http://schemas.openxmlformats.org/officeDocument/2006/relationships/image" Target="../media/image11.png"/><Relationship Id="rId4" Type="http://schemas.openxmlformats.org/officeDocument/2006/relationships/image" Target="../media/image70.png"/><Relationship Id="rId9" Type="http://schemas.openxmlformats.org/officeDocument/2006/relationships/image" Target="../media/image75.png"/><Relationship Id="rId14" Type="http://schemas.openxmlformats.org/officeDocument/2006/relationships/image" Target="../media/image79.png"/></Relationships>
</file>

<file path=ppt/slides/_rels/slide15.xml.rels><?xml version="1.0" encoding="UTF-8" standalone="yes"?>
<Relationships xmlns="http://schemas.openxmlformats.org/package/2006/relationships"><Relationship Id="rId18" Type="http://schemas.openxmlformats.org/officeDocument/2006/relationships/image" Target="../media/image82.png"/><Relationship Id="rId26" Type="http://schemas.openxmlformats.org/officeDocument/2006/relationships/image" Target="../media/image91.png"/><Relationship Id="rId39" Type="http://schemas.openxmlformats.org/officeDocument/2006/relationships/image" Target="../media/image104.png"/><Relationship Id="rId3" Type="http://schemas.openxmlformats.org/officeDocument/2006/relationships/image" Target="../media/image83.png"/><Relationship Id="rId21" Type="http://schemas.openxmlformats.org/officeDocument/2006/relationships/image" Target="../media/image86.png"/><Relationship Id="rId34" Type="http://schemas.openxmlformats.org/officeDocument/2006/relationships/image" Target="../media/image99.png"/><Relationship Id="rId17" Type="http://schemas.openxmlformats.org/officeDocument/2006/relationships/image" Target="../media/image7.png"/><Relationship Id="rId25" Type="http://schemas.openxmlformats.org/officeDocument/2006/relationships/image" Target="../media/image90.png"/><Relationship Id="rId33" Type="http://schemas.openxmlformats.org/officeDocument/2006/relationships/image" Target="../media/image98.png"/><Relationship Id="rId38" Type="http://schemas.openxmlformats.org/officeDocument/2006/relationships/image" Target="../media/image103.png"/><Relationship Id="rId2" Type="http://schemas.openxmlformats.org/officeDocument/2006/relationships/notesSlide" Target="../notesSlides/notesSlide15.xml"/><Relationship Id="rId16" Type="http://schemas.openxmlformats.org/officeDocument/2006/relationships/image" Target="../media/image81.png"/><Relationship Id="rId20" Type="http://schemas.openxmlformats.org/officeDocument/2006/relationships/image" Target="../media/image85.png"/><Relationship Id="rId29" Type="http://schemas.openxmlformats.org/officeDocument/2006/relationships/image" Target="../media/image94.png"/><Relationship Id="rId1" Type="http://schemas.openxmlformats.org/officeDocument/2006/relationships/slideLayout" Target="../slideLayouts/slideLayout2.xml"/><Relationship Id="rId24" Type="http://schemas.openxmlformats.org/officeDocument/2006/relationships/image" Target="../media/image89.png"/><Relationship Id="rId32" Type="http://schemas.openxmlformats.org/officeDocument/2006/relationships/image" Target="../media/image97.png"/><Relationship Id="rId37" Type="http://schemas.openxmlformats.org/officeDocument/2006/relationships/image" Target="../media/image102.png"/><Relationship Id="rId15" Type="http://schemas.openxmlformats.org/officeDocument/2006/relationships/image" Target="../media/image80.png"/><Relationship Id="rId23" Type="http://schemas.openxmlformats.org/officeDocument/2006/relationships/image" Target="../media/image88.png"/><Relationship Id="rId28" Type="http://schemas.openxmlformats.org/officeDocument/2006/relationships/image" Target="../media/image93.png"/><Relationship Id="rId36" Type="http://schemas.openxmlformats.org/officeDocument/2006/relationships/image" Target="../media/image101.png"/><Relationship Id="rId19" Type="http://schemas.openxmlformats.org/officeDocument/2006/relationships/image" Target="../media/image84.png"/><Relationship Id="rId31" Type="http://schemas.openxmlformats.org/officeDocument/2006/relationships/image" Target="../media/image96.png"/><Relationship Id="rId4" Type="http://schemas.openxmlformats.org/officeDocument/2006/relationships/image" Target="../media/image11.png"/><Relationship Id="rId22" Type="http://schemas.openxmlformats.org/officeDocument/2006/relationships/image" Target="../media/image87.png"/><Relationship Id="rId27" Type="http://schemas.openxmlformats.org/officeDocument/2006/relationships/image" Target="../media/image92.png"/><Relationship Id="rId30" Type="http://schemas.openxmlformats.org/officeDocument/2006/relationships/image" Target="../media/image95.png"/><Relationship Id="rId35" Type="http://schemas.openxmlformats.org/officeDocument/2006/relationships/image" Target="../media/image100.png"/></Relationships>
</file>

<file path=ppt/slides/_rels/slide16.xml.rels><?xml version="1.0" encoding="UTF-8" standalone="yes"?>
<Relationships xmlns="http://schemas.openxmlformats.org/package/2006/relationships"><Relationship Id="rId8" Type="http://schemas.openxmlformats.org/officeDocument/2006/relationships/image" Target="../media/image110.png"/><Relationship Id="rId3" Type="http://schemas.openxmlformats.org/officeDocument/2006/relationships/image" Target="../media/image105.png"/><Relationship Id="rId7" Type="http://schemas.openxmlformats.org/officeDocument/2006/relationships/image" Target="../media/image109.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08.png"/><Relationship Id="rId5" Type="http://schemas.openxmlformats.org/officeDocument/2006/relationships/image" Target="../media/image107.png"/><Relationship Id="rId10" Type="http://schemas.openxmlformats.org/officeDocument/2006/relationships/image" Target="../media/image112.png"/><Relationship Id="rId4" Type="http://schemas.openxmlformats.org/officeDocument/2006/relationships/image" Target="../media/image106.png"/><Relationship Id="rId9" Type="http://schemas.openxmlformats.org/officeDocument/2006/relationships/image" Target="../media/image111.png"/></Relationships>
</file>

<file path=ppt/slides/_rels/slide17.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140.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notesSlide" Target="../notesSlides/notesSlide2.xml"/><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s/_rels/slide20.xml.rels><?xml version="1.0" encoding="UTF-8" standalone="yes"?>
<Relationships xmlns="http://schemas.openxmlformats.org/package/2006/relationships"><Relationship Id="rId18" Type="http://schemas.openxmlformats.org/officeDocument/2006/relationships/image" Target="../media/image119.png"/><Relationship Id="rId3" Type="http://schemas.openxmlformats.org/officeDocument/2006/relationships/image" Target="../media/image115.png"/><Relationship Id="rId17" Type="http://schemas.openxmlformats.org/officeDocument/2006/relationships/image" Target="../media/image118.png"/><Relationship Id="rId2" Type="http://schemas.openxmlformats.org/officeDocument/2006/relationships/notesSlide" Target="../notesSlides/notesSlide20.xml"/><Relationship Id="rId16" Type="http://schemas.openxmlformats.org/officeDocument/2006/relationships/image" Target="../media/image117.png"/><Relationship Id="rId20" Type="http://schemas.openxmlformats.org/officeDocument/2006/relationships/image" Target="../media/image121.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16.png"/><Relationship Id="rId15" Type="http://schemas.openxmlformats.org/officeDocument/2006/relationships/image" Target="../media/image80.png"/><Relationship Id="rId19" Type="http://schemas.openxmlformats.org/officeDocument/2006/relationships/image" Target="../media/image120.pn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3.png"/><Relationship Id="rId3" Type="http://schemas.openxmlformats.org/officeDocument/2006/relationships/tags" Target="../tags/tag5.xml"/><Relationship Id="rId7" Type="http://schemas.openxmlformats.org/officeDocument/2006/relationships/image" Target="../media/image18.png"/><Relationship Id="rId12" Type="http://schemas.openxmlformats.org/officeDocument/2006/relationships/image" Target="../media/image22.png"/><Relationship Id="rId2" Type="http://schemas.openxmlformats.org/officeDocument/2006/relationships/tags" Target="../tags/tag4.xml"/><Relationship Id="rId16" Type="http://schemas.openxmlformats.org/officeDocument/2006/relationships/image" Target="../media/image26.png"/><Relationship Id="rId1" Type="http://schemas.openxmlformats.org/officeDocument/2006/relationships/tags" Target="../tags/tag3.xml"/><Relationship Id="rId6" Type="http://schemas.openxmlformats.org/officeDocument/2006/relationships/image" Target="../media/image7.png"/><Relationship Id="rId11" Type="http://schemas.openxmlformats.org/officeDocument/2006/relationships/image" Target="../media/image21.png"/><Relationship Id="rId5" Type="http://schemas.openxmlformats.org/officeDocument/2006/relationships/notesSlide" Target="../notesSlides/notesSlide3.xml"/><Relationship Id="rId10" Type="http://schemas.openxmlformats.org/officeDocument/2006/relationships/image" Target="../media/image20.png"/><Relationship Id="rId4" Type="http://schemas.openxmlformats.org/officeDocument/2006/relationships/slideLayout" Target="../slideLayouts/slideLayout2.xml"/><Relationship Id="rId9" Type="http://schemas.openxmlformats.org/officeDocument/2006/relationships/image" Target="../media/image11.png"/><Relationship Id="rId14" Type="http://schemas.openxmlformats.org/officeDocument/2006/relationships/image" Target="../media/image2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33.png"/><Relationship Id="rId18" Type="http://schemas.openxmlformats.org/officeDocument/2006/relationships/image" Target="../media/image38.png"/><Relationship Id="rId3" Type="http://schemas.openxmlformats.org/officeDocument/2006/relationships/slideLayout" Target="../slideLayouts/slideLayout2.xml"/><Relationship Id="rId21" Type="http://schemas.openxmlformats.org/officeDocument/2006/relationships/image" Target="../media/image41.png"/><Relationship Id="rId7" Type="http://schemas.openxmlformats.org/officeDocument/2006/relationships/image" Target="../media/image28.png"/><Relationship Id="rId12" Type="http://schemas.openxmlformats.org/officeDocument/2006/relationships/image" Target="../media/image32.png"/><Relationship Id="rId17" Type="http://schemas.openxmlformats.org/officeDocument/2006/relationships/image" Target="../media/image37.png"/><Relationship Id="rId25" Type="http://schemas.openxmlformats.org/officeDocument/2006/relationships/image" Target="../media/image44.png"/><Relationship Id="rId2" Type="http://schemas.openxmlformats.org/officeDocument/2006/relationships/tags" Target="../tags/tag7.xml"/><Relationship Id="rId16" Type="http://schemas.openxmlformats.org/officeDocument/2006/relationships/image" Target="../media/image36.png"/><Relationship Id="rId20" Type="http://schemas.openxmlformats.org/officeDocument/2006/relationships/image" Target="../media/image40.png"/><Relationship Id="rId1" Type="http://schemas.openxmlformats.org/officeDocument/2006/relationships/tags" Target="../tags/tag6.xml"/><Relationship Id="rId6" Type="http://schemas.openxmlformats.org/officeDocument/2006/relationships/image" Target="../media/image27.png"/><Relationship Id="rId11" Type="http://schemas.openxmlformats.org/officeDocument/2006/relationships/image" Target="../media/image31.png"/><Relationship Id="rId24" Type="http://schemas.openxmlformats.org/officeDocument/2006/relationships/image" Target="../media/image43.png"/><Relationship Id="rId5" Type="http://schemas.openxmlformats.org/officeDocument/2006/relationships/image" Target="../media/image7.png"/><Relationship Id="rId15" Type="http://schemas.openxmlformats.org/officeDocument/2006/relationships/image" Target="../media/image35.png"/><Relationship Id="rId23" Type="http://schemas.openxmlformats.org/officeDocument/2006/relationships/image" Target="../media/image25.png"/><Relationship Id="rId10" Type="http://schemas.openxmlformats.org/officeDocument/2006/relationships/image" Target="../media/image30.png"/><Relationship Id="rId19" Type="http://schemas.openxmlformats.org/officeDocument/2006/relationships/image" Target="../media/image39.png"/><Relationship Id="rId4" Type="http://schemas.openxmlformats.org/officeDocument/2006/relationships/notesSlide" Target="../notesSlides/notesSlide6.xml"/><Relationship Id="rId9" Type="http://schemas.openxmlformats.org/officeDocument/2006/relationships/image" Target="../media/image29.png"/><Relationship Id="rId14" Type="http://schemas.openxmlformats.org/officeDocument/2006/relationships/image" Target="../media/image34.png"/><Relationship Id="rId22" Type="http://schemas.openxmlformats.org/officeDocument/2006/relationships/image" Target="../media/image42.png"/></Relationships>
</file>

<file path=ppt/slides/_rels/slide7.xml.rels><?xml version="1.0" encoding="UTF-8" standalone="yes"?>
<Relationships xmlns="http://schemas.openxmlformats.org/package/2006/relationships"><Relationship Id="rId8" Type="http://schemas.openxmlformats.org/officeDocument/2006/relationships/notesSlide" Target="../notesSlides/notesSlide7.xml"/><Relationship Id="rId13" Type="http://schemas.openxmlformats.org/officeDocument/2006/relationships/image" Target="../media/image11.png"/><Relationship Id="rId18" Type="http://schemas.openxmlformats.org/officeDocument/2006/relationships/image" Target="../media/image51.png"/><Relationship Id="rId3" Type="http://schemas.openxmlformats.org/officeDocument/2006/relationships/tags" Target="../tags/tag10.xml"/><Relationship Id="rId7" Type="http://schemas.openxmlformats.org/officeDocument/2006/relationships/slideLayout" Target="../slideLayouts/slideLayout2.xml"/><Relationship Id="rId12" Type="http://schemas.openxmlformats.org/officeDocument/2006/relationships/image" Target="../media/image190.png"/><Relationship Id="rId17" Type="http://schemas.openxmlformats.org/officeDocument/2006/relationships/image" Target="../media/image50.png"/><Relationship Id="rId2" Type="http://schemas.openxmlformats.org/officeDocument/2006/relationships/tags" Target="../tags/tag9.xml"/><Relationship Id="rId16" Type="http://schemas.openxmlformats.org/officeDocument/2006/relationships/image" Target="../media/image49.png"/><Relationship Id="rId1" Type="http://schemas.openxmlformats.org/officeDocument/2006/relationships/tags" Target="../tags/tag8.xml"/><Relationship Id="rId6" Type="http://schemas.openxmlformats.org/officeDocument/2006/relationships/tags" Target="../tags/tag13.xml"/><Relationship Id="rId11" Type="http://schemas.openxmlformats.org/officeDocument/2006/relationships/image" Target="../media/image7.png"/><Relationship Id="rId5" Type="http://schemas.openxmlformats.org/officeDocument/2006/relationships/tags" Target="../tags/tag12.xml"/><Relationship Id="rId15" Type="http://schemas.openxmlformats.org/officeDocument/2006/relationships/image" Target="../media/image220.png"/><Relationship Id="rId10" Type="http://schemas.openxmlformats.org/officeDocument/2006/relationships/image" Target="../media/image46.png"/><Relationship Id="rId19" Type="http://schemas.openxmlformats.org/officeDocument/2006/relationships/image" Target="../media/image52.png"/><Relationship Id="rId4" Type="http://schemas.openxmlformats.org/officeDocument/2006/relationships/tags" Target="../tags/tag11.xml"/><Relationship Id="rId9" Type="http://schemas.openxmlformats.org/officeDocument/2006/relationships/image" Target="../media/image45.png"/><Relationship Id="rId14" Type="http://schemas.openxmlformats.org/officeDocument/2006/relationships/image" Target="../media/image48.png"/></Relationships>
</file>

<file path=ppt/slides/_rels/slide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57E82B-C0EC-C3B8-A456-B4CC9C2E5A71}"/>
              </a:ext>
            </a:extLst>
          </p:cNvPr>
          <p:cNvSpPr txBox="1"/>
          <p:nvPr/>
        </p:nvSpPr>
        <p:spPr>
          <a:xfrm>
            <a:off x="5059680" y="-1255776"/>
            <a:ext cx="184731" cy="369332"/>
          </a:xfrm>
          <a:prstGeom prst="rect">
            <a:avLst/>
          </a:prstGeom>
          <a:noFill/>
        </p:spPr>
        <p:txBody>
          <a:bodyPr wrap="none" rtlCol="0">
            <a:spAutoFit/>
          </a:bodyPr>
          <a:lstStyle/>
          <a:p>
            <a:endParaRPr lang="en-US" dirty="0"/>
          </a:p>
        </p:txBody>
      </p:sp>
      <p:sp>
        <p:nvSpPr>
          <p:cNvPr id="6" name="TextBox 5">
            <a:extLst>
              <a:ext uri="{FF2B5EF4-FFF2-40B4-BE49-F238E27FC236}">
                <a16:creationId xmlns:a16="http://schemas.microsoft.com/office/drawing/2014/main" id="{A8CA474A-0477-4DF5-645E-CEC5F6F751A9}"/>
              </a:ext>
            </a:extLst>
          </p:cNvPr>
          <p:cNvSpPr txBox="1"/>
          <p:nvPr/>
        </p:nvSpPr>
        <p:spPr>
          <a:xfrm>
            <a:off x="4120896" y="-1341120"/>
            <a:ext cx="184731" cy="369332"/>
          </a:xfrm>
          <a:prstGeom prst="rect">
            <a:avLst/>
          </a:prstGeom>
          <a:noFill/>
        </p:spPr>
        <p:txBody>
          <a:bodyPr wrap="none" rtlCol="0">
            <a:spAutoFit/>
          </a:bodyPr>
          <a:lstStyle/>
          <a:p>
            <a:endParaRPr lang="en-US" dirty="0"/>
          </a:p>
        </p:txBody>
      </p:sp>
      <p:sp>
        <p:nvSpPr>
          <p:cNvPr id="7" name="TextBox 6">
            <a:extLst>
              <a:ext uri="{FF2B5EF4-FFF2-40B4-BE49-F238E27FC236}">
                <a16:creationId xmlns:a16="http://schemas.microsoft.com/office/drawing/2014/main" id="{7F1B8977-A05B-AF68-D441-972DA190BC28}"/>
              </a:ext>
            </a:extLst>
          </p:cNvPr>
          <p:cNvSpPr txBox="1"/>
          <p:nvPr/>
        </p:nvSpPr>
        <p:spPr>
          <a:xfrm>
            <a:off x="1426464" y="7754112"/>
            <a:ext cx="184731" cy="369332"/>
          </a:xfrm>
          <a:prstGeom prst="rect">
            <a:avLst/>
          </a:prstGeom>
          <a:noFill/>
        </p:spPr>
        <p:txBody>
          <a:bodyPr wrap="none" rtlCol="0">
            <a:spAutoFit/>
          </a:bodyPr>
          <a:lstStyle/>
          <a:p>
            <a:endParaRPr lang="en-US" dirty="0"/>
          </a:p>
        </p:txBody>
      </p:sp>
      <p:sp>
        <p:nvSpPr>
          <p:cNvPr id="8" name="文本框 1">
            <a:extLst>
              <a:ext uri="{FF2B5EF4-FFF2-40B4-BE49-F238E27FC236}">
                <a16:creationId xmlns:a16="http://schemas.microsoft.com/office/drawing/2014/main" id="{4D9C3A38-933F-515A-BC20-174DA835AC75}"/>
              </a:ext>
            </a:extLst>
          </p:cNvPr>
          <p:cNvSpPr txBox="1"/>
          <p:nvPr/>
        </p:nvSpPr>
        <p:spPr>
          <a:xfrm>
            <a:off x="-190502" y="2525395"/>
            <a:ext cx="12573000" cy="1807209"/>
          </a:xfrm>
          <a:prstGeom prst="rect">
            <a:avLst/>
          </a:prstGeom>
        </p:spPr>
        <p:txBody>
          <a:bodyPr wrap="square" rtlCol="0">
            <a:noAutofit/>
          </a:bodyPr>
          <a:lstStyle/>
          <a:p>
            <a:pPr algn="ctr"/>
            <a:r>
              <a:rPr lang="en-US" altLang="zh-CN" sz="3600" b="1" kern="0" spc="-150" dirty="0">
                <a:solidFill>
                  <a:srgbClr val="0070C0"/>
                </a:solidFill>
                <a:effectLst>
                  <a:reflection blurRad="25400" stA="8000" endPos="48000" dist="76200" dir="5400000" sy="-100000" algn="bl" rotWithShape="0"/>
                </a:effectLst>
                <a:latin typeface="微软雅黑" panose="020B0503020204020204" pitchFamily="34" charset="-122"/>
                <a:ea typeface="微软雅黑" panose="020B0503020204020204" pitchFamily="34" charset="-122"/>
              </a:rPr>
              <a:t>Single-Input Functionality against a Dishonest Majority:</a:t>
            </a:r>
          </a:p>
          <a:p>
            <a:pPr algn="ctr"/>
            <a:r>
              <a:rPr lang="en-US" altLang="zh-CN" sz="3600" b="1" kern="0" spc="-150" dirty="0">
                <a:solidFill>
                  <a:srgbClr val="0070C0"/>
                </a:solidFill>
                <a:effectLst>
                  <a:reflection blurRad="25400" stA="8000" endPos="48000" dist="76200" dir="5400000" sy="-100000" algn="bl" rotWithShape="0"/>
                </a:effectLst>
                <a:latin typeface="微软雅黑" panose="020B0503020204020204" pitchFamily="34" charset="-122"/>
                <a:ea typeface="微软雅黑" panose="020B0503020204020204" pitchFamily="34" charset="-122"/>
              </a:rPr>
              <a:t>Practical and Round-Optimal</a:t>
            </a:r>
            <a:endParaRPr lang="zh-CN" altLang="en-US" sz="3600" b="1" kern="0" spc="-150" dirty="0">
              <a:solidFill>
                <a:srgbClr val="0070C0"/>
              </a:solidFill>
              <a:effectLst>
                <a:reflection blurRad="25400" stA="8000" endPos="48000" dist="76200" dir="5400000" sy="-100000" algn="bl" rotWithShape="0"/>
              </a:effectLst>
              <a:latin typeface="微软雅黑" panose="020B0503020204020204" pitchFamily="34" charset="-122"/>
              <a:ea typeface="微软雅黑" panose="020B0503020204020204" pitchFamily="34" charset="-122"/>
            </a:endParaRPr>
          </a:p>
        </p:txBody>
      </p:sp>
      <p:sp>
        <p:nvSpPr>
          <p:cNvPr id="11" name="Text Placeholder 1"/>
          <p:cNvSpPr txBox="1">
            <a:spLocks/>
          </p:cNvSpPr>
          <p:nvPr/>
        </p:nvSpPr>
        <p:spPr>
          <a:xfrm>
            <a:off x="1831021" y="3909218"/>
            <a:ext cx="8529955" cy="2188608"/>
          </a:xfrm>
          <a:prstGeom prst="rect">
            <a:avLst/>
          </a:prstGeom>
        </p:spPr>
        <p:txBody>
          <a:bodyPr vert="horz" lIns="91440" tIns="45720" rIns="91440" bIns="45720" rtlCol="0" anchor="ctr"/>
          <a:lstStyle>
            <a:defPPr>
              <a:defRPr lang="zh-CN"/>
            </a:defPPr>
            <a:lvl1pPr algn="l" rtl="0" eaLnBrk="1" fontAlgn="auto" hangingPunct="1">
              <a:spcBef>
                <a:spcPts val="0"/>
              </a:spcBef>
              <a:spcAft>
                <a:spcPts val="0"/>
              </a:spcAft>
              <a:defRPr sz="1200" kern="1200">
                <a:solidFill>
                  <a:schemeClr val="tx1">
                    <a:tint val="75000"/>
                  </a:schemeClr>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5pPr>
            <a:lvl6pPr marL="22860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6pPr>
            <a:lvl7pPr marL="27432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7pPr>
            <a:lvl8pPr marL="32004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8pPr>
            <a:lvl9pPr marL="36576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9pPr>
          </a:lstStyle>
          <a:p>
            <a:pPr algn="ctr"/>
            <a:r>
              <a:rPr lang="en-US" altLang="zh-CN" sz="2400" b="1" dirty="0" err="1">
                <a:solidFill>
                  <a:schemeClr val="tx1"/>
                </a:solidFill>
                <a:latin typeface="Arial" panose="020B0604020202020204"/>
                <a:cs typeface="Arial" panose="020B0604020202020204"/>
                <a:sym typeface="+mn-ea"/>
              </a:rPr>
              <a:t>Zhelei</a:t>
            </a:r>
            <a:r>
              <a:rPr lang="en-US" altLang="zh-CN" sz="2400" b="1" dirty="0">
                <a:solidFill>
                  <a:schemeClr val="tx1"/>
                </a:solidFill>
                <a:latin typeface="Arial" panose="020B0604020202020204"/>
                <a:cs typeface="Arial" panose="020B0604020202020204"/>
                <a:sym typeface="+mn-ea"/>
              </a:rPr>
              <a:t> Zhou</a:t>
            </a:r>
            <a:r>
              <a:rPr lang="en-US" altLang="zh-CN" sz="2400" dirty="0">
                <a:solidFill>
                  <a:schemeClr val="tx1"/>
                </a:solidFill>
                <a:latin typeface="Arial" panose="020B0604020202020204"/>
                <a:cs typeface="Arial" panose="020B0604020202020204"/>
                <a:sym typeface="+mn-ea"/>
              </a:rPr>
              <a:t>, Zhejiang University</a:t>
            </a:r>
          </a:p>
          <a:p>
            <a:pPr algn="ctr"/>
            <a:r>
              <a:rPr lang="en-US" altLang="zh-CN" sz="2400" dirty="0" err="1">
                <a:solidFill>
                  <a:schemeClr val="tx1"/>
                </a:solidFill>
                <a:latin typeface="Arial" panose="020B0604020202020204"/>
                <a:cs typeface="Arial" panose="020B0604020202020204"/>
                <a:sym typeface="+mn-ea"/>
              </a:rPr>
              <a:t>Bingsheng</a:t>
            </a:r>
            <a:r>
              <a:rPr lang="en-US" altLang="zh-CN" sz="2400" dirty="0">
                <a:solidFill>
                  <a:schemeClr val="tx1"/>
                </a:solidFill>
                <a:latin typeface="Arial" panose="020B0604020202020204"/>
                <a:cs typeface="Arial" panose="020B0604020202020204"/>
                <a:sym typeface="+mn-ea"/>
              </a:rPr>
              <a:t> Zhang, Zhejiang University</a:t>
            </a:r>
          </a:p>
          <a:p>
            <a:pPr algn="ctr"/>
            <a:r>
              <a:rPr lang="en-US" altLang="zh-CN" sz="2400" dirty="0">
                <a:solidFill>
                  <a:schemeClr val="tx1"/>
                </a:solidFill>
                <a:latin typeface="Arial" panose="020B0604020202020204"/>
                <a:cs typeface="Arial" panose="020B0604020202020204"/>
                <a:sym typeface="+mn-ea"/>
              </a:rPr>
              <a:t>Hong-Sheng Zhou, Virginia Commonwealth University</a:t>
            </a:r>
          </a:p>
          <a:p>
            <a:pPr algn="ctr"/>
            <a:r>
              <a:rPr lang="en-US" altLang="zh-CN" sz="2400" dirty="0" err="1">
                <a:solidFill>
                  <a:schemeClr val="tx1"/>
                </a:solidFill>
                <a:latin typeface="Arial" panose="020B0604020202020204"/>
                <a:cs typeface="Arial" panose="020B0604020202020204"/>
                <a:sym typeface="+mn-ea"/>
              </a:rPr>
              <a:t>Kui</a:t>
            </a:r>
            <a:r>
              <a:rPr lang="en-US" altLang="zh-CN" sz="2400" dirty="0">
                <a:solidFill>
                  <a:schemeClr val="tx1"/>
                </a:solidFill>
                <a:latin typeface="Arial" panose="020B0604020202020204"/>
                <a:cs typeface="Arial" panose="020B0604020202020204"/>
                <a:sym typeface="+mn-ea"/>
              </a:rPr>
              <a:t> Ren, Zhejiang University</a:t>
            </a:r>
          </a:p>
          <a:p>
            <a:pPr algn="ctr"/>
            <a:endParaRPr lang="en-US" altLang="zh-CN" dirty="0">
              <a:solidFill>
                <a:schemeClr val="tx1"/>
              </a:solidFill>
            </a:endParaRPr>
          </a:p>
          <a:p>
            <a:pPr algn="ctr">
              <a:lnSpc>
                <a:spcPct val="150000"/>
              </a:lnSpc>
            </a:pPr>
            <a:endParaRPr lang="en-US" dirty="0">
              <a:solidFill>
                <a:schemeClr val="tx1"/>
              </a:solidFill>
            </a:endParaRPr>
          </a:p>
        </p:txBody>
      </p:sp>
      <p:pic>
        <p:nvPicPr>
          <p:cNvPr id="4" name="图片 3">
            <a:extLst>
              <a:ext uri="{FF2B5EF4-FFF2-40B4-BE49-F238E27FC236}">
                <a16:creationId xmlns:a16="http://schemas.microsoft.com/office/drawing/2014/main" id="{0E264F9F-0777-4A58-8F91-AEDC17A63F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336232" cy="1328372"/>
          </a:xfrm>
          <a:prstGeom prst="rect">
            <a:avLst/>
          </a:prstGeom>
        </p:spPr>
      </p:pic>
      <p:pic>
        <p:nvPicPr>
          <p:cNvPr id="1028" name="Picture 4" descr="Virginia Commonwealth University - Wikipedia">
            <a:extLst>
              <a:ext uri="{FF2B5EF4-FFF2-40B4-BE49-F238E27FC236}">
                <a16:creationId xmlns:a16="http://schemas.microsoft.com/office/drawing/2014/main" id="{F0D71036-6D49-4033-B18C-8C10E7C548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7648" y="47064"/>
            <a:ext cx="1255551" cy="12555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5" name="组合 3">
            <a:extLst>
              <a:ext uri="{FF2B5EF4-FFF2-40B4-BE49-F238E27FC236}">
                <a16:creationId xmlns:a16="http://schemas.microsoft.com/office/drawing/2014/main" id="{A8620B76-98A7-47E6-B7E5-EB9CFB286886}"/>
              </a:ext>
            </a:extLst>
          </p:cNvPr>
          <p:cNvGrpSpPr>
            <a:grpSpLocks/>
          </p:cNvGrpSpPr>
          <p:nvPr/>
        </p:nvGrpSpPr>
        <p:grpSpPr bwMode="auto">
          <a:xfrm>
            <a:off x="0" y="337911"/>
            <a:ext cx="1312863" cy="471488"/>
            <a:chOff x="4831847" y="1415943"/>
            <a:chExt cx="1108990" cy="346728"/>
          </a:xfrm>
        </p:grpSpPr>
        <p:sp>
          <p:nvSpPr>
            <p:cNvPr id="5" name="任意多边形: 形状 4">
              <a:extLst>
                <a:ext uri="{FF2B5EF4-FFF2-40B4-BE49-F238E27FC236}">
                  <a16:creationId xmlns:a16="http://schemas.microsoft.com/office/drawing/2014/main" id="{B8FB2049-1008-4C5F-9771-98BBA7D85EAF}"/>
                </a:ext>
              </a:extLst>
            </p:cNvPr>
            <p:cNvSpPr/>
            <p:nvPr/>
          </p:nvSpPr>
          <p:spPr>
            <a:xfrm>
              <a:off x="4932421" y="1415943"/>
              <a:ext cx="1008416" cy="346728"/>
            </a:xfrm>
            <a:custGeom>
              <a:avLst/>
              <a:gdLst>
                <a:gd name="connsiteX0" fmla="*/ 0 w 1008421"/>
                <a:gd name="connsiteY0" fmla="*/ 0 h 346728"/>
                <a:gd name="connsiteX1" fmla="*/ 858142 w 1008421"/>
                <a:gd name="connsiteY1" fmla="*/ 0 h 346728"/>
                <a:gd name="connsiteX2" fmla="*/ 1008421 w 1008421"/>
                <a:gd name="connsiteY2" fmla="*/ 346728 h 346728"/>
                <a:gd name="connsiteX3" fmla="*/ 0 w 1008421"/>
                <a:gd name="connsiteY3" fmla="*/ 346728 h 346728"/>
              </a:gdLst>
              <a:ahLst/>
              <a:cxnLst>
                <a:cxn ang="0">
                  <a:pos x="connsiteX0" y="connsiteY0"/>
                </a:cxn>
                <a:cxn ang="0">
                  <a:pos x="connsiteX1" y="connsiteY1"/>
                </a:cxn>
                <a:cxn ang="0">
                  <a:pos x="connsiteX2" y="connsiteY2"/>
                </a:cxn>
                <a:cxn ang="0">
                  <a:pos x="connsiteX3" y="connsiteY3"/>
                </a:cxn>
              </a:cxnLst>
              <a:rect l="l" t="t" r="r" b="b"/>
              <a:pathLst>
                <a:path w="1008421" h="346728">
                  <a:moveTo>
                    <a:pt x="0" y="0"/>
                  </a:moveTo>
                  <a:lnTo>
                    <a:pt x="858142" y="0"/>
                  </a:lnTo>
                  <a:lnTo>
                    <a:pt x="1008421" y="346728"/>
                  </a:lnTo>
                  <a:lnTo>
                    <a:pt x="0" y="346728"/>
                  </a:lnTo>
                  <a:close/>
                </a:path>
              </a:pathLst>
            </a:custGeom>
            <a:solidFill>
              <a:srgbClr val="E9BE8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latin typeface="Roboto Regular"/>
                <a:ea typeface="思源黑体 CN Regular"/>
              </a:endParaRPr>
            </a:p>
          </p:txBody>
        </p:sp>
        <p:sp>
          <p:nvSpPr>
            <p:cNvPr id="6" name="任意多边形: 形状 5">
              <a:extLst>
                <a:ext uri="{FF2B5EF4-FFF2-40B4-BE49-F238E27FC236}">
                  <a16:creationId xmlns:a16="http://schemas.microsoft.com/office/drawing/2014/main" id="{A2F16EED-A923-4881-9725-3EA0DF1FEF5A}"/>
                </a:ext>
              </a:extLst>
            </p:cNvPr>
            <p:cNvSpPr/>
            <p:nvPr/>
          </p:nvSpPr>
          <p:spPr>
            <a:xfrm>
              <a:off x="4831847" y="1415943"/>
              <a:ext cx="1008416" cy="346728"/>
            </a:xfrm>
            <a:custGeom>
              <a:avLst/>
              <a:gdLst>
                <a:gd name="connsiteX0" fmla="*/ 0 w 1008421"/>
                <a:gd name="connsiteY0" fmla="*/ 0 h 346728"/>
                <a:gd name="connsiteX1" fmla="*/ 858142 w 1008421"/>
                <a:gd name="connsiteY1" fmla="*/ 0 h 346728"/>
                <a:gd name="connsiteX2" fmla="*/ 1008421 w 1008421"/>
                <a:gd name="connsiteY2" fmla="*/ 346728 h 346728"/>
                <a:gd name="connsiteX3" fmla="*/ 0 w 1008421"/>
                <a:gd name="connsiteY3" fmla="*/ 346728 h 346728"/>
              </a:gdLst>
              <a:ahLst/>
              <a:cxnLst>
                <a:cxn ang="0">
                  <a:pos x="connsiteX0" y="connsiteY0"/>
                </a:cxn>
                <a:cxn ang="0">
                  <a:pos x="connsiteX1" y="connsiteY1"/>
                </a:cxn>
                <a:cxn ang="0">
                  <a:pos x="connsiteX2" y="connsiteY2"/>
                </a:cxn>
                <a:cxn ang="0">
                  <a:pos x="connsiteX3" y="connsiteY3"/>
                </a:cxn>
              </a:cxnLst>
              <a:rect l="l" t="t" r="r" b="b"/>
              <a:pathLst>
                <a:path w="1008421" h="346728">
                  <a:moveTo>
                    <a:pt x="0" y="0"/>
                  </a:moveTo>
                  <a:lnTo>
                    <a:pt x="858142" y="0"/>
                  </a:lnTo>
                  <a:lnTo>
                    <a:pt x="1008421" y="346728"/>
                  </a:lnTo>
                  <a:lnTo>
                    <a:pt x="0" y="346728"/>
                  </a:lnTo>
                  <a:close/>
                </a:path>
              </a:pathLst>
            </a:custGeom>
            <a:gradFill>
              <a:gsLst>
                <a:gs pos="0">
                  <a:srgbClr val="00468E"/>
                </a:gs>
                <a:gs pos="100000">
                  <a:srgbClr val="002A7E"/>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latin typeface="Roboto Regular"/>
                <a:ea typeface="思源黑体 CN Regular"/>
              </a:endParaRPr>
            </a:p>
          </p:txBody>
        </p:sp>
      </p:grpSp>
      <p:cxnSp>
        <p:nvCxnSpPr>
          <p:cNvPr id="62" name="直接连接符 61">
            <a:extLst>
              <a:ext uri="{FF2B5EF4-FFF2-40B4-BE49-F238E27FC236}">
                <a16:creationId xmlns:a16="http://schemas.microsoft.com/office/drawing/2014/main" id="{C6ECD0A2-4899-4D3A-9DA3-2BFF7529ECD9}"/>
              </a:ext>
            </a:extLst>
          </p:cNvPr>
          <p:cNvCxnSpPr>
            <a:cxnSpLocks/>
          </p:cNvCxnSpPr>
          <p:nvPr/>
        </p:nvCxnSpPr>
        <p:spPr>
          <a:xfrm flipV="1">
            <a:off x="184150" y="764989"/>
            <a:ext cx="11640023" cy="33651"/>
          </a:xfrm>
          <a:prstGeom prst="line">
            <a:avLst/>
          </a:prstGeom>
          <a:noFill/>
          <a:ln w="3175">
            <a:gradFill>
              <a:gsLst>
                <a:gs pos="0">
                  <a:srgbClr val="00468E">
                    <a:alpha val="0"/>
                  </a:srgbClr>
                </a:gs>
                <a:gs pos="100000">
                  <a:srgbClr val="00468E"/>
                </a:gs>
              </a:gsLst>
              <a:lin ang="10800000" scaled="0"/>
            </a:gradFill>
          </a:ln>
        </p:spPr>
        <p:style>
          <a:lnRef idx="2">
            <a:schemeClr val="accent1">
              <a:shade val="50000"/>
            </a:schemeClr>
          </a:lnRef>
          <a:fillRef idx="1">
            <a:schemeClr val="accent1"/>
          </a:fillRef>
          <a:effectRef idx="0">
            <a:schemeClr val="accent1"/>
          </a:effectRef>
          <a:fontRef idx="minor">
            <a:schemeClr val="lt1"/>
          </a:fontRef>
        </p:style>
      </p:cxnSp>
      <p:sp>
        <p:nvSpPr>
          <p:cNvPr id="8207" name="文本框 16">
            <a:extLst>
              <a:ext uri="{FF2B5EF4-FFF2-40B4-BE49-F238E27FC236}">
                <a16:creationId xmlns:a16="http://schemas.microsoft.com/office/drawing/2014/main" id="{5363EDE1-E825-4751-B7D3-C23B887494A3}"/>
              </a:ext>
            </a:extLst>
          </p:cNvPr>
          <p:cNvSpPr txBox="1">
            <a:spLocks noChangeArrowheads="1"/>
          </p:cNvSpPr>
          <p:nvPr/>
        </p:nvSpPr>
        <p:spPr bwMode="auto">
          <a:xfrm>
            <a:off x="1331912" y="265113"/>
            <a:ext cx="967354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eaLnBrk="1" hangingPunct="1">
              <a:lnSpc>
                <a:spcPct val="100000"/>
              </a:lnSpc>
              <a:spcBef>
                <a:spcPct val="0"/>
              </a:spcBef>
              <a:buFontTx/>
              <a:buNone/>
            </a:pPr>
            <a:r>
              <a:rPr lang="en-US" altLang="zh-CN" sz="3200" b="1" dirty="0">
                <a:solidFill>
                  <a:srgbClr val="002A7E"/>
                </a:solidFill>
                <a:latin typeface="方正粗雅宋_GBK" pitchFamily="2" charset="-122"/>
                <a:ea typeface="方正粗雅宋_GBK" pitchFamily="2" charset="-122"/>
                <a:cs typeface="阿里巴巴普惠体 Medium" pitchFamily="18" charset="-122"/>
              </a:rPr>
              <a:t>Part II</a:t>
            </a:r>
            <a:endParaRPr lang="zh-CN" altLang="en-US" sz="3200" b="1" dirty="0">
              <a:solidFill>
                <a:srgbClr val="FF0000"/>
              </a:solidFill>
              <a:latin typeface="方正粗雅宋_GBK" pitchFamily="2" charset="-122"/>
              <a:ea typeface="方正粗雅宋_GBK" pitchFamily="2" charset="-122"/>
              <a:cs typeface="阿里巴巴普惠体 Medium" pitchFamily="18" charset="-122"/>
            </a:endParaRPr>
          </a:p>
        </p:txBody>
      </p:sp>
      <p:sp>
        <p:nvSpPr>
          <p:cNvPr id="13" name="文本框 16">
            <a:extLst>
              <a:ext uri="{FF2B5EF4-FFF2-40B4-BE49-F238E27FC236}">
                <a16:creationId xmlns:a16="http://schemas.microsoft.com/office/drawing/2014/main" id="{33B11048-4648-4F09-A193-B1F112D45793}"/>
              </a:ext>
            </a:extLst>
          </p:cNvPr>
          <p:cNvSpPr txBox="1">
            <a:spLocks noChangeArrowheads="1"/>
          </p:cNvSpPr>
          <p:nvPr/>
        </p:nvSpPr>
        <p:spPr bwMode="auto">
          <a:xfrm>
            <a:off x="2322904" y="2940653"/>
            <a:ext cx="7141527"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algn="ctr" eaLnBrk="1" hangingPunct="1">
              <a:lnSpc>
                <a:spcPct val="100000"/>
              </a:lnSpc>
              <a:spcBef>
                <a:spcPct val="0"/>
              </a:spcBef>
              <a:buFontTx/>
              <a:buNone/>
            </a:pPr>
            <a:r>
              <a:rPr lang="en-US" altLang="zh-CN" sz="4000" b="1" dirty="0">
                <a:solidFill>
                  <a:srgbClr val="002A7E"/>
                </a:solidFill>
                <a:latin typeface="方正粗雅宋_GBK" pitchFamily="2" charset="-122"/>
                <a:ea typeface="方正粗雅宋_GBK" pitchFamily="2" charset="-122"/>
                <a:cs typeface="阿里巴巴普惠体 Medium" pitchFamily="18" charset="-122"/>
              </a:rPr>
              <a:t>Part II:</a:t>
            </a:r>
          </a:p>
          <a:p>
            <a:pPr algn="ctr" eaLnBrk="1" hangingPunct="1">
              <a:lnSpc>
                <a:spcPct val="100000"/>
              </a:lnSpc>
              <a:spcBef>
                <a:spcPct val="0"/>
              </a:spcBef>
              <a:buFontTx/>
              <a:buNone/>
            </a:pPr>
            <a:r>
              <a:rPr lang="en-US" altLang="zh-CN" sz="4000" b="1" dirty="0">
                <a:solidFill>
                  <a:schemeClr val="accent5"/>
                </a:solidFill>
                <a:latin typeface="方正粗雅宋_GBK" pitchFamily="2" charset="-122"/>
                <a:ea typeface="方正粗雅宋_GBK" pitchFamily="2" charset="-122"/>
                <a:cs typeface="阿里巴巴普惠体 Medium" pitchFamily="18" charset="-122"/>
              </a:rPr>
              <a:t>Construction</a:t>
            </a:r>
            <a:endParaRPr lang="zh-CN" altLang="en-US" sz="4000" b="1" dirty="0">
              <a:solidFill>
                <a:schemeClr val="accent5"/>
              </a:solidFill>
              <a:latin typeface="方正粗雅宋_GBK" pitchFamily="2" charset="-122"/>
              <a:ea typeface="方正粗雅宋_GBK" pitchFamily="2" charset="-122"/>
              <a:cs typeface="阿里巴巴普惠体 Medium" pitchFamily="18" charset="-122"/>
            </a:endParaRPr>
          </a:p>
        </p:txBody>
      </p:sp>
    </p:spTree>
    <p:extLst>
      <p:ext uri="{BB962C8B-B14F-4D97-AF65-F5344CB8AC3E}">
        <p14:creationId xmlns:p14="http://schemas.microsoft.com/office/powerpoint/2010/main" val="13414059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5" name="组合 3">
            <a:extLst>
              <a:ext uri="{FF2B5EF4-FFF2-40B4-BE49-F238E27FC236}">
                <a16:creationId xmlns:a16="http://schemas.microsoft.com/office/drawing/2014/main" id="{A8620B76-98A7-47E6-B7E5-EB9CFB286886}"/>
              </a:ext>
            </a:extLst>
          </p:cNvPr>
          <p:cNvGrpSpPr>
            <a:grpSpLocks/>
          </p:cNvGrpSpPr>
          <p:nvPr/>
        </p:nvGrpSpPr>
        <p:grpSpPr bwMode="auto">
          <a:xfrm>
            <a:off x="0" y="337911"/>
            <a:ext cx="1312863" cy="471488"/>
            <a:chOff x="4831847" y="1415943"/>
            <a:chExt cx="1108990" cy="346728"/>
          </a:xfrm>
        </p:grpSpPr>
        <p:sp>
          <p:nvSpPr>
            <p:cNvPr id="5" name="任意多边形: 形状 4">
              <a:extLst>
                <a:ext uri="{FF2B5EF4-FFF2-40B4-BE49-F238E27FC236}">
                  <a16:creationId xmlns:a16="http://schemas.microsoft.com/office/drawing/2014/main" id="{B8FB2049-1008-4C5F-9771-98BBA7D85EAF}"/>
                </a:ext>
              </a:extLst>
            </p:cNvPr>
            <p:cNvSpPr/>
            <p:nvPr/>
          </p:nvSpPr>
          <p:spPr>
            <a:xfrm>
              <a:off x="4932421" y="1415943"/>
              <a:ext cx="1008416" cy="346728"/>
            </a:xfrm>
            <a:custGeom>
              <a:avLst/>
              <a:gdLst>
                <a:gd name="connsiteX0" fmla="*/ 0 w 1008421"/>
                <a:gd name="connsiteY0" fmla="*/ 0 h 346728"/>
                <a:gd name="connsiteX1" fmla="*/ 858142 w 1008421"/>
                <a:gd name="connsiteY1" fmla="*/ 0 h 346728"/>
                <a:gd name="connsiteX2" fmla="*/ 1008421 w 1008421"/>
                <a:gd name="connsiteY2" fmla="*/ 346728 h 346728"/>
                <a:gd name="connsiteX3" fmla="*/ 0 w 1008421"/>
                <a:gd name="connsiteY3" fmla="*/ 346728 h 346728"/>
              </a:gdLst>
              <a:ahLst/>
              <a:cxnLst>
                <a:cxn ang="0">
                  <a:pos x="connsiteX0" y="connsiteY0"/>
                </a:cxn>
                <a:cxn ang="0">
                  <a:pos x="connsiteX1" y="connsiteY1"/>
                </a:cxn>
                <a:cxn ang="0">
                  <a:pos x="connsiteX2" y="connsiteY2"/>
                </a:cxn>
                <a:cxn ang="0">
                  <a:pos x="connsiteX3" y="connsiteY3"/>
                </a:cxn>
              </a:cxnLst>
              <a:rect l="l" t="t" r="r" b="b"/>
              <a:pathLst>
                <a:path w="1008421" h="346728">
                  <a:moveTo>
                    <a:pt x="0" y="0"/>
                  </a:moveTo>
                  <a:lnTo>
                    <a:pt x="858142" y="0"/>
                  </a:lnTo>
                  <a:lnTo>
                    <a:pt x="1008421" y="346728"/>
                  </a:lnTo>
                  <a:lnTo>
                    <a:pt x="0" y="346728"/>
                  </a:lnTo>
                  <a:close/>
                </a:path>
              </a:pathLst>
            </a:custGeom>
            <a:solidFill>
              <a:srgbClr val="E9BE8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latin typeface="Roboto Regular"/>
                <a:ea typeface="思源黑体 CN Regular"/>
              </a:endParaRPr>
            </a:p>
          </p:txBody>
        </p:sp>
        <p:sp>
          <p:nvSpPr>
            <p:cNvPr id="6" name="任意多边形: 形状 5">
              <a:extLst>
                <a:ext uri="{FF2B5EF4-FFF2-40B4-BE49-F238E27FC236}">
                  <a16:creationId xmlns:a16="http://schemas.microsoft.com/office/drawing/2014/main" id="{A2F16EED-A923-4881-9725-3EA0DF1FEF5A}"/>
                </a:ext>
              </a:extLst>
            </p:cNvPr>
            <p:cNvSpPr/>
            <p:nvPr/>
          </p:nvSpPr>
          <p:spPr>
            <a:xfrm>
              <a:off x="4831847" y="1415943"/>
              <a:ext cx="1008416" cy="346728"/>
            </a:xfrm>
            <a:custGeom>
              <a:avLst/>
              <a:gdLst>
                <a:gd name="connsiteX0" fmla="*/ 0 w 1008421"/>
                <a:gd name="connsiteY0" fmla="*/ 0 h 346728"/>
                <a:gd name="connsiteX1" fmla="*/ 858142 w 1008421"/>
                <a:gd name="connsiteY1" fmla="*/ 0 h 346728"/>
                <a:gd name="connsiteX2" fmla="*/ 1008421 w 1008421"/>
                <a:gd name="connsiteY2" fmla="*/ 346728 h 346728"/>
                <a:gd name="connsiteX3" fmla="*/ 0 w 1008421"/>
                <a:gd name="connsiteY3" fmla="*/ 346728 h 346728"/>
              </a:gdLst>
              <a:ahLst/>
              <a:cxnLst>
                <a:cxn ang="0">
                  <a:pos x="connsiteX0" y="connsiteY0"/>
                </a:cxn>
                <a:cxn ang="0">
                  <a:pos x="connsiteX1" y="connsiteY1"/>
                </a:cxn>
                <a:cxn ang="0">
                  <a:pos x="connsiteX2" y="connsiteY2"/>
                </a:cxn>
                <a:cxn ang="0">
                  <a:pos x="connsiteX3" y="connsiteY3"/>
                </a:cxn>
              </a:cxnLst>
              <a:rect l="l" t="t" r="r" b="b"/>
              <a:pathLst>
                <a:path w="1008421" h="346728">
                  <a:moveTo>
                    <a:pt x="0" y="0"/>
                  </a:moveTo>
                  <a:lnTo>
                    <a:pt x="858142" y="0"/>
                  </a:lnTo>
                  <a:lnTo>
                    <a:pt x="1008421" y="346728"/>
                  </a:lnTo>
                  <a:lnTo>
                    <a:pt x="0" y="346728"/>
                  </a:lnTo>
                  <a:close/>
                </a:path>
              </a:pathLst>
            </a:custGeom>
            <a:gradFill>
              <a:gsLst>
                <a:gs pos="0">
                  <a:srgbClr val="00468E"/>
                </a:gs>
                <a:gs pos="100000">
                  <a:srgbClr val="002A7E"/>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latin typeface="Roboto Regular"/>
                <a:ea typeface="思源黑体 CN Regular"/>
              </a:endParaRPr>
            </a:p>
          </p:txBody>
        </p:sp>
      </p:grpSp>
      <p:cxnSp>
        <p:nvCxnSpPr>
          <p:cNvPr id="62" name="直接连接符 61">
            <a:extLst>
              <a:ext uri="{FF2B5EF4-FFF2-40B4-BE49-F238E27FC236}">
                <a16:creationId xmlns:a16="http://schemas.microsoft.com/office/drawing/2014/main" id="{C6ECD0A2-4899-4D3A-9DA3-2BFF7529ECD9}"/>
              </a:ext>
            </a:extLst>
          </p:cNvPr>
          <p:cNvCxnSpPr>
            <a:cxnSpLocks/>
          </p:cNvCxnSpPr>
          <p:nvPr/>
        </p:nvCxnSpPr>
        <p:spPr>
          <a:xfrm flipV="1">
            <a:off x="60637" y="782288"/>
            <a:ext cx="11640023" cy="33651"/>
          </a:xfrm>
          <a:prstGeom prst="line">
            <a:avLst/>
          </a:prstGeom>
          <a:noFill/>
          <a:ln w="3175">
            <a:gradFill>
              <a:gsLst>
                <a:gs pos="0">
                  <a:srgbClr val="00468E">
                    <a:alpha val="0"/>
                  </a:srgbClr>
                </a:gs>
                <a:gs pos="100000">
                  <a:srgbClr val="00468E"/>
                </a:gs>
              </a:gsLst>
              <a:lin ang="10800000" scaled="0"/>
            </a:gradFill>
          </a:ln>
        </p:spPr>
        <p:style>
          <a:lnRef idx="2">
            <a:schemeClr val="accent1">
              <a:shade val="50000"/>
            </a:schemeClr>
          </a:lnRef>
          <a:fillRef idx="1">
            <a:schemeClr val="accent1"/>
          </a:fillRef>
          <a:effectRef idx="0">
            <a:schemeClr val="accent1"/>
          </a:effectRef>
          <a:fontRef idx="minor">
            <a:schemeClr val="lt1"/>
          </a:fontRef>
        </p:style>
      </p:cxnSp>
      <p:sp>
        <p:nvSpPr>
          <p:cNvPr id="8207" name="文本框 16">
            <a:extLst>
              <a:ext uri="{FF2B5EF4-FFF2-40B4-BE49-F238E27FC236}">
                <a16:creationId xmlns:a16="http://schemas.microsoft.com/office/drawing/2014/main" id="{5363EDE1-E825-4751-B7D3-C23B887494A3}"/>
              </a:ext>
            </a:extLst>
          </p:cNvPr>
          <p:cNvSpPr txBox="1">
            <a:spLocks noChangeArrowheads="1"/>
          </p:cNvSpPr>
          <p:nvPr/>
        </p:nvSpPr>
        <p:spPr bwMode="auto">
          <a:xfrm>
            <a:off x="1331912" y="265113"/>
            <a:ext cx="967354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eaLnBrk="1" hangingPunct="1">
              <a:lnSpc>
                <a:spcPct val="100000"/>
              </a:lnSpc>
              <a:spcBef>
                <a:spcPct val="0"/>
              </a:spcBef>
              <a:buFontTx/>
              <a:buNone/>
            </a:pPr>
            <a:r>
              <a:rPr lang="en-US" altLang="zh-CN" sz="3200" b="1" dirty="0">
                <a:solidFill>
                  <a:srgbClr val="002A7E"/>
                </a:solidFill>
                <a:latin typeface="方正粗雅宋_GBK" pitchFamily="2" charset="-122"/>
                <a:ea typeface="方正粗雅宋_GBK" pitchFamily="2" charset="-122"/>
                <a:cs typeface="阿里巴巴普惠体 Medium" pitchFamily="18" charset="-122"/>
              </a:rPr>
              <a:t>Intuition</a:t>
            </a:r>
            <a:endParaRPr lang="zh-CN" altLang="en-US" sz="3200" b="1" dirty="0">
              <a:solidFill>
                <a:srgbClr val="FF0000"/>
              </a:solidFill>
              <a:latin typeface="方正粗雅宋_GBK" pitchFamily="2" charset="-122"/>
              <a:ea typeface="方正粗雅宋_GBK" pitchFamily="2" charset="-122"/>
              <a:cs typeface="阿里巴巴普惠体 Medium" pitchFamily="18" charset="-122"/>
            </a:endParaRPr>
          </a:p>
        </p:txBody>
      </p:sp>
      <p:sp>
        <p:nvSpPr>
          <p:cNvPr id="10" name="文本框 9">
            <a:extLst>
              <a:ext uri="{FF2B5EF4-FFF2-40B4-BE49-F238E27FC236}">
                <a16:creationId xmlns:a16="http://schemas.microsoft.com/office/drawing/2014/main" id="{49D39948-842E-264A-A4C4-66DB5E4B59F9}"/>
              </a:ext>
            </a:extLst>
          </p:cNvPr>
          <p:cNvSpPr txBox="1"/>
          <p:nvPr/>
        </p:nvSpPr>
        <p:spPr>
          <a:xfrm>
            <a:off x="224624" y="971391"/>
            <a:ext cx="11476036" cy="577850"/>
          </a:xfrm>
          <a:prstGeom prst="rect">
            <a:avLst/>
          </a:prstGeom>
          <a:noFill/>
        </p:spPr>
        <p:txBody>
          <a:bodyPr wrap="square" rtlCol="0">
            <a:spAutoFit/>
          </a:bodyPr>
          <a:lstStyle/>
          <a:p>
            <a:pPr>
              <a:lnSpc>
                <a:spcPct val="150000"/>
              </a:lnSpc>
            </a:pPr>
            <a:r>
              <a:rPr kumimoji="1" lang="en-US" altLang="zh-CN" sz="2400" dirty="0">
                <a:latin typeface="Arial" charset="0"/>
                <a:ea typeface="Arial" charset="0"/>
                <a:cs typeface="Arial" charset="0"/>
              </a:rPr>
              <a:t>Previous works follow the similar online communication pattern:</a:t>
            </a:r>
          </a:p>
        </p:txBody>
      </p:sp>
      <p:grpSp>
        <p:nvGrpSpPr>
          <p:cNvPr id="8" name="组合 7">
            <a:extLst>
              <a:ext uri="{FF2B5EF4-FFF2-40B4-BE49-F238E27FC236}">
                <a16:creationId xmlns:a16="http://schemas.microsoft.com/office/drawing/2014/main" id="{FC0DBCCD-CAFB-2849-8F4B-2877049259F7}"/>
              </a:ext>
            </a:extLst>
          </p:cNvPr>
          <p:cNvGrpSpPr/>
          <p:nvPr/>
        </p:nvGrpSpPr>
        <p:grpSpPr>
          <a:xfrm>
            <a:off x="3651850" y="4242996"/>
            <a:ext cx="2805134" cy="570445"/>
            <a:chOff x="4027991" y="2986268"/>
            <a:chExt cx="2805134" cy="570445"/>
          </a:xfrm>
        </p:grpSpPr>
        <p:sp>
          <p:nvSpPr>
            <p:cNvPr id="4" name="文本框 3">
              <a:extLst>
                <a:ext uri="{FF2B5EF4-FFF2-40B4-BE49-F238E27FC236}">
                  <a16:creationId xmlns:a16="http://schemas.microsoft.com/office/drawing/2014/main" id="{10514B73-D986-F549-B88E-7FA7A9214AC1}"/>
                </a:ext>
              </a:extLst>
            </p:cNvPr>
            <p:cNvSpPr txBox="1"/>
            <p:nvPr/>
          </p:nvSpPr>
          <p:spPr>
            <a:xfrm>
              <a:off x="4080448" y="3037204"/>
              <a:ext cx="2752677" cy="461665"/>
            </a:xfrm>
            <a:prstGeom prst="rect">
              <a:avLst/>
            </a:prstGeom>
            <a:noFill/>
          </p:spPr>
          <p:txBody>
            <a:bodyPr wrap="none" rtlCol="0">
              <a:spAutoFit/>
            </a:bodyPr>
            <a:lstStyle/>
            <a:p>
              <a:r>
                <a:rPr kumimoji="1" lang="en-US" altLang="zh-CN" sz="2400" dirty="0">
                  <a:solidFill>
                    <a:schemeClr val="accent4">
                      <a:lumMod val="75000"/>
                    </a:schemeClr>
                  </a:solidFill>
                  <a:latin typeface="Arial" panose="020B0604020202020204" pitchFamily="34" charset="0"/>
                  <a:cs typeface="Arial" panose="020B0604020202020204" pitchFamily="34" charset="0"/>
                </a:rPr>
                <a:t>Consistency check</a:t>
              </a:r>
              <a:endParaRPr kumimoji="1" lang="zh-CN" altLang="en-US" sz="2400" dirty="0">
                <a:solidFill>
                  <a:schemeClr val="accent4">
                    <a:lumMod val="75000"/>
                  </a:schemeClr>
                </a:solidFill>
                <a:latin typeface="Arial" panose="020B0604020202020204" pitchFamily="34" charset="0"/>
                <a:cs typeface="Arial" panose="020B0604020202020204" pitchFamily="34" charset="0"/>
              </a:endParaRPr>
            </a:p>
          </p:txBody>
        </p:sp>
        <p:sp>
          <p:nvSpPr>
            <p:cNvPr id="7" name="圆角矩形 6">
              <a:extLst>
                <a:ext uri="{FF2B5EF4-FFF2-40B4-BE49-F238E27FC236}">
                  <a16:creationId xmlns:a16="http://schemas.microsoft.com/office/drawing/2014/main" id="{EF2AA6C9-2C16-A342-A759-C687F3E65E1A}"/>
                </a:ext>
              </a:extLst>
            </p:cNvPr>
            <p:cNvSpPr/>
            <p:nvPr/>
          </p:nvSpPr>
          <p:spPr>
            <a:xfrm>
              <a:off x="4027991" y="2986268"/>
              <a:ext cx="2805134" cy="570445"/>
            </a:xfrm>
            <a:prstGeom prst="roundRect">
              <a:avLst/>
            </a:prstGeom>
            <a:noFill/>
            <a:ln w="254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pic>
        <p:nvPicPr>
          <p:cNvPr id="29" name="图片 28">
            <a:extLst>
              <a:ext uri="{FF2B5EF4-FFF2-40B4-BE49-F238E27FC236}">
                <a16:creationId xmlns:a16="http://schemas.microsoft.com/office/drawing/2014/main" id="{47FA1B8F-4939-224D-B2FC-B2F108E5CB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7726" y="3878132"/>
            <a:ext cx="729728" cy="729728"/>
          </a:xfrm>
          <a:prstGeom prst="rect">
            <a:avLst/>
          </a:prstGeom>
        </p:spPr>
      </p:pic>
      <mc:AlternateContent xmlns:mc="http://schemas.openxmlformats.org/markup-compatibility/2006" xmlns:a14="http://schemas.microsoft.com/office/drawing/2010/main">
        <mc:Choice Requires="a14">
          <p:sp>
            <p:nvSpPr>
              <p:cNvPr id="30" name="文本框 29">
                <a:extLst>
                  <a:ext uri="{FF2B5EF4-FFF2-40B4-BE49-F238E27FC236}">
                    <a16:creationId xmlns:a16="http://schemas.microsoft.com/office/drawing/2014/main" id="{7853A5AF-294C-C54C-A78E-F9A482AB1C16}"/>
                  </a:ext>
                </a:extLst>
              </p:cNvPr>
              <p:cNvSpPr txBox="1"/>
              <p:nvPr/>
            </p:nvSpPr>
            <p:spPr>
              <a:xfrm>
                <a:off x="217120" y="4586643"/>
                <a:ext cx="1170940" cy="3700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ea typeface="MS Mincho" charset="0"/>
                          <a:cs typeface="Cambria Math" panose="02040503050406030204" pitchFamily="18" charset="0"/>
                        </a:rPr>
                        <m:t>𝐷</m:t>
                      </m:r>
                    </m:oMath>
                  </m:oMathPara>
                </a14:m>
                <a:endParaRPr kumimoji="0" lang="en-US" altLang="zh-CN" sz="1800" b="0" i="1" u="none" strike="noStrike" kern="1200" cap="none" spc="0" normalizeH="0" baseline="0" noProof="0" dirty="0">
                  <a:ln>
                    <a:noFill/>
                  </a:ln>
                  <a:solidFill>
                    <a:prstClr val="black"/>
                  </a:solidFill>
                  <a:effectLst/>
                  <a:uLnTx/>
                  <a:uFillTx/>
                  <a:latin typeface="Cambria Math" panose="02040503050406030204" pitchFamily="18" charset="0"/>
                  <a:ea typeface="MS Mincho" charset="0"/>
                  <a:cs typeface="Cambria Math" panose="02040503050406030204" pitchFamily="18" charset="0"/>
                </a:endParaRPr>
              </a:p>
            </p:txBody>
          </p:sp>
        </mc:Choice>
        <mc:Fallback xmlns="">
          <p:sp>
            <p:nvSpPr>
              <p:cNvPr id="30" name="文本框 29">
                <a:extLst>
                  <a:ext uri="{FF2B5EF4-FFF2-40B4-BE49-F238E27FC236}">
                    <a16:creationId xmlns:a16="http://schemas.microsoft.com/office/drawing/2014/main" id="{7853A5AF-294C-C54C-A78E-F9A482AB1C16}"/>
                  </a:ext>
                </a:extLst>
              </p:cNvPr>
              <p:cNvSpPr txBox="1">
                <a:spLocks noRot="1" noChangeAspect="1" noMove="1" noResize="1" noEditPoints="1" noAdjustHandles="1" noChangeArrowheads="1" noChangeShapeType="1" noTextEdit="1"/>
              </p:cNvSpPr>
              <p:nvPr/>
            </p:nvSpPr>
            <p:spPr>
              <a:xfrm>
                <a:off x="217120" y="4586643"/>
                <a:ext cx="1170940" cy="370038"/>
              </a:xfrm>
              <a:prstGeom prst="rect">
                <a:avLst/>
              </a:prstGeom>
              <a:blipFill>
                <a:blip r:embed="rId4"/>
                <a:stretch>
                  <a:fillRect/>
                </a:stretch>
              </a:blipFill>
            </p:spPr>
            <p:txBody>
              <a:bodyPr/>
              <a:lstStyle/>
              <a:p>
                <a:r>
                  <a:rPr lang="zh-CN" altLang="en-US">
                    <a:noFill/>
                  </a:rPr>
                  <a:t> </a:t>
                </a:r>
              </a:p>
            </p:txBody>
          </p:sp>
        </mc:Fallback>
      </mc:AlternateContent>
      <p:pic>
        <p:nvPicPr>
          <p:cNvPr id="31" name="图片 30">
            <a:extLst>
              <a:ext uri="{FF2B5EF4-FFF2-40B4-BE49-F238E27FC236}">
                <a16:creationId xmlns:a16="http://schemas.microsoft.com/office/drawing/2014/main" id="{73EF84B6-1756-DC43-B806-051690F924F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2922122" y="2963870"/>
            <a:ext cx="729728" cy="729728"/>
          </a:xfrm>
          <a:prstGeom prst="rect">
            <a:avLst/>
          </a:prstGeom>
        </p:spPr>
      </p:pic>
      <mc:AlternateContent xmlns:mc="http://schemas.openxmlformats.org/markup-compatibility/2006" xmlns:a14="http://schemas.microsoft.com/office/drawing/2010/main">
        <mc:Choice Requires="a14">
          <p:sp>
            <p:nvSpPr>
              <p:cNvPr id="33" name="文本框 32">
                <a:extLst>
                  <a:ext uri="{FF2B5EF4-FFF2-40B4-BE49-F238E27FC236}">
                    <a16:creationId xmlns:a16="http://schemas.microsoft.com/office/drawing/2014/main" id="{8FA28CA4-17B2-3142-84C2-D7F35A1AC179}"/>
                  </a:ext>
                </a:extLst>
              </p:cNvPr>
              <p:cNvSpPr txBox="1"/>
              <p:nvPr/>
            </p:nvSpPr>
            <p:spPr>
              <a:xfrm>
                <a:off x="2708827" y="3664577"/>
                <a:ext cx="1170940" cy="3700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ea typeface="MS Mincho" charset="0"/>
                              <a:cs typeface="Cambria Math" panose="02040503050406030204" pitchFamily="18" charset="0"/>
                            </a:rPr>
                          </m:ctrlPr>
                        </m:sSubPr>
                        <m:e>
                          <m: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ea typeface="MS Mincho" charset="0"/>
                              <a:cs typeface="Cambria Math" panose="02040503050406030204" pitchFamily="18" charset="0"/>
                            </a:rPr>
                            <m:t>𝑉</m:t>
                          </m:r>
                        </m:e>
                        <m:sub>
                          <m: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ea typeface="MS Mincho" charset="0"/>
                              <a:cs typeface="Cambria Math" panose="02040503050406030204" pitchFamily="18" charset="0"/>
                            </a:rPr>
                            <m:t>1</m:t>
                          </m:r>
                        </m:sub>
                      </m:sSub>
                    </m:oMath>
                  </m:oMathPara>
                </a14:m>
                <a:endParaRPr kumimoji="0" lang="en-US" altLang="zh-CN" sz="1800" b="0" i="1" u="none" strike="noStrike" kern="1200" cap="none" spc="0" normalizeH="0" baseline="0" noProof="0" dirty="0">
                  <a:ln>
                    <a:noFill/>
                  </a:ln>
                  <a:solidFill>
                    <a:prstClr val="black"/>
                  </a:solidFill>
                  <a:effectLst/>
                  <a:uLnTx/>
                  <a:uFillTx/>
                  <a:latin typeface="Cambria Math" panose="02040503050406030204" pitchFamily="18" charset="0"/>
                  <a:ea typeface="MS Mincho" charset="0"/>
                  <a:cs typeface="Cambria Math" panose="02040503050406030204" pitchFamily="18" charset="0"/>
                </a:endParaRPr>
              </a:p>
            </p:txBody>
          </p:sp>
        </mc:Choice>
        <mc:Fallback xmlns="">
          <p:sp>
            <p:nvSpPr>
              <p:cNvPr id="33" name="文本框 32">
                <a:extLst>
                  <a:ext uri="{FF2B5EF4-FFF2-40B4-BE49-F238E27FC236}">
                    <a16:creationId xmlns:a16="http://schemas.microsoft.com/office/drawing/2014/main" id="{8FA28CA4-17B2-3142-84C2-D7F35A1AC179}"/>
                  </a:ext>
                </a:extLst>
              </p:cNvPr>
              <p:cNvSpPr txBox="1">
                <a:spLocks noRot="1" noChangeAspect="1" noMove="1" noResize="1" noEditPoints="1" noAdjustHandles="1" noChangeArrowheads="1" noChangeShapeType="1" noTextEdit="1"/>
              </p:cNvSpPr>
              <p:nvPr/>
            </p:nvSpPr>
            <p:spPr>
              <a:xfrm>
                <a:off x="2708827" y="3664577"/>
                <a:ext cx="1170940" cy="370038"/>
              </a:xfrm>
              <a:prstGeom prst="rect">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4" name="文本框 33">
                <a:extLst>
                  <a:ext uri="{FF2B5EF4-FFF2-40B4-BE49-F238E27FC236}">
                    <a16:creationId xmlns:a16="http://schemas.microsoft.com/office/drawing/2014/main" id="{3568EF01-6B70-564C-B8C7-9D496F915CB3}"/>
                  </a:ext>
                </a:extLst>
              </p:cNvPr>
              <p:cNvSpPr txBox="1"/>
              <p:nvPr/>
            </p:nvSpPr>
            <p:spPr>
              <a:xfrm>
                <a:off x="2633562" y="5733812"/>
                <a:ext cx="129222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𝑉</m:t>
                          </m:r>
                        </m:e>
                        <m:sub>
                          <m: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2</m:t>
                          </m:r>
                        </m:sub>
                      </m:sSub>
                    </m:oMath>
                  </m:oMathPara>
                </a14:m>
                <a:endParaRPr kumimoji="0" lang="en-US" altLang="zh-CN" sz="1800" b="0" i="1" u="none" strike="noStrike" kern="1200" cap="none" spc="0" normalizeH="0" baseline="0" noProof="0" dirty="0">
                  <a:ln>
                    <a:noFill/>
                  </a:ln>
                  <a:solidFill>
                    <a:prstClr val="black"/>
                  </a:solidFill>
                  <a:effectLst/>
                  <a:uLnTx/>
                  <a:uFillTx/>
                  <a:latin typeface="Cambria Math" panose="02040503050406030204" pitchFamily="18" charset="0"/>
                  <a:ea typeface="MS Mincho" charset="0"/>
                  <a:cs typeface="Cambria Math" panose="02040503050406030204" pitchFamily="18" charset="0"/>
                </a:endParaRPr>
              </a:p>
            </p:txBody>
          </p:sp>
        </mc:Choice>
        <mc:Fallback xmlns="">
          <p:sp>
            <p:nvSpPr>
              <p:cNvPr id="34" name="文本框 33">
                <a:extLst>
                  <a:ext uri="{FF2B5EF4-FFF2-40B4-BE49-F238E27FC236}">
                    <a16:creationId xmlns:a16="http://schemas.microsoft.com/office/drawing/2014/main" id="{3568EF01-6B70-564C-B8C7-9D496F915CB3}"/>
                  </a:ext>
                </a:extLst>
              </p:cNvPr>
              <p:cNvSpPr txBox="1">
                <a:spLocks noRot="1" noChangeAspect="1" noMove="1" noResize="1" noEditPoints="1" noAdjustHandles="1" noChangeArrowheads="1" noChangeShapeType="1" noTextEdit="1"/>
              </p:cNvSpPr>
              <p:nvPr/>
            </p:nvSpPr>
            <p:spPr>
              <a:xfrm>
                <a:off x="2633562" y="5733812"/>
                <a:ext cx="1292225" cy="369332"/>
              </a:xfrm>
              <a:prstGeom prst="rect">
                <a:avLst/>
              </a:prstGeom>
              <a:blipFill>
                <a:blip r:embed="rId7"/>
                <a:stretch>
                  <a:fillRect/>
                </a:stretch>
              </a:blipFill>
            </p:spPr>
            <p:txBody>
              <a:bodyPr/>
              <a:lstStyle/>
              <a:p>
                <a:r>
                  <a:rPr lang="zh-CN" altLang="en-US">
                    <a:noFill/>
                  </a:rPr>
                  <a:t> </a:t>
                </a:r>
              </a:p>
            </p:txBody>
          </p:sp>
        </mc:Fallback>
      </mc:AlternateContent>
      <p:pic>
        <p:nvPicPr>
          <p:cNvPr id="35" name="图片 34">
            <a:extLst>
              <a:ext uri="{FF2B5EF4-FFF2-40B4-BE49-F238E27FC236}">
                <a16:creationId xmlns:a16="http://schemas.microsoft.com/office/drawing/2014/main" id="{760C7FB2-0C9E-BB43-BD69-0902D0F8103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2922122" y="5049977"/>
            <a:ext cx="729728" cy="729728"/>
          </a:xfrm>
          <a:prstGeom prst="rect">
            <a:avLst/>
          </a:prstGeom>
        </p:spPr>
      </p:pic>
      <p:cxnSp>
        <p:nvCxnSpPr>
          <p:cNvPr id="36" name="直线箭头连接符 35">
            <a:extLst>
              <a:ext uri="{FF2B5EF4-FFF2-40B4-BE49-F238E27FC236}">
                <a16:creationId xmlns:a16="http://schemas.microsoft.com/office/drawing/2014/main" id="{9D84D288-C62C-F541-B5C6-11108F2B3A1B}"/>
              </a:ext>
            </a:extLst>
          </p:cNvPr>
          <p:cNvCxnSpPr>
            <a:cxnSpLocks/>
          </p:cNvCxnSpPr>
          <p:nvPr/>
        </p:nvCxnSpPr>
        <p:spPr>
          <a:xfrm flipV="1">
            <a:off x="1275803" y="3502464"/>
            <a:ext cx="1452361" cy="689838"/>
          </a:xfrm>
          <a:prstGeom prst="straightConnector1">
            <a:avLst/>
          </a:prstGeom>
          <a:ln w="19050">
            <a:solidFill>
              <a:srgbClr val="548235"/>
            </a:solidFill>
            <a:tailEnd type="triangle"/>
          </a:ln>
        </p:spPr>
        <p:style>
          <a:lnRef idx="1">
            <a:schemeClr val="accent1"/>
          </a:lnRef>
          <a:fillRef idx="0">
            <a:schemeClr val="accent1"/>
          </a:fillRef>
          <a:effectRef idx="0">
            <a:schemeClr val="accent1"/>
          </a:effectRef>
          <a:fontRef idx="minor">
            <a:schemeClr val="tx1"/>
          </a:fontRef>
        </p:style>
      </p:cxnSp>
      <p:cxnSp>
        <p:nvCxnSpPr>
          <p:cNvPr id="37" name="直线箭头连接符 36">
            <a:extLst>
              <a:ext uri="{FF2B5EF4-FFF2-40B4-BE49-F238E27FC236}">
                <a16:creationId xmlns:a16="http://schemas.microsoft.com/office/drawing/2014/main" id="{753CBF81-C121-DD42-9425-680A3DDBBEA8}"/>
              </a:ext>
            </a:extLst>
          </p:cNvPr>
          <p:cNvCxnSpPr>
            <a:cxnSpLocks/>
          </p:cNvCxnSpPr>
          <p:nvPr/>
        </p:nvCxnSpPr>
        <p:spPr>
          <a:xfrm>
            <a:off x="1298548" y="4677158"/>
            <a:ext cx="1456299" cy="745637"/>
          </a:xfrm>
          <a:prstGeom prst="straightConnector1">
            <a:avLst/>
          </a:prstGeom>
          <a:ln w="19050">
            <a:solidFill>
              <a:srgbClr val="548235"/>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8" name="文本框 37">
                <a:extLst>
                  <a:ext uri="{FF2B5EF4-FFF2-40B4-BE49-F238E27FC236}">
                    <a16:creationId xmlns:a16="http://schemas.microsoft.com/office/drawing/2014/main" id="{2AC3FF5C-165B-8746-B903-BB1948448F1B}"/>
                  </a:ext>
                </a:extLst>
              </p:cNvPr>
              <p:cNvSpPr txBox="1"/>
              <p:nvPr/>
            </p:nvSpPr>
            <p:spPr>
              <a:xfrm>
                <a:off x="1442418" y="3496020"/>
                <a:ext cx="729728" cy="3683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altLang="zh-CN" sz="1800" b="0" i="1" u="none" strike="noStrike" kern="1200" cap="none" spc="0" normalizeH="0" baseline="0" noProof="0" smtClean="0">
                          <a:ln>
                            <a:noFill/>
                          </a:ln>
                          <a:solidFill>
                            <a:schemeClr val="accent6">
                              <a:lumMod val="75000"/>
                            </a:schemeClr>
                          </a:solidFill>
                          <a:effectLst/>
                          <a:uLnTx/>
                          <a:uFillTx/>
                          <a:latin typeface="Cambria Math" panose="02040503050406030204" pitchFamily="18" charset="0"/>
                          <a:cs typeface="+mn-cs"/>
                        </a:rPr>
                        <m:t>𝑦</m:t>
                      </m:r>
                      <m:r>
                        <a:rPr kumimoji="0" lang="en-US" altLang="zh-CN" sz="1800" b="0" i="1" u="none" strike="noStrike" kern="1200" cap="none" spc="0" normalizeH="0" baseline="0" noProof="0" smtClean="0">
                          <a:ln>
                            <a:noFill/>
                          </a:ln>
                          <a:solidFill>
                            <a:schemeClr val="accent6">
                              <a:lumMod val="75000"/>
                            </a:schemeClr>
                          </a:solidFill>
                          <a:effectLst/>
                          <a:uLnTx/>
                          <a:uFillTx/>
                          <a:latin typeface="Cambria Math" panose="02040503050406030204" pitchFamily="18" charset="0"/>
                          <a:cs typeface="+mn-cs"/>
                        </a:rPr>
                        <m:t>,</m:t>
                      </m:r>
                      <m:sSub>
                        <m:sSubPr>
                          <m:ctrlPr>
                            <a:rPr kumimoji="0" lang="en-US" altLang="zh-CN" sz="1800" b="0" i="1" u="none" strike="noStrike" kern="1200" cap="none" spc="0" normalizeH="0" baseline="0" noProof="0" smtClean="0">
                              <a:ln>
                                <a:noFill/>
                              </a:ln>
                              <a:solidFill>
                                <a:schemeClr val="accent6">
                                  <a:lumMod val="75000"/>
                                </a:schemeClr>
                              </a:solidFill>
                              <a:effectLst/>
                              <a:uLnTx/>
                              <a:uFillTx/>
                              <a:latin typeface="Cambria Math" panose="02040503050406030204" pitchFamily="18" charset="0"/>
                              <a:cs typeface="+mn-cs"/>
                            </a:rPr>
                          </m:ctrlPr>
                        </m:sSubPr>
                        <m:e>
                          <m:r>
                            <a:rPr kumimoji="0" lang="en-US" altLang="zh-CN" sz="1800" b="0" i="1" u="none" strike="noStrike" kern="1200" cap="none" spc="0" normalizeH="0" baseline="0" noProof="0" smtClean="0">
                              <a:ln>
                                <a:noFill/>
                              </a:ln>
                              <a:solidFill>
                                <a:schemeClr val="accent6">
                                  <a:lumMod val="75000"/>
                                </a:schemeClr>
                              </a:solidFill>
                              <a:effectLst/>
                              <a:uLnTx/>
                              <a:uFillTx/>
                              <a:latin typeface="Cambria Math" panose="02040503050406030204" pitchFamily="18" charset="0"/>
                              <a:cs typeface="+mn-cs"/>
                            </a:rPr>
                            <m:t>𝜋</m:t>
                          </m:r>
                        </m:e>
                        <m:sub>
                          <m:r>
                            <a:rPr kumimoji="0" lang="en-US" altLang="zh-CN" sz="1800" b="0" i="1" u="none" strike="noStrike" kern="1200" cap="none" spc="0" normalizeH="0" baseline="0" noProof="0" smtClean="0">
                              <a:ln>
                                <a:noFill/>
                              </a:ln>
                              <a:solidFill>
                                <a:schemeClr val="accent6">
                                  <a:lumMod val="75000"/>
                                </a:schemeClr>
                              </a:solidFill>
                              <a:effectLst/>
                              <a:uLnTx/>
                              <a:uFillTx/>
                              <a:latin typeface="Cambria Math" panose="02040503050406030204" pitchFamily="18" charset="0"/>
                              <a:cs typeface="+mn-cs"/>
                            </a:rPr>
                            <m:t>1</m:t>
                          </m:r>
                        </m:sub>
                      </m:sSub>
                    </m:oMath>
                  </m:oMathPara>
                </a14:m>
                <a:endParaRPr kumimoji="0" lang="zh-CN" altLang="en-US" sz="1800" b="0" i="0" u="none" strike="noStrike" kern="1200" cap="none" spc="0" normalizeH="0" baseline="0" noProof="0" dirty="0">
                  <a:ln>
                    <a:noFill/>
                  </a:ln>
                  <a:solidFill>
                    <a:schemeClr val="accent6">
                      <a:lumMod val="75000"/>
                    </a:schemeClr>
                  </a:solidFill>
                  <a:effectLst/>
                  <a:uLnTx/>
                  <a:uFillTx/>
                  <a:latin typeface="等线"/>
                  <a:ea typeface="等线" panose="02010600030101010101" pitchFamily="2" charset="-122"/>
                  <a:cs typeface="+mn-cs"/>
                </a:endParaRPr>
              </a:p>
            </p:txBody>
          </p:sp>
        </mc:Choice>
        <mc:Fallback xmlns="">
          <p:sp>
            <p:nvSpPr>
              <p:cNvPr id="38" name="文本框 37">
                <a:extLst>
                  <a:ext uri="{FF2B5EF4-FFF2-40B4-BE49-F238E27FC236}">
                    <a16:creationId xmlns:a16="http://schemas.microsoft.com/office/drawing/2014/main" id="{2AC3FF5C-165B-8746-B903-BB1948448F1B}"/>
                  </a:ext>
                </a:extLst>
              </p:cNvPr>
              <p:cNvSpPr txBox="1">
                <a:spLocks noRot="1" noChangeAspect="1" noMove="1" noResize="1" noEditPoints="1" noAdjustHandles="1" noChangeArrowheads="1" noChangeShapeType="1" noTextEdit="1"/>
              </p:cNvSpPr>
              <p:nvPr/>
            </p:nvSpPr>
            <p:spPr>
              <a:xfrm>
                <a:off x="1442418" y="3496020"/>
                <a:ext cx="729728" cy="368300"/>
              </a:xfrm>
              <a:prstGeom prst="rect">
                <a:avLst/>
              </a:prstGeom>
              <a:blipFill>
                <a:blip r:embed="rId8"/>
                <a:stretch>
                  <a:fillRect b="-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9" name="文本框 38">
                <a:extLst>
                  <a:ext uri="{FF2B5EF4-FFF2-40B4-BE49-F238E27FC236}">
                    <a16:creationId xmlns:a16="http://schemas.microsoft.com/office/drawing/2014/main" id="{AB4B8489-B6BE-AF42-9617-FE7D11BC22B9}"/>
                  </a:ext>
                </a:extLst>
              </p:cNvPr>
              <p:cNvSpPr txBox="1"/>
              <p:nvPr/>
            </p:nvSpPr>
            <p:spPr>
              <a:xfrm>
                <a:off x="1469101" y="5049976"/>
                <a:ext cx="729728" cy="3683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altLang="zh-CN" sz="1800" b="0" i="1" u="none" strike="noStrike" kern="1200" cap="none" spc="0" normalizeH="0" baseline="0" noProof="0" smtClean="0">
                          <a:ln>
                            <a:noFill/>
                          </a:ln>
                          <a:solidFill>
                            <a:schemeClr val="accent6">
                              <a:lumMod val="75000"/>
                            </a:schemeClr>
                          </a:solidFill>
                          <a:effectLst/>
                          <a:uLnTx/>
                          <a:uFillTx/>
                          <a:latin typeface="Cambria Math" panose="02040503050406030204" pitchFamily="18" charset="0"/>
                          <a:cs typeface="+mn-cs"/>
                        </a:rPr>
                        <m:t>𝑦</m:t>
                      </m:r>
                      <m:r>
                        <a:rPr kumimoji="0" lang="en-US" altLang="zh-CN" sz="1800" b="0" i="1" u="none" strike="noStrike" kern="1200" cap="none" spc="0" normalizeH="0" baseline="0" noProof="0" smtClean="0">
                          <a:ln>
                            <a:noFill/>
                          </a:ln>
                          <a:solidFill>
                            <a:schemeClr val="accent6">
                              <a:lumMod val="75000"/>
                            </a:schemeClr>
                          </a:solidFill>
                          <a:effectLst/>
                          <a:uLnTx/>
                          <a:uFillTx/>
                          <a:latin typeface="Cambria Math" panose="02040503050406030204" pitchFamily="18" charset="0"/>
                          <a:cs typeface="+mn-cs"/>
                        </a:rPr>
                        <m:t>,</m:t>
                      </m:r>
                      <m:sSub>
                        <m:sSubPr>
                          <m:ctrlPr>
                            <a:rPr kumimoji="0" lang="en-US" altLang="zh-CN" sz="1800" b="0" i="1" u="none" strike="noStrike" kern="1200" cap="none" spc="0" normalizeH="0" baseline="0" noProof="0" smtClean="0">
                              <a:ln>
                                <a:noFill/>
                              </a:ln>
                              <a:solidFill>
                                <a:schemeClr val="accent6">
                                  <a:lumMod val="75000"/>
                                </a:schemeClr>
                              </a:solidFill>
                              <a:effectLst/>
                              <a:uLnTx/>
                              <a:uFillTx/>
                              <a:latin typeface="Cambria Math" panose="02040503050406030204" pitchFamily="18" charset="0"/>
                              <a:cs typeface="+mn-cs"/>
                            </a:rPr>
                          </m:ctrlPr>
                        </m:sSubPr>
                        <m:e>
                          <m:r>
                            <a:rPr kumimoji="0" lang="en-US" altLang="zh-CN" sz="1800" b="0" i="1" u="none" strike="noStrike" kern="1200" cap="none" spc="0" normalizeH="0" baseline="0" noProof="0" smtClean="0">
                              <a:ln>
                                <a:noFill/>
                              </a:ln>
                              <a:solidFill>
                                <a:schemeClr val="accent6">
                                  <a:lumMod val="75000"/>
                                </a:schemeClr>
                              </a:solidFill>
                              <a:effectLst/>
                              <a:uLnTx/>
                              <a:uFillTx/>
                              <a:latin typeface="Cambria Math" panose="02040503050406030204" pitchFamily="18" charset="0"/>
                              <a:cs typeface="+mn-cs"/>
                            </a:rPr>
                            <m:t>𝜋</m:t>
                          </m:r>
                        </m:e>
                        <m:sub>
                          <m:r>
                            <a:rPr kumimoji="0" lang="en-US" altLang="zh-CN" sz="1800" b="0" i="1" u="none" strike="noStrike" kern="1200" cap="none" spc="0" normalizeH="0" baseline="0" noProof="0" smtClean="0">
                              <a:ln>
                                <a:noFill/>
                              </a:ln>
                              <a:solidFill>
                                <a:schemeClr val="accent6">
                                  <a:lumMod val="75000"/>
                                </a:schemeClr>
                              </a:solidFill>
                              <a:effectLst/>
                              <a:uLnTx/>
                              <a:uFillTx/>
                              <a:latin typeface="Cambria Math" panose="02040503050406030204" pitchFamily="18" charset="0"/>
                              <a:cs typeface="+mn-cs"/>
                            </a:rPr>
                            <m:t>2</m:t>
                          </m:r>
                        </m:sub>
                      </m:sSub>
                    </m:oMath>
                  </m:oMathPara>
                </a14:m>
                <a:endParaRPr kumimoji="0" lang="zh-CN" altLang="en-US" sz="1800" b="0" i="0" u="none" strike="noStrike" kern="1200" cap="none" spc="0" normalizeH="0" baseline="0" noProof="0" dirty="0">
                  <a:ln>
                    <a:noFill/>
                  </a:ln>
                  <a:solidFill>
                    <a:prstClr val="black"/>
                  </a:solidFill>
                  <a:effectLst/>
                  <a:uLnTx/>
                  <a:uFillTx/>
                  <a:latin typeface="等线"/>
                  <a:ea typeface="等线" panose="02010600030101010101" pitchFamily="2" charset="-122"/>
                  <a:cs typeface="+mn-cs"/>
                </a:endParaRPr>
              </a:p>
            </p:txBody>
          </p:sp>
        </mc:Choice>
        <mc:Fallback xmlns="">
          <p:sp>
            <p:nvSpPr>
              <p:cNvPr id="39" name="文本框 38">
                <a:extLst>
                  <a:ext uri="{FF2B5EF4-FFF2-40B4-BE49-F238E27FC236}">
                    <a16:creationId xmlns:a16="http://schemas.microsoft.com/office/drawing/2014/main" id="{AB4B8489-B6BE-AF42-9617-FE7D11BC22B9}"/>
                  </a:ext>
                </a:extLst>
              </p:cNvPr>
              <p:cNvSpPr txBox="1">
                <a:spLocks noRot="1" noChangeAspect="1" noMove="1" noResize="1" noEditPoints="1" noAdjustHandles="1" noChangeArrowheads="1" noChangeShapeType="1" noTextEdit="1"/>
              </p:cNvSpPr>
              <p:nvPr/>
            </p:nvSpPr>
            <p:spPr>
              <a:xfrm>
                <a:off x="1469101" y="5049976"/>
                <a:ext cx="729728" cy="368300"/>
              </a:xfrm>
              <a:prstGeom prst="rect">
                <a:avLst/>
              </a:prstGeom>
              <a:blipFill>
                <a:blip r:embed="rId9"/>
                <a:stretch>
                  <a:fillRect b="-10000"/>
                </a:stretch>
              </a:blipFill>
            </p:spPr>
            <p:txBody>
              <a:bodyPr/>
              <a:lstStyle/>
              <a:p>
                <a:r>
                  <a:rPr lang="zh-CN" altLang="en-US">
                    <a:noFill/>
                  </a:rPr>
                  <a:t> </a:t>
                </a:r>
              </a:p>
            </p:txBody>
          </p:sp>
        </mc:Fallback>
      </mc:AlternateContent>
      <p:cxnSp>
        <p:nvCxnSpPr>
          <p:cNvPr id="17" name="直线箭头连接符 16">
            <a:extLst>
              <a:ext uri="{FF2B5EF4-FFF2-40B4-BE49-F238E27FC236}">
                <a16:creationId xmlns:a16="http://schemas.microsoft.com/office/drawing/2014/main" id="{D5C6B48E-FB2C-A249-B125-740A90534041}"/>
              </a:ext>
            </a:extLst>
          </p:cNvPr>
          <p:cNvCxnSpPr/>
          <p:nvPr/>
        </p:nvCxnSpPr>
        <p:spPr>
          <a:xfrm>
            <a:off x="3118891" y="4150057"/>
            <a:ext cx="0" cy="764379"/>
          </a:xfrm>
          <a:prstGeom prst="straightConnector1">
            <a:avLst/>
          </a:prstGeom>
          <a:ln w="1905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直线箭头连接符 41">
            <a:extLst>
              <a:ext uri="{FF2B5EF4-FFF2-40B4-BE49-F238E27FC236}">
                <a16:creationId xmlns:a16="http://schemas.microsoft.com/office/drawing/2014/main" id="{D55D2B49-BB42-B74D-9615-886F0D8B6801}"/>
              </a:ext>
            </a:extLst>
          </p:cNvPr>
          <p:cNvCxnSpPr/>
          <p:nvPr/>
        </p:nvCxnSpPr>
        <p:spPr>
          <a:xfrm>
            <a:off x="3456486" y="4150057"/>
            <a:ext cx="0" cy="764379"/>
          </a:xfrm>
          <a:prstGeom prst="straightConnector1">
            <a:avLst/>
          </a:prstGeom>
          <a:ln w="19050">
            <a:solidFill>
              <a:schemeClr val="accent4">
                <a:lumMod val="75000"/>
              </a:schemeClr>
            </a:solidFill>
            <a:headEnd type="triangle"/>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4" name="文本框 43">
                <a:extLst>
                  <a:ext uri="{FF2B5EF4-FFF2-40B4-BE49-F238E27FC236}">
                    <a16:creationId xmlns:a16="http://schemas.microsoft.com/office/drawing/2014/main" id="{85362B79-8030-5541-BD28-8B1DE1474DE5}"/>
                  </a:ext>
                </a:extLst>
              </p:cNvPr>
              <p:cNvSpPr txBox="1"/>
              <p:nvPr/>
            </p:nvSpPr>
            <p:spPr>
              <a:xfrm>
                <a:off x="224624" y="2116901"/>
                <a:ext cx="10435660" cy="577850"/>
              </a:xfrm>
              <a:prstGeom prst="rect">
                <a:avLst/>
              </a:prstGeom>
              <a:noFill/>
            </p:spPr>
            <p:txBody>
              <a:bodyPr wrap="square">
                <a:spAutoFit/>
              </a:bodyPr>
              <a:lstStyle/>
              <a:p>
                <a:pPr>
                  <a:lnSpc>
                    <a:spcPct val="150000"/>
                  </a:lnSpc>
                </a:pPr>
                <a:r>
                  <a:rPr kumimoji="1" lang="en-US" altLang="zh-CN" sz="2400" dirty="0">
                    <a:solidFill>
                      <a:schemeClr val="accent4">
                        <a:lumMod val="75000"/>
                      </a:schemeClr>
                    </a:solidFill>
                    <a:latin typeface="Arial" charset="0"/>
                    <a:ea typeface="Arial" charset="0"/>
                    <a:cs typeface="Arial" charset="0"/>
                  </a:rPr>
                  <a:t>(2) Verifiers communicate with each other to check if </a:t>
                </a:r>
                <a14:m>
                  <m:oMath xmlns:m="http://schemas.openxmlformats.org/officeDocument/2006/math">
                    <m:sSub>
                      <m:sSubPr>
                        <m:ctrlPr>
                          <a:rPr kumimoji="1" lang="en-US" altLang="zh-CN" sz="2400" i="1">
                            <a:solidFill>
                              <a:schemeClr val="accent4">
                                <a:lumMod val="75000"/>
                              </a:schemeClr>
                            </a:solidFill>
                            <a:latin typeface="Cambria Math" panose="02040503050406030204" pitchFamily="18" charset="0"/>
                            <a:ea typeface="Arial" charset="0"/>
                            <a:cs typeface="Arial" charset="0"/>
                          </a:rPr>
                        </m:ctrlPr>
                      </m:sSubPr>
                      <m:e>
                        <m:r>
                          <a:rPr kumimoji="1" lang="en-US" altLang="zh-CN" sz="2400" i="1">
                            <a:solidFill>
                              <a:schemeClr val="accent4">
                                <a:lumMod val="75000"/>
                              </a:schemeClr>
                            </a:solidFill>
                            <a:latin typeface="Cambria Math" panose="02040503050406030204" pitchFamily="18" charset="0"/>
                            <a:ea typeface="Arial" charset="0"/>
                            <a:cs typeface="Arial" charset="0"/>
                          </a:rPr>
                          <m:t>𝜋</m:t>
                        </m:r>
                      </m:e>
                      <m:sub>
                        <m:r>
                          <a:rPr kumimoji="1" lang="en-US" altLang="zh-CN" sz="2400" i="1">
                            <a:solidFill>
                              <a:schemeClr val="accent4">
                                <a:lumMod val="75000"/>
                              </a:schemeClr>
                            </a:solidFill>
                            <a:latin typeface="Cambria Math" panose="02040503050406030204" pitchFamily="18" charset="0"/>
                            <a:ea typeface="Arial" charset="0"/>
                            <a:cs typeface="Arial" charset="0"/>
                          </a:rPr>
                          <m:t>1</m:t>
                        </m:r>
                      </m:sub>
                    </m:sSub>
                    <m:r>
                      <a:rPr kumimoji="1" lang="en-US" altLang="zh-CN" sz="2400" i="1">
                        <a:solidFill>
                          <a:schemeClr val="accent4">
                            <a:lumMod val="75000"/>
                          </a:schemeClr>
                        </a:solidFill>
                        <a:latin typeface="Cambria Math" panose="02040503050406030204" pitchFamily="18" charset="0"/>
                        <a:ea typeface="Arial" charset="0"/>
                        <a:cs typeface="Arial" charset="0"/>
                      </a:rPr>
                      <m:t>,</m:t>
                    </m:r>
                    <m:sSub>
                      <m:sSubPr>
                        <m:ctrlPr>
                          <a:rPr kumimoji="1" lang="en-US" altLang="zh-CN" sz="2400" i="1">
                            <a:solidFill>
                              <a:schemeClr val="accent4">
                                <a:lumMod val="75000"/>
                              </a:schemeClr>
                            </a:solidFill>
                            <a:latin typeface="Cambria Math" panose="02040503050406030204" pitchFamily="18" charset="0"/>
                            <a:ea typeface="Arial" charset="0"/>
                            <a:cs typeface="Arial" charset="0"/>
                          </a:rPr>
                        </m:ctrlPr>
                      </m:sSubPr>
                      <m:e>
                        <m:r>
                          <a:rPr kumimoji="1" lang="en-US" altLang="zh-CN" sz="2400" i="1">
                            <a:solidFill>
                              <a:schemeClr val="accent4">
                                <a:lumMod val="75000"/>
                              </a:schemeClr>
                            </a:solidFill>
                            <a:latin typeface="Cambria Math" panose="02040503050406030204" pitchFamily="18" charset="0"/>
                            <a:ea typeface="Arial" charset="0"/>
                            <a:cs typeface="Arial" charset="0"/>
                          </a:rPr>
                          <m:t>𝜋</m:t>
                        </m:r>
                      </m:e>
                      <m:sub>
                        <m:r>
                          <a:rPr kumimoji="1" lang="en-US" altLang="zh-CN" sz="2400" i="1">
                            <a:solidFill>
                              <a:schemeClr val="accent4">
                                <a:lumMod val="75000"/>
                              </a:schemeClr>
                            </a:solidFill>
                            <a:latin typeface="Cambria Math" panose="02040503050406030204" pitchFamily="18" charset="0"/>
                            <a:ea typeface="Arial" charset="0"/>
                            <a:cs typeface="Arial" charset="0"/>
                          </a:rPr>
                          <m:t>2</m:t>
                        </m:r>
                      </m:sub>
                    </m:sSub>
                  </m:oMath>
                </a14:m>
                <a:r>
                  <a:rPr kumimoji="1" lang="en-US" altLang="zh-CN" sz="2400" dirty="0">
                    <a:solidFill>
                      <a:schemeClr val="accent4">
                        <a:lumMod val="75000"/>
                      </a:schemeClr>
                    </a:solidFill>
                    <a:latin typeface="Arial" charset="0"/>
                    <a:ea typeface="Arial" charset="0"/>
                    <a:cs typeface="Arial" charset="0"/>
                  </a:rPr>
                  <a:t> are correct.</a:t>
                </a:r>
              </a:p>
            </p:txBody>
          </p:sp>
        </mc:Choice>
        <mc:Fallback xmlns="">
          <p:sp>
            <p:nvSpPr>
              <p:cNvPr id="44" name="文本框 43">
                <a:extLst>
                  <a:ext uri="{FF2B5EF4-FFF2-40B4-BE49-F238E27FC236}">
                    <a16:creationId xmlns:a16="http://schemas.microsoft.com/office/drawing/2014/main" id="{85362B79-8030-5541-BD28-8B1DE1474DE5}"/>
                  </a:ext>
                </a:extLst>
              </p:cNvPr>
              <p:cNvSpPr txBox="1">
                <a:spLocks noRot="1" noChangeAspect="1" noMove="1" noResize="1" noEditPoints="1" noAdjustHandles="1" noChangeArrowheads="1" noChangeShapeType="1" noTextEdit="1"/>
              </p:cNvSpPr>
              <p:nvPr/>
            </p:nvSpPr>
            <p:spPr>
              <a:xfrm>
                <a:off x="224624" y="2116901"/>
                <a:ext cx="10435660" cy="577850"/>
              </a:xfrm>
              <a:prstGeom prst="rect">
                <a:avLst/>
              </a:prstGeom>
              <a:blipFill>
                <a:blip r:embed="rId10"/>
                <a:stretch>
                  <a:fillRect l="-851" b="-2127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6" name="文本框 45">
                <a:extLst>
                  <a:ext uri="{FF2B5EF4-FFF2-40B4-BE49-F238E27FC236}">
                    <a16:creationId xmlns:a16="http://schemas.microsoft.com/office/drawing/2014/main" id="{3DFAC0B3-950D-8E49-B8FC-40A78837B55A}"/>
                  </a:ext>
                </a:extLst>
              </p:cNvPr>
              <p:cNvSpPr txBox="1"/>
              <p:nvPr/>
            </p:nvSpPr>
            <p:spPr>
              <a:xfrm>
                <a:off x="217120" y="1539051"/>
                <a:ext cx="8926880" cy="577850"/>
              </a:xfrm>
              <a:prstGeom prst="rect">
                <a:avLst/>
              </a:prstGeom>
              <a:noFill/>
            </p:spPr>
            <p:txBody>
              <a:bodyPr wrap="square">
                <a:spAutoFit/>
              </a:bodyPr>
              <a:lstStyle/>
              <a:p>
                <a:pPr>
                  <a:lnSpc>
                    <a:spcPct val="150000"/>
                  </a:lnSpc>
                </a:pPr>
                <a:r>
                  <a:rPr kumimoji="1" lang="en-US" altLang="zh-CN" sz="2400" dirty="0">
                    <a:solidFill>
                      <a:schemeClr val="accent6">
                        <a:lumMod val="75000"/>
                      </a:schemeClr>
                    </a:solidFill>
                    <a:latin typeface="Arial" charset="0"/>
                    <a:ea typeface="Arial" charset="0"/>
                    <a:cs typeface="Arial" charset="0"/>
                  </a:rPr>
                  <a:t>(1) Dealer delivers the result </a:t>
                </a:r>
                <a14:m>
                  <m:oMath xmlns:m="http://schemas.openxmlformats.org/officeDocument/2006/math">
                    <m:r>
                      <a:rPr kumimoji="1" lang="en-US" altLang="zh-CN" sz="2400" b="0" i="1" smtClean="0">
                        <a:solidFill>
                          <a:schemeClr val="accent6">
                            <a:lumMod val="75000"/>
                          </a:schemeClr>
                        </a:solidFill>
                        <a:latin typeface="Cambria Math" panose="02040503050406030204" pitchFamily="18" charset="0"/>
                        <a:ea typeface="Arial" charset="0"/>
                        <a:cs typeface="Arial" charset="0"/>
                      </a:rPr>
                      <m:t>𝑦</m:t>
                    </m:r>
                  </m:oMath>
                </a14:m>
                <a:r>
                  <a:rPr kumimoji="1" lang="en-US" altLang="zh-CN" sz="2400" dirty="0">
                    <a:solidFill>
                      <a:schemeClr val="accent6">
                        <a:lumMod val="75000"/>
                      </a:schemeClr>
                    </a:solidFill>
                    <a:latin typeface="Arial" charset="0"/>
                    <a:ea typeface="Arial" charset="0"/>
                    <a:cs typeface="Arial" charset="0"/>
                  </a:rPr>
                  <a:t> and the “proofs” </a:t>
                </a:r>
                <a14:m>
                  <m:oMath xmlns:m="http://schemas.openxmlformats.org/officeDocument/2006/math">
                    <m:sSub>
                      <m:sSubPr>
                        <m:ctrlPr>
                          <a:rPr kumimoji="1" lang="en-US" altLang="zh-CN" sz="2400" b="0" i="1" smtClean="0">
                            <a:solidFill>
                              <a:schemeClr val="accent6">
                                <a:lumMod val="75000"/>
                              </a:schemeClr>
                            </a:solidFill>
                            <a:latin typeface="Cambria Math" panose="02040503050406030204" pitchFamily="18" charset="0"/>
                            <a:ea typeface="Arial" charset="0"/>
                            <a:cs typeface="Arial" charset="0"/>
                          </a:rPr>
                        </m:ctrlPr>
                      </m:sSubPr>
                      <m:e>
                        <m:r>
                          <a:rPr kumimoji="1" lang="en-US" altLang="zh-CN" sz="2400" b="0" i="1" smtClean="0">
                            <a:solidFill>
                              <a:schemeClr val="accent6">
                                <a:lumMod val="75000"/>
                              </a:schemeClr>
                            </a:solidFill>
                            <a:latin typeface="Cambria Math" panose="02040503050406030204" pitchFamily="18" charset="0"/>
                            <a:ea typeface="Arial" charset="0"/>
                            <a:cs typeface="Arial" charset="0"/>
                          </a:rPr>
                          <m:t>𝜋</m:t>
                        </m:r>
                      </m:e>
                      <m:sub>
                        <m:r>
                          <a:rPr kumimoji="1" lang="en-US" altLang="zh-CN" sz="2400" b="0" i="1" smtClean="0">
                            <a:solidFill>
                              <a:schemeClr val="accent6">
                                <a:lumMod val="75000"/>
                              </a:schemeClr>
                            </a:solidFill>
                            <a:latin typeface="Cambria Math" panose="02040503050406030204" pitchFamily="18" charset="0"/>
                            <a:ea typeface="Arial" charset="0"/>
                            <a:cs typeface="Arial" charset="0"/>
                          </a:rPr>
                          <m:t>1</m:t>
                        </m:r>
                      </m:sub>
                    </m:sSub>
                    <m:r>
                      <a:rPr kumimoji="1" lang="en-US" altLang="zh-CN" sz="2400" b="0" i="1" smtClean="0">
                        <a:solidFill>
                          <a:schemeClr val="accent6">
                            <a:lumMod val="75000"/>
                          </a:schemeClr>
                        </a:solidFill>
                        <a:latin typeface="Cambria Math" panose="02040503050406030204" pitchFamily="18" charset="0"/>
                        <a:ea typeface="Arial" charset="0"/>
                        <a:cs typeface="Arial" charset="0"/>
                      </a:rPr>
                      <m:t>,</m:t>
                    </m:r>
                    <m:sSub>
                      <m:sSubPr>
                        <m:ctrlPr>
                          <a:rPr kumimoji="1" lang="en-US" altLang="zh-CN" sz="2400" b="0" i="1" smtClean="0">
                            <a:solidFill>
                              <a:schemeClr val="accent6">
                                <a:lumMod val="75000"/>
                              </a:schemeClr>
                            </a:solidFill>
                            <a:latin typeface="Cambria Math" panose="02040503050406030204" pitchFamily="18" charset="0"/>
                            <a:ea typeface="Arial" charset="0"/>
                            <a:cs typeface="Arial" charset="0"/>
                          </a:rPr>
                        </m:ctrlPr>
                      </m:sSubPr>
                      <m:e>
                        <m:r>
                          <a:rPr kumimoji="1" lang="en-US" altLang="zh-CN" sz="2400" b="0" i="1" smtClean="0">
                            <a:solidFill>
                              <a:schemeClr val="accent6">
                                <a:lumMod val="75000"/>
                              </a:schemeClr>
                            </a:solidFill>
                            <a:latin typeface="Cambria Math" panose="02040503050406030204" pitchFamily="18" charset="0"/>
                            <a:ea typeface="Arial" charset="0"/>
                            <a:cs typeface="Arial" charset="0"/>
                          </a:rPr>
                          <m:t>𝜋</m:t>
                        </m:r>
                      </m:e>
                      <m:sub>
                        <m:r>
                          <a:rPr kumimoji="1" lang="en-US" altLang="zh-CN" sz="2400" b="0" i="1" smtClean="0">
                            <a:solidFill>
                              <a:schemeClr val="accent6">
                                <a:lumMod val="75000"/>
                              </a:schemeClr>
                            </a:solidFill>
                            <a:latin typeface="Cambria Math" panose="02040503050406030204" pitchFamily="18" charset="0"/>
                            <a:ea typeface="Arial" charset="0"/>
                            <a:cs typeface="Arial" charset="0"/>
                          </a:rPr>
                          <m:t>2</m:t>
                        </m:r>
                      </m:sub>
                    </m:sSub>
                  </m:oMath>
                </a14:m>
                <a:r>
                  <a:rPr kumimoji="1" lang="en-US" altLang="zh-CN" sz="2400" dirty="0">
                    <a:solidFill>
                      <a:schemeClr val="accent6">
                        <a:lumMod val="75000"/>
                      </a:schemeClr>
                    </a:solidFill>
                    <a:latin typeface="Arial" charset="0"/>
                    <a:ea typeface="Arial" charset="0"/>
                    <a:cs typeface="Arial" charset="0"/>
                  </a:rPr>
                  <a:t>;</a:t>
                </a:r>
              </a:p>
            </p:txBody>
          </p:sp>
        </mc:Choice>
        <mc:Fallback xmlns="">
          <p:sp>
            <p:nvSpPr>
              <p:cNvPr id="46" name="文本框 45">
                <a:extLst>
                  <a:ext uri="{FF2B5EF4-FFF2-40B4-BE49-F238E27FC236}">
                    <a16:creationId xmlns:a16="http://schemas.microsoft.com/office/drawing/2014/main" id="{3DFAC0B3-950D-8E49-B8FC-40A78837B55A}"/>
                  </a:ext>
                </a:extLst>
              </p:cNvPr>
              <p:cNvSpPr txBox="1">
                <a:spLocks noRot="1" noChangeAspect="1" noMove="1" noResize="1" noEditPoints="1" noAdjustHandles="1" noChangeArrowheads="1" noChangeShapeType="1" noTextEdit="1"/>
              </p:cNvSpPr>
              <p:nvPr/>
            </p:nvSpPr>
            <p:spPr>
              <a:xfrm>
                <a:off x="217120" y="1539051"/>
                <a:ext cx="8926880" cy="577850"/>
              </a:xfrm>
              <a:prstGeom prst="rect">
                <a:avLst/>
              </a:prstGeom>
              <a:blipFill>
                <a:blip r:embed="rId11"/>
                <a:stretch>
                  <a:fillRect l="-1138" b="-21277"/>
                </a:stretch>
              </a:blipFill>
            </p:spPr>
            <p:txBody>
              <a:bodyPr/>
              <a:lstStyle/>
              <a:p>
                <a:r>
                  <a:rPr lang="zh-CN" altLang="en-US">
                    <a:noFill/>
                  </a:rPr>
                  <a:t> </a:t>
                </a:r>
              </a:p>
            </p:txBody>
          </p:sp>
        </mc:Fallback>
      </mc:AlternateContent>
      <p:sp>
        <p:nvSpPr>
          <p:cNvPr id="48" name="文本框 47">
            <a:extLst>
              <a:ext uri="{FF2B5EF4-FFF2-40B4-BE49-F238E27FC236}">
                <a16:creationId xmlns:a16="http://schemas.microsoft.com/office/drawing/2014/main" id="{1711BC1A-8216-0D47-BCFB-F1584ECFE23D}"/>
              </a:ext>
            </a:extLst>
          </p:cNvPr>
          <p:cNvSpPr txBox="1"/>
          <p:nvPr/>
        </p:nvSpPr>
        <p:spPr>
          <a:xfrm>
            <a:off x="7376098" y="3412324"/>
            <a:ext cx="4815902" cy="2239844"/>
          </a:xfrm>
          <a:prstGeom prst="rect">
            <a:avLst/>
          </a:prstGeom>
          <a:noFill/>
        </p:spPr>
        <p:txBody>
          <a:bodyPr wrap="square" rtlCol="0">
            <a:spAutoFit/>
          </a:bodyPr>
          <a:lstStyle/>
          <a:p>
            <a:pPr>
              <a:lnSpc>
                <a:spcPct val="150000"/>
              </a:lnSpc>
            </a:pPr>
            <a:r>
              <a:rPr kumimoji="1" lang="en-US" altLang="zh-CN" sz="2400" dirty="0">
                <a:latin typeface="Arial" charset="0"/>
                <a:ea typeface="Arial" charset="0"/>
                <a:cs typeface="Arial" charset="0"/>
              </a:rPr>
              <a:t>Our key observation: </a:t>
            </a:r>
          </a:p>
          <a:p>
            <a:pPr>
              <a:lnSpc>
                <a:spcPct val="150000"/>
              </a:lnSpc>
            </a:pPr>
            <a:r>
              <a:rPr kumimoji="1" lang="en-US" altLang="zh-CN" sz="2400" dirty="0">
                <a:latin typeface="Arial" charset="0"/>
                <a:ea typeface="Arial" charset="0"/>
                <a:cs typeface="Arial" charset="0"/>
              </a:rPr>
              <a:t>The consistency checks among the verifiers could be pushed into the preprocessing phase.</a:t>
            </a:r>
          </a:p>
        </p:txBody>
      </p:sp>
      <p:sp>
        <p:nvSpPr>
          <p:cNvPr id="43" name="右箭头 42">
            <a:extLst>
              <a:ext uri="{FF2B5EF4-FFF2-40B4-BE49-F238E27FC236}">
                <a16:creationId xmlns:a16="http://schemas.microsoft.com/office/drawing/2014/main" id="{BDB11AA7-E23B-894F-B098-EABE81FB595F}"/>
              </a:ext>
            </a:extLst>
          </p:cNvPr>
          <p:cNvSpPr/>
          <p:nvPr/>
        </p:nvSpPr>
        <p:spPr>
          <a:xfrm>
            <a:off x="6754388" y="4045054"/>
            <a:ext cx="396859" cy="9116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2211767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500" fill="hold"/>
                                        <p:tgtEl>
                                          <p:spTgt spid="46"/>
                                        </p:tgtEl>
                                        <p:attrNameLst>
                                          <p:attrName>ppt_x</p:attrName>
                                        </p:attrNameLst>
                                      </p:cBhvr>
                                      <p:tavLst>
                                        <p:tav tm="0">
                                          <p:val>
                                            <p:strVal val="#ppt_x"/>
                                          </p:val>
                                        </p:tav>
                                        <p:tav tm="100000">
                                          <p:val>
                                            <p:strVal val="#ppt_x"/>
                                          </p:val>
                                        </p:tav>
                                      </p:tavLst>
                                    </p:anim>
                                    <p:anim calcmode="lin" valueType="num">
                                      <p:cBhvr additive="base">
                                        <p:cTn id="8" dur="500" fill="hold"/>
                                        <p:tgtEl>
                                          <p:spTgt spid="4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ppt_x"/>
                                          </p:val>
                                        </p:tav>
                                        <p:tav tm="100000">
                                          <p:val>
                                            <p:strVal val="#ppt_x"/>
                                          </p:val>
                                        </p:tav>
                                      </p:tavLst>
                                    </p:anim>
                                    <p:anim calcmode="lin" valueType="num">
                                      <p:cBhvr additive="base">
                                        <p:cTn id="12" dur="5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ppt_x"/>
                                          </p:val>
                                        </p:tav>
                                        <p:tav tm="100000">
                                          <p:val>
                                            <p:strVal val="#ppt_x"/>
                                          </p:val>
                                        </p:tav>
                                      </p:tavLst>
                                    </p:anim>
                                    <p:anim calcmode="lin" valueType="num">
                                      <p:cBhvr additive="base">
                                        <p:cTn id="16" dur="500" fill="hold"/>
                                        <p:tgtEl>
                                          <p:spTgt spid="3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additive="base">
                                        <p:cTn id="19" dur="500" fill="hold"/>
                                        <p:tgtEl>
                                          <p:spTgt spid="39"/>
                                        </p:tgtEl>
                                        <p:attrNameLst>
                                          <p:attrName>ppt_x</p:attrName>
                                        </p:attrNameLst>
                                      </p:cBhvr>
                                      <p:tavLst>
                                        <p:tav tm="0">
                                          <p:val>
                                            <p:strVal val="#ppt_x"/>
                                          </p:val>
                                        </p:tav>
                                        <p:tav tm="100000">
                                          <p:val>
                                            <p:strVal val="#ppt_x"/>
                                          </p:val>
                                        </p:tav>
                                      </p:tavLst>
                                    </p:anim>
                                    <p:anim calcmode="lin" valueType="num">
                                      <p:cBhvr additive="base">
                                        <p:cTn id="20" dur="500" fill="hold"/>
                                        <p:tgtEl>
                                          <p:spTgt spid="39"/>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7"/>
                                        </p:tgtEl>
                                        <p:attrNameLst>
                                          <p:attrName>style.visibility</p:attrName>
                                        </p:attrNameLst>
                                      </p:cBhvr>
                                      <p:to>
                                        <p:strVal val="visible"/>
                                      </p:to>
                                    </p:set>
                                    <p:anim calcmode="lin" valueType="num">
                                      <p:cBhvr additive="base">
                                        <p:cTn id="23" dur="500" fill="hold"/>
                                        <p:tgtEl>
                                          <p:spTgt spid="37"/>
                                        </p:tgtEl>
                                        <p:attrNameLst>
                                          <p:attrName>ppt_x</p:attrName>
                                        </p:attrNameLst>
                                      </p:cBhvr>
                                      <p:tavLst>
                                        <p:tav tm="0">
                                          <p:val>
                                            <p:strVal val="#ppt_x"/>
                                          </p:val>
                                        </p:tav>
                                        <p:tav tm="100000">
                                          <p:val>
                                            <p:strVal val="#ppt_x"/>
                                          </p:val>
                                        </p:tav>
                                      </p:tavLst>
                                    </p:anim>
                                    <p:anim calcmode="lin" valueType="num">
                                      <p:cBhvr additive="base">
                                        <p:cTn id="24"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44"/>
                                        </p:tgtEl>
                                        <p:attrNameLst>
                                          <p:attrName>style.visibility</p:attrName>
                                        </p:attrNameLst>
                                      </p:cBhvr>
                                      <p:to>
                                        <p:strVal val="visible"/>
                                      </p:to>
                                    </p:set>
                                    <p:anim calcmode="lin" valueType="num">
                                      <p:cBhvr additive="base">
                                        <p:cTn id="29" dur="500" fill="hold"/>
                                        <p:tgtEl>
                                          <p:spTgt spid="44"/>
                                        </p:tgtEl>
                                        <p:attrNameLst>
                                          <p:attrName>ppt_x</p:attrName>
                                        </p:attrNameLst>
                                      </p:cBhvr>
                                      <p:tavLst>
                                        <p:tav tm="0">
                                          <p:val>
                                            <p:strVal val="#ppt_x"/>
                                          </p:val>
                                        </p:tav>
                                        <p:tav tm="100000">
                                          <p:val>
                                            <p:strVal val="#ppt_x"/>
                                          </p:val>
                                        </p:tav>
                                      </p:tavLst>
                                    </p:anim>
                                    <p:anim calcmode="lin" valueType="num">
                                      <p:cBhvr additive="base">
                                        <p:cTn id="30" dur="500" fill="hold"/>
                                        <p:tgtEl>
                                          <p:spTgt spid="44"/>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42"/>
                                        </p:tgtEl>
                                        <p:attrNameLst>
                                          <p:attrName>style.visibility</p:attrName>
                                        </p:attrNameLst>
                                      </p:cBhvr>
                                      <p:to>
                                        <p:strVal val="visible"/>
                                      </p:to>
                                    </p:set>
                                    <p:anim calcmode="lin" valueType="num">
                                      <p:cBhvr additive="base">
                                        <p:cTn id="37" dur="500" fill="hold"/>
                                        <p:tgtEl>
                                          <p:spTgt spid="42"/>
                                        </p:tgtEl>
                                        <p:attrNameLst>
                                          <p:attrName>ppt_x</p:attrName>
                                        </p:attrNameLst>
                                      </p:cBhvr>
                                      <p:tavLst>
                                        <p:tav tm="0">
                                          <p:val>
                                            <p:strVal val="#ppt_x"/>
                                          </p:val>
                                        </p:tav>
                                        <p:tav tm="100000">
                                          <p:val>
                                            <p:strVal val="#ppt_x"/>
                                          </p:val>
                                        </p:tav>
                                      </p:tavLst>
                                    </p:anim>
                                    <p:anim calcmode="lin" valueType="num">
                                      <p:cBhvr additive="base">
                                        <p:cTn id="38" dur="500" fill="hold"/>
                                        <p:tgtEl>
                                          <p:spTgt spid="42"/>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additive="base">
                                        <p:cTn id="41" dur="500" fill="hold"/>
                                        <p:tgtEl>
                                          <p:spTgt spid="8"/>
                                        </p:tgtEl>
                                        <p:attrNameLst>
                                          <p:attrName>ppt_x</p:attrName>
                                        </p:attrNameLst>
                                      </p:cBhvr>
                                      <p:tavLst>
                                        <p:tav tm="0">
                                          <p:val>
                                            <p:strVal val="#ppt_x"/>
                                          </p:val>
                                        </p:tav>
                                        <p:tav tm="100000">
                                          <p:val>
                                            <p:strVal val="#ppt_x"/>
                                          </p:val>
                                        </p:tav>
                                      </p:tavLst>
                                    </p:anim>
                                    <p:anim calcmode="lin" valueType="num">
                                      <p:cBhvr additive="base">
                                        <p:cTn id="4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additive="base">
                                        <p:cTn id="47" dur="500" fill="hold"/>
                                        <p:tgtEl>
                                          <p:spTgt spid="43"/>
                                        </p:tgtEl>
                                        <p:attrNameLst>
                                          <p:attrName>ppt_x</p:attrName>
                                        </p:attrNameLst>
                                      </p:cBhvr>
                                      <p:tavLst>
                                        <p:tav tm="0">
                                          <p:val>
                                            <p:strVal val="#ppt_x"/>
                                          </p:val>
                                        </p:tav>
                                        <p:tav tm="100000">
                                          <p:val>
                                            <p:strVal val="#ppt_x"/>
                                          </p:val>
                                        </p:tav>
                                      </p:tavLst>
                                    </p:anim>
                                    <p:anim calcmode="lin" valueType="num">
                                      <p:cBhvr additive="base">
                                        <p:cTn id="48" dur="500" fill="hold"/>
                                        <p:tgtEl>
                                          <p:spTgt spid="4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48"/>
                                        </p:tgtEl>
                                        <p:attrNameLst>
                                          <p:attrName>style.visibility</p:attrName>
                                        </p:attrNameLst>
                                      </p:cBhvr>
                                      <p:to>
                                        <p:strVal val="visible"/>
                                      </p:to>
                                    </p:set>
                                    <p:anim calcmode="lin" valueType="num">
                                      <p:cBhvr additive="base">
                                        <p:cTn id="51" dur="500" fill="hold"/>
                                        <p:tgtEl>
                                          <p:spTgt spid="48"/>
                                        </p:tgtEl>
                                        <p:attrNameLst>
                                          <p:attrName>ppt_x</p:attrName>
                                        </p:attrNameLst>
                                      </p:cBhvr>
                                      <p:tavLst>
                                        <p:tav tm="0">
                                          <p:val>
                                            <p:strVal val="#ppt_x"/>
                                          </p:val>
                                        </p:tav>
                                        <p:tav tm="100000">
                                          <p:val>
                                            <p:strVal val="#ppt_x"/>
                                          </p:val>
                                        </p:tav>
                                      </p:tavLst>
                                    </p:anim>
                                    <p:anim calcmode="lin" valueType="num">
                                      <p:cBhvr additive="base">
                                        <p:cTn id="52"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4" grpId="0"/>
      <p:bldP spid="46" grpId="0"/>
      <p:bldP spid="48" grpId="0"/>
      <p:bldP spid="4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5" name="组合 3">
            <a:extLst>
              <a:ext uri="{FF2B5EF4-FFF2-40B4-BE49-F238E27FC236}">
                <a16:creationId xmlns:a16="http://schemas.microsoft.com/office/drawing/2014/main" id="{A8620B76-98A7-47E6-B7E5-EB9CFB286886}"/>
              </a:ext>
            </a:extLst>
          </p:cNvPr>
          <p:cNvGrpSpPr>
            <a:grpSpLocks/>
          </p:cNvGrpSpPr>
          <p:nvPr/>
        </p:nvGrpSpPr>
        <p:grpSpPr bwMode="auto">
          <a:xfrm>
            <a:off x="0" y="337911"/>
            <a:ext cx="1312863" cy="471488"/>
            <a:chOff x="4831847" y="1415943"/>
            <a:chExt cx="1108990" cy="346728"/>
          </a:xfrm>
        </p:grpSpPr>
        <p:sp>
          <p:nvSpPr>
            <p:cNvPr id="5" name="任意多边形: 形状 4">
              <a:extLst>
                <a:ext uri="{FF2B5EF4-FFF2-40B4-BE49-F238E27FC236}">
                  <a16:creationId xmlns:a16="http://schemas.microsoft.com/office/drawing/2014/main" id="{B8FB2049-1008-4C5F-9771-98BBA7D85EAF}"/>
                </a:ext>
              </a:extLst>
            </p:cNvPr>
            <p:cNvSpPr/>
            <p:nvPr/>
          </p:nvSpPr>
          <p:spPr>
            <a:xfrm>
              <a:off x="4932421" y="1415943"/>
              <a:ext cx="1008416" cy="346728"/>
            </a:xfrm>
            <a:custGeom>
              <a:avLst/>
              <a:gdLst>
                <a:gd name="connsiteX0" fmla="*/ 0 w 1008421"/>
                <a:gd name="connsiteY0" fmla="*/ 0 h 346728"/>
                <a:gd name="connsiteX1" fmla="*/ 858142 w 1008421"/>
                <a:gd name="connsiteY1" fmla="*/ 0 h 346728"/>
                <a:gd name="connsiteX2" fmla="*/ 1008421 w 1008421"/>
                <a:gd name="connsiteY2" fmla="*/ 346728 h 346728"/>
                <a:gd name="connsiteX3" fmla="*/ 0 w 1008421"/>
                <a:gd name="connsiteY3" fmla="*/ 346728 h 346728"/>
              </a:gdLst>
              <a:ahLst/>
              <a:cxnLst>
                <a:cxn ang="0">
                  <a:pos x="connsiteX0" y="connsiteY0"/>
                </a:cxn>
                <a:cxn ang="0">
                  <a:pos x="connsiteX1" y="connsiteY1"/>
                </a:cxn>
                <a:cxn ang="0">
                  <a:pos x="connsiteX2" y="connsiteY2"/>
                </a:cxn>
                <a:cxn ang="0">
                  <a:pos x="connsiteX3" y="connsiteY3"/>
                </a:cxn>
              </a:cxnLst>
              <a:rect l="l" t="t" r="r" b="b"/>
              <a:pathLst>
                <a:path w="1008421" h="346728">
                  <a:moveTo>
                    <a:pt x="0" y="0"/>
                  </a:moveTo>
                  <a:lnTo>
                    <a:pt x="858142" y="0"/>
                  </a:lnTo>
                  <a:lnTo>
                    <a:pt x="1008421" y="346728"/>
                  </a:lnTo>
                  <a:lnTo>
                    <a:pt x="0" y="346728"/>
                  </a:lnTo>
                  <a:close/>
                </a:path>
              </a:pathLst>
            </a:custGeom>
            <a:solidFill>
              <a:srgbClr val="E9BE8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latin typeface="Roboto Regular"/>
                <a:ea typeface="思源黑体 CN Regular"/>
              </a:endParaRPr>
            </a:p>
          </p:txBody>
        </p:sp>
        <p:sp>
          <p:nvSpPr>
            <p:cNvPr id="6" name="任意多边形: 形状 5">
              <a:extLst>
                <a:ext uri="{FF2B5EF4-FFF2-40B4-BE49-F238E27FC236}">
                  <a16:creationId xmlns:a16="http://schemas.microsoft.com/office/drawing/2014/main" id="{A2F16EED-A923-4881-9725-3EA0DF1FEF5A}"/>
                </a:ext>
              </a:extLst>
            </p:cNvPr>
            <p:cNvSpPr/>
            <p:nvPr/>
          </p:nvSpPr>
          <p:spPr>
            <a:xfrm>
              <a:off x="4831847" y="1415943"/>
              <a:ext cx="1008416" cy="346728"/>
            </a:xfrm>
            <a:custGeom>
              <a:avLst/>
              <a:gdLst>
                <a:gd name="connsiteX0" fmla="*/ 0 w 1008421"/>
                <a:gd name="connsiteY0" fmla="*/ 0 h 346728"/>
                <a:gd name="connsiteX1" fmla="*/ 858142 w 1008421"/>
                <a:gd name="connsiteY1" fmla="*/ 0 h 346728"/>
                <a:gd name="connsiteX2" fmla="*/ 1008421 w 1008421"/>
                <a:gd name="connsiteY2" fmla="*/ 346728 h 346728"/>
                <a:gd name="connsiteX3" fmla="*/ 0 w 1008421"/>
                <a:gd name="connsiteY3" fmla="*/ 346728 h 346728"/>
              </a:gdLst>
              <a:ahLst/>
              <a:cxnLst>
                <a:cxn ang="0">
                  <a:pos x="connsiteX0" y="connsiteY0"/>
                </a:cxn>
                <a:cxn ang="0">
                  <a:pos x="connsiteX1" y="connsiteY1"/>
                </a:cxn>
                <a:cxn ang="0">
                  <a:pos x="connsiteX2" y="connsiteY2"/>
                </a:cxn>
                <a:cxn ang="0">
                  <a:pos x="connsiteX3" y="connsiteY3"/>
                </a:cxn>
              </a:cxnLst>
              <a:rect l="l" t="t" r="r" b="b"/>
              <a:pathLst>
                <a:path w="1008421" h="346728">
                  <a:moveTo>
                    <a:pt x="0" y="0"/>
                  </a:moveTo>
                  <a:lnTo>
                    <a:pt x="858142" y="0"/>
                  </a:lnTo>
                  <a:lnTo>
                    <a:pt x="1008421" y="346728"/>
                  </a:lnTo>
                  <a:lnTo>
                    <a:pt x="0" y="346728"/>
                  </a:lnTo>
                  <a:close/>
                </a:path>
              </a:pathLst>
            </a:custGeom>
            <a:gradFill>
              <a:gsLst>
                <a:gs pos="0">
                  <a:srgbClr val="00468E"/>
                </a:gs>
                <a:gs pos="100000">
                  <a:srgbClr val="002A7E"/>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latin typeface="Roboto Regular"/>
                <a:ea typeface="思源黑体 CN Regular"/>
              </a:endParaRPr>
            </a:p>
          </p:txBody>
        </p:sp>
      </p:grpSp>
      <p:cxnSp>
        <p:nvCxnSpPr>
          <p:cNvPr id="62" name="直接连接符 61">
            <a:extLst>
              <a:ext uri="{FF2B5EF4-FFF2-40B4-BE49-F238E27FC236}">
                <a16:creationId xmlns:a16="http://schemas.microsoft.com/office/drawing/2014/main" id="{C6ECD0A2-4899-4D3A-9DA3-2BFF7529ECD9}"/>
              </a:ext>
            </a:extLst>
          </p:cNvPr>
          <p:cNvCxnSpPr>
            <a:cxnSpLocks/>
          </p:cNvCxnSpPr>
          <p:nvPr/>
        </p:nvCxnSpPr>
        <p:spPr>
          <a:xfrm flipV="1">
            <a:off x="60637" y="782288"/>
            <a:ext cx="11640023" cy="33651"/>
          </a:xfrm>
          <a:prstGeom prst="line">
            <a:avLst/>
          </a:prstGeom>
          <a:noFill/>
          <a:ln w="3175">
            <a:gradFill>
              <a:gsLst>
                <a:gs pos="0">
                  <a:srgbClr val="00468E">
                    <a:alpha val="0"/>
                  </a:srgbClr>
                </a:gs>
                <a:gs pos="100000">
                  <a:srgbClr val="00468E"/>
                </a:gs>
              </a:gsLst>
              <a:lin ang="10800000" scaled="0"/>
            </a:gradFill>
          </a:ln>
        </p:spPr>
        <p:style>
          <a:lnRef idx="2">
            <a:schemeClr val="accent1">
              <a:shade val="50000"/>
            </a:schemeClr>
          </a:lnRef>
          <a:fillRef idx="1">
            <a:schemeClr val="accent1"/>
          </a:fillRef>
          <a:effectRef idx="0">
            <a:schemeClr val="accent1"/>
          </a:effectRef>
          <a:fontRef idx="minor">
            <a:schemeClr val="lt1"/>
          </a:fontRef>
        </p:style>
      </p:cxnSp>
      <p:sp>
        <p:nvSpPr>
          <p:cNvPr id="8207" name="文本框 16">
            <a:extLst>
              <a:ext uri="{FF2B5EF4-FFF2-40B4-BE49-F238E27FC236}">
                <a16:creationId xmlns:a16="http://schemas.microsoft.com/office/drawing/2014/main" id="{5363EDE1-E825-4751-B7D3-C23B887494A3}"/>
              </a:ext>
            </a:extLst>
          </p:cNvPr>
          <p:cNvSpPr txBox="1">
            <a:spLocks noChangeArrowheads="1"/>
          </p:cNvSpPr>
          <p:nvPr/>
        </p:nvSpPr>
        <p:spPr bwMode="auto">
          <a:xfrm>
            <a:off x="1331912" y="265113"/>
            <a:ext cx="967354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eaLnBrk="1" hangingPunct="1">
              <a:lnSpc>
                <a:spcPct val="100000"/>
              </a:lnSpc>
              <a:spcBef>
                <a:spcPct val="0"/>
              </a:spcBef>
              <a:buFontTx/>
              <a:buNone/>
            </a:pPr>
            <a:r>
              <a:rPr lang="en-US" altLang="zh-CN" sz="3200" b="1" dirty="0">
                <a:solidFill>
                  <a:srgbClr val="002A7E"/>
                </a:solidFill>
                <a:latin typeface="方正粗雅宋_GBK" pitchFamily="2" charset="-122"/>
                <a:ea typeface="方正粗雅宋_GBK" pitchFamily="2" charset="-122"/>
                <a:cs typeface="阿里巴巴普惠体 Medium" pitchFamily="18" charset="-122"/>
              </a:rPr>
              <a:t>Construction Overview</a:t>
            </a:r>
            <a:endParaRPr lang="zh-CN" altLang="en-US" sz="3200" b="1" dirty="0">
              <a:solidFill>
                <a:srgbClr val="FF0000"/>
              </a:solidFill>
              <a:latin typeface="方正粗雅宋_GBK" pitchFamily="2" charset="-122"/>
              <a:ea typeface="方正粗雅宋_GBK" pitchFamily="2" charset="-122"/>
              <a:cs typeface="阿里巴巴普惠体 Medium" pitchFamily="18" charset="-122"/>
            </a:endParaRPr>
          </a:p>
        </p:txBody>
      </p:sp>
      <p:sp>
        <p:nvSpPr>
          <p:cNvPr id="10" name="文本框 9">
            <a:extLst>
              <a:ext uri="{FF2B5EF4-FFF2-40B4-BE49-F238E27FC236}">
                <a16:creationId xmlns:a16="http://schemas.microsoft.com/office/drawing/2014/main" id="{49D39948-842E-264A-A4C4-66DB5E4B59F9}"/>
              </a:ext>
            </a:extLst>
          </p:cNvPr>
          <p:cNvSpPr txBox="1"/>
          <p:nvPr/>
        </p:nvSpPr>
        <p:spPr>
          <a:xfrm>
            <a:off x="224623" y="773915"/>
            <a:ext cx="11640023" cy="1685846"/>
          </a:xfrm>
          <a:prstGeom prst="rect">
            <a:avLst/>
          </a:prstGeom>
          <a:noFill/>
        </p:spPr>
        <p:txBody>
          <a:bodyPr wrap="square" rtlCol="0">
            <a:spAutoFit/>
          </a:bodyPr>
          <a:lstStyle/>
          <a:p>
            <a:pPr>
              <a:lnSpc>
                <a:spcPct val="150000"/>
              </a:lnSpc>
            </a:pPr>
            <a:r>
              <a:rPr kumimoji="1" lang="en-US" altLang="zh-CN" sz="2400" dirty="0">
                <a:latin typeface="Arial" charset="0"/>
                <a:ea typeface="Arial" charset="0"/>
                <a:cs typeface="Arial" charset="0"/>
              </a:rPr>
              <a:t>In the preprocessing phase: </a:t>
            </a:r>
          </a:p>
          <a:p>
            <a:pPr marL="342900" indent="-342900">
              <a:lnSpc>
                <a:spcPct val="150000"/>
              </a:lnSpc>
              <a:buFont typeface="Arial" panose="020B0604020202020204" pitchFamily="34" charset="0"/>
              <a:buChar char="•"/>
            </a:pPr>
            <a:r>
              <a:rPr kumimoji="1" lang="en-US" altLang="zh-CN" sz="2400" dirty="0">
                <a:latin typeface="Arial" charset="0"/>
                <a:ea typeface="Arial" charset="0"/>
                <a:cs typeface="Arial" charset="0"/>
              </a:rPr>
              <a:t>Extending</a:t>
            </a:r>
            <a:r>
              <a:rPr kumimoji="1" lang="zh-CN" altLang="en-US" sz="2400" dirty="0">
                <a:latin typeface="Arial" charset="0"/>
                <a:ea typeface="Arial" charset="0"/>
                <a:cs typeface="Arial" charset="0"/>
              </a:rPr>
              <a:t> </a:t>
            </a:r>
            <a:r>
              <a:rPr kumimoji="1" lang="en-US" altLang="zh-CN" sz="2400" dirty="0">
                <a:latin typeface="Arial" charset="0"/>
                <a:ea typeface="Arial" charset="0"/>
                <a:cs typeface="Arial" charset="0"/>
              </a:rPr>
              <a:t>Vector</a:t>
            </a:r>
            <a:r>
              <a:rPr kumimoji="1" lang="zh-CN" altLang="en-US" sz="2400" dirty="0">
                <a:latin typeface="Arial" charset="0"/>
                <a:ea typeface="Arial" charset="0"/>
                <a:cs typeface="Arial" charset="0"/>
              </a:rPr>
              <a:t> </a:t>
            </a:r>
            <a:r>
              <a:rPr kumimoji="1" lang="en-US" altLang="zh-CN" sz="2400" dirty="0">
                <a:latin typeface="Arial" charset="0"/>
                <a:ea typeface="Arial" charset="0"/>
                <a:cs typeface="Arial" charset="0"/>
              </a:rPr>
              <a:t>Oblivious</a:t>
            </a:r>
            <a:r>
              <a:rPr kumimoji="1" lang="zh-CN" altLang="en-US" sz="2400" dirty="0">
                <a:latin typeface="Arial" charset="0"/>
                <a:ea typeface="Arial" charset="0"/>
                <a:cs typeface="Arial" charset="0"/>
              </a:rPr>
              <a:t> </a:t>
            </a:r>
            <a:r>
              <a:rPr kumimoji="1" lang="en-US" altLang="zh-CN" sz="2400" dirty="0">
                <a:latin typeface="Arial" charset="0"/>
                <a:ea typeface="Arial" charset="0"/>
                <a:cs typeface="Arial" charset="0"/>
              </a:rPr>
              <a:t>Linear</a:t>
            </a:r>
            <a:r>
              <a:rPr kumimoji="1" lang="zh-CN" altLang="en-US" sz="2400" dirty="0">
                <a:latin typeface="Arial" charset="0"/>
                <a:ea typeface="Arial" charset="0"/>
                <a:cs typeface="Arial" charset="0"/>
              </a:rPr>
              <a:t> </a:t>
            </a:r>
            <a:r>
              <a:rPr kumimoji="1" lang="en-US" altLang="zh-CN" sz="2400" dirty="0">
                <a:latin typeface="Arial" charset="0"/>
                <a:ea typeface="Arial" charset="0"/>
                <a:cs typeface="Arial" charset="0"/>
              </a:rPr>
              <a:t>Evaluations (VOLE) [BDOZ11] into the multi-verifier setting.</a:t>
            </a:r>
          </a:p>
        </p:txBody>
      </p:sp>
      <p:grpSp>
        <p:nvGrpSpPr>
          <p:cNvPr id="27" name="组合 26">
            <a:extLst>
              <a:ext uri="{FF2B5EF4-FFF2-40B4-BE49-F238E27FC236}">
                <a16:creationId xmlns:a16="http://schemas.microsoft.com/office/drawing/2014/main" id="{AB8B7A27-9D1B-ED4D-960C-53D7F7506EB0}"/>
              </a:ext>
            </a:extLst>
          </p:cNvPr>
          <p:cNvGrpSpPr/>
          <p:nvPr/>
        </p:nvGrpSpPr>
        <p:grpSpPr>
          <a:xfrm>
            <a:off x="3593978" y="2483474"/>
            <a:ext cx="1057861" cy="570445"/>
            <a:chOff x="4027990" y="2986268"/>
            <a:chExt cx="1057861" cy="570445"/>
          </a:xfrm>
        </p:grpSpPr>
        <p:sp>
          <p:nvSpPr>
            <p:cNvPr id="28" name="文本框 27">
              <a:extLst>
                <a:ext uri="{FF2B5EF4-FFF2-40B4-BE49-F238E27FC236}">
                  <a16:creationId xmlns:a16="http://schemas.microsoft.com/office/drawing/2014/main" id="{F7824150-D48C-A04C-B611-21EFEF2A367C}"/>
                </a:ext>
              </a:extLst>
            </p:cNvPr>
            <p:cNvSpPr txBox="1"/>
            <p:nvPr/>
          </p:nvSpPr>
          <p:spPr>
            <a:xfrm>
              <a:off x="4080448" y="3037204"/>
              <a:ext cx="1005403" cy="461665"/>
            </a:xfrm>
            <a:prstGeom prst="rect">
              <a:avLst/>
            </a:prstGeom>
            <a:noFill/>
          </p:spPr>
          <p:txBody>
            <a:bodyPr wrap="none" rtlCol="0">
              <a:spAutoFit/>
            </a:bodyPr>
            <a:lstStyle/>
            <a:p>
              <a:r>
                <a:rPr kumimoji="1" lang="en-US" altLang="zh-CN" sz="2400" dirty="0">
                  <a:solidFill>
                    <a:schemeClr val="accent1"/>
                  </a:solidFill>
                  <a:latin typeface="Arial" panose="020B0604020202020204" pitchFamily="34" charset="0"/>
                  <a:cs typeface="Arial" panose="020B0604020202020204" pitchFamily="34" charset="0"/>
                </a:rPr>
                <a:t>VOLE</a:t>
              </a:r>
              <a:endParaRPr kumimoji="1" lang="zh-CN" altLang="en-US" sz="2400" dirty="0">
                <a:solidFill>
                  <a:schemeClr val="accent1"/>
                </a:solidFill>
                <a:latin typeface="Arial" panose="020B0604020202020204" pitchFamily="34" charset="0"/>
                <a:cs typeface="Arial" panose="020B0604020202020204" pitchFamily="34" charset="0"/>
              </a:endParaRPr>
            </a:p>
          </p:txBody>
        </p:sp>
        <p:sp>
          <p:nvSpPr>
            <p:cNvPr id="32" name="圆角矩形 31">
              <a:extLst>
                <a:ext uri="{FF2B5EF4-FFF2-40B4-BE49-F238E27FC236}">
                  <a16:creationId xmlns:a16="http://schemas.microsoft.com/office/drawing/2014/main" id="{006DFCA7-6DAD-0742-A780-45FE14AAA3DE}"/>
                </a:ext>
              </a:extLst>
            </p:cNvPr>
            <p:cNvSpPr/>
            <p:nvPr/>
          </p:nvSpPr>
          <p:spPr>
            <a:xfrm>
              <a:off x="4027990" y="2986268"/>
              <a:ext cx="1057861" cy="570445"/>
            </a:xfrm>
            <a:prstGeom prst="roundRect">
              <a:avLst/>
            </a:prstGeom>
            <a:no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accent1">
                    <a:lumMod val="75000"/>
                  </a:schemeClr>
                </a:solidFill>
              </a:endParaRPr>
            </a:p>
          </p:txBody>
        </p:sp>
      </p:grpSp>
      <p:grpSp>
        <p:nvGrpSpPr>
          <p:cNvPr id="40" name="组合 39">
            <a:extLst>
              <a:ext uri="{FF2B5EF4-FFF2-40B4-BE49-F238E27FC236}">
                <a16:creationId xmlns:a16="http://schemas.microsoft.com/office/drawing/2014/main" id="{36D32129-6204-884D-AE4F-34AC053F7D46}"/>
              </a:ext>
            </a:extLst>
          </p:cNvPr>
          <p:cNvGrpSpPr/>
          <p:nvPr/>
        </p:nvGrpSpPr>
        <p:grpSpPr>
          <a:xfrm>
            <a:off x="7913264" y="2480019"/>
            <a:ext cx="2975393" cy="570445"/>
            <a:chOff x="4027990" y="2986268"/>
            <a:chExt cx="905451" cy="570445"/>
          </a:xfrm>
        </p:grpSpPr>
        <p:sp>
          <p:nvSpPr>
            <p:cNvPr id="41" name="文本框 40">
              <a:extLst>
                <a:ext uri="{FF2B5EF4-FFF2-40B4-BE49-F238E27FC236}">
                  <a16:creationId xmlns:a16="http://schemas.microsoft.com/office/drawing/2014/main" id="{CCCE6F21-29FE-D548-9447-3C6733256FA2}"/>
                </a:ext>
              </a:extLst>
            </p:cNvPr>
            <p:cNvSpPr txBox="1"/>
            <p:nvPr/>
          </p:nvSpPr>
          <p:spPr>
            <a:xfrm>
              <a:off x="4080448" y="3037204"/>
              <a:ext cx="852993" cy="461665"/>
            </a:xfrm>
            <a:prstGeom prst="rect">
              <a:avLst/>
            </a:prstGeom>
            <a:noFill/>
          </p:spPr>
          <p:txBody>
            <a:bodyPr wrap="none" rtlCol="0">
              <a:spAutoFit/>
            </a:bodyPr>
            <a:lstStyle/>
            <a:p>
              <a:r>
                <a:rPr kumimoji="1" lang="en-US" altLang="zh-CN" sz="2400" dirty="0">
                  <a:solidFill>
                    <a:schemeClr val="accent1"/>
                  </a:solidFill>
                  <a:latin typeface="Arial" panose="020B0604020202020204" pitchFamily="34" charset="0"/>
                  <a:cs typeface="Arial" panose="020B0604020202020204" pitchFamily="34" charset="0"/>
                </a:rPr>
                <a:t>Multi-Verifier VOLE</a:t>
              </a:r>
              <a:endParaRPr kumimoji="1" lang="zh-CN" altLang="en-US" sz="2400" dirty="0">
                <a:solidFill>
                  <a:schemeClr val="accent1"/>
                </a:solidFill>
                <a:latin typeface="Arial" panose="020B0604020202020204" pitchFamily="34" charset="0"/>
                <a:cs typeface="Arial" panose="020B0604020202020204" pitchFamily="34" charset="0"/>
              </a:endParaRPr>
            </a:p>
          </p:txBody>
        </p:sp>
        <p:sp>
          <p:nvSpPr>
            <p:cNvPr id="45" name="圆角矩形 44">
              <a:extLst>
                <a:ext uri="{FF2B5EF4-FFF2-40B4-BE49-F238E27FC236}">
                  <a16:creationId xmlns:a16="http://schemas.microsoft.com/office/drawing/2014/main" id="{16B34FA2-2336-7847-9505-DE9A0DE19FBB}"/>
                </a:ext>
              </a:extLst>
            </p:cNvPr>
            <p:cNvSpPr/>
            <p:nvPr/>
          </p:nvSpPr>
          <p:spPr>
            <a:xfrm>
              <a:off x="4027990" y="2986268"/>
              <a:ext cx="905451" cy="570445"/>
            </a:xfrm>
            <a:prstGeom prst="roundRect">
              <a:avLst/>
            </a:prstGeom>
            <a:no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accent1">
                    <a:lumMod val="75000"/>
                  </a:schemeClr>
                </a:solidFill>
              </a:endParaRPr>
            </a:p>
          </p:txBody>
        </p:sp>
      </p:grpSp>
      <p:sp>
        <p:nvSpPr>
          <p:cNvPr id="47" name="文本框 46">
            <a:extLst>
              <a:ext uri="{FF2B5EF4-FFF2-40B4-BE49-F238E27FC236}">
                <a16:creationId xmlns:a16="http://schemas.microsoft.com/office/drawing/2014/main" id="{BB3EFCA5-914A-D34C-977E-3D6A2BC348A2}"/>
              </a:ext>
            </a:extLst>
          </p:cNvPr>
          <p:cNvSpPr txBox="1"/>
          <p:nvPr/>
        </p:nvSpPr>
        <p:spPr>
          <a:xfrm>
            <a:off x="3365355" y="3104855"/>
            <a:ext cx="2076852" cy="496931"/>
          </a:xfrm>
          <a:prstGeom prst="rect">
            <a:avLst/>
          </a:prstGeom>
          <a:noFill/>
        </p:spPr>
        <p:txBody>
          <a:bodyPr wrap="square" rtlCol="0">
            <a:spAutoFit/>
          </a:bodyPr>
          <a:lstStyle/>
          <a:p>
            <a:pPr>
              <a:lnSpc>
                <a:spcPct val="150000"/>
              </a:lnSpc>
            </a:pPr>
            <a:r>
              <a:rPr kumimoji="1" lang="en-US" altLang="zh-CN" sz="2000" dirty="0">
                <a:latin typeface="Arial" charset="0"/>
                <a:ea typeface="Arial" charset="0"/>
                <a:cs typeface="Arial" charset="0"/>
              </a:rPr>
              <a:t>2PC setting</a:t>
            </a:r>
          </a:p>
        </p:txBody>
      </p:sp>
      <p:sp>
        <p:nvSpPr>
          <p:cNvPr id="49" name="文本框 48">
            <a:extLst>
              <a:ext uri="{FF2B5EF4-FFF2-40B4-BE49-F238E27FC236}">
                <a16:creationId xmlns:a16="http://schemas.microsoft.com/office/drawing/2014/main" id="{3E632899-EA27-7E45-B70E-D9665C4468BF}"/>
              </a:ext>
            </a:extLst>
          </p:cNvPr>
          <p:cNvSpPr txBox="1"/>
          <p:nvPr/>
        </p:nvSpPr>
        <p:spPr>
          <a:xfrm>
            <a:off x="8213460" y="3101400"/>
            <a:ext cx="2547381" cy="496931"/>
          </a:xfrm>
          <a:prstGeom prst="rect">
            <a:avLst/>
          </a:prstGeom>
          <a:noFill/>
        </p:spPr>
        <p:txBody>
          <a:bodyPr wrap="square" rtlCol="0">
            <a:spAutoFit/>
          </a:bodyPr>
          <a:lstStyle/>
          <a:p>
            <a:pPr>
              <a:lnSpc>
                <a:spcPct val="150000"/>
              </a:lnSpc>
            </a:pPr>
            <a:r>
              <a:rPr kumimoji="1" lang="en-US" altLang="zh-CN" sz="2000" dirty="0">
                <a:latin typeface="Arial" charset="0"/>
                <a:ea typeface="Arial" charset="0"/>
                <a:cs typeface="Arial" charset="0"/>
              </a:rPr>
              <a:t>Multi-verifier setting</a:t>
            </a:r>
          </a:p>
        </p:txBody>
      </p:sp>
      <p:cxnSp>
        <p:nvCxnSpPr>
          <p:cNvPr id="3" name="直线箭头连接符 2">
            <a:extLst>
              <a:ext uri="{FF2B5EF4-FFF2-40B4-BE49-F238E27FC236}">
                <a16:creationId xmlns:a16="http://schemas.microsoft.com/office/drawing/2014/main" id="{70A73CAF-20C2-0744-A07F-1FD13E268339}"/>
              </a:ext>
            </a:extLst>
          </p:cNvPr>
          <p:cNvCxnSpPr/>
          <p:nvPr/>
        </p:nvCxnSpPr>
        <p:spPr>
          <a:xfrm>
            <a:off x="4988690" y="2768696"/>
            <a:ext cx="2720051"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文本框 8">
            <a:extLst>
              <a:ext uri="{FF2B5EF4-FFF2-40B4-BE49-F238E27FC236}">
                <a16:creationId xmlns:a16="http://schemas.microsoft.com/office/drawing/2014/main" id="{ADED139C-391F-0247-B594-E4199EB36CE7}"/>
              </a:ext>
            </a:extLst>
          </p:cNvPr>
          <p:cNvSpPr txBox="1"/>
          <p:nvPr/>
        </p:nvSpPr>
        <p:spPr>
          <a:xfrm>
            <a:off x="5187179" y="2336611"/>
            <a:ext cx="2323072" cy="400110"/>
          </a:xfrm>
          <a:prstGeom prst="rect">
            <a:avLst/>
          </a:prstGeom>
          <a:noFill/>
        </p:spPr>
        <p:txBody>
          <a:bodyPr wrap="none" rtlCol="0">
            <a:spAutoFit/>
          </a:bodyPr>
          <a:lstStyle/>
          <a:p>
            <a:r>
              <a:rPr kumimoji="1" lang="en-US" altLang="zh-CN" sz="2000" dirty="0">
                <a:latin typeface="Arial" panose="020B0604020202020204" pitchFamily="34" charset="0"/>
                <a:cs typeface="Arial" panose="020B0604020202020204" pitchFamily="34" charset="0"/>
              </a:rPr>
              <a:t>Consistency check</a:t>
            </a:r>
            <a:endParaRPr kumimoji="1" lang="zh-CN" altLang="en-US" sz="2000" dirty="0">
              <a:latin typeface="Arial" panose="020B0604020202020204" pitchFamily="34" charset="0"/>
              <a:cs typeface="Arial" panose="020B0604020202020204" pitchFamily="34" charset="0"/>
            </a:endParaRPr>
          </a:p>
        </p:txBody>
      </p:sp>
      <p:sp>
        <p:nvSpPr>
          <p:cNvPr id="50" name="文本框 49">
            <a:extLst>
              <a:ext uri="{FF2B5EF4-FFF2-40B4-BE49-F238E27FC236}">
                <a16:creationId xmlns:a16="http://schemas.microsoft.com/office/drawing/2014/main" id="{45049C14-D9AA-4844-B1AE-607A83761A76}"/>
              </a:ext>
            </a:extLst>
          </p:cNvPr>
          <p:cNvSpPr txBox="1"/>
          <p:nvPr/>
        </p:nvSpPr>
        <p:spPr>
          <a:xfrm>
            <a:off x="224624" y="3946484"/>
            <a:ext cx="11476036" cy="1685846"/>
          </a:xfrm>
          <a:prstGeom prst="rect">
            <a:avLst/>
          </a:prstGeom>
          <a:noFill/>
        </p:spPr>
        <p:txBody>
          <a:bodyPr wrap="square" rtlCol="0">
            <a:spAutoFit/>
          </a:bodyPr>
          <a:lstStyle/>
          <a:p>
            <a:pPr>
              <a:lnSpc>
                <a:spcPct val="150000"/>
              </a:lnSpc>
            </a:pPr>
            <a:r>
              <a:rPr kumimoji="1" lang="en-US" altLang="zh-CN" sz="2400" dirty="0">
                <a:latin typeface="Arial" charset="0"/>
                <a:ea typeface="Arial" charset="0"/>
                <a:cs typeface="Arial" charset="0"/>
              </a:rPr>
              <a:t>In the online phase:</a:t>
            </a:r>
          </a:p>
          <a:p>
            <a:pPr marL="342900" indent="-342900">
              <a:lnSpc>
                <a:spcPct val="150000"/>
              </a:lnSpc>
              <a:buFont typeface="Arial" panose="020B0604020202020204" pitchFamily="34" charset="0"/>
              <a:buChar char="•"/>
            </a:pPr>
            <a:r>
              <a:rPr kumimoji="1" lang="en-US" altLang="zh-CN" sz="2400" dirty="0">
                <a:latin typeface="Arial" charset="0"/>
                <a:ea typeface="Arial" charset="0"/>
                <a:cs typeface="Arial" charset="0"/>
              </a:rPr>
              <a:t>Extending the non-interactive multiplication protocols [DIO21][YSWW21] based on VOLE into the those based on Multiple Verifier-VOLE (MV-VOLE).</a:t>
            </a:r>
          </a:p>
        </p:txBody>
      </p:sp>
      <p:sp>
        <p:nvSpPr>
          <p:cNvPr id="51" name="文本框 50">
            <a:extLst>
              <a:ext uri="{FF2B5EF4-FFF2-40B4-BE49-F238E27FC236}">
                <a16:creationId xmlns:a16="http://schemas.microsoft.com/office/drawing/2014/main" id="{B3C69C77-3E22-4343-BD1F-1ADA43BA745E}"/>
              </a:ext>
            </a:extLst>
          </p:cNvPr>
          <p:cNvSpPr txBox="1"/>
          <p:nvPr/>
        </p:nvSpPr>
        <p:spPr>
          <a:xfrm>
            <a:off x="117590" y="5856654"/>
            <a:ext cx="12074410" cy="954107"/>
          </a:xfrm>
          <a:prstGeom prst="rect">
            <a:avLst/>
          </a:prstGeom>
          <a:noFill/>
        </p:spPr>
        <p:txBody>
          <a:bodyPr wrap="square" rtlCol="0">
            <a:spAutoFit/>
          </a:bodyPr>
          <a:lstStyle/>
          <a:p>
            <a:r>
              <a:rPr kumimoji="1" lang="en-US" altLang="zh-CN" sz="1400" dirty="0">
                <a:solidFill>
                  <a:schemeClr val="bg2">
                    <a:lumMod val="75000"/>
                  </a:schemeClr>
                </a:solidFill>
                <a:latin typeface="Times" pitchFamily="2" charset="0"/>
              </a:rPr>
              <a:t>[BDOZ11] ﻿﻿</a:t>
            </a:r>
            <a:r>
              <a:rPr kumimoji="1" lang="en-US" altLang="zh-CN" sz="1400" dirty="0" err="1">
                <a:solidFill>
                  <a:schemeClr val="bg2">
                    <a:lumMod val="75000"/>
                  </a:schemeClr>
                </a:solidFill>
                <a:latin typeface="Times" pitchFamily="2" charset="0"/>
              </a:rPr>
              <a:t>Rikke</a:t>
            </a:r>
            <a:r>
              <a:rPr kumimoji="1" lang="en-US" altLang="zh-CN" sz="1400" dirty="0">
                <a:solidFill>
                  <a:schemeClr val="bg2">
                    <a:lumMod val="75000"/>
                  </a:schemeClr>
                </a:solidFill>
                <a:latin typeface="Times" pitchFamily="2" charset="0"/>
              </a:rPr>
              <a:t> </a:t>
            </a:r>
            <a:r>
              <a:rPr kumimoji="1" lang="en-US" altLang="zh-CN" sz="1400" dirty="0" err="1">
                <a:solidFill>
                  <a:schemeClr val="bg2">
                    <a:lumMod val="75000"/>
                  </a:schemeClr>
                </a:solidFill>
                <a:latin typeface="Times" pitchFamily="2" charset="0"/>
              </a:rPr>
              <a:t>Bendlin</a:t>
            </a:r>
            <a:r>
              <a:rPr kumimoji="1" lang="en-US" altLang="zh-CN" sz="1400" dirty="0">
                <a:solidFill>
                  <a:schemeClr val="bg2">
                    <a:lumMod val="75000"/>
                  </a:schemeClr>
                </a:solidFill>
                <a:latin typeface="Times" pitchFamily="2" charset="0"/>
              </a:rPr>
              <a:t>, Ivan </a:t>
            </a:r>
            <a:r>
              <a:rPr kumimoji="1" lang="en-US" altLang="zh-CN" sz="1400" dirty="0" err="1">
                <a:solidFill>
                  <a:schemeClr val="bg2">
                    <a:lumMod val="75000"/>
                  </a:schemeClr>
                </a:solidFill>
                <a:latin typeface="Times" pitchFamily="2" charset="0"/>
              </a:rPr>
              <a:t>Damgard</a:t>
            </a:r>
            <a:r>
              <a:rPr kumimoji="1" lang="en-US" altLang="zh-CN" sz="1400" dirty="0">
                <a:solidFill>
                  <a:schemeClr val="bg2">
                    <a:lumMod val="75000"/>
                  </a:schemeClr>
                </a:solidFill>
                <a:latin typeface="Times" pitchFamily="2" charset="0"/>
              </a:rPr>
              <a:t>, Claudio </a:t>
            </a:r>
            <a:r>
              <a:rPr kumimoji="1" lang="en-US" altLang="zh-CN" sz="1400" dirty="0" err="1">
                <a:solidFill>
                  <a:schemeClr val="bg2">
                    <a:lumMod val="75000"/>
                  </a:schemeClr>
                </a:solidFill>
                <a:latin typeface="Times" pitchFamily="2" charset="0"/>
              </a:rPr>
              <a:t>Orlandi</a:t>
            </a:r>
            <a:r>
              <a:rPr kumimoji="1" lang="en-US" altLang="zh-CN" sz="1400" dirty="0">
                <a:solidFill>
                  <a:schemeClr val="bg2">
                    <a:lumMod val="75000"/>
                  </a:schemeClr>
                </a:solidFill>
                <a:latin typeface="Times" pitchFamily="2" charset="0"/>
              </a:rPr>
              <a:t>, and Sarah </a:t>
            </a:r>
            <a:r>
              <a:rPr kumimoji="1" lang="en-US" altLang="zh-CN" sz="1400" dirty="0" err="1">
                <a:solidFill>
                  <a:schemeClr val="bg2">
                    <a:lumMod val="75000"/>
                  </a:schemeClr>
                </a:solidFill>
                <a:latin typeface="Times" pitchFamily="2" charset="0"/>
              </a:rPr>
              <a:t>Zakarias</a:t>
            </a:r>
            <a:r>
              <a:rPr kumimoji="1" lang="en-US" altLang="zh-CN" sz="1400" dirty="0">
                <a:solidFill>
                  <a:schemeClr val="bg2">
                    <a:lumMod val="75000"/>
                  </a:schemeClr>
                </a:solidFill>
                <a:latin typeface="Times" pitchFamily="2" charset="0"/>
              </a:rPr>
              <a:t>. Semi-homomorphic encryption and multiparty computation. EUROCRYPT 2011.</a:t>
            </a:r>
          </a:p>
          <a:p>
            <a:r>
              <a:rPr kumimoji="1" lang="en-US" altLang="zh-CN" sz="1400" dirty="0">
                <a:solidFill>
                  <a:schemeClr val="bg2">
                    <a:lumMod val="75000"/>
                  </a:schemeClr>
                </a:solidFill>
                <a:latin typeface="Times" pitchFamily="2" charset="0"/>
              </a:rPr>
              <a:t>[DIO21] Samuel Dittmer, Yuval </a:t>
            </a:r>
            <a:r>
              <a:rPr kumimoji="1" lang="en-US" altLang="zh-CN" sz="1400" dirty="0" err="1">
                <a:solidFill>
                  <a:schemeClr val="bg2">
                    <a:lumMod val="75000"/>
                  </a:schemeClr>
                </a:solidFill>
                <a:latin typeface="Times" pitchFamily="2" charset="0"/>
              </a:rPr>
              <a:t>Ishai</a:t>
            </a:r>
            <a:r>
              <a:rPr kumimoji="1" lang="en-US" altLang="zh-CN" sz="1400" dirty="0">
                <a:solidFill>
                  <a:schemeClr val="bg2">
                    <a:lumMod val="75000"/>
                  </a:schemeClr>
                </a:solidFill>
                <a:latin typeface="Times" pitchFamily="2" charset="0"/>
              </a:rPr>
              <a:t>, and </a:t>
            </a:r>
            <a:r>
              <a:rPr kumimoji="1" lang="en-US" altLang="zh-CN" sz="1400" dirty="0" err="1">
                <a:solidFill>
                  <a:schemeClr val="bg2">
                    <a:lumMod val="75000"/>
                  </a:schemeClr>
                </a:solidFill>
                <a:latin typeface="Times" pitchFamily="2" charset="0"/>
              </a:rPr>
              <a:t>Rafail</a:t>
            </a:r>
            <a:r>
              <a:rPr kumimoji="1" lang="en-US" altLang="zh-CN" sz="1400" dirty="0">
                <a:solidFill>
                  <a:schemeClr val="bg2">
                    <a:lumMod val="75000"/>
                  </a:schemeClr>
                </a:solidFill>
                <a:latin typeface="Times" pitchFamily="2" charset="0"/>
              </a:rPr>
              <a:t> Ostrovsky. Line-point zero knowledge and its applications. ITC 2021.</a:t>
            </a:r>
          </a:p>
          <a:p>
            <a:r>
              <a:rPr kumimoji="1" lang="en-US" altLang="zh-CN" sz="1400" dirty="0">
                <a:solidFill>
                  <a:schemeClr val="bg2">
                    <a:lumMod val="75000"/>
                  </a:schemeClr>
                </a:solidFill>
                <a:latin typeface="Times" pitchFamily="2" charset="0"/>
              </a:rPr>
              <a:t>[YSWW21] Kang Yang, Pratik Sarkar, </a:t>
            </a:r>
            <a:r>
              <a:rPr kumimoji="1" lang="en-US" altLang="zh-CN" sz="1400" dirty="0" err="1">
                <a:solidFill>
                  <a:schemeClr val="bg2">
                    <a:lumMod val="75000"/>
                  </a:schemeClr>
                </a:solidFill>
                <a:latin typeface="Times" pitchFamily="2" charset="0"/>
              </a:rPr>
              <a:t>Chenkai</a:t>
            </a:r>
            <a:r>
              <a:rPr kumimoji="1" lang="en-US" altLang="zh-CN" sz="1400" dirty="0">
                <a:solidFill>
                  <a:schemeClr val="bg2">
                    <a:lumMod val="75000"/>
                  </a:schemeClr>
                </a:solidFill>
                <a:latin typeface="Times" pitchFamily="2" charset="0"/>
              </a:rPr>
              <a:t> Weng, and Xiao Wang. </a:t>
            </a:r>
            <a:r>
              <a:rPr kumimoji="1" lang="en-US" altLang="zh-CN" sz="1400" dirty="0" err="1">
                <a:solidFill>
                  <a:schemeClr val="bg2">
                    <a:lumMod val="75000"/>
                  </a:schemeClr>
                </a:solidFill>
                <a:latin typeface="Times" pitchFamily="2" charset="0"/>
              </a:rPr>
              <a:t>QuickSilver</a:t>
            </a:r>
            <a:r>
              <a:rPr kumimoji="1" lang="en-US" altLang="zh-CN" sz="1400" dirty="0">
                <a:solidFill>
                  <a:schemeClr val="bg2">
                    <a:lumMod val="75000"/>
                  </a:schemeClr>
                </a:solidFill>
                <a:latin typeface="Times" pitchFamily="2" charset="0"/>
              </a:rPr>
              <a:t>: Efficient and affordable zero-knowledge proofs for circuits and polynomials over any field. ACM CCS 2021.</a:t>
            </a:r>
            <a:endParaRPr kumimoji="1" lang="zh-CN" altLang="en-US" sz="1400" dirty="0">
              <a:solidFill>
                <a:schemeClr val="bg2">
                  <a:lumMod val="75000"/>
                </a:schemeClr>
              </a:solidFill>
              <a:latin typeface="Times" pitchFamily="2" charset="0"/>
            </a:endParaRPr>
          </a:p>
        </p:txBody>
      </p:sp>
    </p:spTree>
    <p:extLst>
      <p:ext uri="{BB962C8B-B14F-4D97-AF65-F5344CB8AC3E}">
        <p14:creationId xmlns:p14="http://schemas.microsoft.com/office/powerpoint/2010/main" val="34216643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5" name="组合 3">
            <a:extLst>
              <a:ext uri="{FF2B5EF4-FFF2-40B4-BE49-F238E27FC236}">
                <a16:creationId xmlns:a16="http://schemas.microsoft.com/office/drawing/2014/main" id="{A8620B76-98A7-47E6-B7E5-EB9CFB286886}"/>
              </a:ext>
            </a:extLst>
          </p:cNvPr>
          <p:cNvGrpSpPr>
            <a:grpSpLocks/>
          </p:cNvGrpSpPr>
          <p:nvPr/>
        </p:nvGrpSpPr>
        <p:grpSpPr bwMode="auto">
          <a:xfrm>
            <a:off x="0" y="337911"/>
            <a:ext cx="1312863" cy="471488"/>
            <a:chOff x="4831847" y="1415943"/>
            <a:chExt cx="1108990" cy="346728"/>
          </a:xfrm>
        </p:grpSpPr>
        <p:sp>
          <p:nvSpPr>
            <p:cNvPr id="5" name="任意多边形: 形状 4">
              <a:extLst>
                <a:ext uri="{FF2B5EF4-FFF2-40B4-BE49-F238E27FC236}">
                  <a16:creationId xmlns:a16="http://schemas.microsoft.com/office/drawing/2014/main" id="{B8FB2049-1008-4C5F-9771-98BBA7D85EAF}"/>
                </a:ext>
              </a:extLst>
            </p:cNvPr>
            <p:cNvSpPr/>
            <p:nvPr/>
          </p:nvSpPr>
          <p:spPr>
            <a:xfrm>
              <a:off x="4932421" y="1415943"/>
              <a:ext cx="1008416" cy="346728"/>
            </a:xfrm>
            <a:custGeom>
              <a:avLst/>
              <a:gdLst>
                <a:gd name="connsiteX0" fmla="*/ 0 w 1008421"/>
                <a:gd name="connsiteY0" fmla="*/ 0 h 346728"/>
                <a:gd name="connsiteX1" fmla="*/ 858142 w 1008421"/>
                <a:gd name="connsiteY1" fmla="*/ 0 h 346728"/>
                <a:gd name="connsiteX2" fmla="*/ 1008421 w 1008421"/>
                <a:gd name="connsiteY2" fmla="*/ 346728 h 346728"/>
                <a:gd name="connsiteX3" fmla="*/ 0 w 1008421"/>
                <a:gd name="connsiteY3" fmla="*/ 346728 h 346728"/>
              </a:gdLst>
              <a:ahLst/>
              <a:cxnLst>
                <a:cxn ang="0">
                  <a:pos x="connsiteX0" y="connsiteY0"/>
                </a:cxn>
                <a:cxn ang="0">
                  <a:pos x="connsiteX1" y="connsiteY1"/>
                </a:cxn>
                <a:cxn ang="0">
                  <a:pos x="connsiteX2" y="connsiteY2"/>
                </a:cxn>
                <a:cxn ang="0">
                  <a:pos x="connsiteX3" y="connsiteY3"/>
                </a:cxn>
              </a:cxnLst>
              <a:rect l="l" t="t" r="r" b="b"/>
              <a:pathLst>
                <a:path w="1008421" h="346728">
                  <a:moveTo>
                    <a:pt x="0" y="0"/>
                  </a:moveTo>
                  <a:lnTo>
                    <a:pt x="858142" y="0"/>
                  </a:lnTo>
                  <a:lnTo>
                    <a:pt x="1008421" y="346728"/>
                  </a:lnTo>
                  <a:lnTo>
                    <a:pt x="0" y="346728"/>
                  </a:lnTo>
                  <a:close/>
                </a:path>
              </a:pathLst>
            </a:custGeom>
            <a:solidFill>
              <a:srgbClr val="E9BE8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latin typeface="Roboto Regular"/>
                <a:ea typeface="思源黑体 CN Regular"/>
              </a:endParaRPr>
            </a:p>
          </p:txBody>
        </p:sp>
        <p:sp>
          <p:nvSpPr>
            <p:cNvPr id="6" name="任意多边形: 形状 5">
              <a:extLst>
                <a:ext uri="{FF2B5EF4-FFF2-40B4-BE49-F238E27FC236}">
                  <a16:creationId xmlns:a16="http://schemas.microsoft.com/office/drawing/2014/main" id="{A2F16EED-A923-4881-9725-3EA0DF1FEF5A}"/>
                </a:ext>
              </a:extLst>
            </p:cNvPr>
            <p:cNvSpPr/>
            <p:nvPr/>
          </p:nvSpPr>
          <p:spPr>
            <a:xfrm>
              <a:off x="4831847" y="1415943"/>
              <a:ext cx="1008416" cy="346728"/>
            </a:xfrm>
            <a:custGeom>
              <a:avLst/>
              <a:gdLst>
                <a:gd name="connsiteX0" fmla="*/ 0 w 1008421"/>
                <a:gd name="connsiteY0" fmla="*/ 0 h 346728"/>
                <a:gd name="connsiteX1" fmla="*/ 858142 w 1008421"/>
                <a:gd name="connsiteY1" fmla="*/ 0 h 346728"/>
                <a:gd name="connsiteX2" fmla="*/ 1008421 w 1008421"/>
                <a:gd name="connsiteY2" fmla="*/ 346728 h 346728"/>
                <a:gd name="connsiteX3" fmla="*/ 0 w 1008421"/>
                <a:gd name="connsiteY3" fmla="*/ 346728 h 346728"/>
              </a:gdLst>
              <a:ahLst/>
              <a:cxnLst>
                <a:cxn ang="0">
                  <a:pos x="connsiteX0" y="connsiteY0"/>
                </a:cxn>
                <a:cxn ang="0">
                  <a:pos x="connsiteX1" y="connsiteY1"/>
                </a:cxn>
                <a:cxn ang="0">
                  <a:pos x="connsiteX2" y="connsiteY2"/>
                </a:cxn>
                <a:cxn ang="0">
                  <a:pos x="connsiteX3" y="connsiteY3"/>
                </a:cxn>
              </a:cxnLst>
              <a:rect l="l" t="t" r="r" b="b"/>
              <a:pathLst>
                <a:path w="1008421" h="346728">
                  <a:moveTo>
                    <a:pt x="0" y="0"/>
                  </a:moveTo>
                  <a:lnTo>
                    <a:pt x="858142" y="0"/>
                  </a:lnTo>
                  <a:lnTo>
                    <a:pt x="1008421" y="346728"/>
                  </a:lnTo>
                  <a:lnTo>
                    <a:pt x="0" y="346728"/>
                  </a:lnTo>
                  <a:close/>
                </a:path>
              </a:pathLst>
            </a:custGeom>
            <a:gradFill>
              <a:gsLst>
                <a:gs pos="0">
                  <a:srgbClr val="00468E"/>
                </a:gs>
                <a:gs pos="100000">
                  <a:srgbClr val="002A7E"/>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latin typeface="Roboto Regular"/>
                <a:ea typeface="思源黑体 CN Regular"/>
              </a:endParaRPr>
            </a:p>
          </p:txBody>
        </p:sp>
      </p:grpSp>
      <p:cxnSp>
        <p:nvCxnSpPr>
          <p:cNvPr id="62" name="直接连接符 61">
            <a:extLst>
              <a:ext uri="{FF2B5EF4-FFF2-40B4-BE49-F238E27FC236}">
                <a16:creationId xmlns:a16="http://schemas.microsoft.com/office/drawing/2014/main" id="{C6ECD0A2-4899-4D3A-9DA3-2BFF7529ECD9}"/>
              </a:ext>
            </a:extLst>
          </p:cNvPr>
          <p:cNvCxnSpPr>
            <a:cxnSpLocks/>
          </p:cNvCxnSpPr>
          <p:nvPr/>
        </p:nvCxnSpPr>
        <p:spPr>
          <a:xfrm flipV="1">
            <a:off x="0" y="771457"/>
            <a:ext cx="11640023" cy="33651"/>
          </a:xfrm>
          <a:prstGeom prst="line">
            <a:avLst/>
          </a:prstGeom>
          <a:noFill/>
          <a:ln w="3175">
            <a:gradFill>
              <a:gsLst>
                <a:gs pos="0">
                  <a:srgbClr val="00468E">
                    <a:alpha val="0"/>
                  </a:srgbClr>
                </a:gs>
                <a:gs pos="100000">
                  <a:srgbClr val="00468E"/>
                </a:gs>
              </a:gsLst>
              <a:lin ang="10800000" scaled="0"/>
            </a:gradFill>
          </a:ln>
        </p:spPr>
        <p:style>
          <a:lnRef idx="2">
            <a:schemeClr val="accent1">
              <a:shade val="50000"/>
            </a:schemeClr>
          </a:lnRef>
          <a:fillRef idx="1">
            <a:schemeClr val="accent1"/>
          </a:fillRef>
          <a:effectRef idx="0">
            <a:schemeClr val="accent1"/>
          </a:effectRef>
          <a:fontRef idx="minor">
            <a:schemeClr val="lt1"/>
          </a:fontRef>
        </p:style>
      </p:cxnSp>
      <p:sp>
        <p:nvSpPr>
          <p:cNvPr id="8207" name="文本框 16">
            <a:extLst>
              <a:ext uri="{FF2B5EF4-FFF2-40B4-BE49-F238E27FC236}">
                <a16:creationId xmlns:a16="http://schemas.microsoft.com/office/drawing/2014/main" id="{5363EDE1-E825-4751-B7D3-C23B887494A3}"/>
              </a:ext>
            </a:extLst>
          </p:cNvPr>
          <p:cNvSpPr txBox="1">
            <a:spLocks noChangeArrowheads="1"/>
          </p:cNvSpPr>
          <p:nvPr/>
        </p:nvSpPr>
        <p:spPr bwMode="auto">
          <a:xfrm>
            <a:off x="1331912" y="265113"/>
            <a:ext cx="967354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eaLnBrk="1" hangingPunct="1">
              <a:lnSpc>
                <a:spcPct val="100000"/>
              </a:lnSpc>
              <a:spcBef>
                <a:spcPct val="0"/>
              </a:spcBef>
              <a:buFontTx/>
              <a:buNone/>
            </a:pPr>
            <a:r>
              <a:rPr lang="en-US" altLang="zh-CN" sz="3200" b="1" dirty="0">
                <a:solidFill>
                  <a:srgbClr val="002A7E"/>
                </a:solidFill>
                <a:latin typeface="方正粗雅宋_GBK" pitchFamily="2" charset="-122"/>
                <a:ea typeface="方正粗雅宋_GBK" pitchFamily="2" charset="-122"/>
                <a:cs typeface="阿里巴巴普惠体 Medium" pitchFamily="18" charset="-122"/>
              </a:rPr>
              <a:t>Introduction to VOLE</a:t>
            </a:r>
            <a:endParaRPr lang="zh-CN" altLang="en-US" sz="3200" b="1" dirty="0">
              <a:solidFill>
                <a:srgbClr val="FF0000"/>
              </a:solidFill>
              <a:latin typeface="方正粗雅宋_GBK" pitchFamily="2" charset="-122"/>
              <a:ea typeface="方正粗雅宋_GBK" pitchFamily="2" charset="-122"/>
              <a:cs typeface="阿里巴巴普惠体 Medium" pitchFamily="18" charset="-122"/>
            </a:endParaRPr>
          </a:p>
        </p:txBody>
      </p:sp>
      <p:sp>
        <p:nvSpPr>
          <p:cNvPr id="10" name="文本框 9">
            <a:extLst>
              <a:ext uri="{FF2B5EF4-FFF2-40B4-BE49-F238E27FC236}">
                <a16:creationId xmlns:a16="http://schemas.microsoft.com/office/drawing/2014/main" id="{49D39948-842E-264A-A4C4-66DB5E4B59F9}"/>
              </a:ext>
            </a:extLst>
          </p:cNvPr>
          <p:cNvSpPr txBox="1"/>
          <p:nvPr/>
        </p:nvSpPr>
        <p:spPr>
          <a:xfrm>
            <a:off x="357982" y="1020017"/>
            <a:ext cx="11476036" cy="577850"/>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kumimoji="1" lang="en-US" altLang="zh-CN" sz="2400" dirty="0">
                <a:latin typeface="Arial" charset="0"/>
                <a:ea typeface="Arial" charset="0"/>
                <a:cs typeface="Arial" charset="0"/>
              </a:rPr>
              <a:t>VOLE (</a:t>
            </a:r>
            <a:r>
              <a:rPr kumimoji="1" lang="en-US" altLang="zh-CN" sz="2400" dirty="0" err="1">
                <a:latin typeface="Arial" charset="0"/>
                <a:ea typeface="Arial" charset="0"/>
                <a:cs typeface="Arial" charset="0"/>
              </a:rPr>
              <a:t>a.k.a</a:t>
            </a:r>
            <a:r>
              <a:rPr kumimoji="1" lang="en-US" altLang="zh-CN" sz="2400" dirty="0">
                <a:latin typeface="Arial" charset="0"/>
                <a:ea typeface="Arial" charset="0"/>
                <a:cs typeface="Arial" charset="0"/>
              </a:rPr>
              <a:t>, IT-MAC) is a widely-used two-party primitive.</a:t>
            </a:r>
          </a:p>
        </p:txBody>
      </p:sp>
      <p:pic>
        <p:nvPicPr>
          <p:cNvPr id="11" name="图片 10">
            <a:extLst>
              <a:ext uri="{FF2B5EF4-FFF2-40B4-BE49-F238E27FC236}">
                <a16:creationId xmlns:a16="http://schemas.microsoft.com/office/drawing/2014/main" id="{6EEC6846-645B-7B40-A916-B908766E3E3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18805" y="2011016"/>
            <a:ext cx="729728" cy="729728"/>
          </a:xfrm>
          <a:prstGeom prst="rect">
            <a:avLst/>
          </a:prstGeom>
        </p:spPr>
      </p:pic>
      <p:pic>
        <p:nvPicPr>
          <p:cNvPr id="13" name="图片 12">
            <a:extLst>
              <a:ext uri="{FF2B5EF4-FFF2-40B4-BE49-F238E27FC236}">
                <a16:creationId xmlns:a16="http://schemas.microsoft.com/office/drawing/2014/main" id="{EBC99C6D-3E96-8545-B491-1A3BD53D6D1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6924860" y="2011016"/>
            <a:ext cx="729728" cy="729728"/>
          </a:xfrm>
          <a:prstGeom prst="rect">
            <a:avLst/>
          </a:prstGeom>
        </p:spPr>
      </p:pic>
      <mc:AlternateContent xmlns:mc="http://schemas.openxmlformats.org/markup-compatibility/2006" xmlns:a14="http://schemas.microsoft.com/office/drawing/2010/main">
        <mc:Choice Requires="a14">
          <p:sp>
            <p:nvSpPr>
              <p:cNvPr id="2" name="文本框 1">
                <a:extLst>
                  <a:ext uri="{FF2B5EF4-FFF2-40B4-BE49-F238E27FC236}">
                    <a16:creationId xmlns:a16="http://schemas.microsoft.com/office/drawing/2014/main" id="{10296B79-45F3-E54C-8CA2-EEFC22DF0D26}"/>
                  </a:ext>
                </a:extLst>
              </p:cNvPr>
              <p:cNvSpPr txBox="1"/>
              <p:nvPr/>
            </p:nvSpPr>
            <p:spPr>
              <a:xfrm>
                <a:off x="1463643" y="2166952"/>
                <a:ext cx="1660070" cy="298415"/>
              </a:xfrm>
              <a:prstGeom prst="rect">
                <a:avLst/>
              </a:prstGeom>
              <a:noFill/>
            </p:spPr>
            <p:txBody>
              <a:bodyPr wrap="none" lIns="0" tIns="0" rIns="0" bIns="0" rtlCol="0">
                <a:spAutoFit/>
              </a:bodyPr>
              <a:lstStyle/>
              <a:p>
                <a:r>
                  <a:rPr kumimoji="1" lang="en-US" altLang="zh-CN" b="0" dirty="0">
                    <a:latin typeface="Arial" panose="020B0604020202020204" pitchFamily="34" charset="0"/>
                    <a:cs typeface="Arial" panose="020B0604020202020204" pitchFamily="34" charset="0"/>
                  </a:rPr>
                  <a:t>Message</a:t>
                </a:r>
                <a:r>
                  <a:rPr kumimoji="1" lang="en-US" altLang="zh-CN" b="0" dirty="0"/>
                  <a:t> </a:t>
                </a:r>
                <a14:m>
                  <m:oMath xmlns:m="http://schemas.openxmlformats.org/officeDocument/2006/math">
                    <m:r>
                      <a:rPr kumimoji="1" lang="en-US" altLang="zh-CN" b="0" i="1" smtClean="0">
                        <a:latin typeface="Cambria Math" panose="02040503050406030204" pitchFamily="18" charset="0"/>
                      </a:rPr>
                      <m:t>𝑥</m:t>
                    </m:r>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𝔽</m:t>
                        </m:r>
                      </m:e>
                      <m:sub>
                        <m:r>
                          <a:rPr kumimoji="1" lang="en-US" altLang="zh-CN" b="0" i="1" smtClean="0">
                            <a:latin typeface="Cambria Math" panose="02040503050406030204" pitchFamily="18" charset="0"/>
                          </a:rPr>
                          <m:t>𝑝</m:t>
                        </m:r>
                      </m:sub>
                    </m:sSub>
                  </m:oMath>
                </a14:m>
                <a:endParaRPr kumimoji="1" lang="zh-CN" altLang="en-US" dirty="0"/>
              </a:p>
            </p:txBody>
          </p:sp>
        </mc:Choice>
        <mc:Fallback xmlns="">
          <p:sp>
            <p:nvSpPr>
              <p:cNvPr id="2" name="文本框 1">
                <a:extLst>
                  <a:ext uri="{FF2B5EF4-FFF2-40B4-BE49-F238E27FC236}">
                    <a16:creationId xmlns:a16="http://schemas.microsoft.com/office/drawing/2014/main" id="{10296B79-45F3-E54C-8CA2-EEFC22DF0D26}"/>
                  </a:ext>
                </a:extLst>
              </p:cNvPr>
              <p:cNvSpPr txBox="1">
                <a:spLocks noRot="1" noChangeAspect="1" noMove="1" noResize="1" noEditPoints="1" noAdjustHandles="1" noChangeArrowheads="1" noChangeShapeType="1" noTextEdit="1"/>
              </p:cNvSpPr>
              <p:nvPr/>
            </p:nvSpPr>
            <p:spPr>
              <a:xfrm>
                <a:off x="1463643" y="2166952"/>
                <a:ext cx="1660070" cy="298415"/>
              </a:xfrm>
              <a:prstGeom prst="rect">
                <a:avLst/>
              </a:prstGeom>
              <a:blipFill>
                <a:blip r:embed="rId6"/>
                <a:stretch>
                  <a:fillRect l="-8397" t="-29167" r="-2290" b="-41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文本框 13">
                <a:extLst>
                  <a:ext uri="{FF2B5EF4-FFF2-40B4-BE49-F238E27FC236}">
                    <a16:creationId xmlns:a16="http://schemas.microsoft.com/office/drawing/2014/main" id="{11F510BD-781D-A449-995F-8513766AA630}"/>
                  </a:ext>
                </a:extLst>
              </p:cNvPr>
              <p:cNvSpPr txBox="1"/>
              <p:nvPr/>
            </p:nvSpPr>
            <p:spPr>
              <a:xfrm>
                <a:off x="1463643" y="2520587"/>
                <a:ext cx="1885709" cy="298415"/>
              </a:xfrm>
              <a:prstGeom prst="rect">
                <a:avLst/>
              </a:prstGeom>
              <a:noFill/>
            </p:spPr>
            <p:txBody>
              <a:bodyPr wrap="none" lIns="0" tIns="0" rIns="0" bIns="0" rtlCol="0">
                <a:spAutoFit/>
              </a:bodyPr>
              <a:lstStyle/>
              <a:p>
                <a:r>
                  <a:rPr kumimoji="1" lang="en-US" altLang="zh-CN" b="0" dirty="0">
                    <a:latin typeface="Arial" panose="020B0604020202020204" pitchFamily="34" charset="0"/>
                    <a:cs typeface="Arial" panose="020B0604020202020204" pitchFamily="34" charset="0"/>
                  </a:rPr>
                  <a:t>MAC tag </a:t>
                </a:r>
                <a14:m>
                  <m:oMath xmlns:m="http://schemas.openxmlformats.org/officeDocument/2006/math">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𝑚</m:t>
                        </m:r>
                      </m:e>
                      <m:sub>
                        <m:r>
                          <a:rPr kumimoji="1" lang="en-US" altLang="zh-CN" b="0" i="1" smtClean="0">
                            <a:latin typeface="Cambria Math" panose="02040503050406030204" pitchFamily="18" charset="0"/>
                          </a:rPr>
                          <m:t>𝑥</m:t>
                        </m:r>
                      </m:sub>
                    </m:sSub>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𝔽</m:t>
                        </m:r>
                      </m:e>
                      <m:sub>
                        <m:sSup>
                          <m:sSupPr>
                            <m:ctrlPr>
                              <a:rPr kumimoji="1" lang="en-US" altLang="zh-CN" b="0" i="1" smtClean="0">
                                <a:latin typeface="Cambria Math" panose="02040503050406030204" pitchFamily="18" charset="0"/>
                              </a:rPr>
                            </m:ctrlPr>
                          </m:sSupPr>
                          <m:e>
                            <m:r>
                              <a:rPr kumimoji="1" lang="en-US" altLang="zh-CN" b="0" i="1" smtClean="0">
                                <a:latin typeface="Cambria Math" panose="02040503050406030204" pitchFamily="18" charset="0"/>
                              </a:rPr>
                              <m:t>𝑝</m:t>
                            </m:r>
                          </m:e>
                          <m:sup>
                            <m:r>
                              <a:rPr kumimoji="1" lang="en-US" altLang="zh-CN" b="0" i="1" smtClean="0">
                                <a:latin typeface="Cambria Math" panose="02040503050406030204" pitchFamily="18" charset="0"/>
                              </a:rPr>
                              <m:t>𝑟</m:t>
                            </m:r>
                          </m:sup>
                        </m:sSup>
                      </m:sub>
                    </m:sSub>
                  </m:oMath>
                </a14:m>
                <a:endParaRPr kumimoji="1" lang="zh-CN" altLang="en-US" dirty="0"/>
              </a:p>
            </p:txBody>
          </p:sp>
        </mc:Choice>
        <mc:Fallback xmlns="">
          <p:sp>
            <p:nvSpPr>
              <p:cNvPr id="14" name="文本框 13">
                <a:extLst>
                  <a:ext uri="{FF2B5EF4-FFF2-40B4-BE49-F238E27FC236}">
                    <a16:creationId xmlns:a16="http://schemas.microsoft.com/office/drawing/2014/main" id="{11F510BD-781D-A449-995F-8513766AA630}"/>
                  </a:ext>
                </a:extLst>
              </p:cNvPr>
              <p:cNvSpPr txBox="1">
                <a:spLocks noRot="1" noChangeAspect="1" noMove="1" noResize="1" noEditPoints="1" noAdjustHandles="1" noChangeArrowheads="1" noChangeShapeType="1" noTextEdit="1"/>
              </p:cNvSpPr>
              <p:nvPr/>
            </p:nvSpPr>
            <p:spPr>
              <a:xfrm>
                <a:off x="1463643" y="2520587"/>
                <a:ext cx="1885709" cy="298415"/>
              </a:xfrm>
              <a:prstGeom prst="rect">
                <a:avLst/>
              </a:prstGeom>
              <a:blipFill>
                <a:blip r:embed="rId7"/>
                <a:stretch>
                  <a:fillRect l="-7383" t="-29167" b="-375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文本框 14">
                <a:extLst>
                  <a:ext uri="{FF2B5EF4-FFF2-40B4-BE49-F238E27FC236}">
                    <a16:creationId xmlns:a16="http://schemas.microsoft.com/office/drawing/2014/main" id="{667FF96C-1E2B-8747-959D-5398A1667545}"/>
                  </a:ext>
                </a:extLst>
              </p:cNvPr>
              <p:cNvSpPr txBox="1"/>
              <p:nvPr/>
            </p:nvSpPr>
            <p:spPr>
              <a:xfrm>
                <a:off x="7737117" y="1923732"/>
                <a:ext cx="4096901" cy="575414"/>
              </a:xfrm>
              <a:prstGeom prst="rect">
                <a:avLst/>
              </a:prstGeom>
              <a:noFill/>
            </p:spPr>
            <p:txBody>
              <a:bodyPr wrap="square" lIns="0" tIns="0" rIns="0" bIns="0" rtlCol="0">
                <a:spAutoFit/>
              </a:bodyPr>
              <a:lstStyle/>
              <a:p>
                <a:r>
                  <a:rPr kumimoji="1" lang="en-US" altLang="zh-CN" b="0" dirty="0">
                    <a:latin typeface="Arial" panose="020B0604020202020204" pitchFamily="34" charset="0"/>
                    <a:cs typeface="Arial" panose="020B0604020202020204" pitchFamily="34" charset="0"/>
                  </a:rPr>
                  <a:t>Global MAC key </a:t>
                </a:r>
                <a14:m>
                  <m:oMath xmlns:m="http://schemas.openxmlformats.org/officeDocument/2006/math">
                    <m:r>
                      <m:rPr>
                        <m:sty m:val="p"/>
                      </m:rPr>
                      <a:rPr kumimoji="1" lang="en-US" altLang="zh-CN" b="0" i="0" smtClean="0">
                        <a:latin typeface="Cambria Math" panose="02040503050406030204" pitchFamily="18" charset="0"/>
                      </a:rPr>
                      <m:t>Δ</m:t>
                    </m:r>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𝔽</m:t>
                        </m:r>
                      </m:e>
                      <m:sub>
                        <m:sSup>
                          <m:sSupPr>
                            <m:ctrlPr>
                              <a:rPr kumimoji="1" lang="en-US" altLang="zh-CN" b="0" i="1" smtClean="0">
                                <a:latin typeface="Cambria Math" panose="02040503050406030204" pitchFamily="18" charset="0"/>
                              </a:rPr>
                            </m:ctrlPr>
                          </m:sSupPr>
                          <m:e>
                            <m:r>
                              <a:rPr kumimoji="1" lang="en-US" altLang="zh-CN" b="0" i="1" smtClean="0">
                                <a:latin typeface="Cambria Math" panose="02040503050406030204" pitchFamily="18" charset="0"/>
                              </a:rPr>
                              <m:t>𝑝</m:t>
                            </m:r>
                          </m:e>
                          <m:sup>
                            <m:r>
                              <a:rPr kumimoji="1" lang="en-US" altLang="zh-CN" b="0" i="1" smtClean="0">
                                <a:latin typeface="Cambria Math" panose="02040503050406030204" pitchFamily="18" charset="0"/>
                              </a:rPr>
                              <m:t>𝑟</m:t>
                            </m:r>
                          </m:sup>
                        </m:sSup>
                      </m:sub>
                    </m:sSub>
                  </m:oMath>
                </a14:m>
                <a:r>
                  <a:rPr kumimoji="1" lang="en-US" altLang="zh-CN" dirty="0">
                    <a:latin typeface="Arial" panose="020B0604020202020204" pitchFamily="34" charset="0"/>
                    <a:cs typeface="Arial" panose="020B0604020202020204" pitchFamily="34" charset="0"/>
                  </a:rPr>
                  <a:t>, which is reused for multiple times</a:t>
                </a:r>
                <a:endParaRPr kumimoji="1" lang="zh-CN" altLang="en-US" dirty="0">
                  <a:latin typeface="Arial" panose="020B0604020202020204" pitchFamily="34" charset="0"/>
                  <a:cs typeface="Arial" panose="020B0604020202020204" pitchFamily="34" charset="0"/>
                </a:endParaRPr>
              </a:p>
            </p:txBody>
          </p:sp>
        </mc:Choice>
        <mc:Fallback xmlns="">
          <p:sp>
            <p:nvSpPr>
              <p:cNvPr id="15" name="文本框 14">
                <a:extLst>
                  <a:ext uri="{FF2B5EF4-FFF2-40B4-BE49-F238E27FC236}">
                    <a16:creationId xmlns:a16="http://schemas.microsoft.com/office/drawing/2014/main" id="{667FF96C-1E2B-8747-959D-5398A1667545}"/>
                  </a:ext>
                </a:extLst>
              </p:cNvPr>
              <p:cNvSpPr txBox="1">
                <a:spLocks noRot="1" noChangeAspect="1" noMove="1" noResize="1" noEditPoints="1" noAdjustHandles="1" noChangeArrowheads="1" noChangeShapeType="1" noTextEdit="1"/>
              </p:cNvSpPr>
              <p:nvPr/>
            </p:nvSpPr>
            <p:spPr>
              <a:xfrm>
                <a:off x="7737117" y="1923732"/>
                <a:ext cx="4096901" cy="575414"/>
              </a:xfrm>
              <a:prstGeom prst="rect">
                <a:avLst/>
              </a:prstGeom>
              <a:blipFill>
                <a:blip r:embed="rId8"/>
                <a:stretch>
                  <a:fillRect l="-3406" t="-15217" b="-2391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 name="文本框 15">
                <a:extLst>
                  <a:ext uri="{FF2B5EF4-FFF2-40B4-BE49-F238E27FC236}">
                    <a16:creationId xmlns:a16="http://schemas.microsoft.com/office/drawing/2014/main" id="{944DF33A-4FD1-8040-8617-9F4A62D97043}"/>
                  </a:ext>
                </a:extLst>
              </p:cNvPr>
              <p:cNvSpPr txBox="1"/>
              <p:nvPr/>
            </p:nvSpPr>
            <p:spPr>
              <a:xfrm>
                <a:off x="7743965" y="2591536"/>
                <a:ext cx="2472408" cy="298415"/>
              </a:xfrm>
              <a:prstGeom prst="rect">
                <a:avLst/>
              </a:prstGeom>
              <a:noFill/>
            </p:spPr>
            <p:txBody>
              <a:bodyPr wrap="none" lIns="0" tIns="0" rIns="0" bIns="0" rtlCol="0">
                <a:spAutoFit/>
              </a:bodyPr>
              <a:lstStyle/>
              <a:p>
                <a:r>
                  <a:rPr kumimoji="1" lang="en-US" altLang="zh-CN" b="0" dirty="0">
                    <a:latin typeface="Arial" panose="020B0604020202020204" pitchFamily="34" charset="0"/>
                    <a:cs typeface="Arial" panose="020B0604020202020204" pitchFamily="34" charset="0"/>
                  </a:rPr>
                  <a:t>Local MAC key </a:t>
                </a:r>
                <a14:m>
                  <m:oMath xmlns:m="http://schemas.openxmlformats.org/officeDocument/2006/math">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𝑘</m:t>
                        </m:r>
                      </m:e>
                      <m:sub>
                        <m:r>
                          <a:rPr kumimoji="1" lang="en-US" altLang="zh-CN" b="0" i="1" smtClean="0">
                            <a:latin typeface="Cambria Math" panose="02040503050406030204" pitchFamily="18" charset="0"/>
                          </a:rPr>
                          <m:t>𝑥</m:t>
                        </m:r>
                      </m:sub>
                    </m:sSub>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𝔽</m:t>
                        </m:r>
                      </m:e>
                      <m:sub>
                        <m:sSup>
                          <m:sSupPr>
                            <m:ctrlPr>
                              <a:rPr kumimoji="1" lang="en-US" altLang="zh-CN" b="0" i="1" smtClean="0">
                                <a:latin typeface="Cambria Math" panose="02040503050406030204" pitchFamily="18" charset="0"/>
                              </a:rPr>
                            </m:ctrlPr>
                          </m:sSupPr>
                          <m:e>
                            <m:r>
                              <a:rPr kumimoji="1" lang="en-US" altLang="zh-CN" b="0" i="1" smtClean="0">
                                <a:latin typeface="Cambria Math" panose="02040503050406030204" pitchFamily="18" charset="0"/>
                              </a:rPr>
                              <m:t>𝑝</m:t>
                            </m:r>
                          </m:e>
                          <m:sup>
                            <m:r>
                              <a:rPr kumimoji="1" lang="en-US" altLang="zh-CN" b="0" i="1" smtClean="0">
                                <a:latin typeface="Cambria Math" panose="02040503050406030204" pitchFamily="18" charset="0"/>
                              </a:rPr>
                              <m:t>𝑟</m:t>
                            </m:r>
                          </m:sup>
                        </m:sSup>
                      </m:sub>
                    </m:sSub>
                  </m:oMath>
                </a14:m>
                <a:endParaRPr kumimoji="1" lang="zh-CN" altLang="en-US" dirty="0"/>
              </a:p>
            </p:txBody>
          </p:sp>
        </mc:Choice>
        <mc:Fallback xmlns="">
          <p:sp>
            <p:nvSpPr>
              <p:cNvPr id="16" name="文本框 15">
                <a:extLst>
                  <a:ext uri="{FF2B5EF4-FFF2-40B4-BE49-F238E27FC236}">
                    <a16:creationId xmlns:a16="http://schemas.microsoft.com/office/drawing/2014/main" id="{944DF33A-4FD1-8040-8617-9F4A62D97043}"/>
                  </a:ext>
                </a:extLst>
              </p:cNvPr>
              <p:cNvSpPr txBox="1">
                <a:spLocks noRot="1" noChangeAspect="1" noMove="1" noResize="1" noEditPoints="1" noAdjustHandles="1" noChangeArrowheads="1" noChangeShapeType="1" noTextEdit="1"/>
              </p:cNvSpPr>
              <p:nvPr/>
            </p:nvSpPr>
            <p:spPr>
              <a:xfrm>
                <a:off x="7743965" y="2591536"/>
                <a:ext cx="2472408" cy="298415"/>
              </a:xfrm>
              <a:prstGeom prst="rect">
                <a:avLst/>
              </a:prstGeom>
              <a:blipFill>
                <a:blip r:embed="rId9"/>
                <a:stretch>
                  <a:fillRect l="-5612" t="-29167" b="-375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 name="文本框 17">
                <a:extLst>
                  <a:ext uri="{FF2B5EF4-FFF2-40B4-BE49-F238E27FC236}">
                    <a16:creationId xmlns:a16="http://schemas.microsoft.com/office/drawing/2014/main" id="{B6BB8029-694F-C346-8718-3DC0D834BB9E}"/>
                  </a:ext>
                </a:extLst>
              </p:cNvPr>
              <p:cNvSpPr txBox="1"/>
              <p:nvPr/>
            </p:nvSpPr>
            <p:spPr>
              <a:xfrm>
                <a:off x="4439243" y="2167474"/>
                <a:ext cx="197146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𝑥</m:t>
                      </m:r>
                      <m:r>
                        <a:rPr kumimoji="1" lang="en-US" altLang="zh-CN" b="0" i="1" smtClean="0">
                          <a:latin typeface="Cambria Math" panose="02040503050406030204" pitchFamily="18" charset="0"/>
                        </a:rPr>
                        <m:t>⋅</m:t>
                      </m:r>
                      <m:r>
                        <m:rPr>
                          <m:sty m:val="p"/>
                        </m:rPr>
                        <a:rPr kumimoji="1" lang="en-US" altLang="zh-CN" b="0" i="0" smtClean="0">
                          <a:latin typeface="Cambria Math" panose="02040503050406030204" pitchFamily="18" charset="0"/>
                        </a:rPr>
                        <m:t>Δ</m:t>
                      </m:r>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𝑘</m:t>
                          </m:r>
                        </m:e>
                        <m:sub>
                          <m:r>
                            <a:rPr kumimoji="1" lang="en-US" altLang="zh-CN" b="0" i="1" smtClean="0">
                              <a:latin typeface="Cambria Math" panose="02040503050406030204" pitchFamily="18" charset="0"/>
                            </a:rPr>
                            <m:t>𝑥</m:t>
                          </m:r>
                        </m:sub>
                      </m:sSub>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𝑚</m:t>
                          </m:r>
                        </m:e>
                        <m:sub>
                          <m:r>
                            <a:rPr kumimoji="1" lang="en-US" altLang="zh-CN" b="0" i="1" smtClean="0">
                              <a:latin typeface="Cambria Math" panose="02040503050406030204" pitchFamily="18" charset="0"/>
                            </a:rPr>
                            <m:t>𝑥</m:t>
                          </m:r>
                        </m:sub>
                      </m:sSub>
                    </m:oMath>
                  </m:oMathPara>
                </a14:m>
                <a:endParaRPr lang="zh-CN" altLang="en-US" dirty="0"/>
              </a:p>
            </p:txBody>
          </p:sp>
        </mc:Choice>
        <mc:Fallback xmlns="">
          <p:sp>
            <p:nvSpPr>
              <p:cNvPr id="18" name="文本框 17">
                <a:extLst>
                  <a:ext uri="{FF2B5EF4-FFF2-40B4-BE49-F238E27FC236}">
                    <a16:creationId xmlns:a16="http://schemas.microsoft.com/office/drawing/2014/main" id="{B6BB8029-694F-C346-8718-3DC0D834BB9E}"/>
                  </a:ext>
                </a:extLst>
              </p:cNvPr>
              <p:cNvSpPr txBox="1">
                <a:spLocks noRot="1" noChangeAspect="1" noMove="1" noResize="1" noEditPoints="1" noAdjustHandles="1" noChangeArrowheads="1" noChangeShapeType="1" noTextEdit="1"/>
              </p:cNvSpPr>
              <p:nvPr/>
            </p:nvSpPr>
            <p:spPr>
              <a:xfrm>
                <a:off x="4439243" y="2167474"/>
                <a:ext cx="1971460" cy="369332"/>
              </a:xfrm>
              <a:prstGeom prst="rect">
                <a:avLst/>
              </a:prstGeom>
              <a:blipFill>
                <a:blip r:embed="rId10"/>
                <a:stretch>
                  <a:fillRect/>
                </a:stretch>
              </a:blipFill>
            </p:spPr>
            <p:txBody>
              <a:bodyPr/>
              <a:lstStyle/>
              <a:p>
                <a:r>
                  <a:rPr lang="zh-CN" altLang="en-US">
                    <a:noFill/>
                  </a:rPr>
                  <a:t> </a:t>
                </a:r>
              </a:p>
            </p:txBody>
          </p:sp>
        </mc:Fallback>
      </mc:AlternateContent>
      <p:grpSp>
        <p:nvGrpSpPr>
          <p:cNvPr id="20" name="组合 19">
            <a:extLst>
              <a:ext uri="{FF2B5EF4-FFF2-40B4-BE49-F238E27FC236}">
                <a16:creationId xmlns:a16="http://schemas.microsoft.com/office/drawing/2014/main" id="{6659ACEA-6744-5345-BF82-391E1B177429}"/>
              </a:ext>
            </a:extLst>
          </p:cNvPr>
          <p:cNvGrpSpPr/>
          <p:nvPr/>
        </p:nvGrpSpPr>
        <p:grpSpPr>
          <a:xfrm>
            <a:off x="1849453" y="3423453"/>
            <a:ext cx="7814370" cy="2906564"/>
            <a:chOff x="1768359" y="4752942"/>
            <a:chExt cx="7814370" cy="2906564"/>
          </a:xfrm>
        </p:grpSpPr>
        <mc:AlternateContent xmlns:mc="http://schemas.openxmlformats.org/markup-compatibility/2006" xmlns:a14="http://schemas.microsoft.com/office/drawing/2010/main">
          <mc:Choice Requires="a14">
            <p:sp>
              <p:nvSpPr>
                <p:cNvPr id="21" name="文本框 20">
                  <a:extLst>
                    <a:ext uri="{FF2B5EF4-FFF2-40B4-BE49-F238E27FC236}">
                      <a16:creationId xmlns:a16="http://schemas.microsoft.com/office/drawing/2014/main" id="{AF8B00A2-E548-D14F-A0F8-F5F8C90DA947}"/>
                    </a:ext>
                  </a:extLst>
                </p:cNvPr>
                <p:cNvSpPr txBox="1"/>
                <p:nvPr/>
              </p:nvSpPr>
              <p:spPr>
                <a:xfrm>
                  <a:off x="2047488" y="5249358"/>
                  <a:ext cx="7535241" cy="2242409"/>
                </a:xfrm>
                <a:prstGeom prst="rect">
                  <a:avLst/>
                </a:prstGeom>
                <a:noFill/>
              </p:spPr>
              <p:txBody>
                <a:bodyPr wrap="square" rtlCol="0">
                  <a:spAutoFit/>
                </a:bodyPr>
                <a:lstStyle/>
                <a:p>
                  <a:pPr marL="285750" indent="-285750">
                    <a:lnSpc>
                      <a:spcPct val="150000"/>
                    </a:lnSpc>
                    <a:buFont typeface="Arial" charset="0"/>
                    <a:buChar char="•"/>
                  </a:pPr>
                  <a:r>
                    <a:rPr kumimoji="1" lang="en-US" altLang="zh-CN" sz="2400" dirty="0">
                      <a:latin typeface="Arial" charset="0"/>
                      <a:ea typeface="Arial" charset="0"/>
                      <a:cs typeface="Arial" charset="0"/>
                    </a:rPr>
                    <a:t>Hiding: </a:t>
                  </a:r>
                  <a14:m>
                    <m:oMath xmlns:m="http://schemas.openxmlformats.org/officeDocument/2006/math">
                      <m:sSub>
                        <m:sSubPr>
                          <m:ctrlPr>
                            <a:rPr kumimoji="0" lang="en-US" altLang="zh-CN" sz="2400" b="0" i="1" u="none" strike="noStrike" kern="1200" cap="none" spc="0" normalizeH="0" baseline="0" noProof="0" smtClean="0">
                              <a:ln>
                                <a:noFill/>
                              </a:ln>
                              <a:solidFill>
                                <a:prstClr val="black"/>
                              </a:solidFill>
                              <a:effectLst/>
                              <a:uLnTx/>
                              <a:uFillTx/>
                              <a:latin typeface="Cambria Math" panose="02040503050406030204" pitchFamily="18" charset="0"/>
                              <a:ea typeface="MS Mincho" charset="0"/>
                              <a:cs typeface="Cambria Math" panose="02040503050406030204" pitchFamily="18" charset="0"/>
                            </a:rPr>
                          </m:ctrlPr>
                        </m:sSubPr>
                        <m:e>
                          <m:r>
                            <a:rPr kumimoji="0" lang="en-US" altLang="zh-CN" sz="2400" b="0" i="1" u="none" strike="noStrike" kern="1200" cap="none" spc="0" normalizeH="0" baseline="0" noProof="0" smtClean="0">
                              <a:ln>
                                <a:noFill/>
                              </a:ln>
                              <a:solidFill>
                                <a:prstClr val="black"/>
                              </a:solidFill>
                              <a:effectLst/>
                              <a:uLnTx/>
                              <a:uFillTx/>
                              <a:latin typeface="Cambria Math" panose="02040503050406030204" pitchFamily="18" charset="0"/>
                              <a:ea typeface="MS Mincho" charset="0"/>
                              <a:cs typeface="Cambria Math" panose="02040503050406030204" pitchFamily="18" charset="0"/>
                            </a:rPr>
                            <m:t>𝑃</m:t>
                          </m:r>
                        </m:e>
                        <m:sub>
                          <m:r>
                            <a:rPr kumimoji="0" lang="en-US" altLang="zh-CN" sz="2400" b="0" i="1" u="none" strike="noStrike" kern="1200" cap="none" spc="0" normalizeH="0" baseline="0" noProof="0" smtClean="0">
                              <a:ln>
                                <a:noFill/>
                              </a:ln>
                              <a:solidFill>
                                <a:prstClr val="black"/>
                              </a:solidFill>
                              <a:effectLst/>
                              <a:uLnTx/>
                              <a:uFillTx/>
                              <a:latin typeface="Cambria Math" panose="02040503050406030204" pitchFamily="18" charset="0"/>
                              <a:ea typeface="MS Mincho" charset="0"/>
                              <a:cs typeface="Cambria Math" panose="02040503050406030204" pitchFamily="18" charset="0"/>
                            </a:rPr>
                            <m:t>2</m:t>
                          </m:r>
                        </m:sub>
                      </m:sSub>
                    </m:oMath>
                  </a14:m>
                  <a:r>
                    <a:rPr kumimoji="1" lang="en-US" altLang="zh-CN" sz="2400" dirty="0">
                      <a:latin typeface="Arial" charset="0"/>
                      <a:ea typeface="Arial" charset="0"/>
                      <a:cs typeface="Arial" charset="0"/>
                    </a:rPr>
                    <a:t> cannot learn </a:t>
                  </a:r>
                  <a14:m>
                    <m:oMath xmlns:m="http://schemas.openxmlformats.org/officeDocument/2006/math">
                      <m:r>
                        <a:rPr kumimoji="1" lang="en-US" altLang="zh-CN" sz="2400" i="1">
                          <a:latin typeface="Cambria Math" panose="02040503050406030204" pitchFamily="18" charset="0"/>
                        </a:rPr>
                        <m:t>𝑥</m:t>
                      </m:r>
                    </m:oMath>
                  </a14:m>
                  <a:endParaRPr kumimoji="1" lang="en-US" altLang="zh-CN" sz="2400" dirty="0">
                    <a:latin typeface="Arial" charset="0"/>
                    <a:ea typeface="Arial" charset="0"/>
                    <a:cs typeface="Arial" charset="0"/>
                  </a:endParaRPr>
                </a:p>
                <a:p>
                  <a:pPr marL="285750" indent="-285750">
                    <a:lnSpc>
                      <a:spcPct val="150000"/>
                    </a:lnSpc>
                    <a:buFont typeface="Arial" charset="0"/>
                    <a:buChar char="•"/>
                  </a:pPr>
                  <a:r>
                    <a:rPr kumimoji="1" lang="en-US" altLang="zh-CN" sz="2400" dirty="0">
                      <a:latin typeface="Arial" charset="0"/>
                      <a:ea typeface="Arial" charset="0"/>
                      <a:cs typeface="Arial" charset="0"/>
                    </a:rPr>
                    <a:t>Binding: </a:t>
                  </a:r>
                  <a14:m>
                    <m:oMath xmlns:m="http://schemas.openxmlformats.org/officeDocument/2006/math">
                      <m:sSub>
                        <m:sSubPr>
                          <m:ctrlPr>
                            <a:rPr kumimoji="1" lang="en-US" altLang="zh-CN" sz="2400" b="0" i="1" smtClean="0">
                              <a:latin typeface="Cambria Math" panose="02040503050406030204" pitchFamily="18" charset="0"/>
                              <a:ea typeface="Arial" charset="0"/>
                              <a:cs typeface="Arial" charset="0"/>
                            </a:rPr>
                          </m:ctrlPr>
                        </m:sSubPr>
                        <m:e>
                          <m:r>
                            <a:rPr kumimoji="1" lang="en-US" altLang="zh-CN" sz="2400" b="0" i="1" smtClean="0">
                              <a:latin typeface="Cambria Math" panose="02040503050406030204" pitchFamily="18" charset="0"/>
                              <a:ea typeface="Arial" charset="0"/>
                              <a:cs typeface="Arial" charset="0"/>
                            </a:rPr>
                            <m:t>𝑃</m:t>
                          </m:r>
                        </m:e>
                        <m:sub>
                          <m:r>
                            <a:rPr kumimoji="1" lang="en-US" altLang="zh-CN" sz="2400" b="0" i="1" smtClean="0">
                              <a:latin typeface="Cambria Math" panose="02040503050406030204" pitchFamily="18" charset="0"/>
                              <a:ea typeface="Arial" charset="0"/>
                              <a:cs typeface="Arial" charset="0"/>
                            </a:rPr>
                            <m:t>1</m:t>
                          </m:r>
                        </m:sub>
                      </m:sSub>
                    </m:oMath>
                  </a14:m>
                  <a:r>
                    <a:rPr kumimoji="1" lang="en-US" altLang="zh-CN" sz="2400" dirty="0">
                      <a:latin typeface="Arial" charset="0"/>
                      <a:ea typeface="Arial" charset="0"/>
                      <a:cs typeface="Arial" charset="0"/>
                    </a:rPr>
                    <a:t> cannot open </a:t>
                  </a:r>
                  <a14:m>
                    <m:oMath xmlns:m="http://schemas.openxmlformats.org/officeDocument/2006/math">
                      <m:r>
                        <a:rPr kumimoji="1" lang="en-US" altLang="zh-CN" sz="2400">
                          <a:latin typeface="Cambria Math" panose="02040503050406030204" pitchFamily="18" charset="0"/>
                        </a:rPr>
                        <m:t>[</m:t>
                      </m:r>
                      <m:r>
                        <a:rPr kumimoji="1" lang="en-US" altLang="zh-CN" sz="2400" i="1">
                          <a:latin typeface="Cambria Math" panose="02040503050406030204" pitchFamily="18" charset="0"/>
                        </a:rPr>
                        <m:t>𝑥</m:t>
                      </m:r>
                      <m:r>
                        <a:rPr kumimoji="1" lang="en-US" altLang="zh-CN" sz="2400" i="1">
                          <a:latin typeface="Cambria Math" panose="02040503050406030204" pitchFamily="18" charset="0"/>
                        </a:rPr>
                        <m:t>]</m:t>
                      </m:r>
                    </m:oMath>
                  </a14:m>
                  <a:r>
                    <a:rPr kumimoji="1" lang="en-US" altLang="zh-CN" sz="2400" dirty="0">
                      <a:latin typeface="Arial" charset="0"/>
                      <a:ea typeface="Arial" charset="0"/>
                      <a:cs typeface="Arial" charset="0"/>
                    </a:rPr>
                    <a:t> to another </a:t>
                  </a:r>
                  <a14:m>
                    <m:oMath xmlns:m="http://schemas.openxmlformats.org/officeDocument/2006/math">
                      <m:sSup>
                        <m:sSupPr>
                          <m:ctrlPr>
                            <a:rPr kumimoji="1" lang="en-US" altLang="zh-CN" sz="2400" b="0" i="1" smtClean="0">
                              <a:latin typeface="Cambria Math" panose="02040503050406030204" pitchFamily="18" charset="0"/>
                            </a:rPr>
                          </m:ctrlPr>
                        </m:sSupPr>
                        <m:e>
                          <m:r>
                            <a:rPr kumimoji="1" lang="en-US" altLang="zh-CN" sz="2400" i="1">
                              <a:latin typeface="Cambria Math" panose="02040503050406030204" pitchFamily="18" charset="0"/>
                            </a:rPr>
                            <m:t>𝑥</m:t>
                          </m:r>
                        </m:e>
                        <m:sup>
                          <m:r>
                            <a:rPr kumimoji="1" lang="en-US" altLang="zh-CN" sz="2400" b="0" i="1" smtClean="0">
                              <a:latin typeface="Cambria Math" panose="02040503050406030204" pitchFamily="18" charset="0"/>
                            </a:rPr>
                            <m:t>′</m:t>
                          </m:r>
                        </m:sup>
                      </m:sSup>
                    </m:oMath>
                  </a14:m>
                  <a:r>
                    <a:rPr kumimoji="1" lang="en-US" altLang="zh-CN" sz="2400" dirty="0">
                      <a:latin typeface="Arial" charset="0"/>
                      <a:ea typeface="Arial" charset="0"/>
                      <a:cs typeface="Arial" charset="0"/>
                    </a:rPr>
                    <a:t> </a:t>
                  </a:r>
                </a:p>
                <a:p>
                  <a:pPr marL="285750" indent="-285750">
                    <a:lnSpc>
                      <a:spcPct val="150000"/>
                    </a:lnSpc>
                    <a:buFont typeface="Arial" charset="0"/>
                    <a:buChar char="•"/>
                  </a:pPr>
                  <a:r>
                    <a:rPr kumimoji="1" lang="en-US" altLang="zh-CN" sz="2400" dirty="0">
                      <a:latin typeface="Arial" charset="0"/>
                      <a:ea typeface="Arial" charset="0"/>
                      <a:cs typeface="Arial" charset="0"/>
                    </a:rPr>
                    <a:t>Linear homomorphism: </a:t>
                  </a:r>
                  <a14:m>
                    <m:oMath xmlns:m="http://schemas.openxmlformats.org/officeDocument/2006/math">
                      <m:d>
                        <m:dPr>
                          <m:begChr m:val="["/>
                          <m:endChr m:val="]"/>
                          <m:ctrlPr>
                            <a:rPr kumimoji="1" lang="en-US" altLang="zh-CN" sz="2400" b="0" i="1" smtClean="0">
                              <a:latin typeface="Cambria Math" panose="02040503050406030204" pitchFamily="18" charset="0"/>
                              <a:ea typeface="Arial" charset="0"/>
                              <a:cs typeface="Arial" charset="0"/>
                            </a:rPr>
                          </m:ctrlPr>
                        </m:dPr>
                        <m:e>
                          <m:sSub>
                            <m:sSubPr>
                              <m:ctrlPr>
                                <a:rPr kumimoji="1" lang="en-US" altLang="zh-CN" sz="2400" b="0" i="1" smtClean="0">
                                  <a:latin typeface="Cambria Math" panose="02040503050406030204" pitchFamily="18" charset="0"/>
                                  <a:ea typeface="Arial" charset="0"/>
                                  <a:cs typeface="Arial" charset="0"/>
                                </a:rPr>
                              </m:ctrlPr>
                            </m:sSubPr>
                            <m:e>
                              <m:r>
                                <a:rPr kumimoji="1" lang="en-US" altLang="zh-CN" sz="2400" b="0" i="1" smtClean="0">
                                  <a:latin typeface="Cambria Math" panose="02040503050406030204" pitchFamily="18" charset="0"/>
                                  <a:ea typeface="Arial" charset="0"/>
                                  <a:cs typeface="Arial" charset="0"/>
                                </a:rPr>
                                <m:t>𝑥</m:t>
                              </m:r>
                            </m:e>
                            <m:sub>
                              <m:r>
                                <a:rPr kumimoji="1" lang="en-US" altLang="zh-CN" sz="2400" b="0" i="1" smtClean="0">
                                  <a:latin typeface="Cambria Math" panose="02040503050406030204" pitchFamily="18" charset="0"/>
                                  <a:ea typeface="Arial" charset="0"/>
                                  <a:cs typeface="Arial" charset="0"/>
                                </a:rPr>
                                <m:t>1</m:t>
                              </m:r>
                            </m:sub>
                          </m:sSub>
                          <m:r>
                            <a:rPr kumimoji="1" lang="en-US" altLang="zh-CN" sz="2400" b="0" i="1" smtClean="0">
                              <a:latin typeface="Cambria Math" panose="02040503050406030204" pitchFamily="18" charset="0"/>
                              <a:ea typeface="Arial" charset="0"/>
                              <a:cs typeface="Arial" charset="0"/>
                            </a:rPr>
                            <m:t>+</m:t>
                          </m:r>
                          <m:sSub>
                            <m:sSubPr>
                              <m:ctrlPr>
                                <a:rPr kumimoji="1" lang="en-US" altLang="zh-CN" sz="2400" b="0" i="1" smtClean="0">
                                  <a:latin typeface="Cambria Math" panose="02040503050406030204" pitchFamily="18" charset="0"/>
                                  <a:ea typeface="Arial" charset="0"/>
                                  <a:cs typeface="Arial" charset="0"/>
                                </a:rPr>
                              </m:ctrlPr>
                            </m:sSubPr>
                            <m:e>
                              <m:r>
                                <a:rPr kumimoji="1" lang="en-US" altLang="zh-CN" sz="2400" b="0" i="1" smtClean="0">
                                  <a:latin typeface="Cambria Math" panose="02040503050406030204" pitchFamily="18" charset="0"/>
                                  <a:ea typeface="Arial" charset="0"/>
                                  <a:cs typeface="Arial" charset="0"/>
                                </a:rPr>
                                <m:t>𝑥</m:t>
                              </m:r>
                            </m:e>
                            <m:sub>
                              <m:r>
                                <a:rPr kumimoji="1" lang="en-US" altLang="zh-CN" sz="2400" b="0" i="1" smtClean="0">
                                  <a:latin typeface="Cambria Math" panose="02040503050406030204" pitchFamily="18" charset="0"/>
                                  <a:ea typeface="Arial" charset="0"/>
                                  <a:cs typeface="Arial" charset="0"/>
                                </a:rPr>
                                <m:t>2</m:t>
                              </m:r>
                            </m:sub>
                          </m:sSub>
                        </m:e>
                      </m:d>
                      <m:r>
                        <a:rPr kumimoji="1" lang="en-US" altLang="zh-CN" sz="2400" b="0" i="0" smtClean="0">
                          <a:latin typeface="Cambria Math" panose="02040503050406030204" pitchFamily="18" charset="0"/>
                          <a:ea typeface="Arial" charset="0"/>
                          <a:cs typeface="Arial" charset="0"/>
                        </a:rPr>
                        <m:t>:=</m:t>
                      </m:r>
                      <m:d>
                        <m:dPr>
                          <m:begChr m:val="["/>
                          <m:endChr m:val="]"/>
                          <m:ctrlPr>
                            <a:rPr kumimoji="1" lang="en-US" altLang="zh-CN" sz="2400" b="0" i="1" smtClean="0">
                              <a:latin typeface="Cambria Math" panose="02040503050406030204" pitchFamily="18" charset="0"/>
                              <a:ea typeface="Arial" charset="0"/>
                              <a:cs typeface="Arial" charset="0"/>
                            </a:rPr>
                          </m:ctrlPr>
                        </m:dPr>
                        <m:e>
                          <m:sSub>
                            <m:sSubPr>
                              <m:ctrlPr>
                                <a:rPr kumimoji="1" lang="en-US" altLang="zh-CN" sz="2400" b="0" i="1" smtClean="0">
                                  <a:latin typeface="Cambria Math" panose="02040503050406030204" pitchFamily="18" charset="0"/>
                                  <a:ea typeface="Arial" charset="0"/>
                                  <a:cs typeface="Arial" charset="0"/>
                                </a:rPr>
                              </m:ctrlPr>
                            </m:sSubPr>
                            <m:e>
                              <m:r>
                                <a:rPr kumimoji="1" lang="en-US" altLang="zh-CN" sz="2400" b="0" i="1" smtClean="0">
                                  <a:latin typeface="Cambria Math" panose="02040503050406030204" pitchFamily="18" charset="0"/>
                                  <a:ea typeface="Arial" charset="0"/>
                                  <a:cs typeface="Arial" charset="0"/>
                                </a:rPr>
                                <m:t>𝑥</m:t>
                              </m:r>
                            </m:e>
                            <m:sub>
                              <m:r>
                                <a:rPr kumimoji="1" lang="en-US" altLang="zh-CN" sz="2400" b="0" i="1" smtClean="0">
                                  <a:latin typeface="Cambria Math" panose="02040503050406030204" pitchFamily="18" charset="0"/>
                                  <a:ea typeface="Arial" charset="0"/>
                                  <a:cs typeface="Arial" charset="0"/>
                                </a:rPr>
                                <m:t>1</m:t>
                              </m:r>
                            </m:sub>
                          </m:sSub>
                        </m:e>
                      </m:d>
                      <m:r>
                        <a:rPr kumimoji="1" lang="en-US" altLang="zh-CN" sz="2400" b="0" i="1" smtClean="0">
                          <a:latin typeface="Cambria Math" panose="02040503050406030204" pitchFamily="18" charset="0"/>
                          <a:ea typeface="Arial" charset="0"/>
                          <a:cs typeface="Arial" charset="0"/>
                        </a:rPr>
                        <m:t>+[</m:t>
                      </m:r>
                      <m:sSub>
                        <m:sSubPr>
                          <m:ctrlPr>
                            <a:rPr kumimoji="1" lang="en-US" altLang="zh-CN" sz="2400" b="0" i="1" smtClean="0">
                              <a:latin typeface="Cambria Math" panose="02040503050406030204" pitchFamily="18" charset="0"/>
                              <a:ea typeface="Arial" charset="0"/>
                              <a:cs typeface="Arial" charset="0"/>
                            </a:rPr>
                          </m:ctrlPr>
                        </m:sSubPr>
                        <m:e>
                          <m:r>
                            <a:rPr kumimoji="1" lang="en-US" altLang="zh-CN" sz="2400" b="0" i="1" smtClean="0">
                              <a:latin typeface="Cambria Math" panose="02040503050406030204" pitchFamily="18" charset="0"/>
                              <a:ea typeface="Arial" charset="0"/>
                              <a:cs typeface="Arial" charset="0"/>
                            </a:rPr>
                            <m:t>𝑥</m:t>
                          </m:r>
                        </m:e>
                        <m:sub>
                          <m:r>
                            <a:rPr kumimoji="1" lang="en-US" altLang="zh-CN" sz="2400" b="0" i="1" smtClean="0">
                              <a:latin typeface="Cambria Math" panose="02040503050406030204" pitchFamily="18" charset="0"/>
                              <a:ea typeface="Arial" charset="0"/>
                              <a:cs typeface="Arial" charset="0"/>
                            </a:rPr>
                            <m:t>2</m:t>
                          </m:r>
                        </m:sub>
                      </m:sSub>
                      <m:r>
                        <a:rPr kumimoji="1" lang="en-US" altLang="zh-CN" sz="2400" b="0" i="1" smtClean="0">
                          <a:latin typeface="Cambria Math" panose="02040503050406030204" pitchFamily="18" charset="0"/>
                          <a:ea typeface="Arial" charset="0"/>
                          <a:cs typeface="Arial" charset="0"/>
                        </a:rPr>
                        <m:t>]</m:t>
                      </m:r>
                    </m:oMath>
                  </a14:m>
                  <a:r>
                    <a:rPr kumimoji="1" lang="en-US" altLang="zh-CN" sz="2400" dirty="0">
                      <a:latin typeface="Arial" charset="0"/>
                      <a:ea typeface="Arial" charset="0"/>
                      <a:cs typeface="Arial" charset="0"/>
                    </a:rPr>
                    <a:t> and </a:t>
                  </a:r>
                  <a14:m>
                    <m:oMath xmlns:m="http://schemas.openxmlformats.org/officeDocument/2006/math">
                      <m:d>
                        <m:dPr>
                          <m:begChr m:val="["/>
                          <m:endChr m:val="]"/>
                          <m:ctrlPr>
                            <a:rPr kumimoji="1" lang="en-US" altLang="zh-CN" sz="2400" b="0" i="1" smtClean="0">
                              <a:latin typeface="Cambria Math" panose="02040503050406030204" pitchFamily="18" charset="0"/>
                              <a:ea typeface="Arial" charset="0"/>
                              <a:cs typeface="Arial" charset="0"/>
                            </a:rPr>
                          </m:ctrlPr>
                        </m:dPr>
                        <m:e>
                          <m:r>
                            <a:rPr kumimoji="1" lang="en-US" altLang="zh-CN" sz="2400" b="0" i="1" smtClean="0">
                              <a:latin typeface="Cambria Math" panose="02040503050406030204" pitchFamily="18" charset="0"/>
                              <a:ea typeface="Arial" charset="0"/>
                              <a:cs typeface="Arial" charset="0"/>
                            </a:rPr>
                            <m:t>𝑎𝑥</m:t>
                          </m:r>
                          <m:r>
                            <a:rPr kumimoji="1" lang="en-US" altLang="zh-CN" sz="2400" b="0" i="1" smtClean="0">
                              <a:latin typeface="Cambria Math" panose="02040503050406030204" pitchFamily="18" charset="0"/>
                              <a:ea typeface="Arial" charset="0"/>
                              <a:cs typeface="Arial" charset="0"/>
                            </a:rPr>
                            <m:t>+</m:t>
                          </m:r>
                          <m:r>
                            <a:rPr kumimoji="1" lang="en-US" altLang="zh-CN" sz="2400" b="0" i="1" smtClean="0">
                              <a:latin typeface="Cambria Math" panose="02040503050406030204" pitchFamily="18" charset="0"/>
                              <a:ea typeface="Arial" charset="0"/>
                              <a:cs typeface="Arial" charset="0"/>
                            </a:rPr>
                            <m:t>𝑏</m:t>
                          </m:r>
                        </m:e>
                      </m:d>
                      <m:r>
                        <a:rPr kumimoji="1" lang="en-US" altLang="zh-CN" sz="2400" b="0" i="1" smtClean="0">
                          <a:latin typeface="Cambria Math" panose="02040503050406030204" pitchFamily="18" charset="0"/>
                          <a:ea typeface="Arial" charset="0"/>
                          <a:cs typeface="Arial" charset="0"/>
                        </a:rPr>
                        <m:t>≔</m:t>
                      </m:r>
                      <m:r>
                        <a:rPr kumimoji="1" lang="en-US" altLang="zh-CN" sz="2400" b="0" i="1" smtClean="0">
                          <a:latin typeface="Cambria Math" panose="02040503050406030204" pitchFamily="18" charset="0"/>
                          <a:ea typeface="Arial" charset="0"/>
                          <a:cs typeface="Arial" charset="0"/>
                        </a:rPr>
                        <m:t>𝑎</m:t>
                      </m:r>
                      <m:d>
                        <m:dPr>
                          <m:begChr m:val="["/>
                          <m:endChr m:val="]"/>
                          <m:ctrlPr>
                            <a:rPr kumimoji="1" lang="en-US" altLang="zh-CN" sz="2400" b="0" i="1" smtClean="0">
                              <a:latin typeface="Cambria Math" panose="02040503050406030204" pitchFamily="18" charset="0"/>
                              <a:ea typeface="Arial" charset="0"/>
                              <a:cs typeface="Arial" charset="0"/>
                            </a:rPr>
                          </m:ctrlPr>
                        </m:dPr>
                        <m:e>
                          <m:r>
                            <a:rPr kumimoji="1" lang="en-US" altLang="zh-CN" sz="2400" b="0" i="1" smtClean="0">
                              <a:latin typeface="Cambria Math" panose="02040503050406030204" pitchFamily="18" charset="0"/>
                              <a:ea typeface="Arial" charset="0"/>
                              <a:cs typeface="Arial" charset="0"/>
                            </a:rPr>
                            <m:t>𝑥</m:t>
                          </m:r>
                        </m:e>
                      </m:d>
                      <m:r>
                        <a:rPr kumimoji="1" lang="en-US" altLang="zh-CN" sz="2400" b="0" i="1" smtClean="0">
                          <a:latin typeface="Cambria Math" panose="02040503050406030204" pitchFamily="18" charset="0"/>
                          <a:ea typeface="Arial" charset="0"/>
                          <a:cs typeface="Arial" charset="0"/>
                        </a:rPr>
                        <m:t>+</m:t>
                      </m:r>
                      <m:r>
                        <a:rPr kumimoji="1" lang="en-US" altLang="zh-CN" sz="2400" b="0" i="1" smtClean="0">
                          <a:latin typeface="Cambria Math" panose="02040503050406030204" pitchFamily="18" charset="0"/>
                          <a:ea typeface="Arial" charset="0"/>
                          <a:cs typeface="Arial" charset="0"/>
                        </a:rPr>
                        <m:t>𝑏</m:t>
                      </m:r>
                    </m:oMath>
                  </a14:m>
                  <a:r>
                    <a:rPr kumimoji="1" lang="en-US" altLang="zh-CN" sz="2400" dirty="0">
                      <a:latin typeface="Arial" charset="0"/>
                      <a:ea typeface="Arial" charset="0"/>
                      <a:cs typeface="Arial" charset="0"/>
                    </a:rPr>
                    <a:t> for public </a:t>
                  </a:r>
                  <a14:m>
                    <m:oMath xmlns:m="http://schemas.openxmlformats.org/officeDocument/2006/math">
                      <m:r>
                        <a:rPr kumimoji="1" lang="en-US" altLang="zh-CN" sz="2400" i="1">
                          <a:latin typeface="Cambria Math" panose="02040503050406030204" pitchFamily="18" charset="0"/>
                          <a:ea typeface="Arial" charset="0"/>
                          <a:cs typeface="Arial" charset="0"/>
                        </a:rPr>
                        <m:t>𝑎</m:t>
                      </m:r>
                      <m:r>
                        <a:rPr kumimoji="1" lang="en-US" altLang="zh-CN" sz="2400" b="0" i="1" smtClean="0">
                          <a:latin typeface="Cambria Math" panose="02040503050406030204" pitchFamily="18" charset="0"/>
                          <a:ea typeface="Arial" charset="0"/>
                          <a:cs typeface="Arial" charset="0"/>
                        </a:rPr>
                        <m:t>,</m:t>
                      </m:r>
                      <m:r>
                        <a:rPr kumimoji="1" lang="en-US" altLang="zh-CN" sz="2400" b="0" i="1" smtClean="0">
                          <a:latin typeface="Cambria Math" panose="02040503050406030204" pitchFamily="18" charset="0"/>
                          <a:ea typeface="Arial" charset="0"/>
                          <a:cs typeface="Arial" charset="0"/>
                        </a:rPr>
                        <m:t>𝑏</m:t>
                      </m:r>
                    </m:oMath>
                  </a14:m>
                  <a:endParaRPr kumimoji="1" lang="en-US" altLang="zh-CN" sz="2400" dirty="0">
                    <a:latin typeface="Arial" charset="0"/>
                    <a:ea typeface="Arial" charset="0"/>
                    <a:cs typeface="Arial" charset="0"/>
                  </a:endParaRPr>
                </a:p>
              </p:txBody>
            </p:sp>
          </mc:Choice>
          <mc:Fallback xmlns="">
            <p:sp>
              <p:nvSpPr>
                <p:cNvPr id="21" name="文本框 20">
                  <a:extLst>
                    <a:ext uri="{FF2B5EF4-FFF2-40B4-BE49-F238E27FC236}">
                      <a16:creationId xmlns:a16="http://schemas.microsoft.com/office/drawing/2014/main" id="{AF8B00A2-E548-D14F-A0F8-F5F8C90DA947}"/>
                    </a:ext>
                  </a:extLst>
                </p:cNvPr>
                <p:cNvSpPr txBox="1">
                  <a:spLocks noRot="1" noChangeAspect="1" noMove="1" noResize="1" noEditPoints="1" noAdjustHandles="1" noChangeArrowheads="1" noChangeShapeType="1" noTextEdit="1"/>
                </p:cNvSpPr>
                <p:nvPr/>
              </p:nvSpPr>
              <p:spPr>
                <a:xfrm>
                  <a:off x="2047488" y="5249358"/>
                  <a:ext cx="7535241" cy="2242409"/>
                </a:xfrm>
                <a:prstGeom prst="rect">
                  <a:avLst/>
                </a:prstGeom>
                <a:blipFill>
                  <a:blip r:embed="rId11"/>
                  <a:stretch>
                    <a:fillRect l="-1010" b="-5085"/>
                  </a:stretch>
                </a:blipFill>
              </p:spPr>
              <p:txBody>
                <a:bodyPr/>
                <a:lstStyle/>
                <a:p>
                  <a:r>
                    <a:rPr lang="zh-CN" altLang="en-US">
                      <a:noFill/>
                    </a:rPr>
                    <a:t> </a:t>
                  </a:r>
                </a:p>
              </p:txBody>
            </p:sp>
          </mc:Fallback>
        </mc:AlternateContent>
        <p:sp>
          <p:nvSpPr>
            <p:cNvPr id="22" name="Rounded Rectangle 5">
              <a:extLst>
                <a:ext uri="{FF2B5EF4-FFF2-40B4-BE49-F238E27FC236}">
                  <a16:creationId xmlns:a16="http://schemas.microsoft.com/office/drawing/2014/main" id="{8DD863C7-5E39-564C-A476-F0422F665B85}"/>
                </a:ext>
              </a:extLst>
            </p:cNvPr>
            <p:cNvSpPr/>
            <p:nvPr/>
          </p:nvSpPr>
          <p:spPr>
            <a:xfrm>
              <a:off x="1768359" y="5066179"/>
              <a:ext cx="7814370" cy="2593327"/>
            </a:xfrm>
            <a:prstGeom prst="roundRect">
              <a:avLst/>
            </a:prstGeom>
            <a:noFill/>
            <a:ln w="19050">
              <a:solidFill>
                <a:srgbClr val="2F5597"/>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sp>
          <p:nvSpPr>
            <p:cNvPr id="23" name="PA-矩形: 圆角 37">
              <a:extLst>
                <a:ext uri="{FF2B5EF4-FFF2-40B4-BE49-F238E27FC236}">
                  <a16:creationId xmlns:a16="http://schemas.microsoft.com/office/drawing/2014/main" id="{CF6B2640-C66B-F54E-B2F2-83D771E062C1}"/>
                </a:ext>
              </a:extLst>
            </p:cNvPr>
            <p:cNvSpPr/>
            <p:nvPr>
              <p:custDataLst>
                <p:tags r:id="rId1"/>
              </p:custDataLst>
            </p:nvPr>
          </p:nvSpPr>
          <p:spPr>
            <a:xfrm>
              <a:off x="3889212" y="4752942"/>
              <a:ext cx="3600000" cy="584775"/>
            </a:xfrm>
            <a:prstGeom prst="roundRect">
              <a:avLst>
                <a:gd name="adj" fmla="val 3397"/>
              </a:avLst>
            </a:prstGeom>
            <a:solidFill>
              <a:schemeClr val="accent1">
                <a:lumMod val="75000"/>
              </a:schemeClr>
            </a:solidFill>
            <a:ln w="6350">
              <a:solidFill>
                <a:srgbClr val="0070C0">
                  <a:alpha val="28000"/>
                </a:srgbClr>
              </a:solidFill>
            </a:ln>
            <a:effectLst>
              <a:outerShdw blurRad="203200" dist="88900" dir="5400000" sx="96000" sy="96000" algn="t" rotWithShape="0">
                <a:srgbClr val="063078">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prstClr val="white"/>
                  </a:solidFill>
                  <a:effectLst/>
                  <a:uLnTx/>
                  <a:uFillTx/>
                  <a:latin typeface="微软雅黑"/>
                  <a:ea typeface="微软雅黑"/>
                  <a:cs typeface="+mn-ea"/>
                </a:rPr>
                <a:t>Basic Properties</a:t>
              </a:r>
              <a:endParaRPr kumimoji="0" lang="zh-CN" altLang="en-US" sz="2400" b="1" i="0" u="none" strike="noStrike" kern="1200" cap="none" spc="0" normalizeH="0" baseline="0" noProof="0" dirty="0">
                <a:ln>
                  <a:noFill/>
                </a:ln>
                <a:solidFill>
                  <a:prstClr val="white"/>
                </a:solidFill>
                <a:effectLst/>
                <a:uLnTx/>
                <a:uFillTx/>
                <a:latin typeface="微软雅黑"/>
                <a:ea typeface="微软雅黑"/>
                <a:cs typeface="+mn-ea"/>
              </a:endParaRPr>
            </a:p>
          </p:txBody>
        </p:sp>
      </p:grpSp>
      <mc:AlternateContent xmlns:mc="http://schemas.openxmlformats.org/markup-compatibility/2006" xmlns:a14="http://schemas.microsoft.com/office/drawing/2010/main">
        <mc:Choice Requires="a14">
          <p:sp>
            <p:nvSpPr>
              <p:cNvPr id="24" name="文本框 23">
                <a:extLst>
                  <a:ext uri="{FF2B5EF4-FFF2-40B4-BE49-F238E27FC236}">
                    <a16:creationId xmlns:a16="http://schemas.microsoft.com/office/drawing/2014/main" id="{B98AEAEF-1851-914B-A9E8-8F0B49B7D081}"/>
                  </a:ext>
                </a:extLst>
              </p:cNvPr>
              <p:cNvSpPr txBox="1"/>
              <p:nvPr/>
            </p:nvSpPr>
            <p:spPr>
              <a:xfrm>
                <a:off x="3098199" y="2776317"/>
                <a:ext cx="1170940" cy="3700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ea typeface="MS Mincho" charset="0"/>
                              <a:cs typeface="Cambria Math" panose="02040503050406030204" pitchFamily="18" charset="0"/>
                            </a:rPr>
                          </m:ctrlPr>
                        </m:sSubPr>
                        <m:e>
                          <m: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ea typeface="MS Mincho" charset="0"/>
                              <a:cs typeface="Cambria Math" panose="02040503050406030204" pitchFamily="18" charset="0"/>
                            </a:rPr>
                            <m:t>𝑃</m:t>
                          </m:r>
                        </m:e>
                        <m:sub>
                          <m: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ea typeface="MS Mincho" charset="0"/>
                              <a:cs typeface="Cambria Math" panose="02040503050406030204" pitchFamily="18" charset="0"/>
                            </a:rPr>
                            <m:t>1</m:t>
                          </m:r>
                        </m:sub>
                      </m:sSub>
                    </m:oMath>
                  </m:oMathPara>
                </a14:m>
                <a:endParaRPr kumimoji="0" lang="en-US" altLang="zh-CN" sz="1800" b="0" i="1" u="none" strike="noStrike" kern="1200" cap="none" spc="0" normalizeH="0" baseline="0" noProof="0" dirty="0">
                  <a:ln>
                    <a:noFill/>
                  </a:ln>
                  <a:solidFill>
                    <a:prstClr val="black"/>
                  </a:solidFill>
                  <a:effectLst/>
                  <a:uLnTx/>
                  <a:uFillTx/>
                  <a:latin typeface="Cambria Math" panose="02040503050406030204" pitchFamily="18" charset="0"/>
                  <a:ea typeface="MS Mincho" charset="0"/>
                  <a:cs typeface="Cambria Math" panose="02040503050406030204" pitchFamily="18" charset="0"/>
                </a:endParaRPr>
              </a:p>
            </p:txBody>
          </p:sp>
        </mc:Choice>
        <mc:Fallback xmlns="">
          <p:sp>
            <p:nvSpPr>
              <p:cNvPr id="24" name="文本框 23">
                <a:extLst>
                  <a:ext uri="{FF2B5EF4-FFF2-40B4-BE49-F238E27FC236}">
                    <a16:creationId xmlns:a16="http://schemas.microsoft.com/office/drawing/2014/main" id="{B98AEAEF-1851-914B-A9E8-8F0B49B7D081}"/>
                  </a:ext>
                </a:extLst>
              </p:cNvPr>
              <p:cNvSpPr txBox="1">
                <a:spLocks noRot="1" noChangeAspect="1" noMove="1" noResize="1" noEditPoints="1" noAdjustHandles="1" noChangeArrowheads="1" noChangeShapeType="1" noTextEdit="1"/>
              </p:cNvSpPr>
              <p:nvPr/>
            </p:nvSpPr>
            <p:spPr>
              <a:xfrm>
                <a:off x="3098199" y="2776317"/>
                <a:ext cx="1170940" cy="370038"/>
              </a:xfrm>
              <a:prstGeom prst="rect">
                <a:avLst/>
              </a:prstGeom>
              <a:blipFill>
                <a:blip r:embed="rId1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5" name="文本框 24">
                <a:extLst>
                  <a:ext uri="{FF2B5EF4-FFF2-40B4-BE49-F238E27FC236}">
                    <a16:creationId xmlns:a16="http://schemas.microsoft.com/office/drawing/2014/main" id="{CE69B811-84AD-6744-838A-6A760CD9829D}"/>
                  </a:ext>
                </a:extLst>
              </p:cNvPr>
              <p:cNvSpPr txBox="1"/>
              <p:nvPr/>
            </p:nvSpPr>
            <p:spPr>
              <a:xfrm>
                <a:off x="6718004" y="2776317"/>
                <a:ext cx="1170940" cy="3700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ea typeface="MS Mincho" charset="0"/>
                              <a:cs typeface="Cambria Math" panose="02040503050406030204" pitchFamily="18" charset="0"/>
                            </a:rPr>
                          </m:ctrlPr>
                        </m:sSubPr>
                        <m:e>
                          <m: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ea typeface="MS Mincho" charset="0"/>
                              <a:cs typeface="Cambria Math" panose="02040503050406030204" pitchFamily="18" charset="0"/>
                            </a:rPr>
                            <m:t>𝑃</m:t>
                          </m:r>
                        </m:e>
                        <m:sub>
                          <m: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ea typeface="MS Mincho" charset="0"/>
                              <a:cs typeface="Cambria Math" panose="02040503050406030204" pitchFamily="18" charset="0"/>
                            </a:rPr>
                            <m:t>2</m:t>
                          </m:r>
                        </m:sub>
                      </m:sSub>
                    </m:oMath>
                  </m:oMathPara>
                </a14:m>
                <a:endParaRPr kumimoji="0" lang="en-US" altLang="zh-CN" sz="1800" b="0" i="1" u="none" strike="noStrike" kern="1200" cap="none" spc="0" normalizeH="0" baseline="0" noProof="0" dirty="0">
                  <a:ln>
                    <a:noFill/>
                  </a:ln>
                  <a:solidFill>
                    <a:prstClr val="black"/>
                  </a:solidFill>
                  <a:effectLst/>
                  <a:uLnTx/>
                  <a:uFillTx/>
                  <a:latin typeface="Cambria Math" panose="02040503050406030204" pitchFamily="18" charset="0"/>
                  <a:ea typeface="MS Mincho" charset="0"/>
                  <a:cs typeface="Cambria Math" panose="02040503050406030204" pitchFamily="18" charset="0"/>
                </a:endParaRPr>
              </a:p>
            </p:txBody>
          </p:sp>
        </mc:Choice>
        <mc:Fallback xmlns="">
          <p:sp>
            <p:nvSpPr>
              <p:cNvPr id="25" name="文本框 24">
                <a:extLst>
                  <a:ext uri="{FF2B5EF4-FFF2-40B4-BE49-F238E27FC236}">
                    <a16:creationId xmlns:a16="http://schemas.microsoft.com/office/drawing/2014/main" id="{CE69B811-84AD-6744-838A-6A760CD9829D}"/>
                  </a:ext>
                </a:extLst>
              </p:cNvPr>
              <p:cNvSpPr txBox="1">
                <a:spLocks noRot="1" noChangeAspect="1" noMove="1" noResize="1" noEditPoints="1" noAdjustHandles="1" noChangeArrowheads="1" noChangeShapeType="1" noTextEdit="1"/>
              </p:cNvSpPr>
              <p:nvPr/>
            </p:nvSpPr>
            <p:spPr>
              <a:xfrm>
                <a:off x="6718004" y="2776317"/>
                <a:ext cx="1170940" cy="370038"/>
              </a:xfrm>
              <a:prstGeom prst="rect">
                <a:avLst/>
              </a:prstGeom>
              <a:blipFill>
                <a:blip r:embed="rId1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6" name="文本框 25">
                <a:extLst>
                  <a:ext uri="{FF2B5EF4-FFF2-40B4-BE49-F238E27FC236}">
                    <a16:creationId xmlns:a16="http://schemas.microsoft.com/office/drawing/2014/main" id="{7FA28319-2C0F-3A41-B325-90AB0471C421}"/>
                  </a:ext>
                </a:extLst>
              </p:cNvPr>
              <p:cNvSpPr txBox="1"/>
              <p:nvPr/>
            </p:nvSpPr>
            <p:spPr>
              <a:xfrm>
                <a:off x="4715508" y="2711544"/>
                <a:ext cx="1404808" cy="276999"/>
              </a:xfrm>
              <a:prstGeom prst="rect">
                <a:avLst/>
              </a:prstGeom>
              <a:noFill/>
            </p:spPr>
            <p:txBody>
              <a:bodyPr wrap="none" lIns="0" tIns="0" rIns="0" bIns="0" rtlCol="0">
                <a:spAutoFit/>
              </a:bodyPr>
              <a:lstStyle/>
              <a:p>
                <a:r>
                  <a:rPr kumimoji="1" lang="en-US" altLang="zh-CN" b="0" dirty="0">
                    <a:latin typeface="Arial" panose="020B0604020202020204" pitchFamily="34" charset="0"/>
                    <a:cs typeface="Arial" panose="020B0604020202020204" pitchFamily="34" charset="0"/>
                  </a:rPr>
                  <a:t>Denote as</a:t>
                </a:r>
                <a:r>
                  <a:rPr kumimoji="1" lang="en-US" altLang="zh-CN" b="0" dirty="0"/>
                  <a:t> </a:t>
                </a:r>
                <a14:m>
                  <m:oMath xmlns:m="http://schemas.openxmlformats.org/officeDocument/2006/math">
                    <m:r>
                      <a:rPr kumimoji="1" lang="en-US" altLang="zh-CN" b="0" i="0" smtClean="0">
                        <a:latin typeface="Cambria Math" panose="02040503050406030204" pitchFamily="18" charset="0"/>
                      </a:rPr>
                      <m:t>[</m:t>
                    </m:r>
                    <m:r>
                      <a:rPr kumimoji="1" lang="en-US" altLang="zh-CN" b="0" i="1" smtClean="0">
                        <a:latin typeface="Cambria Math" panose="02040503050406030204" pitchFamily="18" charset="0"/>
                      </a:rPr>
                      <m:t>𝑥</m:t>
                    </m:r>
                    <m:r>
                      <a:rPr kumimoji="1" lang="en-US" altLang="zh-CN" b="0" i="1" smtClean="0">
                        <a:latin typeface="Cambria Math" panose="02040503050406030204" pitchFamily="18" charset="0"/>
                      </a:rPr>
                      <m:t>]</m:t>
                    </m:r>
                  </m:oMath>
                </a14:m>
                <a:endParaRPr kumimoji="1" lang="zh-CN" altLang="en-US" dirty="0"/>
              </a:p>
            </p:txBody>
          </p:sp>
        </mc:Choice>
        <mc:Fallback xmlns="">
          <p:sp>
            <p:nvSpPr>
              <p:cNvPr id="26" name="文本框 25">
                <a:extLst>
                  <a:ext uri="{FF2B5EF4-FFF2-40B4-BE49-F238E27FC236}">
                    <a16:creationId xmlns:a16="http://schemas.microsoft.com/office/drawing/2014/main" id="{7FA28319-2C0F-3A41-B325-90AB0471C421}"/>
                  </a:ext>
                </a:extLst>
              </p:cNvPr>
              <p:cNvSpPr txBox="1">
                <a:spLocks noRot="1" noChangeAspect="1" noMove="1" noResize="1" noEditPoints="1" noAdjustHandles="1" noChangeArrowheads="1" noChangeShapeType="1" noTextEdit="1"/>
              </p:cNvSpPr>
              <p:nvPr/>
            </p:nvSpPr>
            <p:spPr>
              <a:xfrm>
                <a:off x="4715508" y="2711544"/>
                <a:ext cx="1404808" cy="276999"/>
              </a:xfrm>
              <a:prstGeom prst="rect">
                <a:avLst/>
              </a:prstGeom>
              <a:blipFill>
                <a:blip r:embed="rId14"/>
                <a:stretch>
                  <a:fillRect l="-9910" t="-30435" r="-7207" b="-43478"/>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734014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5" name="组合 3">
            <a:extLst>
              <a:ext uri="{FF2B5EF4-FFF2-40B4-BE49-F238E27FC236}">
                <a16:creationId xmlns:a16="http://schemas.microsoft.com/office/drawing/2014/main" id="{A8620B76-98A7-47E6-B7E5-EB9CFB286886}"/>
              </a:ext>
            </a:extLst>
          </p:cNvPr>
          <p:cNvGrpSpPr>
            <a:grpSpLocks/>
          </p:cNvGrpSpPr>
          <p:nvPr/>
        </p:nvGrpSpPr>
        <p:grpSpPr bwMode="auto">
          <a:xfrm>
            <a:off x="0" y="337911"/>
            <a:ext cx="1312863" cy="471488"/>
            <a:chOff x="4831847" y="1415943"/>
            <a:chExt cx="1108990" cy="346728"/>
          </a:xfrm>
        </p:grpSpPr>
        <p:sp>
          <p:nvSpPr>
            <p:cNvPr id="5" name="任意多边形: 形状 4">
              <a:extLst>
                <a:ext uri="{FF2B5EF4-FFF2-40B4-BE49-F238E27FC236}">
                  <a16:creationId xmlns:a16="http://schemas.microsoft.com/office/drawing/2014/main" id="{B8FB2049-1008-4C5F-9771-98BBA7D85EAF}"/>
                </a:ext>
              </a:extLst>
            </p:cNvPr>
            <p:cNvSpPr/>
            <p:nvPr/>
          </p:nvSpPr>
          <p:spPr>
            <a:xfrm>
              <a:off x="4932421" y="1415943"/>
              <a:ext cx="1008416" cy="346728"/>
            </a:xfrm>
            <a:custGeom>
              <a:avLst/>
              <a:gdLst>
                <a:gd name="connsiteX0" fmla="*/ 0 w 1008421"/>
                <a:gd name="connsiteY0" fmla="*/ 0 h 346728"/>
                <a:gd name="connsiteX1" fmla="*/ 858142 w 1008421"/>
                <a:gd name="connsiteY1" fmla="*/ 0 h 346728"/>
                <a:gd name="connsiteX2" fmla="*/ 1008421 w 1008421"/>
                <a:gd name="connsiteY2" fmla="*/ 346728 h 346728"/>
                <a:gd name="connsiteX3" fmla="*/ 0 w 1008421"/>
                <a:gd name="connsiteY3" fmla="*/ 346728 h 346728"/>
              </a:gdLst>
              <a:ahLst/>
              <a:cxnLst>
                <a:cxn ang="0">
                  <a:pos x="connsiteX0" y="connsiteY0"/>
                </a:cxn>
                <a:cxn ang="0">
                  <a:pos x="connsiteX1" y="connsiteY1"/>
                </a:cxn>
                <a:cxn ang="0">
                  <a:pos x="connsiteX2" y="connsiteY2"/>
                </a:cxn>
                <a:cxn ang="0">
                  <a:pos x="connsiteX3" y="connsiteY3"/>
                </a:cxn>
              </a:cxnLst>
              <a:rect l="l" t="t" r="r" b="b"/>
              <a:pathLst>
                <a:path w="1008421" h="346728">
                  <a:moveTo>
                    <a:pt x="0" y="0"/>
                  </a:moveTo>
                  <a:lnTo>
                    <a:pt x="858142" y="0"/>
                  </a:lnTo>
                  <a:lnTo>
                    <a:pt x="1008421" y="346728"/>
                  </a:lnTo>
                  <a:lnTo>
                    <a:pt x="0" y="346728"/>
                  </a:lnTo>
                  <a:close/>
                </a:path>
              </a:pathLst>
            </a:custGeom>
            <a:solidFill>
              <a:srgbClr val="E9BE8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latin typeface="Roboto Regular"/>
                <a:ea typeface="思源黑体 CN Regular"/>
              </a:endParaRPr>
            </a:p>
          </p:txBody>
        </p:sp>
        <p:sp>
          <p:nvSpPr>
            <p:cNvPr id="6" name="任意多边形: 形状 5">
              <a:extLst>
                <a:ext uri="{FF2B5EF4-FFF2-40B4-BE49-F238E27FC236}">
                  <a16:creationId xmlns:a16="http://schemas.microsoft.com/office/drawing/2014/main" id="{A2F16EED-A923-4881-9725-3EA0DF1FEF5A}"/>
                </a:ext>
              </a:extLst>
            </p:cNvPr>
            <p:cNvSpPr/>
            <p:nvPr/>
          </p:nvSpPr>
          <p:spPr>
            <a:xfrm>
              <a:off x="4831847" y="1415943"/>
              <a:ext cx="1008416" cy="346728"/>
            </a:xfrm>
            <a:custGeom>
              <a:avLst/>
              <a:gdLst>
                <a:gd name="connsiteX0" fmla="*/ 0 w 1008421"/>
                <a:gd name="connsiteY0" fmla="*/ 0 h 346728"/>
                <a:gd name="connsiteX1" fmla="*/ 858142 w 1008421"/>
                <a:gd name="connsiteY1" fmla="*/ 0 h 346728"/>
                <a:gd name="connsiteX2" fmla="*/ 1008421 w 1008421"/>
                <a:gd name="connsiteY2" fmla="*/ 346728 h 346728"/>
                <a:gd name="connsiteX3" fmla="*/ 0 w 1008421"/>
                <a:gd name="connsiteY3" fmla="*/ 346728 h 346728"/>
              </a:gdLst>
              <a:ahLst/>
              <a:cxnLst>
                <a:cxn ang="0">
                  <a:pos x="connsiteX0" y="connsiteY0"/>
                </a:cxn>
                <a:cxn ang="0">
                  <a:pos x="connsiteX1" y="connsiteY1"/>
                </a:cxn>
                <a:cxn ang="0">
                  <a:pos x="connsiteX2" y="connsiteY2"/>
                </a:cxn>
                <a:cxn ang="0">
                  <a:pos x="connsiteX3" y="connsiteY3"/>
                </a:cxn>
              </a:cxnLst>
              <a:rect l="l" t="t" r="r" b="b"/>
              <a:pathLst>
                <a:path w="1008421" h="346728">
                  <a:moveTo>
                    <a:pt x="0" y="0"/>
                  </a:moveTo>
                  <a:lnTo>
                    <a:pt x="858142" y="0"/>
                  </a:lnTo>
                  <a:lnTo>
                    <a:pt x="1008421" y="346728"/>
                  </a:lnTo>
                  <a:lnTo>
                    <a:pt x="0" y="346728"/>
                  </a:lnTo>
                  <a:close/>
                </a:path>
              </a:pathLst>
            </a:custGeom>
            <a:gradFill>
              <a:gsLst>
                <a:gs pos="0">
                  <a:srgbClr val="00468E"/>
                </a:gs>
                <a:gs pos="100000">
                  <a:srgbClr val="002A7E"/>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latin typeface="Roboto Regular"/>
                <a:ea typeface="思源黑体 CN Regular"/>
              </a:endParaRPr>
            </a:p>
          </p:txBody>
        </p:sp>
      </p:grpSp>
      <p:cxnSp>
        <p:nvCxnSpPr>
          <p:cNvPr id="62" name="直接连接符 61">
            <a:extLst>
              <a:ext uri="{FF2B5EF4-FFF2-40B4-BE49-F238E27FC236}">
                <a16:creationId xmlns:a16="http://schemas.microsoft.com/office/drawing/2014/main" id="{C6ECD0A2-4899-4D3A-9DA3-2BFF7529ECD9}"/>
              </a:ext>
            </a:extLst>
          </p:cNvPr>
          <p:cNvCxnSpPr>
            <a:cxnSpLocks/>
          </p:cNvCxnSpPr>
          <p:nvPr/>
        </p:nvCxnSpPr>
        <p:spPr>
          <a:xfrm flipV="1">
            <a:off x="60637" y="782288"/>
            <a:ext cx="11640023" cy="33651"/>
          </a:xfrm>
          <a:prstGeom prst="line">
            <a:avLst/>
          </a:prstGeom>
          <a:noFill/>
          <a:ln w="3175">
            <a:gradFill>
              <a:gsLst>
                <a:gs pos="0">
                  <a:srgbClr val="00468E">
                    <a:alpha val="0"/>
                  </a:srgbClr>
                </a:gs>
                <a:gs pos="100000">
                  <a:srgbClr val="00468E"/>
                </a:gs>
              </a:gsLst>
              <a:lin ang="10800000" scaled="0"/>
            </a:gradFill>
          </a:ln>
        </p:spPr>
        <p:style>
          <a:lnRef idx="2">
            <a:schemeClr val="accent1">
              <a:shade val="50000"/>
            </a:schemeClr>
          </a:lnRef>
          <a:fillRef idx="1">
            <a:schemeClr val="accent1"/>
          </a:fillRef>
          <a:effectRef idx="0">
            <a:schemeClr val="accent1"/>
          </a:effectRef>
          <a:fontRef idx="minor">
            <a:schemeClr val="lt1"/>
          </a:fontRef>
        </p:style>
      </p:cxnSp>
      <p:sp>
        <p:nvSpPr>
          <p:cNvPr id="8207" name="文本框 16">
            <a:extLst>
              <a:ext uri="{FF2B5EF4-FFF2-40B4-BE49-F238E27FC236}">
                <a16:creationId xmlns:a16="http://schemas.microsoft.com/office/drawing/2014/main" id="{5363EDE1-E825-4751-B7D3-C23B887494A3}"/>
              </a:ext>
            </a:extLst>
          </p:cNvPr>
          <p:cNvSpPr txBox="1">
            <a:spLocks noChangeArrowheads="1"/>
          </p:cNvSpPr>
          <p:nvPr/>
        </p:nvSpPr>
        <p:spPr bwMode="auto">
          <a:xfrm>
            <a:off x="1331912" y="265113"/>
            <a:ext cx="967354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eaLnBrk="1" hangingPunct="1">
              <a:lnSpc>
                <a:spcPct val="100000"/>
              </a:lnSpc>
              <a:spcBef>
                <a:spcPct val="0"/>
              </a:spcBef>
              <a:buFontTx/>
              <a:buNone/>
            </a:pPr>
            <a:r>
              <a:rPr lang="en-US" altLang="zh-CN" sz="3200" b="1" dirty="0">
                <a:solidFill>
                  <a:srgbClr val="002A7E"/>
                </a:solidFill>
                <a:latin typeface="方正粗雅宋_GBK" pitchFamily="2" charset="-122"/>
                <a:ea typeface="方正粗雅宋_GBK" pitchFamily="2" charset="-122"/>
                <a:cs typeface="阿里巴巴普惠体 Medium" pitchFamily="18" charset="-122"/>
              </a:rPr>
              <a:t>Multi-Verifier VOLE</a:t>
            </a:r>
            <a:endParaRPr lang="zh-CN" altLang="en-US" sz="3200" b="1" dirty="0">
              <a:solidFill>
                <a:srgbClr val="FF0000"/>
              </a:solidFill>
              <a:latin typeface="方正粗雅宋_GBK" pitchFamily="2" charset="-122"/>
              <a:ea typeface="方正粗雅宋_GBK" pitchFamily="2" charset="-122"/>
              <a:cs typeface="阿里巴巴普惠体 Medium" pitchFamily="18" charset="-122"/>
            </a:endParaRPr>
          </a:p>
        </p:txBody>
      </p:sp>
      <p:pic>
        <p:nvPicPr>
          <p:cNvPr id="27" name="图片 26">
            <a:extLst>
              <a:ext uri="{FF2B5EF4-FFF2-40B4-BE49-F238E27FC236}">
                <a16:creationId xmlns:a16="http://schemas.microsoft.com/office/drawing/2014/main" id="{09E8F0CD-7D12-1B4E-AF82-AD1F35159D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31780" y="865358"/>
            <a:ext cx="729728" cy="729728"/>
          </a:xfrm>
          <a:prstGeom prst="rect">
            <a:avLst/>
          </a:prstGeom>
        </p:spPr>
      </p:pic>
      <mc:AlternateContent xmlns:mc="http://schemas.openxmlformats.org/markup-compatibility/2006" xmlns:a14="http://schemas.microsoft.com/office/drawing/2010/main">
        <mc:Choice Requires="a14">
          <p:sp>
            <p:nvSpPr>
              <p:cNvPr id="29" name="文本框 28">
                <a:extLst>
                  <a:ext uri="{FF2B5EF4-FFF2-40B4-BE49-F238E27FC236}">
                    <a16:creationId xmlns:a16="http://schemas.microsoft.com/office/drawing/2014/main" id="{4BEE166D-4722-F848-8AA9-9161A0288128}"/>
                  </a:ext>
                </a:extLst>
              </p:cNvPr>
              <p:cNvSpPr txBox="1"/>
              <p:nvPr/>
            </p:nvSpPr>
            <p:spPr>
              <a:xfrm>
                <a:off x="4301276" y="924933"/>
                <a:ext cx="1400082"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𝑥</m:t>
                      </m:r>
                      <m:r>
                        <a:rPr kumimoji="1" lang="en-US" altLang="zh-CN" b="0" i="1" smtClean="0">
                          <a:latin typeface="Cambria Math" panose="02040503050406030204" pitchFamily="18" charset="0"/>
                        </a:rPr>
                        <m:t>,</m:t>
                      </m:r>
                      <m:sSub>
                        <m:sSubPr>
                          <m:ctrlPr>
                            <a:rPr kumimoji="1" lang="en-US" altLang="zh-CN" b="0" i="1" smtClean="0">
                              <a:solidFill>
                                <a:schemeClr val="accent1"/>
                              </a:solidFill>
                              <a:latin typeface="Cambria Math" panose="02040503050406030204" pitchFamily="18" charset="0"/>
                            </a:rPr>
                          </m:ctrlPr>
                        </m:sSubPr>
                        <m:e>
                          <m:r>
                            <a:rPr kumimoji="1" lang="en-US" altLang="zh-CN" b="0" i="1" smtClean="0">
                              <a:solidFill>
                                <a:schemeClr val="accent1"/>
                              </a:solidFill>
                              <a:latin typeface="Cambria Math" panose="02040503050406030204" pitchFamily="18" charset="0"/>
                            </a:rPr>
                            <m:t>𝑚</m:t>
                          </m:r>
                        </m:e>
                        <m:sub>
                          <m:r>
                            <a:rPr kumimoji="1" lang="en-US" altLang="zh-CN" b="0" i="1" smtClean="0">
                              <a:solidFill>
                                <a:schemeClr val="accent1"/>
                              </a:solidFill>
                              <a:latin typeface="Cambria Math" panose="02040503050406030204" pitchFamily="18" charset="0"/>
                            </a:rPr>
                            <m:t>1</m:t>
                          </m:r>
                        </m:sub>
                      </m:sSub>
                      <m:r>
                        <a:rPr kumimoji="1" lang="en-US" altLang="zh-CN" b="0" i="1" smtClean="0">
                          <a:latin typeface="Cambria Math" panose="02040503050406030204" pitchFamily="18" charset="0"/>
                        </a:rPr>
                        <m:t>,</m:t>
                      </m:r>
                      <m:sSub>
                        <m:sSubPr>
                          <m:ctrlPr>
                            <a:rPr kumimoji="1" lang="en-US" altLang="zh-CN" b="0" i="1" smtClean="0">
                              <a:solidFill>
                                <a:schemeClr val="accent6">
                                  <a:lumMod val="75000"/>
                                </a:schemeClr>
                              </a:solidFill>
                              <a:latin typeface="Cambria Math" panose="02040503050406030204" pitchFamily="18" charset="0"/>
                            </a:rPr>
                          </m:ctrlPr>
                        </m:sSubPr>
                        <m:e>
                          <m:r>
                            <a:rPr kumimoji="1" lang="en-US" altLang="zh-CN" b="0" i="1" smtClean="0">
                              <a:solidFill>
                                <a:schemeClr val="accent6">
                                  <a:lumMod val="75000"/>
                                </a:schemeClr>
                              </a:solidFill>
                              <a:latin typeface="Cambria Math" panose="02040503050406030204" pitchFamily="18" charset="0"/>
                            </a:rPr>
                            <m:t>𝑚</m:t>
                          </m:r>
                        </m:e>
                        <m:sub>
                          <m:r>
                            <a:rPr kumimoji="1" lang="en-US" altLang="zh-CN" b="0" i="1" smtClean="0">
                              <a:solidFill>
                                <a:schemeClr val="accent6">
                                  <a:lumMod val="75000"/>
                                </a:schemeClr>
                              </a:solidFill>
                              <a:latin typeface="Cambria Math" panose="02040503050406030204" pitchFamily="18" charset="0"/>
                            </a:rPr>
                            <m:t>2</m:t>
                          </m:r>
                        </m:sub>
                      </m:sSub>
                      <m:r>
                        <a:rPr kumimoji="1" lang="en-US" altLang="zh-CN" b="0" i="1" smtClean="0">
                          <a:latin typeface="Cambria Math" panose="02040503050406030204" pitchFamily="18" charset="0"/>
                        </a:rPr>
                        <m:t>,…,</m:t>
                      </m:r>
                      <m:sSub>
                        <m:sSubPr>
                          <m:ctrlPr>
                            <a:rPr kumimoji="1" lang="en-US" altLang="zh-CN" b="0" i="1" smtClean="0">
                              <a:solidFill>
                                <a:srgbClr val="7030A0"/>
                              </a:solidFill>
                              <a:latin typeface="Cambria Math" panose="02040503050406030204" pitchFamily="18" charset="0"/>
                            </a:rPr>
                          </m:ctrlPr>
                        </m:sSubPr>
                        <m:e>
                          <m:r>
                            <a:rPr kumimoji="1" lang="en-US" altLang="zh-CN" b="0" i="1" smtClean="0">
                              <a:solidFill>
                                <a:srgbClr val="7030A0"/>
                              </a:solidFill>
                              <a:latin typeface="Cambria Math" panose="02040503050406030204" pitchFamily="18" charset="0"/>
                            </a:rPr>
                            <m:t>𝑚</m:t>
                          </m:r>
                        </m:e>
                        <m:sub>
                          <m:r>
                            <a:rPr kumimoji="1" lang="en-US" altLang="zh-CN" b="0" i="1" smtClean="0">
                              <a:solidFill>
                                <a:srgbClr val="7030A0"/>
                              </a:solidFill>
                              <a:latin typeface="Cambria Math" panose="02040503050406030204" pitchFamily="18" charset="0"/>
                            </a:rPr>
                            <m:t>𝑛</m:t>
                          </m:r>
                        </m:sub>
                      </m:sSub>
                    </m:oMath>
                  </m:oMathPara>
                </a14:m>
                <a:endParaRPr lang="zh-CN" altLang="en-US" dirty="0"/>
              </a:p>
            </p:txBody>
          </p:sp>
        </mc:Choice>
        <mc:Fallback xmlns="">
          <p:sp>
            <p:nvSpPr>
              <p:cNvPr id="29" name="文本框 28">
                <a:extLst>
                  <a:ext uri="{FF2B5EF4-FFF2-40B4-BE49-F238E27FC236}">
                    <a16:creationId xmlns:a16="http://schemas.microsoft.com/office/drawing/2014/main" id="{4BEE166D-4722-F848-8AA9-9161A0288128}"/>
                  </a:ext>
                </a:extLst>
              </p:cNvPr>
              <p:cNvSpPr txBox="1">
                <a:spLocks noRot="1" noChangeAspect="1" noMove="1" noResize="1" noEditPoints="1" noAdjustHandles="1" noChangeArrowheads="1" noChangeShapeType="1" noTextEdit="1"/>
              </p:cNvSpPr>
              <p:nvPr/>
            </p:nvSpPr>
            <p:spPr>
              <a:xfrm>
                <a:off x="4301276" y="924933"/>
                <a:ext cx="1400082" cy="369332"/>
              </a:xfrm>
              <a:prstGeom prst="rect">
                <a:avLst/>
              </a:prstGeom>
              <a:blipFill>
                <a:blip r:embed="rId4"/>
                <a:stretch>
                  <a:fillRect r="-2162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0" name="文本框 29">
                <a:extLst>
                  <a:ext uri="{FF2B5EF4-FFF2-40B4-BE49-F238E27FC236}">
                    <a16:creationId xmlns:a16="http://schemas.microsoft.com/office/drawing/2014/main" id="{DAB31CC1-8B7D-9443-B4EC-7AD6A090D173}"/>
                  </a:ext>
                </a:extLst>
              </p:cNvPr>
              <p:cNvSpPr txBox="1"/>
              <p:nvPr/>
            </p:nvSpPr>
            <p:spPr>
              <a:xfrm>
                <a:off x="657620" y="3028630"/>
                <a:ext cx="1170940" cy="3700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ea typeface="MS Mincho" charset="0"/>
                              <a:cs typeface="Cambria Math" panose="02040503050406030204" pitchFamily="18" charset="0"/>
                            </a:rPr>
                          </m:ctrlPr>
                        </m:sSubPr>
                        <m:e>
                          <m: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ea typeface="MS Mincho" charset="0"/>
                              <a:cs typeface="Cambria Math" panose="02040503050406030204" pitchFamily="18" charset="0"/>
                            </a:rPr>
                            <m:t>𝑉</m:t>
                          </m:r>
                        </m:e>
                        <m:sub>
                          <m: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ea typeface="MS Mincho" charset="0"/>
                              <a:cs typeface="Cambria Math" panose="02040503050406030204" pitchFamily="18" charset="0"/>
                            </a:rPr>
                            <m:t>1</m:t>
                          </m:r>
                        </m:sub>
                      </m:sSub>
                    </m:oMath>
                  </m:oMathPara>
                </a14:m>
                <a:endParaRPr kumimoji="0" lang="en-US" altLang="zh-CN" sz="1800" b="0" i="1" u="none" strike="noStrike" kern="1200" cap="none" spc="0" normalizeH="0" baseline="0" noProof="0" dirty="0">
                  <a:ln>
                    <a:noFill/>
                  </a:ln>
                  <a:solidFill>
                    <a:prstClr val="black"/>
                  </a:solidFill>
                  <a:effectLst/>
                  <a:uLnTx/>
                  <a:uFillTx/>
                  <a:latin typeface="Cambria Math" panose="02040503050406030204" pitchFamily="18" charset="0"/>
                  <a:ea typeface="MS Mincho" charset="0"/>
                  <a:cs typeface="Cambria Math" panose="02040503050406030204" pitchFamily="18" charset="0"/>
                </a:endParaRPr>
              </a:p>
            </p:txBody>
          </p:sp>
        </mc:Choice>
        <mc:Fallback xmlns="">
          <p:sp>
            <p:nvSpPr>
              <p:cNvPr id="30" name="文本框 29">
                <a:extLst>
                  <a:ext uri="{FF2B5EF4-FFF2-40B4-BE49-F238E27FC236}">
                    <a16:creationId xmlns:a16="http://schemas.microsoft.com/office/drawing/2014/main" id="{DAB31CC1-8B7D-9443-B4EC-7AD6A090D173}"/>
                  </a:ext>
                </a:extLst>
              </p:cNvPr>
              <p:cNvSpPr txBox="1">
                <a:spLocks noRot="1" noChangeAspect="1" noMove="1" noResize="1" noEditPoints="1" noAdjustHandles="1" noChangeArrowheads="1" noChangeShapeType="1" noTextEdit="1"/>
              </p:cNvSpPr>
              <p:nvPr/>
            </p:nvSpPr>
            <p:spPr>
              <a:xfrm>
                <a:off x="657620" y="3028630"/>
                <a:ext cx="1170940" cy="370038"/>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1" name="文本框 30">
                <a:extLst>
                  <a:ext uri="{FF2B5EF4-FFF2-40B4-BE49-F238E27FC236}">
                    <a16:creationId xmlns:a16="http://schemas.microsoft.com/office/drawing/2014/main" id="{C8A5A225-8459-9D46-A480-A88AA0930A80}"/>
                  </a:ext>
                </a:extLst>
              </p:cNvPr>
              <p:cNvSpPr txBox="1"/>
              <p:nvPr/>
            </p:nvSpPr>
            <p:spPr>
              <a:xfrm>
                <a:off x="2403917" y="3017691"/>
                <a:ext cx="1170940" cy="3700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ea typeface="MS Mincho" charset="0"/>
                              <a:cs typeface="Cambria Math" panose="02040503050406030204" pitchFamily="18" charset="0"/>
                            </a:rPr>
                          </m:ctrlPr>
                        </m:sSubPr>
                        <m:e>
                          <m: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ea typeface="MS Mincho" charset="0"/>
                              <a:cs typeface="Cambria Math" panose="02040503050406030204" pitchFamily="18" charset="0"/>
                            </a:rPr>
                            <m:t>𝑉</m:t>
                          </m:r>
                        </m:e>
                        <m:sub>
                          <m: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ea typeface="MS Mincho" charset="0"/>
                              <a:cs typeface="Cambria Math" panose="02040503050406030204" pitchFamily="18" charset="0"/>
                            </a:rPr>
                            <m:t>2</m:t>
                          </m:r>
                        </m:sub>
                      </m:sSub>
                    </m:oMath>
                  </m:oMathPara>
                </a14:m>
                <a:endParaRPr kumimoji="0" lang="en-US" altLang="zh-CN" sz="1800" b="0" i="1" u="none" strike="noStrike" kern="1200" cap="none" spc="0" normalizeH="0" baseline="0" noProof="0" dirty="0">
                  <a:ln>
                    <a:noFill/>
                  </a:ln>
                  <a:solidFill>
                    <a:prstClr val="black"/>
                  </a:solidFill>
                  <a:effectLst/>
                  <a:uLnTx/>
                  <a:uFillTx/>
                  <a:latin typeface="Cambria Math" panose="02040503050406030204" pitchFamily="18" charset="0"/>
                  <a:ea typeface="MS Mincho" charset="0"/>
                  <a:cs typeface="Cambria Math" panose="02040503050406030204" pitchFamily="18" charset="0"/>
                </a:endParaRPr>
              </a:p>
            </p:txBody>
          </p:sp>
        </mc:Choice>
        <mc:Fallback xmlns="">
          <p:sp>
            <p:nvSpPr>
              <p:cNvPr id="31" name="文本框 30">
                <a:extLst>
                  <a:ext uri="{FF2B5EF4-FFF2-40B4-BE49-F238E27FC236}">
                    <a16:creationId xmlns:a16="http://schemas.microsoft.com/office/drawing/2014/main" id="{C8A5A225-8459-9D46-A480-A88AA0930A80}"/>
                  </a:ext>
                </a:extLst>
              </p:cNvPr>
              <p:cNvSpPr txBox="1">
                <a:spLocks noRot="1" noChangeAspect="1" noMove="1" noResize="1" noEditPoints="1" noAdjustHandles="1" noChangeArrowheads="1" noChangeShapeType="1" noTextEdit="1"/>
              </p:cNvSpPr>
              <p:nvPr/>
            </p:nvSpPr>
            <p:spPr>
              <a:xfrm>
                <a:off x="2403917" y="3017691"/>
                <a:ext cx="1170940" cy="370038"/>
              </a:xfrm>
              <a:prstGeom prst="rect">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2" name="文本框 31">
                <a:extLst>
                  <a:ext uri="{FF2B5EF4-FFF2-40B4-BE49-F238E27FC236}">
                    <a16:creationId xmlns:a16="http://schemas.microsoft.com/office/drawing/2014/main" id="{AB8C812A-4CAD-344A-A361-510DC953B050}"/>
                  </a:ext>
                </a:extLst>
              </p:cNvPr>
              <p:cNvSpPr txBox="1"/>
              <p:nvPr/>
            </p:nvSpPr>
            <p:spPr>
              <a:xfrm>
                <a:off x="325235" y="2346710"/>
                <a:ext cx="51392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kumimoji="1" lang="en-US" altLang="zh-CN" b="0" i="1" smtClean="0">
                              <a:solidFill>
                                <a:schemeClr val="accent1"/>
                              </a:solidFill>
                              <a:latin typeface="Cambria Math" panose="02040503050406030204" pitchFamily="18" charset="0"/>
                            </a:rPr>
                          </m:ctrlPr>
                        </m:sSubPr>
                        <m:e>
                          <m:r>
                            <m:rPr>
                              <m:sty m:val="p"/>
                            </m:rPr>
                            <a:rPr kumimoji="1" lang="en-US" altLang="zh-CN" b="0" i="0" smtClean="0">
                              <a:solidFill>
                                <a:schemeClr val="accent1"/>
                              </a:solidFill>
                              <a:latin typeface="Cambria Math" panose="02040503050406030204" pitchFamily="18" charset="0"/>
                            </a:rPr>
                            <m:t>Δ</m:t>
                          </m:r>
                        </m:e>
                        <m:sub>
                          <m:r>
                            <a:rPr kumimoji="1" lang="en-US" altLang="zh-CN" b="0" i="0" smtClean="0">
                              <a:solidFill>
                                <a:schemeClr val="accent1"/>
                              </a:solidFill>
                              <a:latin typeface="Cambria Math" panose="02040503050406030204" pitchFamily="18" charset="0"/>
                            </a:rPr>
                            <m:t>1</m:t>
                          </m:r>
                        </m:sub>
                      </m:sSub>
                      <m:r>
                        <a:rPr kumimoji="1" lang="en-US" altLang="zh-CN" b="0" i="1" smtClean="0">
                          <a:solidFill>
                            <a:schemeClr val="accent1"/>
                          </a:solidFill>
                          <a:latin typeface="Cambria Math" panose="02040503050406030204" pitchFamily="18" charset="0"/>
                        </a:rPr>
                        <m:t>,</m:t>
                      </m:r>
                      <m:sSub>
                        <m:sSubPr>
                          <m:ctrlPr>
                            <a:rPr kumimoji="1" lang="en-US" altLang="zh-CN" b="0" i="1" smtClean="0">
                              <a:solidFill>
                                <a:schemeClr val="accent1"/>
                              </a:solidFill>
                              <a:latin typeface="Cambria Math" panose="02040503050406030204" pitchFamily="18" charset="0"/>
                            </a:rPr>
                          </m:ctrlPr>
                        </m:sSubPr>
                        <m:e>
                          <m:r>
                            <a:rPr kumimoji="1" lang="en-US" altLang="zh-CN" b="0" i="1" smtClean="0">
                              <a:solidFill>
                                <a:schemeClr val="accent1"/>
                              </a:solidFill>
                              <a:latin typeface="Cambria Math" panose="02040503050406030204" pitchFamily="18" charset="0"/>
                            </a:rPr>
                            <m:t>𝑘</m:t>
                          </m:r>
                        </m:e>
                        <m:sub>
                          <m:r>
                            <a:rPr kumimoji="1" lang="en-US" altLang="zh-CN" b="0" i="1" smtClean="0">
                              <a:solidFill>
                                <a:schemeClr val="accent1"/>
                              </a:solidFill>
                              <a:latin typeface="Cambria Math" panose="02040503050406030204" pitchFamily="18" charset="0"/>
                            </a:rPr>
                            <m:t>1</m:t>
                          </m:r>
                        </m:sub>
                      </m:sSub>
                    </m:oMath>
                  </m:oMathPara>
                </a14:m>
                <a:endParaRPr lang="zh-CN" altLang="en-US" dirty="0"/>
              </a:p>
            </p:txBody>
          </p:sp>
        </mc:Choice>
        <mc:Fallback xmlns="">
          <p:sp>
            <p:nvSpPr>
              <p:cNvPr id="32" name="文本框 31">
                <a:extLst>
                  <a:ext uri="{FF2B5EF4-FFF2-40B4-BE49-F238E27FC236}">
                    <a16:creationId xmlns:a16="http://schemas.microsoft.com/office/drawing/2014/main" id="{AB8C812A-4CAD-344A-A361-510DC953B050}"/>
                  </a:ext>
                </a:extLst>
              </p:cNvPr>
              <p:cNvSpPr txBox="1">
                <a:spLocks noRot="1" noChangeAspect="1" noMove="1" noResize="1" noEditPoints="1" noAdjustHandles="1" noChangeArrowheads="1" noChangeShapeType="1" noTextEdit="1"/>
              </p:cNvSpPr>
              <p:nvPr/>
            </p:nvSpPr>
            <p:spPr>
              <a:xfrm>
                <a:off x="325235" y="2346710"/>
                <a:ext cx="513920" cy="369332"/>
              </a:xfrm>
              <a:prstGeom prst="rect">
                <a:avLst/>
              </a:prstGeom>
              <a:blipFill>
                <a:blip r:embed="rId7"/>
                <a:stretch>
                  <a:fillRect r="-3095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3" name="文本框 32">
                <a:extLst>
                  <a:ext uri="{FF2B5EF4-FFF2-40B4-BE49-F238E27FC236}">
                    <a16:creationId xmlns:a16="http://schemas.microsoft.com/office/drawing/2014/main" id="{7820B44E-9850-304B-A883-5CFCCC8D8357}"/>
                  </a:ext>
                </a:extLst>
              </p:cNvPr>
              <p:cNvSpPr txBox="1"/>
              <p:nvPr/>
            </p:nvSpPr>
            <p:spPr>
              <a:xfrm>
                <a:off x="2043209" y="2312869"/>
                <a:ext cx="729728"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kumimoji="1" lang="en-US" altLang="zh-CN" b="0" i="1" smtClean="0">
                              <a:solidFill>
                                <a:schemeClr val="accent6">
                                  <a:lumMod val="75000"/>
                                </a:schemeClr>
                              </a:solidFill>
                              <a:latin typeface="Cambria Math" panose="02040503050406030204" pitchFamily="18" charset="0"/>
                            </a:rPr>
                          </m:ctrlPr>
                        </m:sSubPr>
                        <m:e>
                          <m:r>
                            <m:rPr>
                              <m:sty m:val="p"/>
                            </m:rPr>
                            <a:rPr kumimoji="1" lang="en-US" altLang="zh-CN" b="0" i="0" smtClean="0">
                              <a:solidFill>
                                <a:schemeClr val="accent6">
                                  <a:lumMod val="75000"/>
                                </a:schemeClr>
                              </a:solidFill>
                              <a:latin typeface="Cambria Math" panose="02040503050406030204" pitchFamily="18" charset="0"/>
                            </a:rPr>
                            <m:t>Δ</m:t>
                          </m:r>
                        </m:e>
                        <m:sub>
                          <m:r>
                            <a:rPr kumimoji="1" lang="en-US" altLang="zh-CN" b="0" i="0" smtClean="0">
                              <a:solidFill>
                                <a:schemeClr val="accent6">
                                  <a:lumMod val="75000"/>
                                </a:schemeClr>
                              </a:solidFill>
                              <a:latin typeface="Cambria Math" panose="02040503050406030204" pitchFamily="18" charset="0"/>
                            </a:rPr>
                            <m:t>2</m:t>
                          </m:r>
                        </m:sub>
                      </m:sSub>
                      <m:r>
                        <a:rPr kumimoji="1" lang="en-US" altLang="zh-CN" b="0" i="1" smtClean="0">
                          <a:solidFill>
                            <a:schemeClr val="accent6">
                              <a:lumMod val="75000"/>
                            </a:schemeClr>
                          </a:solidFill>
                          <a:latin typeface="Cambria Math" panose="02040503050406030204" pitchFamily="18" charset="0"/>
                        </a:rPr>
                        <m:t>,</m:t>
                      </m:r>
                      <m:sSub>
                        <m:sSubPr>
                          <m:ctrlPr>
                            <a:rPr kumimoji="1" lang="en-US" altLang="zh-CN" b="0" i="1" smtClean="0">
                              <a:solidFill>
                                <a:schemeClr val="accent6">
                                  <a:lumMod val="75000"/>
                                </a:schemeClr>
                              </a:solidFill>
                              <a:latin typeface="Cambria Math" panose="02040503050406030204" pitchFamily="18" charset="0"/>
                            </a:rPr>
                          </m:ctrlPr>
                        </m:sSubPr>
                        <m:e>
                          <m:r>
                            <a:rPr kumimoji="1" lang="en-US" altLang="zh-CN" b="0" i="1" smtClean="0">
                              <a:solidFill>
                                <a:schemeClr val="accent6">
                                  <a:lumMod val="75000"/>
                                </a:schemeClr>
                              </a:solidFill>
                              <a:latin typeface="Cambria Math" panose="02040503050406030204" pitchFamily="18" charset="0"/>
                            </a:rPr>
                            <m:t>𝑘</m:t>
                          </m:r>
                        </m:e>
                        <m:sub>
                          <m:r>
                            <a:rPr kumimoji="1" lang="en-US" altLang="zh-CN" b="0" i="1" smtClean="0">
                              <a:solidFill>
                                <a:schemeClr val="accent6">
                                  <a:lumMod val="75000"/>
                                </a:schemeClr>
                              </a:solidFill>
                              <a:latin typeface="Cambria Math" panose="02040503050406030204" pitchFamily="18" charset="0"/>
                            </a:rPr>
                            <m:t>2</m:t>
                          </m:r>
                        </m:sub>
                      </m:sSub>
                    </m:oMath>
                  </m:oMathPara>
                </a14:m>
                <a:endParaRPr lang="zh-CN" altLang="en-US" dirty="0"/>
              </a:p>
            </p:txBody>
          </p:sp>
        </mc:Choice>
        <mc:Fallback xmlns="">
          <p:sp>
            <p:nvSpPr>
              <p:cNvPr id="33" name="文本框 32">
                <a:extLst>
                  <a:ext uri="{FF2B5EF4-FFF2-40B4-BE49-F238E27FC236}">
                    <a16:creationId xmlns:a16="http://schemas.microsoft.com/office/drawing/2014/main" id="{7820B44E-9850-304B-A883-5CFCCC8D8357}"/>
                  </a:ext>
                </a:extLst>
              </p:cNvPr>
              <p:cNvSpPr txBox="1">
                <a:spLocks noRot="1" noChangeAspect="1" noMove="1" noResize="1" noEditPoints="1" noAdjustHandles="1" noChangeArrowheads="1" noChangeShapeType="1" noTextEdit="1"/>
              </p:cNvSpPr>
              <p:nvPr/>
            </p:nvSpPr>
            <p:spPr>
              <a:xfrm>
                <a:off x="2043209" y="2312869"/>
                <a:ext cx="729728" cy="369332"/>
              </a:xfrm>
              <a:prstGeom prst="rect">
                <a:avLst/>
              </a:prstGeom>
              <a:blipFill>
                <a:blip r:embed="rId8"/>
                <a:stretch>
                  <a:fillRect/>
                </a:stretch>
              </a:blipFill>
            </p:spPr>
            <p:txBody>
              <a:bodyPr/>
              <a:lstStyle/>
              <a:p>
                <a:r>
                  <a:rPr lang="zh-CN" altLang="en-US">
                    <a:noFill/>
                  </a:rPr>
                  <a:t> </a:t>
                </a:r>
              </a:p>
            </p:txBody>
          </p:sp>
        </mc:Fallback>
      </mc:AlternateContent>
      <p:sp>
        <p:nvSpPr>
          <p:cNvPr id="35" name="文本框 34">
            <a:extLst>
              <a:ext uri="{FF2B5EF4-FFF2-40B4-BE49-F238E27FC236}">
                <a16:creationId xmlns:a16="http://schemas.microsoft.com/office/drawing/2014/main" id="{2A2476FF-DB61-4B47-93E2-378BF038F4BA}"/>
              </a:ext>
            </a:extLst>
          </p:cNvPr>
          <p:cNvSpPr txBox="1"/>
          <p:nvPr/>
        </p:nvSpPr>
        <p:spPr>
          <a:xfrm>
            <a:off x="4276136" y="2414566"/>
            <a:ext cx="640080" cy="4603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a:t>
            </a:r>
          </a:p>
        </p:txBody>
      </p:sp>
      <p:cxnSp>
        <p:nvCxnSpPr>
          <p:cNvPr id="36" name="直线箭头连接符 35">
            <a:extLst>
              <a:ext uri="{FF2B5EF4-FFF2-40B4-BE49-F238E27FC236}">
                <a16:creationId xmlns:a16="http://schemas.microsoft.com/office/drawing/2014/main" id="{F7860A19-CB6A-4640-8731-8B83AEFFFBFE}"/>
              </a:ext>
            </a:extLst>
          </p:cNvPr>
          <p:cNvCxnSpPr>
            <a:cxnSpLocks/>
          </p:cNvCxnSpPr>
          <p:nvPr/>
        </p:nvCxnSpPr>
        <p:spPr>
          <a:xfrm flipH="1">
            <a:off x="1742479" y="1861044"/>
            <a:ext cx="2241310" cy="41884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直线箭头连接符 36">
            <a:extLst>
              <a:ext uri="{FF2B5EF4-FFF2-40B4-BE49-F238E27FC236}">
                <a16:creationId xmlns:a16="http://schemas.microsoft.com/office/drawing/2014/main" id="{9282A917-AC49-5444-9707-CF853E782FE8}"/>
              </a:ext>
            </a:extLst>
          </p:cNvPr>
          <p:cNvCxnSpPr>
            <a:cxnSpLocks/>
          </p:cNvCxnSpPr>
          <p:nvPr/>
        </p:nvCxnSpPr>
        <p:spPr>
          <a:xfrm flipH="1">
            <a:off x="3279771" y="1861044"/>
            <a:ext cx="704018" cy="41884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直线箭头连接符 37">
            <a:extLst>
              <a:ext uri="{FF2B5EF4-FFF2-40B4-BE49-F238E27FC236}">
                <a16:creationId xmlns:a16="http://schemas.microsoft.com/office/drawing/2014/main" id="{8DC985FB-B9F6-244A-B939-E5911E598C83}"/>
              </a:ext>
            </a:extLst>
          </p:cNvPr>
          <p:cNvCxnSpPr>
            <a:cxnSpLocks/>
          </p:cNvCxnSpPr>
          <p:nvPr/>
        </p:nvCxnSpPr>
        <p:spPr>
          <a:xfrm>
            <a:off x="3983789" y="1861044"/>
            <a:ext cx="2035056" cy="47740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2" name="文本框 41">
                <a:extLst>
                  <a:ext uri="{FF2B5EF4-FFF2-40B4-BE49-F238E27FC236}">
                    <a16:creationId xmlns:a16="http://schemas.microsoft.com/office/drawing/2014/main" id="{C5E355B7-30F4-3A4B-B1DA-4299BF27D4D0}"/>
                  </a:ext>
                </a:extLst>
              </p:cNvPr>
              <p:cNvSpPr txBox="1"/>
              <p:nvPr/>
            </p:nvSpPr>
            <p:spPr>
              <a:xfrm>
                <a:off x="3425236" y="1523560"/>
                <a:ext cx="1170940" cy="3700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ea typeface="MS Mincho" charset="0"/>
                          <a:cs typeface="Cambria Math" panose="02040503050406030204" pitchFamily="18" charset="0"/>
                        </a:rPr>
                        <m:t>𝐷</m:t>
                      </m:r>
                    </m:oMath>
                  </m:oMathPara>
                </a14:m>
                <a:endParaRPr kumimoji="0" lang="en-US" altLang="zh-CN" sz="1800" b="0" i="1" u="none" strike="noStrike" kern="1200" cap="none" spc="0" normalizeH="0" baseline="0" noProof="0" dirty="0">
                  <a:ln>
                    <a:noFill/>
                  </a:ln>
                  <a:solidFill>
                    <a:prstClr val="black"/>
                  </a:solidFill>
                  <a:effectLst/>
                  <a:uLnTx/>
                  <a:uFillTx/>
                  <a:latin typeface="Cambria Math" panose="02040503050406030204" pitchFamily="18" charset="0"/>
                  <a:ea typeface="MS Mincho" charset="0"/>
                  <a:cs typeface="Cambria Math" panose="02040503050406030204" pitchFamily="18" charset="0"/>
                </a:endParaRPr>
              </a:p>
            </p:txBody>
          </p:sp>
        </mc:Choice>
        <mc:Fallback xmlns="">
          <p:sp>
            <p:nvSpPr>
              <p:cNvPr id="42" name="文本框 41">
                <a:extLst>
                  <a:ext uri="{FF2B5EF4-FFF2-40B4-BE49-F238E27FC236}">
                    <a16:creationId xmlns:a16="http://schemas.microsoft.com/office/drawing/2014/main" id="{C5E355B7-30F4-3A4B-B1DA-4299BF27D4D0}"/>
                  </a:ext>
                </a:extLst>
              </p:cNvPr>
              <p:cNvSpPr txBox="1">
                <a:spLocks noRot="1" noChangeAspect="1" noMove="1" noResize="1" noEditPoints="1" noAdjustHandles="1" noChangeArrowheads="1" noChangeShapeType="1" noTextEdit="1"/>
              </p:cNvSpPr>
              <p:nvPr/>
            </p:nvSpPr>
            <p:spPr>
              <a:xfrm>
                <a:off x="3425236" y="1523560"/>
                <a:ext cx="1170940" cy="370038"/>
              </a:xfrm>
              <a:prstGeom prst="rect">
                <a:avLst/>
              </a:prstGeom>
              <a:blipFill>
                <a:blip r:embed="rId9"/>
                <a:stretch>
                  <a:fillRect/>
                </a:stretch>
              </a:blipFill>
            </p:spPr>
            <p:txBody>
              <a:bodyPr/>
              <a:lstStyle/>
              <a:p>
                <a:r>
                  <a:rPr lang="zh-CN" altLang="en-US">
                    <a:noFill/>
                  </a:rPr>
                  <a:t> </a:t>
                </a:r>
              </a:p>
            </p:txBody>
          </p:sp>
        </mc:Fallback>
      </mc:AlternateContent>
      <p:pic>
        <p:nvPicPr>
          <p:cNvPr id="43" name="图片 42">
            <a:extLst>
              <a:ext uri="{FF2B5EF4-FFF2-40B4-BE49-F238E27FC236}">
                <a16:creationId xmlns:a16="http://schemas.microsoft.com/office/drawing/2014/main" id="{16E6AE73-BC81-5D48-8045-5C94202D6FC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866423" y="2346710"/>
            <a:ext cx="729728" cy="729728"/>
          </a:xfrm>
          <a:prstGeom prst="rect">
            <a:avLst/>
          </a:prstGeom>
        </p:spPr>
      </p:pic>
      <p:pic>
        <p:nvPicPr>
          <p:cNvPr id="44" name="图片 43">
            <a:extLst>
              <a:ext uri="{FF2B5EF4-FFF2-40B4-BE49-F238E27FC236}">
                <a16:creationId xmlns:a16="http://schemas.microsoft.com/office/drawing/2014/main" id="{446AA7E7-2689-0A4F-823B-8351D8003B7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2577884" y="2346710"/>
            <a:ext cx="729728" cy="729728"/>
          </a:xfrm>
          <a:prstGeom prst="rect">
            <a:avLst/>
          </a:prstGeom>
        </p:spPr>
      </p:pic>
      <p:pic>
        <p:nvPicPr>
          <p:cNvPr id="45" name="图片 44">
            <a:extLst>
              <a:ext uri="{FF2B5EF4-FFF2-40B4-BE49-F238E27FC236}">
                <a16:creationId xmlns:a16="http://schemas.microsoft.com/office/drawing/2014/main" id="{E63E3539-8510-3348-9BAA-61CA4437BF2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6270966" y="2346710"/>
            <a:ext cx="729728" cy="729728"/>
          </a:xfrm>
          <a:prstGeom prst="rect">
            <a:avLst/>
          </a:prstGeom>
        </p:spPr>
      </p:pic>
      <mc:AlternateContent xmlns:mc="http://schemas.openxmlformats.org/markup-compatibility/2006" xmlns:a14="http://schemas.microsoft.com/office/drawing/2010/main">
        <mc:Choice Requires="a14">
          <p:sp>
            <p:nvSpPr>
              <p:cNvPr id="49" name="文本框 48">
                <a:extLst>
                  <a:ext uri="{FF2B5EF4-FFF2-40B4-BE49-F238E27FC236}">
                    <a16:creationId xmlns:a16="http://schemas.microsoft.com/office/drawing/2014/main" id="{5A33ACF1-7EF8-1847-A0FC-5990D0EEA8A9}"/>
                  </a:ext>
                </a:extLst>
              </p:cNvPr>
              <p:cNvSpPr txBox="1"/>
              <p:nvPr/>
            </p:nvSpPr>
            <p:spPr>
              <a:xfrm>
                <a:off x="5731136" y="2297726"/>
                <a:ext cx="729728"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kumimoji="1" lang="en-US" altLang="zh-CN" b="0" i="1" smtClean="0">
                              <a:solidFill>
                                <a:srgbClr val="7030A0"/>
                              </a:solidFill>
                              <a:latin typeface="Cambria Math" panose="02040503050406030204" pitchFamily="18" charset="0"/>
                            </a:rPr>
                          </m:ctrlPr>
                        </m:sSubPr>
                        <m:e>
                          <m:r>
                            <m:rPr>
                              <m:sty m:val="p"/>
                            </m:rPr>
                            <a:rPr kumimoji="1" lang="en-US" altLang="zh-CN" b="0" i="0" smtClean="0">
                              <a:solidFill>
                                <a:srgbClr val="7030A0"/>
                              </a:solidFill>
                              <a:latin typeface="Cambria Math" panose="02040503050406030204" pitchFamily="18" charset="0"/>
                            </a:rPr>
                            <m:t>Δ</m:t>
                          </m:r>
                        </m:e>
                        <m:sub>
                          <m:r>
                            <a:rPr kumimoji="1" lang="en-US" altLang="zh-CN" b="0" i="1" smtClean="0">
                              <a:solidFill>
                                <a:srgbClr val="7030A0"/>
                              </a:solidFill>
                              <a:latin typeface="Cambria Math" panose="02040503050406030204" pitchFamily="18" charset="0"/>
                            </a:rPr>
                            <m:t>𝑛</m:t>
                          </m:r>
                        </m:sub>
                      </m:sSub>
                      <m:r>
                        <a:rPr kumimoji="1" lang="en-US" altLang="zh-CN" b="0" i="1" smtClean="0">
                          <a:solidFill>
                            <a:srgbClr val="7030A0"/>
                          </a:solidFill>
                          <a:latin typeface="Cambria Math" panose="02040503050406030204" pitchFamily="18" charset="0"/>
                        </a:rPr>
                        <m:t>,</m:t>
                      </m:r>
                      <m:sSub>
                        <m:sSubPr>
                          <m:ctrlPr>
                            <a:rPr kumimoji="1" lang="en-US" altLang="zh-CN" b="0" i="1" smtClean="0">
                              <a:solidFill>
                                <a:srgbClr val="7030A0"/>
                              </a:solidFill>
                              <a:latin typeface="Cambria Math" panose="02040503050406030204" pitchFamily="18" charset="0"/>
                            </a:rPr>
                          </m:ctrlPr>
                        </m:sSubPr>
                        <m:e>
                          <m:r>
                            <a:rPr kumimoji="1" lang="en-US" altLang="zh-CN" b="0" i="1" smtClean="0">
                              <a:solidFill>
                                <a:srgbClr val="7030A0"/>
                              </a:solidFill>
                              <a:latin typeface="Cambria Math" panose="02040503050406030204" pitchFamily="18" charset="0"/>
                            </a:rPr>
                            <m:t>𝑘</m:t>
                          </m:r>
                        </m:e>
                        <m:sub>
                          <m:r>
                            <a:rPr kumimoji="1" lang="en-US" altLang="zh-CN" b="0" i="1" smtClean="0">
                              <a:solidFill>
                                <a:srgbClr val="7030A0"/>
                              </a:solidFill>
                              <a:latin typeface="Cambria Math" panose="02040503050406030204" pitchFamily="18" charset="0"/>
                            </a:rPr>
                            <m:t>𝑛</m:t>
                          </m:r>
                        </m:sub>
                      </m:sSub>
                    </m:oMath>
                  </m:oMathPara>
                </a14:m>
                <a:endParaRPr lang="zh-CN" altLang="en-US" dirty="0"/>
              </a:p>
            </p:txBody>
          </p:sp>
        </mc:Choice>
        <mc:Fallback xmlns="">
          <p:sp>
            <p:nvSpPr>
              <p:cNvPr id="49" name="文本框 48">
                <a:extLst>
                  <a:ext uri="{FF2B5EF4-FFF2-40B4-BE49-F238E27FC236}">
                    <a16:creationId xmlns:a16="http://schemas.microsoft.com/office/drawing/2014/main" id="{5A33ACF1-7EF8-1847-A0FC-5990D0EEA8A9}"/>
                  </a:ext>
                </a:extLst>
              </p:cNvPr>
              <p:cNvSpPr txBox="1">
                <a:spLocks noRot="1" noChangeAspect="1" noMove="1" noResize="1" noEditPoints="1" noAdjustHandles="1" noChangeArrowheads="1" noChangeShapeType="1" noTextEdit="1"/>
              </p:cNvSpPr>
              <p:nvPr/>
            </p:nvSpPr>
            <p:spPr>
              <a:xfrm>
                <a:off x="5731136" y="2297726"/>
                <a:ext cx="729728" cy="369332"/>
              </a:xfrm>
              <a:prstGeom prst="rect">
                <a:avLst/>
              </a:prstGeom>
              <a:blipFill>
                <a:blip r:embed="rId11"/>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0" name="文本框 49">
                <a:extLst>
                  <a:ext uri="{FF2B5EF4-FFF2-40B4-BE49-F238E27FC236}">
                    <a16:creationId xmlns:a16="http://schemas.microsoft.com/office/drawing/2014/main" id="{B42FBC2F-C92B-6E40-9FAA-997E850246DE}"/>
                  </a:ext>
                </a:extLst>
              </p:cNvPr>
              <p:cNvSpPr txBox="1"/>
              <p:nvPr/>
            </p:nvSpPr>
            <p:spPr>
              <a:xfrm>
                <a:off x="6050360" y="3017691"/>
                <a:ext cx="1170940" cy="3700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ea typeface="MS Mincho" charset="0"/>
                              <a:cs typeface="Cambria Math" panose="02040503050406030204" pitchFamily="18" charset="0"/>
                            </a:rPr>
                          </m:ctrlPr>
                        </m:sSubPr>
                        <m:e>
                          <m: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ea typeface="MS Mincho" charset="0"/>
                              <a:cs typeface="Cambria Math" panose="02040503050406030204" pitchFamily="18" charset="0"/>
                            </a:rPr>
                            <m:t>𝑉</m:t>
                          </m:r>
                        </m:e>
                        <m:sub>
                          <m: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ea typeface="MS Mincho" charset="0"/>
                              <a:cs typeface="Cambria Math" panose="02040503050406030204" pitchFamily="18" charset="0"/>
                            </a:rPr>
                            <m:t>𝑛</m:t>
                          </m:r>
                        </m:sub>
                      </m:sSub>
                    </m:oMath>
                  </m:oMathPara>
                </a14:m>
                <a:endParaRPr kumimoji="0" lang="en-US" altLang="zh-CN" sz="1800" b="0" i="1" u="none" strike="noStrike" kern="1200" cap="none" spc="0" normalizeH="0" baseline="0" noProof="0" dirty="0">
                  <a:ln>
                    <a:noFill/>
                  </a:ln>
                  <a:solidFill>
                    <a:prstClr val="black"/>
                  </a:solidFill>
                  <a:effectLst/>
                  <a:uLnTx/>
                  <a:uFillTx/>
                  <a:latin typeface="Cambria Math" panose="02040503050406030204" pitchFamily="18" charset="0"/>
                  <a:ea typeface="MS Mincho" charset="0"/>
                  <a:cs typeface="Cambria Math" panose="02040503050406030204" pitchFamily="18" charset="0"/>
                </a:endParaRPr>
              </a:p>
            </p:txBody>
          </p:sp>
        </mc:Choice>
        <mc:Fallback xmlns="">
          <p:sp>
            <p:nvSpPr>
              <p:cNvPr id="50" name="文本框 49">
                <a:extLst>
                  <a:ext uri="{FF2B5EF4-FFF2-40B4-BE49-F238E27FC236}">
                    <a16:creationId xmlns:a16="http://schemas.microsoft.com/office/drawing/2014/main" id="{B42FBC2F-C92B-6E40-9FAA-997E850246DE}"/>
                  </a:ext>
                </a:extLst>
              </p:cNvPr>
              <p:cNvSpPr txBox="1">
                <a:spLocks noRot="1" noChangeAspect="1" noMove="1" noResize="1" noEditPoints="1" noAdjustHandles="1" noChangeArrowheads="1" noChangeShapeType="1" noTextEdit="1"/>
              </p:cNvSpPr>
              <p:nvPr/>
            </p:nvSpPr>
            <p:spPr>
              <a:xfrm>
                <a:off x="6050360" y="3017691"/>
                <a:ext cx="1170940" cy="370038"/>
              </a:xfrm>
              <a:prstGeom prst="rect">
                <a:avLst/>
              </a:prstGeom>
              <a:blipFill>
                <a:blip r:embed="rId1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1" name="文本框 50">
                <a:extLst>
                  <a:ext uri="{FF2B5EF4-FFF2-40B4-BE49-F238E27FC236}">
                    <a16:creationId xmlns:a16="http://schemas.microsoft.com/office/drawing/2014/main" id="{A64B088E-2DCC-BE4A-B0A2-15FEA3A6B5F7}"/>
                  </a:ext>
                </a:extLst>
              </p:cNvPr>
              <p:cNvSpPr txBox="1"/>
              <p:nvPr/>
            </p:nvSpPr>
            <p:spPr>
              <a:xfrm>
                <a:off x="7000694" y="986669"/>
                <a:ext cx="4060553" cy="400110"/>
              </a:xfrm>
              <a:prstGeom prst="rect">
                <a:avLst/>
              </a:prstGeom>
              <a:noFill/>
            </p:spPr>
            <p:txBody>
              <a:bodyPr wrap="square">
                <a:spAutoFit/>
              </a:bodyPr>
              <a:lstStyle/>
              <a:p>
                <a:r>
                  <a:rPr kumimoji="1" lang="en-US" altLang="zh-CN" sz="2000" b="0" dirty="0">
                    <a:latin typeface="Arial" panose="020B0604020202020204" pitchFamily="34" charset="0"/>
                    <a:cs typeface="Arial" panose="020B0604020202020204" pitchFamily="34" charset="0"/>
                  </a:rPr>
                  <a:t>For each </a:t>
                </a:r>
                <a14:m>
                  <m:oMath xmlns:m="http://schemas.openxmlformats.org/officeDocument/2006/math">
                    <m:r>
                      <a:rPr kumimoji="1" lang="en-US" altLang="zh-CN" sz="2000" b="0" i="1" smtClean="0">
                        <a:latin typeface="Cambria Math" panose="02040503050406030204" pitchFamily="18" charset="0"/>
                        <a:cs typeface="Arial" panose="020B0604020202020204" pitchFamily="34" charset="0"/>
                      </a:rPr>
                      <m:t>𝑖</m:t>
                    </m:r>
                  </m:oMath>
                </a14:m>
                <a:r>
                  <a:rPr kumimoji="1" lang="en-US" altLang="zh-CN" sz="2000" b="0" dirty="0">
                    <a:latin typeface="Arial" panose="020B0604020202020204" pitchFamily="34" charset="0"/>
                    <a:cs typeface="Arial" panose="020B0604020202020204" pitchFamily="34" charset="0"/>
                  </a:rPr>
                  <a:t>: </a:t>
                </a:r>
                <a14:m>
                  <m:oMath xmlns:m="http://schemas.openxmlformats.org/officeDocument/2006/math">
                    <m:r>
                      <a:rPr kumimoji="1" lang="en-US" altLang="zh-CN" sz="2000" b="0" i="1" smtClean="0">
                        <a:latin typeface="Cambria Math" panose="02040503050406030204" pitchFamily="18" charset="0"/>
                      </a:rPr>
                      <m:t>𝑥</m:t>
                    </m:r>
                    <m:r>
                      <a:rPr kumimoji="1" lang="en-US" altLang="zh-CN" sz="2000" b="0" i="1" smtClean="0">
                        <a:latin typeface="Cambria Math" panose="02040503050406030204" pitchFamily="18" charset="0"/>
                      </a:rPr>
                      <m:t>⋅</m:t>
                    </m:r>
                    <m:sSub>
                      <m:sSubPr>
                        <m:ctrlPr>
                          <a:rPr kumimoji="1" lang="en-US" altLang="zh-CN" sz="2000" b="0" i="1" smtClean="0">
                            <a:latin typeface="Cambria Math" panose="02040503050406030204" pitchFamily="18" charset="0"/>
                          </a:rPr>
                        </m:ctrlPr>
                      </m:sSubPr>
                      <m:e>
                        <m:r>
                          <m:rPr>
                            <m:sty m:val="p"/>
                          </m:rPr>
                          <a:rPr kumimoji="1" lang="en-US" altLang="zh-CN" sz="2000" b="0" i="0" smtClean="0">
                            <a:latin typeface="Cambria Math" panose="02040503050406030204" pitchFamily="18" charset="0"/>
                          </a:rPr>
                          <m:t>Δ</m:t>
                        </m:r>
                      </m:e>
                      <m:sub>
                        <m:r>
                          <a:rPr kumimoji="1" lang="en-US" altLang="zh-CN" sz="2000" b="0" i="1" smtClean="0">
                            <a:latin typeface="Cambria Math" panose="02040503050406030204" pitchFamily="18" charset="0"/>
                          </a:rPr>
                          <m:t>𝑖</m:t>
                        </m:r>
                      </m:sub>
                    </m:sSub>
                    <m:r>
                      <a:rPr kumimoji="1" lang="en-US" altLang="zh-CN" sz="2000" b="0" i="1" smtClean="0">
                        <a:latin typeface="Cambria Math" panose="02040503050406030204" pitchFamily="18" charset="0"/>
                      </a:rPr>
                      <m:t>+</m:t>
                    </m:r>
                    <m:sSub>
                      <m:sSubPr>
                        <m:ctrlPr>
                          <a:rPr kumimoji="1" lang="en-US" altLang="zh-CN" sz="2000" b="0" i="1" smtClean="0">
                            <a:latin typeface="Cambria Math" panose="02040503050406030204" pitchFamily="18" charset="0"/>
                          </a:rPr>
                        </m:ctrlPr>
                      </m:sSubPr>
                      <m:e>
                        <m:r>
                          <a:rPr kumimoji="1" lang="en-US" altLang="zh-CN" sz="2000" b="0" i="1" smtClean="0">
                            <a:latin typeface="Cambria Math" panose="02040503050406030204" pitchFamily="18" charset="0"/>
                          </a:rPr>
                          <m:t>𝑘</m:t>
                        </m:r>
                      </m:e>
                      <m:sub>
                        <m:r>
                          <a:rPr kumimoji="1" lang="en-US" altLang="zh-CN" sz="2000" b="0" i="1" smtClean="0">
                            <a:latin typeface="Cambria Math" panose="02040503050406030204" pitchFamily="18" charset="0"/>
                          </a:rPr>
                          <m:t>𝑖</m:t>
                        </m:r>
                      </m:sub>
                    </m:sSub>
                    <m:r>
                      <a:rPr kumimoji="1" lang="en-US" altLang="zh-CN" sz="2000" b="0" i="1" smtClean="0">
                        <a:latin typeface="Cambria Math" panose="02040503050406030204" pitchFamily="18" charset="0"/>
                      </a:rPr>
                      <m:t>=</m:t>
                    </m:r>
                    <m:sSub>
                      <m:sSubPr>
                        <m:ctrlPr>
                          <a:rPr kumimoji="1" lang="en-US" altLang="zh-CN" sz="2000" b="0" i="1" smtClean="0">
                            <a:latin typeface="Cambria Math" panose="02040503050406030204" pitchFamily="18" charset="0"/>
                          </a:rPr>
                        </m:ctrlPr>
                      </m:sSubPr>
                      <m:e>
                        <m:r>
                          <a:rPr kumimoji="1" lang="en-US" altLang="zh-CN" sz="2000" b="0" i="1" smtClean="0">
                            <a:latin typeface="Cambria Math" panose="02040503050406030204" pitchFamily="18" charset="0"/>
                          </a:rPr>
                          <m:t>𝑚</m:t>
                        </m:r>
                      </m:e>
                      <m:sub>
                        <m:r>
                          <a:rPr kumimoji="1" lang="en-US" altLang="zh-CN" sz="2000" b="0" i="1" smtClean="0">
                            <a:latin typeface="Cambria Math" panose="02040503050406030204" pitchFamily="18" charset="0"/>
                          </a:rPr>
                          <m:t>𝑖</m:t>
                        </m:r>
                      </m:sub>
                    </m:sSub>
                  </m:oMath>
                </a14:m>
                <a:endParaRPr lang="zh-CN" altLang="en-US" sz="2000" dirty="0"/>
              </a:p>
            </p:txBody>
          </p:sp>
        </mc:Choice>
        <mc:Fallback xmlns="">
          <p:sp>
            <p:nvSpPr>
              <p:cNvPr id="51" name="文本框 50">
                <a:extLst>
                  <a:ext uri="{FF2B5EF4-FFF2-40B4-BE49-F238E27FC236}">
                    <a16:creationId xmlns:a16="http://schemas.microsoft.com/office/drawing/2014/main" id="{A64B088E-2DCC-BE4A-B0A2-15FEA3A6B5F7}"/>
                  </a:ext>
                </a:extLst>
              </p:cNvPr>
              <p:cNvSpPr txBox="1">
                <a:spLocks noRot="1" noChangeAspect="1" noMove="1" noResize="1" noEditPoints="1" noAdjustHandles="1" noChangeArrowheads="1" noChangeShapeType="1" noTextEdit="1"/>
              </p:cNvSpPr>
              <p:nvPr/>
            </p:nvSpPr>
            <p:spPr>
              <a:xfrm>
                <a:off x="7000694" y="986669"/>
                <a:ext cx="4060553" cy="400110"/>
              </a:xfrm>
              <a:prstGeom prst="rect">
                <a:avLst/>
              </a:prstGeom>
              <a:blipFill>
                <a:blip r:embed="rId13"/>
                <a:stretch>
                  <a:fillRect l="-1558" t="-9375" b="-2812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2" name="文本框 51">
                <a:extLst>
                  <a:ext uri="{FF2B5EF4-FFF2-40B4-BE49-F238E27FC236}">
                    <a16:creationId xmlns:a16="http://schemas.microsoft.com/office/drawing/2014/main" id="{F9F4C4C0-055F-0B4D-BC34-C1272F159030}"/>
                  </a:ext>
                </a:extLst>
              </p:cNvPr>
              <p:cNvSpPr txBox="1"/>
              <p:nvPr/>
            </p:nvSpPr>
            <p:spPr>
              <a:xfrm>
                <a:off x="7001032" y="1353382"/>
                <a:ext cx="5190968" cy="496931"/>
              </a:xfrm>
              <a:prstGeom prst="rect">
                <a:avLst/>
              </a:prstGeom>
              <a:noFill/>
            </p:spPr>
            <p:txBody>
              <a:bodyPr wrap="square" rtlCol="0">
                <a:spAutoFit/>
              </a:bodyPr>
              <a:lstStyle/>
              <a:p>
                <a:pPr>
                  <a:lnSpc>
                    <a:spcPct val="150000"/>
                  </a:lnSpc>
                </a:pPr>
                <a:r>
                  <a:rPr kumimoji="1" lang="en-US" altLang="zh-CN" sz="2000" dirty="0">
                    <a:latin typeface="Arial" charset="0"/>
                    <a:ea typeface="Arial" charset="0"/>
                    <a:cs typeface="Arial" charset="0"/>
                  </a:rPr>
                  <a:t>=&gt; </a:t>
                </a:r>
                <a14:m>
                  <m:oMath xmlns:m="http://schemas.openxmlformats.org/officeDocument/2006/math">
                    <m:r>
                      <a:rPr kumimoji="1" lang="en-US" altLang="zh-CN" sz="2000" b="0" i="1" smtClean="0">
                        <a:latin typeface="Cambria Math" panose="02040503050406030204" pitchFamily="18" charset="0"/>
                        <a:ea typeface="Arial" charset="0"/>
                        <a:cs typeface="Arial" charset="0"/>
                      </a:rPr>
                      <m:t>𝑥</m:t>
                    </m:r>
                  </m:oMath>
                </a14:m>
                <a:r>
                  <a:rPr kumimoji="1" lang="en-US" altLang="zh-CN" sz="2000" dirty="0">
                    <a:latin typeface="Arial" charset="0"/>
                    <a:ea typeface="Arial" charset="0"/>
                    <a:cs typeface="Arial" charset="0"/>
                  </a:rPr>
                  <a:t> is authenticated to all verifiers at once! </a:t>
                </a:r>
              </a:p>
            </p:txBody>
          </p:sp>
        </mc:Choice>
        <mc:Fallback xmlns="">
          <p:sp>
            <p:nvSpPr>
              <p:cNvPr id="52" name="文本框 51">
                <a:extLst>
                  <a:ext uri="{FF2B5EF4-FFF2-40B4-BE49-F238E27FC236}">
                    <a16:creationId xmlns:a16="http://schemas.microsoft.com/office/drawing/2014/main" id="{F9F4C4C0-055F-0B4D-BC34-C1272F159030}"/>
                  </a:ext>
                </a:extLst>
              </p:cNvPr>
              <p:cNvSpPr txBox="1">
                <a:spLocks noRot="1" noChangeAspect="1" noMove="1" noResize="1" noEditPoints="1" noAdjustHandles="1" noChangeArrowheads="1" noChangeShapeType="1" noTextEdit="1"/>
              </p:cNvSpPr>
              <p:nvPr/>
            </p:nvSpPr>
            <p:spPr>
              <a:xfrm>
                <a:off x="7001032" y="1353382"/>
                <a:ext cx="5190968" cy="496931"/>
              </a:xfrm>
              <a:prstGeom prst="rect">
                <a:avLst/>
              </a:prstGeom>
              <a:blipFill>
                <a:blip r:embed="rId14"/>
                <a:stretch>
                  <a:fillRect l="-1220" r="-244" b="-22500"/>
                </a:stretch>
              </a:blipFill>
            </p:spPr>
            <p:txBody>
              <a:bodyPr/>
              <a:lstStyle/>
              <a:p>
                <a:r>
                  <a:rPr lang="zh-CN" altLang="en-US">
                    <a:noFill/>
                  </a:rPr>
                  <a:t> </a:t>
                </a:r>
              </a:p>
            </p:txBody>
          </p:sp>
        </mc:Fallback>
      </mc:AlternateContent>
      <p:sp>
        <p:nvSpPr>
          <p:cNvPr id="53" name="文本框 52">
            <a:extLst>
              <a:ext uri="{FF2B5EF4-FFF2-40B4-BE49-F238E27FC236}">
                <a16:creationId xmlns:a16="http://schemas.microsoft.com/office/drawing/2014/main" id="{6CE2281C-C604-AB4A-B5A9-19B86304E6F0}"/>
              </a:ext>
            </a:extLst>
          </p:cNvPr>
          <p:cNvSpPr txBox="1"/>
          <p:nvPr/>
        </p:nvSpPr>
        <p:spPr>
          <a:xfrm>
            <a:off x="7000694" y="1947175"/>
            <a:ext cx="5190968" cy="958596"/>
          </a:xfrm>
          <a:prstGeom prst="rect">
            <a:avLst/>
          </a:prstGeom>
          <a:noFill/>
        </p:spPr>
        <p:txBody>
          <a:bodyPr wrap="square" rtlCol="0">
            <a:spAutoFit/>
          </a:bodyPr>
          <a:lstStyle/>
          <a:p>
            <a:pPr>
              <a:lnSpc>
                <a:spcPct val="150000"/>
              </a:lnSpc>
            </a:pPr>
            <a:r>
              <a:rPr kumimoji="1" lang="en-US" altLang="zh-CN" sz="2000" dirty="0">
                <a:latin typeface="Arial" charset="0"/>
                <a:ea typeface="Arial" charset="0"/>
                <a:cs typeface="Arial" charset="0"/>
              </a:rPr>
              <a:t>Comparison with [RS22]: Similar primitive, but </a:t>
            </a:r>
            <a:r>
              <a:rPr kumimoji="1" lang="en-US" altLang="zh-CN" sz="2000" dirty="0">
                <a:solidFill>
                  <a:schemeClr val="accent5">
                    <a:lumMod val="75000"/>
                  </a:schemeClr>
                </a:solidFill>
                <a:latin typeface="Arial" charset="0"/>
                <a:ea typeface="Arial" charset="0"/>
                <a:cs typeface="Arial" charset="0"/>
              </a:rPr>
              <a:t>different</a:t>
            </a:r>
            <a:r>
              <a:rPr kumimoji="1" lang="en-US" altLang="zh-CN" sz="2000" dirty="0">
                <a:latin typeface="Arial" charset="0"/>
                <a:ea typeface="Arial" charset="0"/>
                <a:cs typeface="Arial" charset="0"/>
              </a:rPr>
              <a:t> protocol construction.</a:t>
            </a:r>
          </a:p>
        </p:txBody>
      </p:sp>
      <p:sp>
        <p:nvSpPr>
          <p:cNvPr id="54" name="文本框 53">
            <a:extLst>
              <a:ext uri="{FF2B5EF4-FFF2-40B4-BE49-F238E27FC236}">
                <a16:creationId xmlns:a16="http://schemas.microsoft.com/office/drawing/2014/main" id="{394E14EA-97DC-C544-B736-69BD32545288}"/>
              </a:ext>
            </a:extLst>
          </p:cNvPr>
          <p:cNvSpPr txBox="1"/>
          <p:nvPr/>
        </p:nvSpPr>
        <p:spPr>
          <a:xfrm>
            <a:off x="203980" y="3128125"/>
            <a:ext cx="11476036" cy="577850"/>
          </a:xfrm>
          <a:prstGeom prst="rect">
            <a:avLst/>
          </a:prstGeom>
          <a:noFill/>
        </p:spPr>
        <p:txBody>
          <a:bodyPr wrap="square" rtlCol="0">
            <a:spAutoFit/>
          </a:bodyPr>
          <a:lstStyle/>
          <a:p>
            <a:pPr>
              <a:lnSpc>
                <a:spcPct val="150000"/>
              </a:lnSpc>
            </a:pPr>
            <a:r>
              <a:rPr kumimoji="1" lang="en-US" altLang="zh-CN" sz="2400" dirty="0">
                <a:latin typeface="Arial" charset="0"/>
                <a:ea typeface="Arial" charset="0"/>
                <a:cs typeface="Arial" charset="0"/>
              </a:rPr>
              <a:t>Construction</a:t>
            </a:r>
            <a:r>
              <a:rPr kumimoji="1" lang="zh-CN" altLang="en-US" sz="2400" dirty="0">
                <a:latin typeface="Arial" charset="0"/>
                <a:ea typeface="Arial" charset="0"/>
                <a:cs typeface="Arial" charset="0"/>
              </a:rPr>
              <a:t> </a:t>
            </a:r>
            <a:r>
              <a:rPr kumimoji="1" lang="en-US" altLang="zh-CN" sz="2400" dirty="0">
                <a:latin typeface="Arial" charset="0"/>
                <a:ea typeface="Arial" charset="0"/>
                <a:cs typeface="Arial" charset="0"/>
              </a:rPr>
              <a:t>overview:</a:t>
            </a:r>
          </a:p>
        </p:txBody>
      </p:sp>
      <p:grpSp>
        <p:nvGrpSpPr>
          <p:cNvPr id="84" name="组合 83">
            <a:extLst>
              <a:ext uri="{FF2B5EF4-FFF2-40B4-BE49-F238E27FC236}">
                <a16:creationId xmlns:a16="http://schemas.microsoft.com/office/drawing/2014/main" id="{3BC0EFB9-9578-3E4F-99CC-9A954507D7A9}"/>
              </a:ext>
            </a:extLst>
          </p:cNvPr>
          <p:cNvGrpSpPr/>
          <p:nvPr/>
        </p:nvGrpSpPr>
        <p:grpSpPr>
          <a:xfrm>
            <a:off x="2482213" y="3691882"/>
            <a:ext cx="1170940" cy="1070745"/>
            <a:chOff x="2482213" y="3898716"/>
            <a:chExt cx="1170940" cy="1070745"/>
          </a:xfrm>
        </p:grpSpPr>
        <p:pic>
          <p:nvPicPr>
            <p:cNvPr id="59" name="图片 58">
              <a:extLst>
                <a:ext uri="{FF2B5EF4-FFF2-40B4-BE49-F238E27FC236}">
                  <a16:creationId xmlns:a16="http://schemas.microsoft.com/office/drawing/2014/main" id="{BE013F1A-380B-C74E-887E-CD2DCB06D1BC}"/>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2695508" y="3898716"/>
              <a:ext cx="729728" cy="729728"/>
            </a:xfrm>
            <a:prstGeom prst="rect">
              <a:avLst/>
            </a:prstGeom>
          </p:spPr>
        </p:pic>
        <mc:AlternateContent xmlns:mc="http://schemas.openxmlformats.org/markup-compatibility/2006" xmlns:a14="http://schemas.microsoft.com/office/drawing/2010/main">
          <mc:Choice Requires="a14">
            <p:sp>
              <p:nvSpPr>
                <p:cNvPr id="60" name="文本框 59">
                  <a:extLst>
                    <a:ext uri="{FF2B5EF4-FFF2-40B4-BE49-F238E27FC236}">
                      <a16:creationId xmlns:a16="http://schemas.microsoft.com/office/drawing/2014/main" id="{498E7963-E07B-CB48-A65B-E8E433EA7FD4}"/>
                    </a:ext>
                  </a:extLst>
                </p:cNvPr>
                <p:cNvSpPr txBox="1"/>
                <p:nvPr/>
              </p:nvSpPr>
              <p:spPr>
                <a:xfrm>
                  <a:off x="2482213" y="4599423"/>
                  <a:ext cx="1170940" cy="3700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ea typeface="MS Mincho" charset="0"/>
                                <a:cs typeface="Cambria Math" panose="02040503050406030204" pitchFamily="18" charset="0"/>
                              </a:rPr>
                            </m:ctrlPr>
                          </m:sSubPr>
                          <m:e>
                            <m: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ea typeface="MS Mincho" charset="0"/>
                                <a:cs typeface="Cambria Math" panose="02040503050406030204" pitchFamily="18" charset="0"/>
                              </a:rPr>
                              <m:t>𝑉</m:t>
                            </m:r>
                          </m:e>
                          <m:sub>
                            <m: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ea typeface="MS Mincho" charset="0"/>
                                <a:cs typeface="Cambria Math" panose="02040503050406030204" pitchFamily="18" charset="0"/>
                              </a:rPr>
                              <m:t>1</m:t>
                            </m:r>
                          </m:sub>
                        </m:sSub>
                      </m:oMath>
                    </m:oMathPara>
                  </a14:m>
                  <a:endParaRPr kumimoji="0" lang="en-US" altLang="zh-CN" sz="1800" b="0" i="1" u="none" strike="noStrike" kern="1200" cap="none" spc="0" normalizeH="0" baseline="0" noProof="0" dirty="0">
                    <a:ln>
                      <a:noFill/>
                    </a:ln>
                    <a:solidFill>
                      <a:prstClr val="black"/>
                    </a:solidFill>
                    <a:effectLst/>
                    <a:uLnTx/>
                    <a:uFillTx/>
                    <a:latin typeface="Cambria Math" panose="02040503050406030204" pitchFamily="18" charset="0"/>
                    <a:ea typeface="MS Mincho" charset="0"/>
                    <a:cs typeface="Cambria Math" panose="02040503050406030204" pitchFamily="18" charset="0"/>
                  </a:endParaRPr>
                </a:p>
              </p:txBody>
            </p:sp>
          </mc:Choice>
          <mc:Fallback xmlns="">
            <p:sp>
              <p:nvSpPr>
                <p:cNvPr id="60" name="文本框 59">
                  <a:extLst>
                    <a:ext uri="{FF2B5EF4-FFF2-40B4-BE49-F238E27FC236}">
                      <a16:creationId xmlns:a16="http://schemas.microsoft.com/office/drawing/2014/main" id="{498E7963-E07B-CB48-A65B-E8E433EA7FD4}"/>
                    </a:ext>
                  </a:extLst>
                </p:cNvPr>
                <p:cNvSpPr txBox="1">
                  <a:spLocks noRot="1" noChangeAspect="1" noMove="1" noResize="1" noEditPoints="1" noAdjustHandles="1" noChangeArrowheads="1" noChangeShapeType="1" noTextEdit="1"/>
                </p:cNvSpPr>
                <p:nvPr/>
              </p:nvSpPr>
              <p:spPr>
                <a:xfrm>
                  <a:off x="2482213" y="4599423"/>
                  <a:ext cx="1170940" cy="370038"/>
                </a:xfrm>
                <a:prstGeom prst="rect">
                  <a:avLst/>
                </a:prstGeom>
                <a:blipFill>
                  <a:blip r:embed="rId15"/>
                  <a:stretch>
                    <a:fillRect/>
                  </a:stretch>
                </a:blipFill>
              </p:spPr>
              <p:txBody>
                <a:bodyPr/>
                <a:lstStyle/>
                <a:p>
                  <a:r>
                    <a:rPr lang="zh-CN" altLang="en-US">
                      <a:noFill/>
                    </a:rPr>
                    <a:t> </a:t>
                  </a:r>
                </a:p>
              </p:txBody>
            </p:sp>
          </mc:Fallback>
        </mc:AlternateContent>
      </p:grpSp>
      <p:grpSp>
        <p:nvGrpSpPr>
          <p:cNvPr id="85" name="组合 84">
            <a:extLst>
              <a:ext uri="{FF2B5EF4-FFF2-40B4-BE49-F238E27FC236}">
                <a16:creationId xmlns:a16="http://schemas.microsoft.com/office/drawing/2014/main" id="{31C41F92-8BD9-B14C-A800-62FDE397AFF2}"/>
              </a:ext>
            </a:extLst>
          </p:cNvPr>
          <p:cNvGrpSpPr/>
          <p:nvPr/>
        </p:nvGrpSpPr>
        <p:grpSpPr>
          <a:xfrm>
            <a:off x="2421991" y="5547587"/>
            <a:ext cx="1292225" cy="1053167"/>
            <a:chOff x="2421991" y="5754421"/>
            <a:chExt cx="1292225" cy="1053167"/>
          </a:xfrm>
        </p:grpSpPr>
        <mc:AlternateContent xmlns:mc="http://schemas.openxmlformats.org/markup-compatibility/2006" xmlns:a14="http://schemas.microsoft.com/office/drawing/2010/main">
          <mc:Choice Requires="a14">
            <p:sp>
              <p:nvSpPr>
                <p:cNvPr id="61" name="文本框 60">
                  <a:extLst>
                    <a:ext uri="{FF2B5EF4-FFF2-40B4-BE49-F238E27FC236}">
                      <a16:creationId xmlns:a16="http://schemas.microsoft.com/office/drawing/2014/main" id="{E6641D88-3D04-DC45-9637-25A6CA35062A}"/>
                    </a:ext>
                  </a:extLst>
                </p:cNvPr>
                <p:cNvSpPr txBox="1"/>
                <p:nvPr/>
              </p:nvSpPr>
              <p:spPr>
                <a:xfrm>
                  <a:off x="2421991" y="6438256"/>
                  <a:ext cx="129222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𝑉</m:t>
                            </m:r>
                          </m:e>
                          <m:sub>
                            <m: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𝑛</m:t>
                            </m:r>
                          </m:sub>
                        </m:sSub>
                      </m:oMath>
                    </m:oMathPara>
                  </a14:m>
                  <a:endParaRPr kumimoji="0" lang="en-US" altLang="zh-CN" sz="1800" b="0" i="1" u="none" strike="noStrike" kern="1200" cap="none" spc="0" normalizeH="0" baseline="0" noProof="0" dirty="0">
                    <a:ln>
                      <a:noFill/>
                    </a:ln>
                    <a:solidFill>
                      <a:prstClr val="black"/>
                    </a:solidFill>
                    <a:effectLst/>
                    <a:uLnTx/>
                    <a:uFillTx/>
                    <a:latin typeface="Cambria Math" panose="02040503050406030204" pitchFamily="18" charset="0"/>
                    <a:ea typeface="MS Mincho" charset="0"/>
                    <a:cs typeface="Cambria Math" panose="02040503050406030204" pitchFamily="18" charset="0"/>
                  </a:endParaRPr>
                </a:p>
              </p:txBody>
            </p:sp>
          </mc:Choice>
          <mc:Fallback xmlns="">
            <p:sp>
              <p:nvSpPr>
                <p:cNvPr id="61" name="文本框 60">
                  <a:extLst>
                    <a:ext uri="{FF2B5EF4-FFF2-40B4-BE49-F238E27FC236}">
                      <a16:creationId xmlns:a16="http://schemas.microsoft.com/office/drawing/2014/main" id="{E6641D88-3D04-DC45-9637-25A6CA35062A}"/>
                    </a:ext>
                  </a:extLst>
                </p:cNvPr>
                <p:cNvSpPr txBox="1">
                  <a:spLocks noRot="1" noChangeAspect="1" noMove="1" noResize="1" noEditPoints="1" noAdjustHandles="1" noChangeArrowheads="1" noChangeShapeType="1" noTextEdit="1"/>
                </p:cNvSpPr>
                <p:nvPr/>
              </p:nvSpPr>
              <p:spPr>
                <a:xfrm>
                  <a:off x="2421991" y="6438256"/>
                  <a:ext cx="1292225" cy="369332"/>
                </a:xfrm>
                <a:prstGeom prst="rect">
                  <a:avLst/>
                </a:prstGeom>
                <a:blipFill>
                  <a:blip r:embed="rId16"/>
                  <a:stretch>
                    <a:fillRect/>
                  </a:stretch>
                </a:blipFill>
              </p:spPr>
              <p:txBody>
                <a:bodyPr/>
                <a:lstStyle/>
                <a:p>
                  <a:r>
                    <a:rPr lang="zh-CN" altLang="en-US">
                      <a:noFill/>
                    </a:rPr>
                    <a:t> </a:t>
                  </a:r>
                </a:p>
              </p:txBody>
            </p:sp>
          </mc:Fallback>
        </mc:AlternateContent>
        <p:pic>
          <p:nvPicPr>
            <p:cNvPr id="63" name="图片 62">
              <a:extLst>
                <a:ext uri="{FF2B5EF4-FFF2-40B4-BE49-F238E27FC236}">
                  <a16:creationId xmlns:a16="http://schemas.microsoft.com/office/drawing/2014/main" id="{B377D3FA-377E-154D-BD8E-EF9D78D9D06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2710551" y="5754421"/>
              <a:ext cx="729728" cy="729728"/>
            </a:xfrm>
            <a:prstGeom prst="rect">
              <a:avLst/>
            </a:prstGeom>
          </p:spPr>
        </p:pic>
      </p:grpSp>
      <p:cxnSp>
        <p:nvCxnSpPr>
          <p:cNvPr id="64" name="直线箭头连接符 63">
            <a:extLst>
              <a:ext uri="{FF2B5EF4-FFF2-40B4-BE49-F238E27FC236}">
                <a16:creationId xmlns:a16="http://schemas.microsoft.com/office/drawing/2014/main" id="{94B83435-5BD1-9B4C-B8E7-DE20721C6CA6}"/>
              </a:ext>
            </a:extLst>
          </p:cNvPr>
          <p:cNvCxnSpPr>
            <a:cxnSpLocks/>
          </p:cNvCxnSpPr>
          <p:nvPr/>
        </p:nvCxnSpPr>
        <p:spPr>
          <a:xfrm flipV="1">
            <a:off x="1049189" y="4230476"/>
            <a:ext cx="1452361" cy="689838"/>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5" name="直线箭头连接符 64">
            <a:extLst>
              <a:ext uri="{FF2B5EF4-FFF2-40B4-BE49-F238E27FC236}">
                <a16:creationId xmlns:a16="http://schemas.microsoft.com/office/drawing/2014/main" id="{1833C909-5B9D-714A-BD99-C5A455A93C96}"/>
              </a:ext>
            </a:extLst>
          </p:cNvPr>
          <p:cNvCxnSpPr>
            <a:cxnSpLocks/>
          </p:cNvCxnSpPr>
          <p:nvPr/>
        </p:nvCxnSpPr>
        <p:spPr>
          <a:xfrm>
            <a:off x="1071934" y="5405170"/>
            <a:ext cx="1456299" cy="745637"/>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6" name="文本框 65">
            <a:extLst>
              <a:ext uri="{FF2B5EF4-FFF2-40B4-BE49-F238E27FC236}">
                <a16:creationId xmlns:a16="http://schemas.microsoft.com/office/drawing/2014/main" id="{F2596939-7647-EA44-8314-3DE3BB90C398}"/>
              </a:ext>
            </a:extLst>
          </p:cNvPr>
          <p:cNvSpPr txBox="1"/>
          <p:nvPr/>
        </p:nvSpPr>
        <p:spPr>
          <a:xfrm>
            <a:off x="1243090" y="4174067"/>
            <a:ext cx="84016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effectLst/>
                <a:uLnTx/>
                <a:uFillTx/>
                <a:latin typeface="Arial" panose="020B0604020202020204" pitchFamily="34" charset="0"/>
                <a:cs typeface="Arial" panose="020B0604020202020204" pitchFamily="34" charset="0"/>
              </a:rPr>
              <a:t>VOLE</a:t>
            </a:r>
            <a:endParaRPr kumimoji="0" lang="zh-CN" altLang="en-US" sz="18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67" name="文本框 66">
            <a:extLst>
              <a:ext uri="{FF2B5EF4-FFF2-40B4-BE49-F238E27FC236}">
                <a16:creationId xmlns:a16="http://schemas.microsoft.com/office/drawing/2014/main" id="{CD15E2B3-601F-5244-945D-6ECA56CB4549}"/>
              </a:ext>
            </a:extLst>
          </p:cNvPr>
          <p:cNvSpPr txBox="1"/>
          <p:nvPr/>
        </p:nvSpPr>
        <p:spPr>
          <a:xfrm>
            <a:off x="1049189" y="5777988"/>
            <a:ext cx="82656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VOLE</a:t>
            </a:r>
            <a:endParaRPr kumimoji="0" lang="zh-CN" altLang="en-US"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72" name="文本框 71">
            <a:extLst>
              <a:ext uri="{FF2B5EF4-FFF2-40B4-BE49-F238E27FC236}">
                <a16:creationId xmlns:a16="http://schemas.microsoft.com/office/drawing/2014/main" id="{0B4A32FF-4733-2141-AF42-8F2DB60F7D17}"/>
              </a:ext>
            </a:extLst>
          </p:cNvPr>
          <p:cNvSpPr txBox="1"/>
          <p:nvPr/>
        </p:nvSpPr>
        <p:spPr>
          <a:xfrm>
            <a:off x="6557522" y="3835952"/>
            <a:ext cx="5190968" cy="958596"/>
          </a:xfrm>
          <a:prstGeom prst="rect">
            <a:avLst/>
          </a:prstGeom>
          <a:noFill/>
        </p:spPr>
        <p:txBody>
          <a:bodyPr wrap="square" rtlCol="0">
            <a:spAutoFit/>
          </a:bodyPr>
          <a:lstStyle/>
          <a:p>
            <a:pPr>
              <a:lnSpc>
                <a:spcPct val="150000"/>
              </a:lnSpc>
            </a:pPr>
            <a:r>
              <a:rPr kumimoji="1" lang="en-US" altLang="zh-CN" sz="2000" dirty="0">
                <a:latin typeface="Arial" charset="0"/>
                <a:ea typeface="Arial" charset="0"/>
                <a:cs typeface="Arial" charset="0"/>
              </a:rPr>
              <a:t>Step 1: Dealer run VOLE protocol with different verifier using the same input </a:t>
            </a:r>
          </a:p>
        </p:txBody>
      </p:sp>
      <p:grpSp>
        <p:nvGrpSpPr>
          <p:cNvPr id="82" name="组合 81">
            <a:extLst>
              <a:ext uri="{FF2B5EF4-FFF2-40B4-BE49-F238E27FC236}">
                <a16:creationId xmlns:a16="http://schemas.microsoft.com/office/drawing/2014/main" id="{D98D948F-29C2-DC4D-AC6A-A70EF0AE9DF4}"/>
              </a:ext>
            </a:extLst>
          </p:cNvPr>
          <p:cNvGrpSpPr/>
          <p:nvPr/>
        </p:nvGrpSpPr>
        <p:grpSpPr>
          <a:xfrm>
            <a:off x="10886" y="4780320"/>
            <a:ext cx="1170940" cy="1141732"/>
            <a:chOff x="0" y="4812978"/>
            <a:chExt cx="1170940" cy="1141732"/>
          </a:xfrm>
        </p:grpSpPr>
        <p:pic>
          <p:nvPicPr>
            <p:cNvPr id="58" name="图片 57">
              <a:extLst>
                <a:ext uri="{FF2B5EF4-FFF2-40B4-BE49-F238E27FC236}">
                  <a16:creationId xmlns:a16="http://schemas.microsoft.com/office/drawing/2014/main" id="{986C79C7-667E-314E-BE67-7267D2BBDD4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1112" y="4812978"/>
              <a:ext cx="729728" cy="729728"/>
            </a:xfrm>
            <a:prstGeom prst="rect">
              <a:avLst/>
            </a:prstGeom>
          </p:spPr>
        </p:pic>
        <mc:AlternateContent xmlns:mc="http://schemas.openxmlformats.org/markup-compatibility/2006" xmlns:a14="http://schemas.microsoft.com/office/drawing/2010/main">
          <mc:Choice Requires="a14">
            <p:sp>
              <p:nvSpPr>
                <p:cNvPr id="73" name="文本框 72">
                  <a:extLst>
                    <a:ext uri="{FF2B5EF4-FFF2-40B4-BE49-F238E27FC236}">
                      <a16:creationId xmlns:a16="http://schemas.microsoft.com/office/drawing/2014/main" id="{8495807A-9AF9-CB47-BA02-F642BA5F4DFC}"/>
                    </a:ext>
                  </a:extLst>
                </p:cNvPr>
                <p:cNvSpPr txBox="1"/>
                <p:nvPr/>
              </p:nvSpPr>
              <p:spPr>
                <a:xfrm>
                  <a:off x="0" y="5584672"/>
                  <a:ext cx="1170940" cy="3700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ea typeface="MS Mincho" charset="0"/>
                            <a:cs typeface="Cambria Math" panose="02040503050406030204" pitchFamily="18" charset="0"/>
                          </a:rPr>
                          <m:t>𝐷</m:t>
                        </m:r>
                      </m:oMath>
                    </m:oMathPara>
                  </a14:m>
                  <a:endParaRPr kumimoji="0" lang="en-US" altLang="zh-CN" sz="1800" b="0" i="1" u="none" strike="noStrike" kern="1200" cap="none" spc="0" normalizeH="0" baseline="0" noProof="0" dirty="0">
                    <a:ln>
                      <a:noFill/>
                    </a:ln>
                    <a:solidFill>
                      <a:prstClr val="black"/>
                    </a:solidFill>
                    <a:effectLst/>
                    <a:uLnTx/>
                    <a:uFillTx/>
                    <a:latin typeface="Cambria Math" panose="02040503050406030204" pitchFamily="18" charset="0"/>
                    <a:ea typeface="MS Mincho" charset="0"/>
                    <a:cs typeface="Cambria Math" panose="02040503050406030204" pitchFamily="18" charset="0"/>
                  </a:endParaRPr>
                </a:p>
              </p:txBody>
            </p:sp>
          </mc:Choice>
          <mc:Fallback xmlns="">
            <p:sp>
              <p:nvSpPr>
                <p:cNvPr id="73" name="文本框 72">
                  <a:extLst>
                    <a:ext uri="{FF2B5EF4-FFF2-40B4-BE49-F238E27FC236}">
                      <a16:creationId xmlns:a16="http://schemas.microsoft.com/office/drawing/2014/main" id="{8495807A-9AF9-CB47-BA02-F642BA5F4DFC}"/>
                    </a:ext>
                  </a:extLst>
                </p:cNvPr>
                <p:cNvSpPr txBox="1">
                  <a:spLocks noRot="1" noChangeAspect="1" noMove="1" noResize="1" noEditPoints="1" noAdjustHandles="1" noChangeArrowheads="1" noChangeShapeType="1" noTextEdit="1"/>
                </p:cNvSpPr>
                <p:nvPr/>
              </p:nvSpPr>
              <p:spPr>
                <a:xfrm>
                  <a:off x="0" y="5584672"/>
                  <a:ext cx="1170940" cy="370038"/>
                </a:xfrm>
                <a:prstGeom prst="rect">
                  <a:avLst/>
                </a:prstGeom>
                <a:blipFill>
                  <a:blip r:embed="rId17"/>
                  <a:stretch>
                    <a:fillRect/>
                  </a:stretch>
                </a:blipFill>
              </p:spPr>
              <p:txBody>
                <a:bodyPr/>
                <a:lstStyle/>
                <a:p>
                  <a:r>
                    <a:rPr lang="zh-CN" altLang="en-US">
                      <a:noFill/>
                    </a:rPr>
                    <a:t> </a:t>
                  </a:r>
                </a:p>
              </p:txBody>
            </p:sp>
          </mc:Fallback>
        </mc:AlternateContent>
      </p:grpSp>
      <p:sp>
        <p:nvSpPr>
          <p:cNvPr id="74" name="文本框 73">
            <a:extLst>
              <a:ext uri="{FF2B5EF4-FFF2-40B4-BE49-F238E27FC236}">
                <a16:creationId xmlns:a16="http://schemas.microsoft.com/office/drawing/2014/main" id="{62A78BB3-46EC-7643-A43A-00D743D52F33}"/>
              </a:ext>
            </a:extLst>
          </p:cNvPr>
          <p:cNvSpPr txBox="1"/>
          <p:nvPr/>
        </p:nvSpPr>
        <p:spPr>
          <a:xfrm>
            <a:off x="6509692" y="4925872"/>
            <a:ext cx="5190968" cy="1420261"/>
          </a:xfrm>
          <a:prstGeom prst="rect">
            <a:avLst/>
          </a:prstGeom>
          <a:noFill/>
        </p:spPr>
        <p:txBody>
          <a:bodyPr wrap="square" rtlCol="0">
            <a:spAutoFit/>
          </a:bodyPr>
          <a:lstStyle/>
          <a:p>
            <a:pPr>
              <a:lnSpc>
                <a:spcPct val="150000"/>
              </a:lnSpc>
            </a:pPr>
            <a:r>
              <a:rPr kumimoji="1" lang="en-US" altLang="zh-CN" sz="2000" dirty="0">
                <a:latin typeface="Arial" charset="0"/>
                <a:ea typeface="Arial" charset="0"/>
                <a:cs typeface="Arial" charset="0"/>
              </a:rPr>
              <a:t>Step 2: Dealer and verifiers perform the consistency checks to convince the verifiers that dealer has used the same input</a:t>
            </a:r>
          </a:p>
        </p:txBody>
      </p:sp>
      <p:sp>
        <p:nvSpPr>
          <p:cNvPr id="77" name="文本框 76">
            <a:extLst>
              <a:ext uri="{FF2B5EF4-FFF2-40B4-BE49-F238E27FC236}">
                <a16:creationId xmlns:a16="http://schemas.microsoft.com/office/drawing/2014/main" id="{909AE4D3-AC1A-9C4B-A012-46419B09D526}"/>
              </a:ext>
            </a:extLst>
          </p:cNvPr>
          <p:cNvSpPr txBox="1"/>
          <p:nvPr/>
        </p:nvSpPr>
        <p:spPr>
          <a:xfrm>
            <a:off x="2869602" y="4837567"/>
            <a:ext cx="41549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a:t>
            </a:r>
          </a:p>
        </p:txBody>
      </p:sp>
      <p:grpSp>
        <p:nvGrpSpPr>
          <p:cNvPr id="80" name="组合 79">
            <a:extLst>
              <a:ext uri="{FF2B5EF4-FFF2-40B4-BE49-F238E27FC236}">
                <a16:creationId xmlns:a16="http://schemas.microsoft.com/office/drawing/2014/main" id="{27F0B44E-374A-444D-9C60-C555ECA598AF}"/>
              </a:ext>
            </a:extLst>
          </p:cNvPr>
          <p:cNvGrpSpPr/>
          <p:nvPr/>
        </p:nvGrpSpPr>
        <p:grpSpPr>
          <a:xfrm>
            <a:off x="1211919" y="4715625"/>
            <a:ext cx="1529847" cy="855408"/>
            <a:chOff x="1211919" y="4922459"/>
            <a:chExt cx="1529847" cy="855408"/>
          </a:xfrm>
        </p:grpSpPr>
        <p:sp>
          <p:nvSpPr>
            <p:cNvPr id="71" name="文本框 70">
              <a:extLst>
                <a:ext uri="{FF2B5EF4-FFF2-40B4-BE49-F238E27FC236}">
                  <a16:creationId xmlns:a16="http://schemas.microsoft.com/office/drawing/2014/main" id="{B6E007B7-EEE0-464B-8BEA-B144FF94D055}"/>
                </a:ext>
              </a:extLst>
            </p:cNvPr>
            <p:cNvSpPr txBox="1"/>
            <p:nvPr/>
          </p:nvSpPr>
          <p:spPr>
            <a:xfrm>
              <a:off x="1243135" y="5039676"/>
              <a:ext cx="146741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effectLst/>
                  <a:uLnTx/>
                  <a:uFillTx/>
                  <a:latin typeface="Arial" panose="020B0604020202020204" pitchFamily="34" charset="0"/>
                  <a:cs typeface="Arial" panose="020B0604020202020204" pitchFamily="34" charset="0"/>
                </a:rPr>
                <a:t>Consistency</a:t>
              </a:r>
              <a:r>
                <a:rPr kumimoji="0" lang="zh-CN" altLang="en-US" sz="1800" b="0" i="0" u="none" strike="noStrike" kern="1200" cap="none" spc="0" normalizeH="0" baseline="0" noProof="0" dirty="0">
                  <a:ln>
                    <a:noFill/>
                  </a:ln>
                  <a:effectLst/>
                  <a:uLnTx/>
                  <a:uFillTx/>
                  <a:latin typeface="Arial" panose="020B0604020202020204" pitchFamily="34" charset="0"/>
                  <a:cs typeface="Arial" panose="020B0604020202020204" pitchFamily="34" charset="0"/>
                </a:rPr>
                <a:t> </a:t>
              </a:r>
              <a:endParaRPr kumimoji="0" lang="en-US" altLang="zh-CN" sz="18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effectLst/>
                  <a:uLnTx/>
                  <a:uFillTx/>
                  <a:latin typeface="Arial" panose="020B0604020202020204" pitchFamily="34" charset="0"/>
                  <a:cs typeface="Arial" panose="020B0604020202020204" pitchFamily="34" charset="0"/>
                </a:rPr>
                <a:t>checks</a:t>
              </a:r>
              <a:endParaRPr kumimoji="0" lang="zh-CN" altLang="en-US" sz="18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79" name="椭圆 78">
              <a:extLst>
                <a:ext uri="{FF2B5EF4-FFF2-40B4-BE49-F238E27FC236}">
                  <a16:creationId xmlns:a16="http://schemas.microsoft.com/office/drawing/2014/main" id="{886171C7-7417-1F49-9B15-B0CF43A0F0D8}"/>
                </a:ext>
              </a:extLst>
            </p:cNvPr>
            <p:cNvSpPr/>
            <p:nvPr/>
          </p:nvSpPr>
          <p:spPr>
            <a:xfrm>
              <a:off x="1211919" y="4922459"/>
              <a:ext cx="1529847" cy="855408"/>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
        <p:nvSpPr>
          <p:cNvPr id="83" name="文本框 82">
            <a:extLst>
              <a:ext uri="{FF2B5EF4-FFF2-40B4-BE49-F238E27FC236}">
                <a16:creationId xmlns:a16="http://schemas.microsoft.com/office/drawing/2014/main" id="{A3012719-4EFA-C449-B162-075C8FF4E6DE}"/>
              </a:ext>
            </a:extLst>
          </p:cNvPr>
          <p:cNvSpPr txBox="1"/>
          <p:nvPr/>
        </p:nvSpPr>
        <p:spPr>
          <a:xfrm>
            <a:off x="3822674" y="4392589"/>
            <a:ext cx="2647971" cy="958596"/>
          </a:xfrm>
          <a:prstGeom prst="rect">
            <a:avLst/>
          </a:prstGeom>
          <a:noFill/>
        </p:spPr>
        <p:txBody>
          <a:bodyPr wrap="square" rtlCol="0">
            <a:spAutoFit/>
          </a:bodyPr>
          <a:lstStyle/>
          <a:p>
            <a:pPr>
              <a:lnSpc>
                <a:spcPct val="150000"/>
              </a:lnSpc>
            </a:pPr>
            <a:r>
              <a:rPr kumimoji="1" lang="en-US" altLang="zh-CN" sz="2000" dirty="0">
                <a:solidFill>
                  <a:schemeClr val="accent5">
                    <a:lumMod val="75000"/>
                  </a:schemeClr>
                </a:solidFill>
                <a:latin typeface="Arial" charset="0"/>
                <a:ea typeface="Arial" charset="0"/>
                <a:cs typeface="Arial" charset="0"/>
              </a:rPr>
              <a:t>Avoiding “commit-and-open” in [RS22]</a:t>
            </a:r>
          </a:p>
        </p:txBody>
      </p:sp>
      <p:sp>
        <p:nvSpPr>
          <p:cNvPr id="81" name="云形标注 80">
            <a:extLst>
              <a:ext uri="{FF2B5EF4-FFF2-40B4-BE49-F238E27FC236}">
                <a16:creationId xmlns:a16="http://schemas.microsoft.com/office/drawing/2014/main" id="{819B0960-0881-F841-A8CC-574FF84897E4}"/>
              </a:ext>
            </a:extLst>
          </p:cNvPr>
          <p:cNvSpPr/>
          <p:nvPr/>
        </p:nvSpPr>
        <p:spPr>
          <a:xfrm>
            <a:off x="3471651" y="4230476"/>
            <a:ext cx="3007777" cy="1647404"/>
          </a:xfrm>
          <a:prstGeom prst="cloudCallout">
            <a:avLst>
              <a:gd name="adj1" fmla="val -71245"/>
              <a:gd name="adj2" fmla="val -5652"/>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8" name="文本框 47">
            <a:extLst>
              <a:ext uri="{FF2B5EF4-FFF2-40B4-BE49-F238E27FC236}">
                <a16:creationId xmlns:a16="http://schemas.microsoft.com/office/drawing/2014/main" id="{C1AB497A-BFC3-1B42-97CD-BBD478CEE4A2}"/>
              </a:ext>
            </a:extLst>
          </p:cNvPr>
          <p:cNvSpPr txBox="1"/>
          <p:nvPr/>
        </p:nvSpPr>
        <p:spPr>
          <a:xfrm>
            <a:off x="116870" y="6553088"/>
            <a:ext cx="12074410" cy="307777"/>
          </a:xfrm>
          <a:prstGeom prst="rect">
            <a:avLst/>
          </a:prstGeom>
          <a:noFill/>
        </p:spPr>
        <p:txBody>
          <a:bodyPr wrap="square" rtlCol="0">
            <a:spAutoFit/>
          </a:bodyPr>
          <a:lstStyle/>
          <a:p>
            <a:r>
              <a:rPr kumimoji="1" lang="en-US" altLang="zh-CN" sz="1400" dirty="0">
                <a:solidFill>
                  <a:schemeClr val="bg2">
                    <a:lumMod val="75000"/>
                  </a:schemeClr>
                </a:solidFill>
                <a:latin typeface="Times" pitchFamily="2" charset="0"/>
              </a:rPr>
              <a:t>[RS22] ﻿﻿Rahul </a:t>
            </a:r>
            <a:r>
              <a:rPr kumimoji="1" lang="en-US" altLang="zh-CN" sz="1400" dirty="0" err="1">
                <a:solidFill>
                  <a:schemeClr val="bg2">
                    <a:lumMod val="75000"/>
                  </a:schemeClr>
                </a:solidFill>
                <a:latin typeface="Times" pitchFamily="2" charset="0"/>
              </a:rPr>
              <a:t>Rachuri</a:t>
            </a:r>
            <a:r>
              <a:rPr kumimoji="1" lang="en-US" altLang="zh-CN" sz="1400" dirty="0">
                <a:solidFill>
                  <a:schemeClr val="bg2">
                    <a:lumMod val="75000"/>
                  </a:schemeClr>
                </a:solidFill>
                <a:latin typeface="Times" pitchFamily="2" charset="0"/>
              </a:rPr>
              <a:t> and Peter Scholl. Le mans: Dynamic and fluid MPC for dishonest majority. CRYPTO 2022</a:t>
            </a:r>
          </a:p>
        </p:txBody>
      </p:sp>
    </p:spTree>
    <p:extLst>
      <p:ext uri="{BB962C8B-B14F-4D97-AF65-F5344CB8AC3E}">
        <p14:creationId xmlns:p14="http://schemas.microsoft.com/office/powerpoint/2010/main" val="3858893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cBhvr additive="base">
                                        <p:cTn id="7" dur="500" fill="hold"/>
                                        <p:tgtEl>
                                          <p:spTgt spid="84"/>
                                        </p:tgtEl>
                                        <p:attrNameLst>
                                          <p:attrName>ppt_x</p:attrName>
                                        </p:attrNameLst>
                                      </p:cBhvr>
                                      <p:tavLst>
                                        <p:tav tm="0">
                                          <p:val>
                                            <p:strVal val="#ppt_x"/>
                                          </p:val>
                                        </p:tav>
                                        <p:tav tm="100000">
                                          <p:val>
                                            <p:strVal val="#ppt_x"/>
                                          </p:val>
                                        </p:tav>
                                      </p:tavLst>
                                    </p:anim>
                                    <p:anim calcmode="lin" valueType="num">
                                      <p:cBhvr additive="base">
                                        <p:cTn id="8" dur="500" fill="hold"/>
                                        <p:tgtEl>
                                          <p:spTgt spid="8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7"/>
                                        </p:tgtEl>
                                        <p:attrNameLst>
                                          <p:attrName>style.visibility</p:attrName>
                                        </p:attrNameLst>
                                      </p:cBhvr>
                                      <p:to>
                                        <p:strVal val="visible"/>
                                      </p:to>
                                    </p:set>
                                    <p:anim calcmode="lin" valueType="num">
                                      <p:cBhvr additive="base">
                                        <p:cTn id="11" dur="500" fill="hold"/>
                                        <p:tgtEl>
                                          <p:spTgt spid="77"/>
                                        </p:tgtEl>
                                        <p:attrNameLst>
                                          <p:attrName>ppt_x</p:attrName>
                                        </p:attrNameLst>
                                      </p:cBhvr>
                                      <p:tavLst>
                                        <p:tav tm="0">
                                          <p:val>
                                            <p:strVal val="#ppt_x"/>
                                          </p:val>
                                        </p:tav>
                                        <p:tav tm="100000">
                                          <p:val>
                                            <p:strVal val="#ppt_x"/>
                                          </p:val>
                                        </p:tav>
                                      </p:tavLst>
                                    </p:anim>
                                    <p:anim calcmode="lin" valueType="num">
                                      <p:cBhvr additive="base">
                                        <p:cTn id="12" dur="500" fill="hold"/>
                                        <p:tgtEl>
                                          <p:spTgt spid="7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5"/>
                                        </p:tgtEl>
                                        <p:attrNameLst>
                                          <p:attrName>style.visibility</p:attrName>
                                        </p:attrNameLst>
                                      </p:cBhvr>
                                      <p:to>
                                        <p:strVal val="visible"/>
                                      </p:to>
                                    </p:set>
                                    <p:anim calcmode="lin" valueType="num">
                                      <p:cBhvr additive="base">
                                        <p:cTn id="15" dur="500" fill="hold"/>
                                        <p:tgtEl>
                                          <p:spTgt spid="85"/>
                                        </p:tgtEl>
                                        <p:attrNameLst>
                                          <p:attrName>ppt_x</p:attrName>
                                        </p:attrNameLst>
                                      </p:cBhvr>
                                      <p:tavLst>
                                        <p:tav tm="0">
                                          <p:val>
                                            <p:strVal val="#ppt_x"/>
                                          </p:val>
                                        </p:tav>
                                        <p:tav tm="100000">
                                          <p:val>
                                            <p:strVal val="#ppt_x"/>
                                          </p:val>
                                        </p:tav>
                                      </p:tavLst>
                                    </p:anim>
                                    <p:anim calcmode="lin" valueType="num">
                                      <p:cBhvr additive="base">
                                        <p:cTn id="16" dur="500" fill="hold"/>
                                        <p:tgtEl>
                                          <p:spTgt spid="8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500" fill="hold"/>
                                        <p:tgtEl>
                                          <p:spTgt spid="82"/>
                                        </p:tgtEl>
                                        <p:attrNameLst>
                                          <p:attrName>ppt_x</p:attrName>
                                        </p:attrNameLst>
                                      </p:cBhvr>
                                      <p:tavLst>
                                        <p:tav tm="0">
                                          <p:val>
                                            <p:strVal val="#ppt_x"/>
                                          </p:val>
                                        </p:tav>
                                        <p:tav tm="100000">
                                          <p:val>
                                            <p:strVal val="#ppt_x"/>
                                          </p:val>
                                        </p:tav>
                                      </p:tavLst>
                                    </p:anim>
                                    <p:anim calcmode="lin" valueType="num">
                                      <p:cBhvr additive="base">
                                        <p:cTn id="20" dur="500" fill="hold"/>
                                        <p:tgtEl>
                                          <p:spTgt spid="8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4"/>
                                        </p:tgtEl>
                                        <p:attrNameLst>
                                          <p:attrName>style.visibility</p:attrName>
                                        </p:attrNameLst>
                                      </p:cBhvr>
                                      <p:to>
                                        <p:strVal val="visible"/>
                                      </p:to>
                                    </p:set>
                                    <p:anim calcmode="lin" valueType="num">
                                      <p:cBhvr additive="base">
                                        <p:cTn id="23" dur="500" fill="hold"/>
                                        <p:tgtEl>
                                          <p:spTgt spid="54"/>
                                        </p:tgtEl>
                                        <p:attrNameLst>
                                          <p:attrName>ppt_x</p:attrName>
                                        </p:attrNameLst>
                                      </p:cBhvr>
                                      <p:tavLst>
                                        <p:tav tm="0">
                                          <p:val>
                                            <p:strVal val="#ppt_x"/>
                                          </p:val>
                                        </p:tav>
                                        <p:tav tm="100000">
                                          <p:val>
                                            <p:strVal val="#ppt_x"/>
                                          </p:val>
                                        </p:tav>
                                      </p:tavLst>
                                    </p:anim>
                                    <p:anim calcmode="lin" valueType="num">
                                      <p:cBhvr additive="base">
                                        <p:cTn id="24"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additive="base">
                                        <p:cTn id="29" dur="500" fill="hold"/>
                                        <p:tgtEl>
                                          <p:spTgt spid="64"/>
                                        </p:tgtEl>
                                        <p:attrNameLst>
                                          <p:attrName>ppt_x</p:attrName>
                                        </p:attrNameLst>
                                      </p:cBhvr>
                                      <p:tavLst>
                                        <p:tav tm="0">
                                          <p:val>
                                            <p:strVal val="#ppt_x"/>
                                          </p:val>
                                        </p:tav>
                                        <p:tav tm="100000">
                                          <p:val>
                                            <p:strVal val="#ppt_x"/>
                                          </p:val>
                                        </p:tav>
                                      </p:tavLst>
                                    </p:anim>
                                    <p:anim calcmode="lin" valueType="num">
                                      <p:cBhvr additive="base">
                                        <p:cTn id="30" dur="500" fill="hold"/>
                                        <p:tgtEl>
                                          <p:spTgt spid="64"/>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66"/>
                                        </p:tgtEl>
                                        <p:attrNameLst>
                                          <p:attrName>style.visibility</p:attrName>
                                        </p:attrNameLst>
                                      </p:cBhvr>
                                      <p:to>
                                        <p:strVal val="visible"/>
                                      </p:to>
                                    </p:set>
                                    <p:anim calcmode="lin" valueType="num">
                                      <p:cBhvr additive="base">
                                        <p:cTn id="33" dur="500" fill="hold"/>
                                        <p:tgtEl>
                                          <p:spTgt spid="66"/>
                                        </p:tgtEl>
                                        <p:attrNameLst>
                                          <p:attrName>ppt_x</p:attrName>
                                        </p:attrNameLst>
                                      </p:cBhvr>
                                      <p:tavLst>
                                        <p:tav tm="0">
                                          <p:val>
                                            <p:strVal val="#ppt_x"/>
                                          </p:val>
                                        </p:tav>
                                        <p:tav tm="100000">
                                          <p:val>
                                            <p:strVal val="#ppt_x"/>
                                          </p:val>
                                        </p:tav>
                                      </p:tavLst>
                                    </p:anim>
                                    <p:anim calcmode="lin" valueType="num">
                                      <p:cBhvr additive="base">
                                        <p:cTn id="34" dur="500" fill="hold"/>
                                        <p:tgtEl>
                                          <p:spTgt spid="66"/>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67"/>
                                        </p:tgtEl>
                                        <p:attrNameLst>
                                          <p:attrName>style.visibility</p:attrName>
                                        </p:attrNameLst>
                                      </p:cBhvr>
                                      <p:to>
                                        <p:strVal val="visible"/>
                                      </p:to>
                                    </p:set>
                                    <p:anim calcmode="lin" valueType="num">
                                      <p:cBhvr additive="base">
                                        <p:cTn id="37" dur="500" fill="hold"/>
                                        <p:tgtEl>
                                          <p:spTgt spid="67"/>
                                        </p:tgtEl>
                                        <p:attrNameLst>
                                          <p:attrName>ppt_x</p:attrName>
                                        </p:attrNameLst>
                                      </p:cBhvr>
                                      <p:tavLst>
                                        <p:tav tm="0">
                                          <p:val>
                                            <p:strVal val="#ppt_x"/>
                                          </p:val>
                                        </p:tav>
                                        <p:tav tm="100000">
                                          <p:val>
                                            <p:strVal val="#ppt_x"/>
                                          </p:val>
                                        </p:tav>
                                      </p:tavLst>
                                    </p:anim>
                                    <p:anim calcmode="lin" valueType="num">
                                      <p:cBhvr additive="base">
                                        <p:cTn id="38" dur="500" fill="hold"/>
                                        <p:tgtEl>
                                          <p:spTgt spid="6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65"/>
                                        </p:tgtEl>
                                        <p:attrNameLst>
                                          <p:attrName>style.visibility</p:attrName>
                                        </p:attrNameLst>
                                      </p:cBhvr>
                                      <p:to>
                                        <p:strVal val="visible"/>
                                      </p:to>
                                    </p:set>
                                    <p:anim calcmode="lin" valueType="num">
                                      <p:cBhvr additive="base">
                                        <p:cTn id="41" dur="500" fill="hold"/>
                                        <p:tgtEl>
                                          <p:spTgt spid="65"/>
                                        </p:tgtEl>
                                        <p:attrNameLst>
                                          <p:attrName>ppt_x</p:attrName>
                                        </p:attrNameLst>
                                      </p:cBhvr>
                                      <p:tavLst>
                                        <p:tav tm="0">
                                          <p:val>
                                            <p:strVal val="#ppt_x"/>
                                          </p:val>
                                        </p:tav>
                                        <p:tav tm="100000">
                                          <p:val>
                                            <p:strVal val="#ppt_x"/>
                                          </p:val>
                                        </p:tav>
                                      </p:tavLst>
                                    </p:anim>
                                    <p:anim calcmode="lin" valueType="num">
                                      <p:cBhvr additive="base">
                                        <p:cTn id="42" dur="500" fill="hold"/>
                                        <p:tgtEl>
                                          <p:spTgt spid="6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additive="base">
                                        <p:cTn id="45" dur="500" fill="hold"/>
                                        <p:tgtEl>
                                          <p:spTgt spid="72"/>
                                        </p:tgtEl>
                                        <p:attrNameLst>
                                          <p:attrName>ppt_x</p:attrName>
                                        </p:attrNameLst>
                                      </p:cBhvr>
                                      <p:tavLst>
                                        <p:tav tm="0">
                                          <p:val>
                                            <p:strVal val="#ppt_x"/>
                                          </p:val>
                                        </p:tav>
                                        <p:tav tm="100000">
                                          <p:val>
                                            <p:strVal val="#ppt_x"/>
                                          </p:val>
                                        </p:tav>
                                      </p:tavLst>
                                    </p:anim>
                                    <p:anim calcmode="lin" valueType="num">
                                      <p:cBhvr additive="base">
                                        <p:cTn id="46" dur="500" fill="hold"/>
                                        <p:tgtEl>
                                          <p:spTgt spid="72"/>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80"/>
                                        </p:tgtEl>
                                        <p:attrNameLst>
                                          <p:attrName>style.visibility</p:attrName>
                                        </p:attrNameLst>
                                      </p:cBhvr>
                                      <p:to>
                                        <p:strVal val="visible"/>
                                      </p:to>
                                    </p:set>
                                    <p:anim calcmode="lin" valueType="num">
                                      <p:cBhvr additive="base">
                                        <p:cTn id="51" dur="500" fill="hold"/>
                                        <p:tgtEl>
                                          <p:spTgt spid="80"/>
                                        </p:tgtEl>
                                        <p:attrNameLst>
                                          <p:attrName>ppt_x</p:attrName>
                                        </p:attrNameLst>
                                      </p:cBhvr>
                                      <p:tavLst>
                                        <p:tav tm="0">
                                          <p:val>
                                            <p:strVal val="#ppt_x"/>
                                          </p:val>
                                        </p:tav>
                                        <p:tav tm="100000">
                                          <p:val>
                                            <p:strVal val="#ppt_x"/>
                                          </p:val>
                                        </p:tav>
                                      </p:tavLst>
                                    </p:anim>
                                    <p:anim calcmode="lin" valueType="num">
                                      <p:cBhvr additive="base">
                                        <p:cTn id="52" dur="500" fill="hold"/>
                                        <p:tgtEl>
                                          <p:spTgt spid="80"/>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ppt_x"/>
                                          </p:val>
                                        </p:tav>
                                        <p:tav tm="100000">
                                          <p:val>
                                            <p:strVal val="#ppt_x"/>
                                          </p:val>
                                        </p:tav>
                                      </p:tavLst>
                                    </p:anim>
                                    <p:anim calcmode="lin" valueType="num">
                                      <p:cBhvr additive="base">
                                        <p:cTn id="56" dur="500" fill="hold"/>
                                        <p:tgtEl>
                                          <p:spTgt spid="74"/>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83"/>
                                        </p:tgtEl>
                                        <p:attrNameLst>
                                          <p:attrName>style.visibility</p:attrName>
                                        </p:attrNameLst>
                                      </p:cBhvr>
                                      <p:to>
                                        <p:strVal val="visible"/>
                                      </p:to>
                                    </p:set>
                                    <p:anim calcmode="lin" valueType="num">
                                      <p:cBhvr additive="base">
                                        <p:cTn id="61" dur="500" fill="hold"/>
                                        <p:tgtEl>
                                          <p:spTgt spid="83"/>
                                        </p:tgtEl>
                                        <p:attrNameLst>
                                          <p:attrName>ppt_x</p:attrName>
                                        </p:attrNameLst>
                                      </p:cBhvr>
                                      <p:tavLst>
                                        <p:tav tm="0">
                                          <p:val>
                                            <p:strVal val="#ppt_x"/>
                                          </p:val>
                                        </p:tav>
                                        <p:tav tm="100000">
                                          <p:val>
                                            <p:strVal val="#ppt_x"/>
                                          </p:val>
                                        </p:tav>
                                      </p:tavLst>
                                    </p:anim>
                                    <p:anim calcmode="lin" valueType="num">
                                      <p:cBhvr additive="base">
                                        <p:cTn id="62" dur="500" fill="hold"/>
                                        <p:tgtEl>
                                          <p:spTgt spid="83"/>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81"/>
                                        </p:tgtEl>
                                        <p:attrNameLst>
                                          <p:attrName>style.visibility</p:attrName>
                                        </p:attrNameLst>
                                      </p:cBhvr>
                                      <p:to>
                                        <p:strVal val="visible"/>
                                      </p:to>
                                    </p:set>
                                    <p:anim calcmode="lin" valueType="num">
                                      <p:cBhvr additive="base">
                                        <p:cTn id="65" dur="500" fill="hold"/>
                                        <p:tgtEl>
                                          <p:spTgt spid="81"/>
                                        </p:tgtEl>
                                        <p:attrNameLst>
                                          <p:attrName>ppt_x</p:attrName>
                                        </p:attrNameLst>
                                      </p:cBhvr>
                                      <p:tavLst>
                                        <p:tav tm="0">
                                          <p:val>
                                            <p:strVal val="#ppt_x"/>
                                          </p:val>
                                        </p:tav>
                                        <p:tav tm="100000">
                                          <p:val>
                                            <p:strVal val="#ppt_x"/>
                                          </p:val>
                                        </p:tav>
                                      </p:tavLst>
                                    </p:anim>
                                    <p:anim calcmode="lin" valueType="num">
                                      <p:cBhvr additive="base">
                                        <p:cTn id="66" dur="500" fill="hold"/>
                                        <p:tgtEl>
                                          <p:spTgt spid="8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6" grpId="0"/>
      <p:bldP spid="67" grpId="0"/>
      <p:bldP spid="72" grpId="0"/>
      <p:bldP spid="74" grpId="0"/>
      <p:bldP spid="77" grpId="0"/>
      <p:bldP spid="83" grpId="0"/>
      <p:bldP spid="8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5" name="组合 3">
            <a:extLst>
              <a:ext uri="{FF2B5EF4-FFF2-40B4-BE49-F238E27FC236}">
                <a16:creationId xmlns:a16="http://schemas.microsoft.com/office/drawing/2014/main" id="{A8620B76-98A7-47E6-B7E5-EB9CFB286886}"/>
              </a:ext>
            </a:extLst>
          </p:cNvPr>
          <p:cNvGrpSpPr>
            <a:grpSpLocks/>
          </p:cNvGrpSpPr>
          <p:nvPr/>
        </p:nvGrpSpPr>
        <p:grpSpPr bwMode="auto">
          <a:xfrm>
            <a:off x="0" y="337911"/>
            <a:ext cx="1312863" cy="471488"/>
            <a:chOff x="4831847" y="1415943"/>
            <a:chExt cx="1108990" cy="346728"/>
          </a:xfrm>
        </p:grpSpPr>
        <p:sp>
          <p:nvSpPr>
            <p:cNvPr id="5" name="任意多边形: 形状 4">
              <a:extLst>
                <a:ext uri="{FF2B5EF4-FFF2-40B4-BE49-F238E27FC236}">
                  <a16:creationId xmlns:a16="http://schemas.microsoft.com/office/drawing/2014/main" id="{B8FB2049-1008-4C5F-9771-98BBA7D85EAF}"/>
                </a:ext>
              </a:extLst>
            </p:cNvPr>
            <p:cNvSpPr/>
            <p:nvPr/>
          </p:nvSpPr>
          <p:spPr>
            <a:xfrm>
              <a:off x="4932421" y="1415943"/>
              <a:ext cx="1008416" cy="346728"/>
            </a:xfrm>
            <a:custGeom>
              <a:avLst/>
              <a:gdLst>
                <a:gd name="connsiteX0" fmla="*/ 0 w 1008421"/>
                <a:gd name="connsiteY0" fmla="*/ 0 h 346728"/>
                <a:gd name="connsiteX1" fmla="*/ 858142 w 1008421"/>
                <a:gd name="connsiteY1" fmla="*/ 0 h 346728"/>
                <a:gd name="connsiteX2" fmla="*/ 1008421 w 1008421"/>
                <a:gd name="connsiteY2" fmla="*/ 346728 h 346728"/>
                <a:gd name="connsiteX3" fmla="*/ 0 w 1008421"/>
                <a:gd name="connsiteY3" fmla="*/ 346728 h 346728"/>
              </a:gdLst>
              <a:ahLst/>
              <a:cxnLst>
                <a:cxn ang="0">
                  <a:pos x="connsiteX0" y="connsiteY0"/>
                </a:cxn>
                <a:cxn ang="0">
                  <a:pos x="connsiteX1" y="connsiteY1"/>
                </a:cxn>
                <a:cxn ang="0">
                  <a:pos x="connsiteX2" y="connsiteY2"/>
                </a:cxn>
                <a:cxn ang="0">
                  <a:pos x="connsiteX3" y="connsiteY3"/>
                </a:cxn>
              </a:cxnLst>
              <a:rect l="l" t="t" r="r" b="b"/>
              <a:pathLst>
                <a:path w="1008421" h="346728">
                  <a:moveTo>
                    <a:pt x="0" y="0"/>
                  </a:moveTo>
                  <a:lnTo>
                    <a:pt x="858142" y="0"/>
                  </a:lnTo>
                  <a:lnTo>
                    <a:pt x="1008421" y="346728"/>
                  </a:lnTo>
                  <a:lnTo>
                    <a:pt x="0" y="346728"/>
                  </a:lnTo>
                  <a:close/>
                </a:path>
              </a:pathLst>
            </a:custGeom>
            <a:solidFill>
              <a:srgbClr val="E9BE8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latin typeface="Roboto Regular"/>
                <a:ea typeface="思源黑体 CN Regular"/>
              </a:endParaRPr>
            </a:p>
          </p:txBody>
        </p:sp>
        <p:sp>
          <p:nvSpPr>
            <p:cNvPr id="6" name="任意多边形: 形状 5">
              <a:extLst>
                <a:ext uri="{FF2B5EF4-FFF2-40B4-BE49-F238E27FC236}">
                  <a16:creationId xmlns:a16="http://schemas.microsoft.com/office/drawing/2014/main" id="{A2F16EED-A923-4881-9725-3EA0DF1FEF5A}"/>
                </a:ext>
              </a:extLst>
            </p:cNvPr>
            <p:cNvSpPr/>
            <p:nvPr/>
          </p:nvSpPr>
          <p:spPr>
            <a:xfrm>
              <a:off x="4831847" y="1415943"/>
              <a:ext cx="1008416" cy="346728"/>
            </a:xfrm>
            <a:custGeom>
              <a:avLst/>
              <a:gdLst>
                <a:gd name="connsiteX0" fmla="*/ 0 w 1008421"/>
                <a:gd name="connsiteY0" fmla="*/ 0 h 346728"/>
                <a:gd name="connsiteX1" fmla="*/ 858142 w 1008421"/>
                <a:gd name="connsiteY1" fmla="*/ 0 h 346728"/>
                <a:gd name="connsiteX2" fmla="*/ 1008421 w 1008421"/>
                <a:gd name="connsiteY2" fmla="*/ 346728 h 346728"/>
                <a:gd name="connsiteX3" fmla="*/ 0 w 1008421"/>
                <a:gd name="connsiteY3" fmla="*/ 346728 h 346728"/>
              </a:gdLst>
              <a:ahLst/>
              <a:cxnLst>
                <a:cxn ang="0">
                  <a:pos x="connsiteX0" y="connsiteY0"/>
                </a:cxn>
                <a:cxn ang="0">
                  <a:pos x="connsiteX1" y="connsiteY1"/>
                </a:cxn>
                <a:cxn ang="0">
                  <a:pos x="connsiteX2" y="connsiteY2"/>
                </a:cxn>
                <a:cxn ang="0">
                  <a:pos x="connsiteX3" y="connsiteY3"/>
                </a:cxn>
              </a:cxnLst>
              <a:rect l="l" t="t" r="r" b="b"/>
              <a:pathLst>
                <a:path w="1008421" h="346728">
                  <a:moveTo>
                    <a:pt x="0" y="0"/>
                  </a:moveTo>
                  <a:lnTo>
                    <a:pt x="858142" y="0"/>
                  </a:lnTo>
                  <a:lnTo>
                    <a:pt x="1008421" y="346728"/>
                  </a:lnTo>
                  <a:lnTo>
                    <a:pt x="0" y="346728"/>
                  </a:lnTo>
                  <a:close/>
                </a:path>
              </a:pathLst>
            </a:custGeom>
            <a:gradFill>
              <a:gsLst>
                <a:gs pos="0">
                  <a:srgbClr val="00468E"/>
                </a:gs>
                <a:gs pos="100000">
                  <a:srgbClr val="002A7E"/>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latin typeface="Roboto Regular"/>
                <a:ea typeface="思源黑体 CN Regular"/>
              </a:endParaRPr>
            </a:p>
          </p:txBody>
        </p:sp>
      </p:grpSp>
      <p:cxnSp>
        <p:nvCxnSpPr>
          <p:cNvPr id="62" name="直接连接符 61">
            <a:extLst>
              <a:ext uri="{FF2B5EF4-FFF2-40B4-BE49-F238E27FC236}">
                <a16:creationId xmlns:a16="http://schemas.microsoft.com/office/drawing/2014/main" id="{C6ECD0A2-4899-4D3A-9DA3-2BFF7529ECD9}"/>
              </a:ext>
            </a:extLst>
          </p:cNvPr>
          <p:cNvCxnSpPr>
            <a:cxnSpLocks/>
          </p:cNvCxnSpPr>
          <p:nvPr/>
        </p:nvCxnSpPr>
        <p:spPr>
          <a:xfrm flipV="1">
            <a:off x="60637" y="782288"/>
            <a:ext cx="11640023" cy="33651"/>
          </a:xfrm>
          <a:prstGeom prst="line">
            <a:avLst/>
          </a:prstGeom>
          <a:noFill/>
          <a:ln w="3175">
            <a:gradFill>
              <a:gsLst>
                <a:gs pos="0">
                  <a:srgbClr val="00468E">
                    <a:alpha val="0"/>
                  </a:srgbClr>
                </a:gs>
                <a:gs pos="100000">
                  <a:srgbClr val="00468E"/>
                </a:gs>
              </a:gsLst>
              <a:lin ang="10800000" scaled="0"/>
            </a:gradFill>
          </a:ln>
        </p:spPr>
        <p:style>
          <a:lnRef idx="2">
            <a:schemeClr val="accent1">
              <a:shade val="50000"/>
            </a:schemeClr>
          </a:lnRef>
          <a:fillRef idx="1">
            <a:schemeClr val="accent1"/>
          </a:fillRef>
          <a:effectRef idx="0">
            <a:schemeClr val="accent1"/>
          </a:effectRef>
          <a:fontRef idx="minor">
            <a:schemeClr val="lt1"/>
          </a:fontRef>
        </p:style>
      </p:cxnSp>
      <p:sp>
        <p:nvSpPr>
          <p:cNvPr id="8207" name="文本框 16">
            <a:extLst>
              <a:ext uri="{FF2B5EF4-FFF2-40B4-BE49-F238E27FC236}">
                <a16:creationId xmlns:a16="http://schemas.microsoft.com/office/drawing/2014/main" id="{5363EDE1-E825-4751-B7D3-C23B887494A3}"/>
              </a:ext>
            </a:extLst>
          </p:cNvPr>
          <p:cNvSpPr txBox="1">
            <a:spLocks noChangeArrowheads="1"/>
          </p:cNvSpPr>
          <p:nvPr/>
        </p:nvSpPr>
        <p:spPr bwMode="auto">
          <a:xfrm>
            <a:off x="1331912" y="265113"/>
            <a:ext cx="967354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eaLnBrk="1" hangingPunct="1">
              <a:lnSpc>
                <a:spcPct val="100000"/>
              </a:lnSpc>
              <a:spcBef>
                <a:spcPct val="0"/>
              </a:spcBef>
              <a:buFontTx/>
              <a:buNone/>
            </a:pPr>
            <a:r>
              <a:rPr lang="en-US" altLang="zh-CN" sz="3200" b="1" dirty="0">
                <a:solidFill>
                  <a:srgbClr val="002A7E"/>
                </a:solidFill>
                <a:latin typeface="方正粗雅宋_GBK" pitchFamily="2" charset="-122"/>
                <a:ea typeface="方正粗雅宋_GBK" pitchFamily="2" charset="-122"/>
                <a:cs typeface="阿里巴巴普惠体 Medium" pitchFamily="18" charset="-122"/>
              </a:rPr>
              <a:t>MV-VOLE Construction</a:t>
            </a:r>
            <a:endParaRPr lang="zh-CN" altLang="en-US" sz="3200" b="1" dirty="0">
              <a:solidFill>
                <a:srgbClr val="FF0000"/>
              </a:solidFill>
              <a:latin typeface="方正粗雅宋_GBK" pitchFamily="2" charset="-122"/>
              <a:ea typeface="方正粗雅宋_GBK" pitchFamily="2" charset="-122"/>
              <a:cs typeface="阿里巴巴普惠体 Medium" pitchFamily="18" charset="-122"/>
            </a:endParaRPr>
          </a:p>
        </p:txBody>
      </p:sp>
      <mc:AlternateContent xmlns:mc="http://schemas.openxmlformats.org/markup-compatibility/2006" xmlns:a14="http://schemas.microsoft.com/office/drawing/2010/main">
        <mc:Choice Requires="a14">
          <p:sp>
            <p:nvSpPr>
              <p:cNvPr id="48" name="文本框 47">
                <a:extLst>
                  <a:ext uri="{FF2B5EF4-FFF2-40B4-BE49-F238E27FC236}">
                    <a16:creationId xmlns:a16="http://schemas.microsoft.com/office/drawing/2014/main" id="{CD32C621-F8FF-7F47-8283-F62F10869ADF}"/>
                  </a:ext>
                </a:extLst>
              </p:cNvPr>
              <p:cNvSpPr txBox="1"/>
              <p:nvPr/>
            </p:nvSpPr>
            <p:spPr>
              <a:xfrm>
                <a:off x="824233" y="698682"/>
                <a:ext cx="5190968" cy="496931"/>
              </a:xfrm>
              <a:prstGeom prst="rect">
                <a:avLst/>
              </a:prstGeom>
              <a:noFill/>
            </p:spPr>
            <p:txBody>
              <a:bodyPr wrap="square" rtlCol="0">
                <a:spAutoFit/>
              </a:bodyPr>
              <a:lstStyle/>
              <a:p>
                <a:pPr>
                  <a:lnSpc>
                    <a:spcPct val="150000"/>
                  </a:lnSpc>
                </a:pPr>
                <a:r>
                  <a:rPr kumimoji="1" lang="en-US" altLang="zh-CN" sz="2000" dirty="0">
                    <a:latin typeface="Arial" charset="0"/>
                    <a:ea typeface="Arial" charset="0"/>
                    <a:cs typeface="Arial" charset="0"/>
                  </a:rPr>
                  <a:t>Parameter: </a:t>
                </a:r>
                <a14:m>
                  <m:oMath xmlns:m="http://schemas.openxmlformats.org/officeDocument/2006/math">
                    <m:sSub>
                      <m:sSubPr>
                        <m:ctrlPr>
                          <a:rPr kumimoji="1" lang="en-US" altLang="zh-CN" sz="2000" b="0" i="1" smtClean="0">
                            <a:latin typeface="Cambria Math" panose="02040503050406030204" pitchFamily="18" charset="0"/>
                            <a:ea typeface="Arial" charset="0"/>
                            <a:cs typeface="Arial" charset="0"/>
                          </a:rPr>
                        </m:ctrlPr>
                      </m:sSubPr>
                      <m:e>
                        <m:r>
                          <a:rPr kumimoji="1" lang="en-US" altLang="zh-CN" sz="2000" b="0" i="1" smtClean="0">
                            <a:latin typeface="Cambria Math" panose="02040503050406030204" pitchFamily="18" charset="0"/>
                            <a:ea typeface="Arial" charset="0"/>
                            <a:cs typeface="Arial" charset="0"/>
                          </a:rPr>
                          <m:t>𝜌</m:t>
                        </m:r>
                      </m:e>
                      <m:sub>
                        <m:r>
                          <a:rPr kumimoji="1" lang="en-US" altLang="zh-CN" sz="2000" b="0" i="1" smtClean="0">
                            <a:latin typeface="Cambria Math" panose="02040503050406030204" pitchFamily="18" charset="0"/>
                            <a:ea typeface="Arial" charset="0"/>
                            <a:cs typeface="Arial" charset="0"/>
                          </a:rPr>
                          <m:t>1</m:t>
                        </m:r>
                      </m:sub>
                    </m:sSub>
                    <m:r>
                      <a:rPr kumimoji="1" lang="en-US" altLang="zh-CN" sz="2000" b="0" i="1" smtClean="0">
                        <a:latin typeface="Cambria Math" panose="02040503050406030204" pitchFamily="18" charset="0"/>
                        <a:ea typeface="Arial" charset="0"/>
                        <a:cs typeface="Arial" charset="0"/>
                      </a:rPr>
                      <m:t>,</m:t>
                    </m:r>
                    <m:sSub>
                      <m:sSubPr>
                        <m:ctrlPr>
                          <a:rPr kumimoji="1" lang="en-US" altLang="zh-CN" sz="2000" b="0" i="1" smtClean="0">
                            <a:latin typeface="Cambria Math" panose="02040503050406030204" pitchFamily="18" charset="0"/>
                            <a:ea typeface="Arial" charset="0"/>
                            <a:cs typeface="Arial" charset="0"/>
                          </a:rPr>
                        </m:ctrlPr>
                      </m:sSubPr>
                      <m:e>
                        <m:r>
                          <a:rPr kumimoji="1" lang="en-US" altLang="zh-CN" sz="2000" b="0" i="1" smtClean="0">
                            <a:latin typeface="Cambria Math" panose="02040503050406030204" pitchFamily="18" charset="0"/>
                            <a:ea typeface="Arial" charset="0"/>
                            <a:cs typeface="Arial" charset="0"/>
                          </a:rPr>
                          <m:t>𝜌</m:t>
                        </m:r>
                      </m:e>
                      <m:sub>
                        <m:r>
                          <a:rPr kumimoji="1" lang="en-US" altLang="zh-CN" sz="2000" b="0" i="1" smtClean="0">
                            <a:latin typeface="Cambria Math" panose="02040503050406030204" pitchFamily="18" charset="0"/>
                            <a:ea typeface="Arial" charset="0"/>
                            <a:cs typeface="Arial" charset="0"/>
                          </a:rPr>
                          <m:t>2</m:t>
                        </m:r>
                      </m:sub>
                    </m:sSub>
                  </m:oMath>
                </a14:m>
                <a:endParaRPr kumimoji="1" lang="en-US" altLang="zh-CN" sz="2000" dirty="0">
                  <a:latin typeface="Arial" charset="0"/>
                  <a:ea typeface="Arial" charset="0"/>
                  <a:cs typeface="Arial" charset="0"/>
                </a:endParaRPr>
              </a:p>
            </p:txBody>
          </p:sp>
        </mc:Choice>
        <mc:Fallback xmlns="">
          <p:sp>
            <p:nvSpPr>
              <p:cNvPr id="48" name="文本框 47">
                <a:extLst>
                  <a:ext uri="{FF2B5EF4-FFF2-40B4-BE49-F238E27FC236}">
                    <a16:creationId xmlns:a16="http://schemas.microsoft.com/office/drawing/2014/main" id="{CD32C621-F8FF-7F47-8283-F62F10869ADF}"/>
                  </a:ext>
                </a:extLst>
              </p:cNvPr>
              <p:cNvSpPr txBox="1">
                <a:spLocks noRot="1" noChangeAspect="1" noMove="1" noResize="1" noEditPoints="1" noAdjustHandles="1" noChangeArrowheads="1" noChangeShapeType="1" noTextEdit="1"/>
              </p:cNvSpPr>
              <p:nvPr/>
            </p:nvSpPr>
            <p:spPr>
              <a:xfrm>
                <a:off x="824233" y="698682"/>
                <a:ext cx="5190968" cy="496931"/>
              </a:xfrm>
              <a:prstGeom prst="rect">
                <a:avLst/>
              </a:prstGeom>
              <a:blipFill>
                <a:blip r:embed="rId3"/>
                <a:stretch>
                  <a:fillRect l="-976" b="-20000"/>
                </a:stretch>
              </a:blipFill>
            </p:spPr>
            <p:txBody>
              <a:bodyPr/>
              <a:lstStyle/>
              <a:p>
                <a:r>
                  <a:rPr lang="zh-CN" altLang="en-US">
                    <a:noFill/>
                  </a:rPr>
                  <a:t> </a:t>
                </a:r>
              </a:p>
            </p:txBody>
          </p:sp>
        </mc:Fallback>
      </mc:AlternateContent>
      <p:grpSp>
        <p:nvGrpSpPr>
          <p:cNvPr id="8" name="组合 7">
            <a:extLst>
              <a:ext uri="{FF2B5EF4-FFF2-40B4-BE49-F238E27FC236}">
                <a16:creationId xmlns:a16="http://schemas.microsoft.com/office/drawing/2014/main" id="{96B49D47-70AF-6E4A-AA5C-AFD48AE2FDC9}"/>
              </a:ext>
            </a:extLst>
          </p:cNvPr>
          <p:cNvGrpSpPr/>
          <p:nvPr/>
        </p:nvGrpSpPr>
        <p:grpSpPr>
          <a:xfrm>
            <a:off x="7964502" y="1054986"/>
            <a:ext cx="1170940" cy="1070745"/>
            <a:chOff x="2482213" y="3898716"/>
            <a:chExt cx="1170940" cy="1070745"/>
          </a:xfrm>
        </p:grpSpPr>
        <p:pic>
          <p:nvPicPr>
            <p:cNvPr id="9" name="图片 8">
              <a:extLst>
                <a:ext uri="{FF2B5EF4-FFF2-40B4-BE49-F238E27FC236}">
                  <a16:creationId xmlns:a16="http://schemas.microsoft.com/office/drawing/2014/main" id="{D2661A1A-7D3D-FF44-A721-63C647DC780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2695508" y="3898716"/>
              <a:ext cx="729728" cy="729728"/>
            </a:xfrm>
            <a:prstGeom prst="rect">
              <a:avLst/>
            </a:prstGeom>
          </p:spPr>
        </p:pic>
        <mc:AlternateContent xmlns:mc="http://schemas.openxmlformats.org/markup-compatibility/2006" xmlns:a14="http://schemas.microsoft.com/office/drawing/2010/main">
          <mc:Choice Requires="a14">
            <p:sp>
              <p:nvSpPr>
                <p:cNvPr id="10" name="文本框 9">
                  <a:extLst>
                    <a:ext uri="{FF2B5EF4-FFF2-40B4-BE49-F238E27FC236}">
                      <a16:creationId xmlns:a16="http://schemas.microsoft.com/office/drawing/2014/main" id="{11488AB3-6AE7-8846-972E-007A06F55600}"/>
                    </a:ext>
                  </a:extLst>
                </p:cNvPr>
                <p:cNvSpPr txBox="1"/>
                <p:nvPr/>
              </p:nvSpPr>
              <p:spPr>
                <a:xfrm>
                  <a:off x="2482213" y="4599423"/>
                  <a:ext cx="1170940" cy="3700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ea typeface="MS Mincho" charset="0"/>
                                <a:cs typeface="Cambria Math" panose="02040503050406030204" pitchFamily="18" charset="0"/>
                              </a:rPr>
                            </m:ctrlPr>
                          </m:sSubPr>
                          <m:e>
                            <m: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ea typeface="MS Mincho" charset="0"/>
                                <a:cs typeface="Cambria Math" panose="02040503050406030204" pitchFamily="18" charset="0"/>
                              </a:rPr>
                              <m:t>𝑉</m:t>
                            </m:r>
                          </m:e>
                          <m:sub>
                            <m: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ea typeface="MS Mincho" charset="0"/>
                                <a:cs typeface="Cambria Math" panose="02040503050406030204" pitchFamily="18" charset="0"/>
                              </a:rPr>
                              <m:t>1</m:t>
                            </m:r>
                          </m:sub>
                        </m:sSub>
                      </m:oMath>
                    </m:oMathPara>
                  </a14:m>
                  <a:endParaRPr kumimoji="0" lang="en-US" altLang="zh-CN" sz="1800" b="0" i="1" u="none" strike="noStrike" kern="1200" cap="none" spc="0" normalizeH="0" baseline="0" noProof="0" dirty="0">
                    <a:ln>
                      <a:noFill/>
                    </a:ln>
                    <a:solidFill>
                      <a:prstClr val="black"/>
                    </a:solidFill>
                    <a:effectLst/>
                    <a:uLnTx/>
                    <a:uFillTx/>
                    <a:latin typeface="Cambria Math" panose="02040503050406030204" pitchFamily="18" charset="0"/>
                    <a:ea typeface="MS Mincho" charset="0"/>
                    <a:cs typeface="Cambria Math" panose="02040503050406030204" pitchFamily="18" charset="0"/>
                  </a:endParaRPr>
                </a:p>
              </p:txBody>
            </p:sp>
          </mc:Choice>
          <mc:Fallback xmlns="">
            <p:sp>
              <p:nvSpPr>
                <p:cNvPr id="60" name="文本框 59">
                  <a:extLst>
                    <a:ext uri="{FF2B5EF4-FFF2-40B4-BE49-F238E27FC236}">
                      <a16:creationId xmlns:a16="http://schemas.microsoft.com/office/drawing/2014/main" id="{498E7963-E07B-CB48-A65B-E8E433EA7FD4}"/>
                    </a:ext>
                  </a:extLst>
                </p:cNvPr>
                <p:cNvSpPr txBox="1">
                  <a:spLocks noRot="1" noChangeAspect="1" noMove="1" noResize="1" noEditPoints="1" noAdjustHandles="1" noChangeArrowheads="1" noChangeShapeType="1" noTextEdit="1"/>
                </p:cNvSpPr>
                <p:nvPr/>
              </p:nvSpPr>
              <p:spPr>
                <a:xfrm>
                  <a:off x="2482213" y="4599423"/>
                  <a:ext cx="1170940" cy="370038"/>
                </a:xfrm>
                <a:prstGeom prst="rect">
                  <a:avLst/>
                </a:prstGeom>
                <a:blipFill>
                  <a:blip r:embed="rId15"/>
                  <a:stretch>
                    <a:fillRect/>
                  </a:stretch>
                </a:blipFill>
              </p:spPr>
              <p:txBody>
                <a:bodyPr/>
                <a:lstStyle/>
                <a:p>
                  <a:r>
                    <a:rPr lang="zh-CN" altLang="en-US">
                      <a:noFill/>
                    </a:rPr>
                    <a:t> </a:t>
                  </a:r>
                </a:p>
              </p:txBody>
            </p:sp>
          </mc:Fallback>
        </mc:AlternateContent>
      </p:grpSp>
      <p:grpSp>
        <p:nvGrpSpPr>
          <p:cNvPr id="11" name="组合 10">
            <a:extLst>
              <a:ext uri="{FF2B5EF4-FFF2-40B4-BE49-F238E27FC236}">
                <a16:creationId xmlns:a16="http://schemas.microsoft.com/office/drawing/2014/main" id="{8C7B02EF-FCF8-E743-AB8D-3BC0A116751B}"/>
              </a:ext>
            </a:extLst>
          </p:cNvPr>
          <p:cNvGrpSpPr/>
          <p:nvPr/>
        </p:nvGrpSpPr>
        <p:grpSpPr>
          <a:xfrm>
            <a:off x="7896548" y="2608723"/>
            <a:ext cx="1292225" cy="1053167"/>
            <a:chOff x="2421991" y="5754421"/>
            <a:chExt cx="1292225" cy="1053167"/>
          </a:xfrm>
        </p:grpSpPr>
        <mc:AlternateContent xmlns:mc="http://schemas.openxmlformats.org/markup-compatibility/2006" xmlns:a14="http://schemas.microsoft.com/office/drawing/2010/main">
          <mc:Choice Requires="a14">
            <p:sp>
              <p:nvSpPr>
                <p:cNvPr id="12" name="文本框 11">
                  <a:extLst>
                    <a:ext uri="{FF2B5EF4-FFF2-40B4-BE49-F238E27FC236}">
                      <a16:creationId xmlns:a16="http://schemas.microsoft.com/office/drawing/2014/main" id="{BAE10F7F-7AA8-5345-8BB7-AA9E9FFF5F18}"/>
                    </a:ext>
                  </a:extLst>
                </p:cNvPr>
                <p:cNvSpPr txBox="1"/>
                <p:nvPr/>
              </p:nvSpPr>
              <p:spPr>
                <a:xfrm>
                  <a:off x="2421991" y="6438256"/>
                  <a:ext cx="129222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𝑉</m:t>
                            </m:r>
                          </m:e>
                          <m:sub>
                            <m: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𝑛</m:t>
                            </m:r>
                          </m:sub>
                        </m:sSub>
                      </m:oMath>
                    </m:oMathPara>
                  </a14:m>
                  <a:endParaRPr kumimoji="0" lang="en-US" altLang="zh-CN" sz="1800" b="0" i="1" u="none" strike="noStrike" kern="1200" cap="none" spc="0" normalizeH="0" baseline="0" noProof="0" dirty="0">
                    <a:ln>
                      <a:noFill/>
                    </a:ln>
                    <a:solidFill>
                      <a:prstClr val="black"/>
                    </a:solidFill>
                    <a:effectLst/>
                    <a:uLnTx/>
                    <a:uFillTx/>
                    <a:latin typeface="Cambria Math" panose="02040503050406030204" pitchFamily="18" charset="0"/>
                    <a:ea typeface="MS Mincho" charset="0"/>
                    <a:cs typeface="Cambria Math" panose="02040503050406030204" pitchFamily="18" charset="0"/>
                  </a:endParaRPr>
                </a:p>
              </p:txBody>
            </p:sp>
          </mc:Choice>
          <mc:Fallback xmlns="">
            <p:sp>
              <p:nvSpPr>
                <p:cNvPr id="61" name="文本框 60">
                  <a:extLst>
                    <a:ext uri="{FF2B5EF4-FFF2-40B4-BE49-F238E27FC236}">
                      <a16:creationId xmlns:a16="http://schemas.microsoft.com/office/drawing/2014/main" id="{E6641D88-3D04-DC45-9637-25A6CA35062A}"/>
                    </a:ext>
                  </a:extLst>
                </p:cNvPr>
                <p:cNvSpPr txBox="1">
                  <a:spLocks noRot="1" noChangeAspect="1" noMove="1" noResize="1" noEditPoints="1" noAdjustHandles="1" noChangeArrowheads="1" noChangeShapeType="1" noTextEdit="1"/>
                </p:cNvSpPr>
                <p:nvPr/>
              </p:nvSpPr>
              <p:spPr>
                <a:xfrm>
                  <a:off x="2421991" y="6438256"/>
                  <a:ext cx="1292225" cy="369332"/>
                </a:xfrm>
                <a:prstGeom prst="rect">
                  <a:avLst/>
                </a:prstGeom>
                <a:blipFill>
                  <a:blip r:embed="rId16"/>
                  <a:stretch>
                    <a:fillRect/>
                  </a:stretch>
                </a:blipFill>
              </p:spPr>
              <p:txBody>
                <a:bodyPr/>
                <a:lstStyle/>
                <a:p>
                  <a:r>
                    <a:rPr lang="zh-CN" altLang="en-US">
                      <a:noFill/>
                    </a:rPr>
                    <a:t> </a:t>
                  </a:r>
                </a:p>
              </p:txBody>
            </p:sp>
          </mc:Fallback>
        </mc:AlternateContent>
        <p:pic>
          <p:nvPicPr>
            <p:cNvPr id="13" name="图片 12">
              <a:extLst>
                <a:ext uri="{FF2B5EF4-FFF2-40B4-BE49-F238E27FC236}">
                  <a16:creationId xmlns:a16="http://schemas.microsoft.com/office/drawing/2014/main" id="{13AA67B4-15A4-6C40-AEBC-09C550CEAD6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2710551" y="5754421"/>
              <a:ext cx="729728" cy="729728"/>
            </a:xfrm>
            <a:prstGeom prst="rect">
              <a:avLst/>
            </a:prstGeom>
          </p:spPr>
        </p:pic>
      </p:grpSp>
      <p:grpSp>
        <p:nvGrpSpPr>
          <p:cNvPr id="14" name="组合 13">
            <a:extLst>
              <a:ext uri="{FF2B5EF4-FFF2-40B4-BE49-F238E27FC236}">
                <a16:creationId xmlns:a16="http://schemas.microsoft.com/office/drawing/2014/main" id="{A8B77F66-C4BD-554D-A20F-C6BC2F7BA61A}"/>
              </a:ext>
            </a:extLst>
          </p:cNvPr>
          <p:cNvGrpSpPr/>
          <p:nvPr/>
        </p:nvGrpSpPr>
        <p:grpSpPr>
          <a:xfrm>
            <a:off x="2849636" y="1916077"/>
            <a:ext cx="1170940" cy="1141732"/>
            <a:chOff x="0" y="4812978"/>
            <a:chExt cx="1170940" cy="1141732"/>
          </a:xfrm>
        </p:grpSpPr>
        <p:pic>
          <p:nvPicPr>
            <p:cNvPr id="15" name="图片 14">
              <a:extLst>
                <a:ext uri="{FF2B5EF4-FFF2-40B4-BE49-F238E27FC236}">
                  <a16:creationId xmlns:a16="http://schemas.microsoft.com/office/drawing/2014/main" id="{D9C9DA91-9479-8F4F-B265-AFAD031CDAEB}"/>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211112" y="4812978"/>
              <a:ext cx="729728" cy="729728"/>
            </a:xfrm>
            <a:prstGeom prst="rect">
              <a:avLst/>
            </a:prstGeom>
          </p:spPr>
        </p:pic>
        <mc:AlternateContent xmlns:mc="http://schemas.openxmlformats.org/markup-compatibility/2006" xmlns:a14="http://schemas.microsoft.com/office/drawing/2010/main">
          <mc:Choice Requires="a14">
            <p:sp>
              <p:nvSpPr>
                <p:cNvPr id="16" name="文本框 15">
                  <a:extLst>
                    <a:ext uri="{FF2B5EF4-FFF2-40B4-BE49-F238E27FC236}">
                      <a16:creationId xmlns:a16="http://schemas.microsoft.com/office/drawing/2014/main" id="{6006CE9E-1AC1-184A-90E6-80E93061D08B}"/>
                    </a:ext>
                  </a:extLst>
                </p:cNvPr>
                <p:cNvSpPr txBox="1"/>
                <p:nvPr/>
              </p:nvSpPr>
              <p:spPr>
                <a:xfrm>
                  <a:off x="0" y="5584672"/>
                  <a:ext cx="1170940" cy="3700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ea typeface="MS Mincho" charset="0"/>
                            <a:cs typeface="Cambria Math" panose="02040503050406030204" pitchFamily="18" charset="0"/>
                          </a:rPr>
                          <m:t>𝐷</m:t>
                        </m:r>
                      </m:oMath>
                    </m:oMathPara>
                  </a14:m>
                  <a:endParaRPr kumimoji="0" lang="en-US" altLang="zh-CN" sz="1800" b="0" i="1" u="none" strike="noStrike" kern="1200" cap="none" spc="0" normalizeH="0" baseline="0" noProof="0" dirty="0">
                    <a:ln>
                      <a:noFill/>
                    </a:ln>
                    <a:solidFill>
                      <a:prstClr val="black"/>
                    </a:solidFill>
                    <a:effectLst/>
                    <a:uLnTx/>
                    <a:uFillTx/>
                    <a:latin typeface="Cambria Math" panose="02040503050406030204" pitchFamily="18" charset="0"/>
                    <a:ea typeface="MS Mincho" charset="0"/>
                    <a:cs typeface="Cambria Math" panose="02040503050406030204" pitchFamily="18" charset="0"/>
                  </a:endParaRPr>
                </a:p>
              </p:txBody>
            </p:sp>
          </mc:Choice>
          <mc:Fallback xmlns="">
            <p:sp>
              <p:nvSpPr>
                <p:cNvPr id="73" name="文本框 72">
                  <a:extLst>
                    <a:ext uri="{FF2B5EF4-FFF2-40B4-BE49-F238E27FC236}">
                      <a16:creationId xmlns:a16="http://schemas.microsoft.com/office/drawing/2014/main" id="{8495807A-9AF9-CB47-BA02-F642BA5F4DFC}"/>
                    </a:ext>
                  </a:extLst>
                </p:cNvPr>
                <p:cNvSpPr txBox="1">
                  <a:spLocks noRot="1" noChangeAspect="1" noMove="1" noResize="1" noEditPoints="1" noAdjustHandles="1" noChangeArrowheads="1" noChangeShapeType="1" noTextEdit="1"/>
                </p:cNvSpPr>
                <p:nvPr/>
              </p:nvSpPr>
              <p:spPr>
                <a:xfrm>
                  <a:off x="0" y="5584672"/>
                  <a:ext cx="1170940" cy="370038"/>
                </a:xfrm>
                <a:prstGeom prst="rect">
                  <a:avLst/>
                </a:prstGeom>
                <a:blipFill>
                  <a:blip r:embed="rId18"/>
                  <a:stretch>
                    <a:fillRect/>
                  </a:stretch>
                </a:blipFill>
              </p:spPr>
              <p:txBody>
                <a:bodyPr/>
                <a:lstStyle/>
                <a:p>
                  <a:r>
                    <a:rPr lang="zh-CN" altLang="en-US">
                      <a:noFill/>
                    </a:rPr>
                    <a:t> </a:t>
                  </a:r>
                </a:p>
              </p:txBody>
            </p:sp>
          </mc:Fallback>
        </mc:AlternateContent>
      </p:grpSp>
      <p:sp>
        <p:nvSpPr>
          <p:cNvPr id="17" name="文本框 16">
            <a:extLst>
              <a:ext uri="{FF2B5EF4-FFF2-40B4-BE49-F238E27FC236}">
                <a16:creationId xmlns:a16="http://schemas.microsoft.com/office/drawing/2014/main" id="{9D9992BA-DF22-6348-A71A-5C1BAC44F257}"/>
              </a:ext>
            </a:extLst>
          </p:cNvPr>
          <p:cNvSpPr txBox="1"/>
          <p:nvPr/>
        </p:nvSpPr>
        <p:spPr>
          <a:xfrm>
            <a:off x="8334911" y="2006390"/>
            <a:ext cx="41549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a:t>
            </a:r>
          </a:p>
        </p:txBody>
      </p:sp>
      <mc:AlternateContent xmlns:mc="http://schemas.openxmlformats.org/markup-compatibility/2006" xmlns:a14="http://schemas.microsoft.com/office/drawing/2010/main">
        <mc:Choice Requires="a14">
          <p:sp>
            <p:nvSpPr>
              <p:cNvPr id="19" name="文本框 18">
                <a:extLst>
                  <a:ext uri="{FF2B5EF4-FFF2-40B4-BE49-F238E27FC236}">
                    <a16:creationId xmlns:a16="http://schemas.microsoft.com/office/drawing/2014/main" id="{011B7C5F-D941-094E-9F99-5B4F8B3AA1CB}"/>
                  </a:ext>
                </a:extLst>
              </p:cNvPr>
              <p:cNvSpPr txBox="1"/>
              <p:nvPr/>
            </p:nvSpPr>
            <p:spPr>
              <a:xfrm>
                <a:off x="3295437" y="1451222"/>
                <a:ext cx="26035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kumimoji="1" lang="en-US" altLang="zh-CN" b="1" i="1" smtClean="0">
                          <a:latin typeface="Cambria Math" panose="02040503050406030204" pitchFamily="18" charset="0"/>
                        </a:rPr>
                        <m:t>𝒙</m:t>
                      </m:r>
                    </m:oMath>
                  </m:oMathPara>
                </a14:m>
                <a:endParaRPr lang="zh-CN" altLang="en-US" b="1" dirty="0"/>
              </a:p>
            </p:txBody>
          </p:sp>
        </mc:Choice>
        <mc:Fallback xmlns="">
          <p:sp>
            <p:nvSpPr>
              <p:cNvPr id="19" name="文本框 18">
                <a:extLst>
                  <a:ext uri="{FF2B5EF4-FFF2-40B4-BE49-F238E27FC236}">
                    <a16:creationId xmlns:a16="http://schemas.microsoft.com/office/drawing/2014/main" id="{011B7C5F-D941-094E-9F99-5B4F8B3AA1CB}"/>
                  </a:ext>
                </a:extLst>
              </p:cNvPr>
              <p:cNvSpPr txBox="1">
                <a:spLocks noRot="1" noChangeAspect="1" noMove="1" noResize="1" noEditPoints="1" noAdjustHandles="1" noChangeArrowheads="1" noChangeShapeType="1" noTextEdit="1"/>
              </p:cNvSpPr>
              <p:nvPr/>
            </p:nvSpPr>
            <p:spPr>
              <a:xfrm>
                <a:off x="3295437" y="1451222"/>
                <a:ext cx="260350" cy="369332"/>
              </a:xfrm>
              <a:prstGeom prst="rect">
                <a:avLst/>
              </a:prstGeom>
              <a:blipFill>
                <a:blip r:embed="rId19"/>
                <a:stretch>
                  <a:fillRect r="-952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0" name="文本框 19">
                <a:extLst>
                  <a:ext uri="{FF2B5EF4-FFF2-40B4-BE49-F238E27FC236}">
                    <a16:creationId xmlns:a16="http://schemas.microsoft.com/office/drawing/2014/main" id="{855EB507-A80B-F64C-B6D4-F42D307A40BF}"/>
                  </a:ext>
                </a:extLst>
              </p:cNvPr>
              <p:cNvSpPr txBox="1"/>
              <p:nvPr/>
            </p:nvSpPr>
            <p:spPr>
              <a:xfrm>
                <a:off x="8725009" y="833310"/>
                <a:ext cx="51392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kumimoji="1" lang="en-US" altLang="zh-CN" b="0" i="1" smtClean="0">
                              <a:latin typeface="Cambria Math" panose="02040503050406030204" pitchFamily="18" charset="0"/>
                            </a:rPr>
                          </m:ctrlPr>
                        </m:sSubPr>
                        <m:e>
                          <m:r>
                            <m:rPr>
                              <m:sty m:val="p"/>
                            </m:rPr>
                            <a:rPr kumimoji="1" lang="en-US" altLang="zh-CN" b="0" i="0" smtClean="0">
                              <a:latin typeface="Cambria Math" panose="02040503050406030204" pitchFamily="18" charset="0"/>
                            </a:rPr>
                            <m:t>Δ</m:t>
                          </m:r>
                        </m:e>
                        <m:sub>
                          <m:r>
                            <a:rPr kumimoji="1" lang="en-US" altLang="zh-CN" b="0" i="0" smtClean="0">
                              <a:latin typeface="Cambria Math" panose="02040503050406030204" pitchFamily="18" charset="0"/>
                            </a:rPr>
                            <m:t>1</m:t>
                          </m:r>
                        </m:sub>
                      </m:sSub>
                    </m:oMath>
                  </m:oMathPara>
                </a14:m>
                <a:endParaRPr lang="zh-CN" altLang="en-US" dirty="0"/>
              </a:p>
            </p:txBody>
          </p:sp>
        </mc:Choice>
        <mc:Fallback xmlns="">
          <p:sp>
            <p:nvSpPr>
              <p:cNvPr id="20" name="文本框 19">
                <a:extLst>
                  <a:ext uri="{FF2B5EF4-FFF2-40B4-BE49-F238E27FC236}">
                    <a16:creationId xmlns:a16="http://schemas.microsoft.com/office/drawing/2014/main" id="{855EB507-A80B-F64C-B6D4-F42D307A40BF}"/>
                  </a:ext>
                </a:extLst>
              </p:cNvPr>
              <p:cNvSpPr txBox="1">
                <a:spLocks noRot="1" noChangeAspect="1" noMove="1" noResize="1" noEditPoints="1" noAdjustHandles="1" noChangeArrowheads="1" noChangeShapeType="1" noTextEdit="1"/>
              </p:cNvSpPr>
              <p:nvPr/>
            </p:nvSpPr>
            <p:spPr>
              <a:xfrm>
                <a:off x="8725009" y="833310"/>
                <a:ext cx="513920" cy="369332"/>
              </a:xfrm>
              <a:prstGeom prst="rect">
                <a:avLst/>
              </a:prstGeom>
              <a:blipFill>
                <a:blip r:embed="rId20"/>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1" name="文本框 20">
                <a:extLst>
                  <a:ext uri="{FF2B5EF4-FFF2-40B4-BE49-F238E27FC236}">
                    <a16:creationId xmlns:a16="http://schemas.microsoft.com/office/drawing/2014/main" id="{BDE22D7D-5F8E-4F47-81CB-6C8942C33982}"/>
                  </a:ext>
                </a:extLst>
              </p:cNvPr>
              <p:cNvSpPr txBox="1"/>
              <p:nvPr/>
            </p:nvSpPr>
            <p:spPr>
              <a:xfrm>
                <a:off x="8750409" y="2409548"/>
                <a:ext cx="51392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kumimoji="1" lang="en-US" altLang="zh-CN" b="0" i="1" smtClean="0">
                              <a:latin typeface="Cambria Math" panose="02040503050406030204" pitchFamily="18" charset="0"/>
                            </a:rPr>
                          </m:ctrlPr>
                        </m:sSubPr>
                        <m:e>
                          <m:r>
                            <m:rPr>
                              <m:sty m:val="p"/>
                            </m:rPr>
                            <a:rPr kumimoji="1" lang="en-US" altLang="zh-CN" b="0" i="0" smtClean="0">
                              <a:latin typeface="Cambria Math" panose="02040503050406030204" pitchFamily="18" charset="0"/>
                            </a:rPr>
                            <m:t>Δ</m:t>
                          </m:r>
                        </m:e>
                        <m:sub>
                          <m:r>
                            <a:rPr kumimoji="1" lang="en-US" altLang="zh-CN" b="0" i="1" smtClean="0">
                              <a:latin typeface="Cambria Math" panose="02040503050406030204" pitchFamily="18" charset="0"/>
                            </a:rPr>
                            <m:t>𝑛</m:t>
                          </m:r>
                        </m:sub>
                      </m:sSub>
                    </m:oMath>
                  </m:oMathPara>
                </a14:m>
                <a:endParaRPr lang="zh-CN" altLang="en-US" dirty="0"/>
              </a:p>
            </p:txBody>
          </p:sp>
        </mc:Choice>
        <mc:Fallback xmlns="">
          <p:sp>
            <p:nvSpPr>
              <p:cNvPr id="21" name="文本框 20">
                <a:extLst>
                  <a:ext uri="{FF2B5EF4-FFF2-40B4-BE49-F238E27FC236}">
                    <a16:creationId xmlns:a16="http://schemas.microsoft.com/office/drawing/2014/main" id="{BDE22D7D-5F8E-4F47-81CB-6C8942C33982}"/>
                  </a:ext>
                </a:extLst>
              </p:cNvPr>
              <p:cNvSpPr txBox="1">
                <a:spLocks noRot="1" noChangeAspect="1" noMove="1" noResize="1" noEditPoints="1" noAdjustHandles="1" noChangeArrowheads="1" noChangeShapeType="1" noTextEdit="1"/>
              </p:cNvSpPr>
              <p:nvPr/>
            </p:nvSpPr>
            <p:spPr>
              <a:xfrm>
                <a:off x="8750409" y="2409548"/>
                <a:ext cx="513920" cy="369332"/>
              </a:xfrm>
              <a:prstGeom prst="rect">
                <a:avLst/>
              </a:prstGeom>
              <a:blipFill>
                <a:blip r:embed="rId21"/>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2" name="文本框 21">
                <a:extLst>
                  <a:ext uri="{FF2B5EF4-FFF2-40B4-BE49-F238E27FC236}">
                    <a16:creationId xmlns:a16="http://schemas.microsoft.com/office/drawing/2014/main" id="{6A3B46FD-0BBC-7F41-A5C5-AA624750F1D4}"/>
                  </a:ext>
                </a:extLst>
              </p:cNvPr>
              <p:cNvSpPr txBox="1"/>
              <p:nvPr/>
            </p:nvSpPr>
            <p:spPr>
              <a:xfrm>
                <a:off x="824233" y="1730830"/>
                <a:ext cx="1725081" cy="1094082"/>
              </a:xfrm>
              <a:prstGeom prst="rect">
                <a:avLst/>
              </a:prstGeom>
              <a:noFill/>
            </p:spPr>
            <p:txBody>
              <a:bodyPr wrap="square" rtlCol="0">
                <a:spAutoFit/>
              </a:bodyPr>
              <a:lstStyle/>
              <a:p>
                <a:pPr>
                  <a:lnSpc>
                    <a:spcPct val="150000"/>
                  </a:lnSpc>
                </a:pPr>
                <a:r>
                  <a:rPr kumimoji="1" lang="en-US" altLang="zh-CN" sz="2000" dirty="0">
                    <a:latin typeface="Arial" charset="0"/>
                    <a:ea typeface="Arial" charset="0"/>
                    <a:cs typeface="Arial" charset="0"/>
                  </a:rPr>
                  <a:t>Pick </a:t>
                </a:r>
                <a14:m>
                  <m:oMath xmlns:m="http://schemas.openxmlformats.org/officeDocument/2006/math">
                    <m:r>
                      <a:rPr kumimoji="1" lang="en-US" altLang="zh-CN" sz="2000" b="1" i="1" smtClean="0">
                        <a:latin typeface="Cambria Math" panose="02040503050406030204" pitchFamily="18" charset="0"/>
                        <a:ea typeface="Arial" charset="0"/>
                        <a:cs typeface="Arial" charset="0"/>
                      </a:rPr>
                      <m:t>𝒗</m:t>
                    </m:r>
                    <m:r>
                      <a:rPr kumimoji="1" lang="en-US" altLang="zh-CN" sz="2000" b="0" i="1" smtClean="0">
                        <a:latin typeface="Cambria Math" panose="02040503050406030204" pitchFamily="18" charset="0"/>
                        <a:ea typeface="Arial" charset="0"/>
                        <a:cs typeface="Arial" charset="0"/>
                      </a:rPr>
                      <m:t>←</m:t>
                    </m:r>
                    <m:sSubSup>
                      <m:sSubSupPr>
                        <m:ctrlPr>
                          <a:rPr kumimoji="1" lang="en-US" altLang="zh-CN" sz="2000" b="0" i="1" smtClean="0">
                            <a:latin typeface="Cambria Math" panose="02040503050406030204" pitchFamily="18" charset="0"/>
                            <a:ea typeface="Arial" charset="0"/>
                            <a:cs typeface="Arial" charset="0"/>
                          </a:rPr>
                        </m:ctrlPr>
                      </m:sSubSupPr>
                      <m:e>
                        <m:r>
                          <a:rPr kumimoji="1" lang="en-US" altLang="zh-CN" sz="2000" b="0" i="1" smtClean="0">
                            <a:latin typeface="Cambria Math" panose="02040503050406030204" pitchFamily="18" charset="0"/>
                            <a:ea typeface="Arial" charset="0"/>
                            <a:cs typeface="Arial" charset="0"/>
                          </a:rPr>
                          <m:t>𝔽</m:t>
                        </m:r>
                      </m:e>
                      <m:sub>
                        <m:sSup>
                          <m:sSupPr>
                            <m:ctrlPr>
                              <a:rPr kumimoji="1" lang="en-US" altLang="zh-CN" sz="2000" b="0" i="1" smtClean="0">
                                <a:latin typeface="Cambria Math" panose="02040503050406030204" pitchFamily="18" charset="0"/>
                                <a:ea typeface="Arial" charset="0"/>
                                <a:cs typeface="Arial" charset="0"/>
                              </a:rPr>
                            </m:ctrlPr>
                          </m:sSupPr>
                          <m:e>
                            <m:r>
                              <a:rPr kumimoji="1" lang="en-US" altLang="zh-CN" sz="2000" b="0" i="1" smtClean="0">
                                <a:latin typeface="Cambria Math" panose="02040503050406030204" pitchFamily="18" charset="0"/>
                                <a:ea typeface="Arial" charset="0"/>
                                <a:cs typeface="Arial" charset="0"/>
                              </a:rPr>
                              <m:t>𝑝</m:t>
                            </m:r>
                          </m:e>
                          <m:sup>
                            <m:r>
                              <a:rPr kumimoji="1" lang="en-US" altLang="zh-CN" sz="2000" b="0" i="1" smtClean="0">
                                <a:latin typeface="Cambria Math" panose="02040503050406030204" pitchFamily="18" charset="0"/>
                                <a:ea typeface="Arial" charset="0"/>
                                <a:cs typeface="Arial" charset="0"/>
                              </a:rPr>
                              <m:t>𝑟</m:t>
                            </m:r>
                          </m:sup>
                        </m:sSup>
                      </m:sub>
                      <m:sup>
                        <m:sSub>
                          <m:sSubPr>
                            <m:ctrlPr>
                              <a:rPr kumimoji="1" lang="en-US" altLang="zh-CN" sz="2000" b="0" i="1" smtClean="0">
                                <a:latin typeface="Cambria Math" panose="02040503050406030204" pitchFamily="18" charset="0"/>
                                <a:ea typeface="Arial" charset="0"/>
                                <a:cs typeface="Arial" charset="0"/>
                              </a:rPr>
                            </m:ctrlPr>
                          </m:sSubPr>
                          <m:e>
                            <m:r>
                              <a:rPr kumimoji="1" lang="en-US" altLang="zh-CN" sz="2000" b="0" i="1" smtClean="0">
                                <a:latin typeface="Cambria Math" panose="02040503050406030204" pitchFamily="18" charset="0"/>
                                <a:ea typeface="Arial" charset="0"/>
                                <a:cs typeface="Arial" charset="0"/>
                              </a:rPr>
                              <m:t>𝜌</m:t>
                            </m:r>
                          </m:e>
                          <m:sub>
                            <m:r>
                              <a:rPr kumimoji="1" lang="en-US" altLang="zh-CN" sz="2000" b="0" i="1" smtClean="0">
                                <a:latin typeface="Cambria Math" panose="02040503050406030204" pitchFamily="18" charset="0"/>
                                <a:ea typeface="Arial" charset="0"/>
                                <a:cs typeface="Arial" charset="0"/>
                              </a:rPr>
                              <m:t>1</m:t>
                            </m:r>
                          </m:sub>
                        </m:sSub>
                      </m:sup>
                    </m:sSubSup>
                  </m:oMath>
                </a14:m>
                <a:endParaRPr kumimoji="1" lang="en-US" altLang="zh-CN" sz="2000" b="0" dirty="0">
                  <a:latin typeface="Arial" charset="0"/>
                  <a:ea typeface="Arial" charset="0"/>
                  <a:cs typeface="Arial" charset="0"/>
                </a:endParaRPr>
              </a:p>
              <a:p>
                <a:pPr>
                  <a:lnSpc>
                    <a:spcPct val="150000"/>
                  </a:lnSpc>
                </a:pPr>
                <a:r>
                  <a:rPr kumimoji="1" lang="en-US" altLang="zh-CN" sz="2000" dirty="0">
                    <a:latin typeface="Arial" charset="0"/>
                    <a:ea typeface="Arial" charset="0"/>
                    <a:cs typeface="Arial" charset="0"/>
                  </a:rPr>
                  <a:t>Set </a:t>
                </a:r>
                <a14:m>
                  <m:oMath xmlns:m="http://schemas.openxmlformats.org/officeDocument/2006/math">
                    <m:sSup>
                      <m:sSupPr>
                        <m:ctrlPr>
                          <a:rPr kumimoji="1" lang="en-US" altLang="zh-CN" sz="2000" b="1" i="1" smtClean="0">
                            <a:latin typeface="Cambria Math" panose="02040503050406030204" pitchFamily="18" charset="0"/>
                          </a:rPr>
                        </m:ctrlPr>
                      </m:sSupPr>
                      <m:e>
                        <m:r>
                          <a:rPr kumimoji="1" lang="en-US" altLang="zh-CN" sz="2000" b="1" i="1" smtClean="0">
                            <a:latin typeface="Cambria Math" panose="02040503050406030204" pitchFamily="18" charset="0"/>
                          </a:rPr>
                          <m:t>𝒙</m:t>
                        </m:r>
                      </m:e>
                      <m:sup>
                        <m:r>
                          <a:rPr kumimoji="1" lang="en-US" altLang="zh-CN" sz="2000" b="1" i="1" smtClean="0">
                            <a:latin typeface="Cambria Math" panose="02040503050406030204" pitchFamily="18" charset="0"/>
                          </a:rPr>
                          <m:t>′</m:t>
                        </m:r>
                      </m:sup>
                    </m:sSup>
                    <m:r>
                      <a:rPr kumimoji="1" lang="en-US" altLang="zh-CN" sz="2000" b="1" i="1" smtClean="0">
                        <a:latin typeface="Cambria Math" panose="02040503050406030204" pitchFamily="18" charset="0"/>
                      </a:rPr>
                      <m:t>≔</m:t>
                    </m:r>
                    <m:r>
                      <a:rPr kumimoji="1" lang="en-US" altLang="zh-CN" sz="2000" b="1" i="1" smtClean="0">
                        <a:latin typeface="Cambria Math" panose="02040503050406030204" pitchFamily="18" charset="0"/>
                      </a:rPr>
                      <m:t>𝒙</m:t>
                    </m:r>
                    <m:r>
                      <a:rPr kumimoji="1" lang="en-US" altLang="zh-CN" sz="2000" b="1" i="1" smtClean="0">
                        <a:latin typeface="Cambria Math" panose="02040503050406030204" pitchFamily="18" charset="0"/>
                      </a:rPr>
                      <m:t>||</m:t>
                    </m:r>
                    <m:r>
                      <a:rPr kumimoji="1" lang="en-US" altLang="zh-CN" sz="2000" b="1" i="1" smtClean="0">
                        <a:latin typeface="Cambria Math" panose="02040503050406030204" pitchFamily="18" charset="0"/>
                      </a:rPr>
                      <m:t>𝒗</m:t>
                    </m:r>
                  </m:oMath>
                </a14:m>
                <a:endParaRPr lang="zh-CN" altLang="en-US" sz="2000" b="1" dirty="0"/>
              </a:p>
            </p:txBody>
          </p:sp>
        </mc:Choice>
        <mc:Fallback xmlns="">
          <p:sp>
            <p:nvSpPr>
              <p:cNvPr id="22" name="文本框 21">
                <a:extLst>
                  <a:ext uri="{FF2B5EF4-FFF2-40B4-BE49-F238E27FC236}">
                    <a16:creationId xmlns:a16="http://schemas.microsoft.com/office/drawing/2014/main" id="{6A3B46FD-0BBC-7F41-A5C5-AA624750F1D4}"/>
                  </a:ext>
                </a:extLst>
              </p:cNvPr>
              <p:cNvSpPr txBox="1">
                <a:spLocks noRot="1" noChangeAspect="1" noMove="1" noResize="1" noEditPoints="1" noAdjustHandles="1" noChangeArrowheads="1" noChangeShapeType="1" noTextEdit="1"/>
              </p:cNvSpPr>
              <p:nvPr/>
            </p:nvSpPr>
            <p:spPr>
              <a:xfrm>
                <a:off x="824233" y="1730830"/>
                <a:ext cx="1725081" cy="1094082"/>
              </a:xfrm>
              <a:prstGeom prst="rect">
                <a:avLst/>
              </a:prstGeom>
              <a:blipFill>
                <a:blip r:embed="rId22"/>
                <a:stretch>
                  <a:fillRect l="-2920" b="-8046"/>
                </a:stretch>
              </a:blipFill>
            </p:spPr>
            <p:txBody>
              <a:bodyPr/>
              <a:lstStyle/>
              <a:p>
                <a:r>
                  <a:rPr lang="zh-CN" altLang="en-US">
                    <a:noFill/>
                  </a:rPr>
                  <a:t> </a:t>
                </a:r>
              </a:p>
            </p:txBody>
          </p:sp>
        </mc:Fallback>
      </mc:AlternateContent>
      <p:grpSp>
        <p:nvGrpSpPr>
          <p:cNvPr id="32" name="组合 31">
            <a:extLst>
              <a:ext uri="{FF2B5EF4-FFF2-40B4-BE49-F238E27FC236}">
                <a16:creationId xmlns:a16="http://schemas.microsoft.com/office/drawing/2014/main" id="{02016460-4376-704F-9999-91A1076CB923}"/>
              </a:ext>
            </a:extLst>
          </p:cNvPr>
          <p:cNvGrpSpPr/>
          <p:nvPr/>
        </p:nvGrpSpPr>
        <p:grpSpPr>
          <a:xfrm>
            <a:off x="4115801" y="1011151"/>
            <a:ext cx="3960397" cy="772868"/>
            <a:chOff x="3572807" y="1166285"/>
            <a:chExt cx="3960397" cy="772868"/>
          </a:xfrm>
        </p:grpSpPr>
        <p:grpSp>
          <p:nvGrpSpPr>
            <p:cNvPr id="7" name="组合 6">
              <a:extLst>
                <a:ext uri="{FF2B5EF4-FFF2-40B4-BE49-F238E27FC236}">
                  <a16:creationId xmlns:a16="http://schemas.microsoft.com/office/drawing/2014/main" id="{FBB11656-75BA-464D-AEEB-B74ACA4E6796}"/>
                </a:ext>
              </a:extLst>
            </p:cNvPr>
            <p:cNvGrpSpPr/>
            <p:nvPr/>
          </p:nvGrpSpPr>
          <p:grpSpPr>
            <a:xfrm>
              <a:off x="4735607" y="1401733"/>
              <a:ext cx="1473200" cy="537420"/>
              <a:chOff x="4735607" y="1401733"/>
              <a:chExt cx="1473200" cy="537420"/>
            </a:xfrm>
          </p:grpSpPr>
          <p:sp>
            <p:nvSpPr>
              <p:cNvPr id="3" name="圆角矩形 2">
                <a:extLst>
                  <a:ext uri="{FF2B5EF4-FFF2-40B4-BE49-F238E27FC236}">
                    <a16:creationId xmlns:a16="http://schemas.microsoft.com/office/drawing/2014/main" id="{0DBC138F-691F-5748-8629-CAA1D647AA7C}"/>
                  </a:ext>
                </a:extLst>
              </p:cNvPr>
              <p:cNvSpPr/>
              <p:nvPr/>
            </p:nvSpPr>
            <p:spPr>
              <a:xfrm>
                <a:off x="4735607" y="1438489"/>
                <a:ext cx="1473200" cy="500664"/>
              </a:xfrm>
              <a:prstGeom prst="round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5" name="文本框 24">
                <a:extLst>
                  <a:ext uri="{FF2B5EF4-FFF2-40B4-BE49-F238E27FC236}">
                    <a16:creationId xmlns:a16="http://schemas.microsoft.com/office/drawing/2014/main" id="{31A98B0B-8468-0F4F-B0E2-EC47EC9C302B}"/>
                  </a:ext>
                </a:extLst>
              </p:cNvPr>
              <p:cNvSpPr txBox="1"/>
              <p:nvPr/>
            </p:nvSpPr>
            <p:spPr>
              <a:xfrm>
                <a:off x="4985023" y="1401733"/>
                <a:ext cx="1012467" cy="496931"/>
              </a:xfrm>
              <a:prstGeom prst="rect">
                <a:avLst/>
              </a:prstGeom>
              <a:noFill/>
            </p:spPr>
            <p:txBody>
              <a:bodyPr wrap="square" rtlCol="0">
                <a:spAutoFit/>
              </a:bodyPr>
              <a:lstStyle/>
              <a:p>
                <a:pPr>
                  <a:lnSpc>
                    <a:spcPct val="150000"/>
                  </a:lnSpc>
                </a:pPr>
                <a:r>
                  <a:rPr kumimoji="1" lang="en-US" altLang="zh-CN" sz="2000" dirty="0">
                    <a:latin typeface="Arial" charset="0"/>
                    <a:ea typeface="Arial" charset="0"/>
                    <a:cs typeface="Arial" charset="0"/>
                  </a:rPr>
                  <a:t>VOLE</a:t>
                </a:r>
              </a:p>
            </p:txBody>
          </p:sp>
        </p:grpSp>
        <mc:AlternateContent xmlns:mc="http://schemas.openxmlformats.org/markup-compatibility/2006" xmlns:a14="http://schemas.microsoft.com/office/drawing/2010/main">
          <mc:Choice Requires="a14">
            <p:sp>
              <p:nvSpPr>
                <p:cNvPr id="34" name="文本框 33">
                  <a:extLst>
                    <a:ext uri="{FF2B5EF4-FFF2-40B4-BE49-F238E27FC236}">
                      <a16:creationId xmlns:a16="http://schemas.microsoft.com/office/drawing/2014/main" id="{17B31CED-05D9-AE42-9D49-15698A6478A7}"/>
                    </a:ext>
                  </a:extLst>
                </p:cNvPr>
                <p:cNvSpPr txBox="1"/>
                <p:nvPr/>
              </p:nvSpPr>
              <p:spPr>
                <a:xfrm>
                  <a:off x="3572807" y="1205344"/>
                  <a:ext cx="1412216"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kumimoji="1" lang="en-US" altLang="zh-CN" sz="1800" b="1" i="1" smtClean="0">
                                <a:latin typeface="Cambria Math" panose="02040503050406030204" pitchFamily="18" charset="0"/>
                              </a:rPr>
                            </m:ctrlPr>
                          </m:sSupPr>
                          <m:e>
                            <m:r>
                              <a:rPr kumimoji="1" lang="en-US" altLang="zh-CN" sz="1800" b="1" i="1" smtClean="0">
                                <a:latin typeface="Cambria Math" panose="02040503050406030204" pitchFamily="18" charset="0"/>
                              </a:rPr>
                              <m:t>𝒙</m:t>
                            </m:r>
                          </m:e>
                          <m:sup>
                            <m:r>
                              <a:rPr kumimoji="1" lang="en-US" altLang="zh-CN" sz="1800" b="1" i="1" smtClean="0">
                                <a:latin typeface="Cambria Math" panose="02040503050406030204" pitchFamily="18" charset="0"/>
                              </a:rPr>
                              <m:t>′</m:t>
                            </m:r>
                          </m:sup>
                        </m:sSup>
                      </m:oMath>
                    </m:oMathPara>
                  </a14:m>
                  <a:endParaRPr lang="zh-CN" altLang="en-US" dirty="0"/>
                </a:p>
              </p:txBody>
            </p:sp>
          </mc:Choice>
          <mc:Fallback xmlns="">
            <p:sp>
              <p:nvSpPr>
                <p:cNvPr id="34" name="文本框 33">
                  <a:extLst>
                    <a:ext uri="{FF2B5EF4-FFF2-40B4-BE49-F238E27FC236}">
                      <a16:creationId xmlns:a16="http://schemas.microsoft.com/office/drawing/2014/main" id="{17B31CED-05D9-AE42-9D49-15698A6478A7}"/>
                    </a:ext>
                  </a:extLst>
                </p:cNvPr>
                <p:cNvSpPr txBox="1">
                  <a:spLocks noRot="1" noChangeAspect="1" noMove="1" noResize="1" noEditPoints="1" noAdjustHandles="1" noChangeArrowheads="1" noChangeShapeType="1" noTextEdit="1"/>
                </p:cNvSpPr>
                <p:nvPr/>
              </p:nvSpPr>
              <p:spPr>
                <a:xfrm>
                  <a:off x="3572807" y="1205344"/>
                  <a:ext cx="1412216" cy="369332"/>
                </a:xfrm>
                <a:prstGeom prst="rect">
                  <a:avLst/>
                </a:prstGeom>
                <a:blipFill>
                  <a:blip r:embed="rId23"/>
                  <a:stretch>
                    <a:fillRect/>
                  </a:stretch>
                </a:blipFill>
              </p:spPr>
              <p:txBody>
                <a:bodyPr/>
                <a:lstStyle/>
                <a:p>
                  <a:r>
                    <a:rPr lang="zh-CN" altLang="en-US">
                      <a:noFill/>
                    </a:rPr>
                    <a:t> </a:t>
                  </a:r>
                </a:p>
              </p:txBody>
            </p:sp>
          </mc:Fallback>
        </mc:AlternateContent>
        <p:cxnSp>
          <p:nvCxnSpPr>
            <p:cNvPr id="31" name="直线箭头连接符 30">
              <a:extLst>
                <a:ext uri="{FF2B5EF4-FFF2-40B4-BE49-F238E27FC236}">
                  <a16:creationId xmlns:a16="http://schemas.microsoft.com/office/drawing/2014/main" id="{49D97AF6-D9FB-AA43-B9EA-A59C2EA63051}"/>
                </a:ext>
              </a:extLst>
            </p:cNvPr>
            <p:cNvCxnSpPr/>
            <p:nvPr/>
          </p:nvCxnSpPr>
          <p:spPr>
            <a:xfrm>
              <a:off x="3721100" y="1528298"/>
              <a:ext cx="1014507" cy="0"/>
            </a:xfrm>
            <a:prstGeom prst="straightConnector1">
              <a:avLst/>
            </a:prstGeom>
            <a:ln w="25400">
              <a:solidFill>
                <a:srgbClr val="08418A"/>
              </a:solidFill>
              <a:tailEnd type="triangle"/>
            </a:ln>
          </p:spPr>
          <p:style>
            <a:lnRef idx="1">
              <a:schemeClr val="accent1"/>
            </a:lnRef>
            <a:fillRef idx="0">
              <a:schemeClr val="accent1"/>
            </a:fillRef>
            <a:effectRef idx="0">
              <a:schemeClr val="accent1"/>
            </a:effectRef>
            <a:fontRef idx="minor">
              <a:schemeClr val="tx1"/>
            </a:fontRef>
          </p:style>
        </p:cxnSp>
        <p:cxnSp>
          <p:nvCxnSpPr>
            <p:cNvPr id="37" name="直线箭头连接符 36">
              <a:extLst>
                <a:ext uri="{FF2B5EF4-FFF2-40B4-BE49-F238E27FC236}">
                  <a16:creationId xmlns:a16="http://schemas.microsoft.com/office/drawing/2014/main" id="{AC62442A-5195-0D41-9826-670D42C2B772}"/>
                </a:ext>
              </a:extLst>
            </p:cNvPr>
            <p:cNvCxnSpPr/>
            <p:nvPr/>
          </p:nvCxnSpPr>
          <p:spPr>
            <a:xfrm>
              <a:off x="3721100" y="1846017"/>
              <a:ext cx="1014507" cy="0"/>
            </a:xfrm>
            <a:prstGeom prst="straightConnector1">
              <a:avLst/>
            </a:prstGeom>
            <a:ln w="25400">
              <a:solidFill>
                <a:srgbClr val="08418A"/>
              </a:solidFill>
              <a:headEnd type="triangle"/>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8" name="文本框 37">
                  <a:extLst>
                    <a:ext uri="{FF2B5EF4-FFF2-40B4-BE49-F238E27FC236}">
                      <a16:creationId xmlns:a16="http://schemas.microsoft.com/office/drawing/2014/main" id="{9A723BA2-7795-F04A-B53D-47470E7A7D46}"/>
                    </a:ext>
                  </a:extLst>
                </p:cNvPr>
                <p:cNvSpPr txBox="1"/>
                <p:nvPr/>
              </p:nvSpPr>
              <p:spPr>
                <a:xfrm>
                  <a:off x="3572807" y="1531452"/>
                  <a:ext cx="1412216" cy="3808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kumimoji="1" lang="en-US" altLang="zh-CN" sz="1800" b="1" i="1" smtClean="0">
                                <a:latin typeface="Cambria Math" panose="02040503050406030204" pitchFamily="18" charset="0"/>
                              </a:rPr>
                            </m:ctrlPr>
                          </m:sSupPr>
                          <m:e>
                            <m:r>
                              <a:rPr kumimoji="1" lang="en-US" altLang="zh-CN" sz="1800" b="1" i="1" smtClean="0">
                                <a:latin typeface="Cambria Math" panose="02040503050406030204" pitchFamily="18" charset="0"/>
                              </a:rPr>
                              <m:t>𝒎</m:t>
                            </m:r>
                          </m:e>
                          <m:sup>
                            <m:r>
                              <a:rPr kumimoji="1" lang="en-US" altLang="zh-CN" sz="1800" b="1" i="1" smtClean="0">
                                <a:latin typeface="Cambria Math" panose="02040503050406030204" pitchFamily="18" charset="0"/>
                              </a:rPr>
                              <m:t>(</m:t>
                            </m:r>
                            <m:r>
                              <a:rPr kumimoji="1" lang="en-US" altLang="zh-CN" sz="1800" b="1" i="1" smtClean="0">
                                <a:latin typeface="Cambria Math" panose="02040503050406030204" pitchFamily="18" charset="0"/>
                              </a:rPr>
                              <m:t>𝟏</m:t>
                            </m:r>
                            <m:r>
                              <a:rPr kumimoji="1" lang="en-US" altLang="zh-CN" sz="1800" b="1" i="1" smtClean="0">
                                <a:latin typeface="Cambria Math" panose="02040503050406030204" pitchFamily="18" charset="0"/>
                              </a:rPr>
                              <m:t>)</m:t>
                            </m:r>
                          </m:sup>
                        </m:sSup>
                      </m:oMath>
                    </m:oMathPara>
                  </a14:m>
                  <a:endParaRPr lang="zh-CN" altLang="en-US" dirty="0"/>
                </a:p>
              </p:txBody>
            </p:sp>
          </mc:Choice>
          <mc:Fallback xmlns="">
            <p:sp>
              <p:nvSpPr>
                <p:cNvPr id="38" name="文本框 37">
                  <a:extLst>
                    <a:ext uri="{FF2B5EF4-FFF2-40B4-BE49-F238E27FC236}">
                      <a16:creationId xmlns:a16="http://schemas.microsoft.com/office/drawing/2014/main" id="{9A723BA2-7795-F04A-B53D-47470E7A7D46}"/>
                    </a:ext>
                  </a:extLst>
                </p:cNvPr>
                <p:cNvSpPr txBox="1">
                  <a:spLocks noRot="1" noChangeAspect="1" noMove="1" noResize="1" noEditPoints="1" noAdjustHandles="1" noChangeArrowheads="1" noChangeShapeType="1" noTextEdit="1"/>
                </p:cNvSpPr>
                <p:nvPr/>
              </p:nvSpPr>
              <p:spPr>
                <a:xfrm>
                  <a:off x="3572807" y="1531452"/>
                  <a:ext cx="1412216" cy="380810"/>
                </a:xfrm>
                <a:prstGeom prst="rect">
                  <a:avLst/>
                </a:prstGeom>
                <a:blipFill>
                  <a:blip r:embed="rId24"/>
                  <a:stretch>
                    <a:fillRect/>
                  </a:stretch>
                </a:blipFill>
              </p:spPr>
              <p:txBody>
                <a:bodyPr/>
                <a:lstStyle/>
                <a:p>
                  <a:r>
                    <a:rPr lang="zh-CN" altLang="en-US">
                      <a:noFill/>
                    </a:rPr>
                    <a:t> </a:t>
                  </a:r>
                </a:p>
              </p:txBody>
            </p:sp>
          </mc:Fallback>
        </mc:AlternateContent>
        <p:cxnSp>
          <p:nvCxnSpPr>
            <p:cNvPr id="39" name="直线箭头连接符 38">
              <a:extLst>
                <a:ext uri="{FF2B5EF4-FFF2-40B4-BE49-F238E27FC236}">
                  <a16:creationId xmlns:a16="http://schemas.microsoft.com/office/drawing/2014/main" id="{6EB317B2-34AD-FC4E-B65F-E4F6F4C87E7D}"/>
                </a:ext>
              </a:extLst>
            </p:cNvPr>
            <p:cNvCxnSpPr/>
            <p:nvPr/>
          </p:nvCxnSpPr>
          <p:spPr>
            <a:xfrm>
              <a:off x="6224627" y="1509624"/>
              <a:ext cx="1014507" cy="0"/>
            </a:xfrm>
            <a:prstGeom prst="straightConnector1">
              <a:avLst/>
            </a:prstGeom>
            <a:ln w="25400">
              <a:solidFill>
                <a:srgbClr val="08418A"/>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40" name="直线箭头连接符 39">
              <a:extLst>
                <a:ext uri="{FF2B5EF4-FFF2-40B4-BE49-F238E27FC236}">
                  <a16:creationId xmlns:a16="http://schemas.microsoft.com/office/drawing/2014/main" id="{2EDD0D80-3ACB-2B4E-B918-5D0A81908FC5}"/>
                </a:ext>
              </a:extLst>
            </p:cNvPr>
            <p:cNvCxnSpPr/>
            <p:nvPr/>
          </p:nvCxnSpPr>
          <p:spPr>
            <a:xfrm>
              <a:off x="6224627" y="1827343"/>
              <a:ext cx="1014507" cy="0"/>
            </a:xfrm>
            <a:prstGeom prst="straightConnector1">
              <a:avLst/>
            </a:prstGeom>
            <a:ln w="25400">
              <a:solidFill>
                <a:srgbClr val="08418A"/>
              </a:solidFill>
              <a:headEnd type="non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2" name="文本框 41">
                  <a:extLst>
                    <a:ext uri="{FF2B5EF4-FFF2-40B4-BE49-F238E27FC236}">
                      <a16:creationId xmlns:a16="http://schemas.microsoft.com/office/drawing/2014/main" id="{7C467FCF-B945-5C4A-80FF-4109E02DB592}"/>
                    </a:ext>
                  </a:extLst>
                </p:cNvPr>
                <p:cNvSpPr txBox="1"/>
                <p:nvPr/>
              </p:nvSpPr>
              <p:spPr>
                <a:xfrm>
                  <a:off x="6499059" y="1166285"/>
                  <a:ext cx="51392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kumimoji="1" lang="en-US" altLang="zh-CN" b="0" i="1" smtClean="0">
                                <a:latin typeface="Cambria Math" panose="02040503050406030204" pitchFamily="18" charset="0"/>
                              </a:rPr>
                            </m:ctrlPr>
                          </m:sSubPr>
                          <m:e>
                            <m:r>
                              <m:rPr>
                                <m:sty m:val="p"/>
                              </m:rPr>
                              <a:rPr kumimoji="1" lang="en-US" altLang="zh-CN" b="0" i="0" smtClean="0">
                                <a:latin typeface="Cambria Math" panose="02040503050406030204" pitchFamily="18" charset="0"/>
                              </a:rPr>
                              <m:t>Δ</m:t>
                            </m:r>
                          </m:e>
                          <m:sub>
                            <m:r>
                              <a:rPr kumimoji="1" lang="en-US" altLang="zh-CN" b="0" i="0" smtClean="0">
                                <a:latin typeface="Cambria Math" panose="02040503050406030204" pitchFamily="18" charset="0"/>
                              </a:rPr>
                              <m:t>1</m:t>
                            </m:r>
                          </m:sub>
                        </m:sSub>
                      </m:oMath>
                    </m:oMathPara>
                  </a14:m>
                  <a:endParaRPr lang="zh-CN" altLang="en-US" dirty="0"/>
                </a:p>
              </p:txBody>
            </p:sp>
          </mc:Choice>
          <mc:Fallback xmlns="">
            <p:sp>
              <p:nvSpPr>
                <p:cNvPr id="42" name="文本框 41">
                  <a:extLst>
                    <a:ext uri="{FF2B5EF4-FFF2-40B4-BE49-F238E27FC236}">
                      <a16:creationId xmlns:a16="http://schemas.microsoft.com/office/drawing/2014/main" id="{7C467FCF-B945-5C4A-80FF-4109E02DB592}"/>
                    </a:ext>
                  </a:extLst>
                </p:cNvPr>
                <p:cNvSpPr txBox="1">
                  <a:spLocks noRot="1" noChangeAspect="1" noMove="1" noResize="1" noEditPoints="1" noAdjustHandles="1" noChangeArrowheads="1" noChangeShapeType="1" noTextEdit="1"/>
                </p:cNvSpPr>
                <p:nvPr/>
              </p:nvSpPr>
              <p:spPr>
                <a:xfrm>
                  <a:off x="6499059" y="1166285"/>
                  <a:ext cx="513920" cy="369332"/>
                </a:xfrm>
                <a:prstGeom prst="rect">
                  <a:avLst/>
                </a:prstGeom>
                <a:blipFill>
                  <a:blip r:embed="rId2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3" name="文本框 42">
                  <a:extLst>
                    <a:ext uri="{FF2B5EF4-FFF2-40B4-BE49-F238E27FC236}">
                      <a16:creationId xmlns:a16="http://schemas.microsoft.com/office/drawing/2014/main" id="{D36D1569-DA00-BB40-B16E-66BF10BFA3EE}"/>
                    </a:ext>
                  </a:extLst>
                </p:cNvPr>
                <p:cNvSpPr txBox="1"/>
                <p:nvPr/>
              </p:nvSpPr>
              <p:spPr>
                <a:xfrm>
                  <a:off x="6120988" y="1512778"/>
                  <a:ext cx="1412216" cy="3808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kumimoji="1" lang="en-US" altLang="zh-CN" sz="1800" b="1" i="1" smtClean="0">
                                <a:latin typeface="Cambria Math" panose="02040503050406030204" pitchFamily="18" charset="0"/>
                              </a:rPr>
                            </m:ctrlPr>
                          </m:sSupPr>
                          <m:e>
                            <m:r>
                              <a:rPr kumimoji="1" lang="en-US" altLang="zh-CN" sz="1800" b="1" i="1" smtClean="0">
                                <a:latin typeface="Cambria Math" panose="02040503050406030204" pitchFamily="18" charset="0"/>
                              </a:rPr>
                              <m:t>𝒌</m:t>
                            </m:r>
                          </m:e>
                          <m:sup>
                            <m:r>
                              <a:rPr kumimoji="1" lang="en-US" altLang="zh-CN" sz="1800" b="1" i="1" smtClean="0">
                                <a:latin typeface="Cambria Math" panose="02040503050406030204" pitchFamily="18" charset="0"/>
                              </a:rPr>
                              <m:t>(</m:t>
                            </m:r>
                            <m:r>
                              <a:rPr kumimoji="1" lang="en-US" altLang="zh-CN" sz="1800" b="1" i="1" smtClean="0">
                                <a:latin typeface="Cambria Math" panose="02040503050406030204" pitchFamily="18" charset="0"/>
                              </a:rPr>
                              <m:t>𝟏</m:t>
                            </m:r>
                            <m:r>
                              <a:rPr kumimoji="1" lang="en-US" altLang="zh-CN" sz="1800" b="1" i="1" smtClean="0">
                                <a:latin typeface="Cambria Math" panose="02040503050406030204" pitchFamily="18" charset="0"/>
                              </a:rPr>
                              <m:t>)</m:t>
                            </m:r>
                          </m:sup>
                        </m:sSup>
                      </m:oMath>
                    </m:oMathPara>
                  </a14:m>
                  <a:endParaRPr lang="zh-CN" altLang="en-US" dirty="0"/>
                </a:p>
              </p:txBody>
            </p:sp>
          </mc:Choice>
          <mc:Fallback xmlns="">
            <p:sp>
              <p:nvSpPr>
                <p:cNvPr id="43" name="文本框 42">
                  <a:extLst>
                    <a:ext uri="{FF2B5EF4-FFF2-40B4-BE49-F238E27FC236}">
                      <a16:creationId xmlns:a16="http://schemas.microsoft.com/office/drawing/2014/main" id="{D36D1569-DA00-BB40-B16E-66BF10BFA3EE}"/>
                    </a:ext>
                  </a:extLst>
                </p:cNvPr>
                <p:cNvSpPr txBox="1">
                  <a:spLocks noRot="1" noChangeAspect="1" noMove="1" noResize="1" noEditPoints="1" noAdjustHandles="1" noChangeArrowheads="1" noChangeShapeType="1" noTextEdit="1"/>
                </p:cNvSpPr>
                <p:nvPr/>
              </p:nvSpPr>
              <p:spPr>
                <a:xfrm>
                  <a:off x="6120988" y="1512778"/>
                  <a:ext cx="1412216" cy="380810"/>
                </a:xfrm>
                <a:prstGeom prst="rect">
                  <a:avLst/>
                </a:prstGeom>
                <a:blipFill>
                  <a:blip r:embed="rId26"/>
                  <a:stretch>
                    <a:fillRect/>
                  </a:stretch>
                </a:blipFill>
              </p:spPr>
              <p:txBody>
                <a:bodyPr/>
                <a:lstStyle/>
                <a:p>
                  <a:r>
                    <a:rPr lang="zh-CN" altLang="en-US">
                      <a:noFill/>
                    </a:rPr>
                    <a:t> </a:t>
                  </a:r>
                </a:p>
              </p:txBody>
            </p:sp>
          </mc:Fallback>
        </mc:AlternateContent>
      </p:grpSp>
      <p:grpSp>
        <p:nvGrpSpPr>
          <p:cNvPr id="45" name="组合 44">
            <a:extLst>
              <a:ext uri="{FF2B5EF4-FFF2-40B4-BE49-F238E27FC236}">
                <a16:creationId xmlns:a16="http://schemas.microsoft.com/office/drawing/2014/main" id="{501873F7-AF18-CC4E-8830-E08FB12CBB76}"/>
              </a:ext>
            </a:extLst>
          </p:cNvPr>
          <p:cNvGrpSpPr/>
          <p:nvPr/>
        </p:nvGrpSpPr>
        <p:grpSpPr>
          <a:xfrm>
            <a:off x="4165702" y="2679420"/>
            <a:ext cx="3960397" cy="772868"/>
            <a:chOff x="3572807" y="1166285"/>
            <a:chExt cx="3960397" cy="772868"/>
          </a:xfrm>
        </p:grpSpPr>
        <p:grpSp>
          <p:nvGrpSpPr>
            <p:cNvPr id="46" name="组合 45">
              <a:extLst>
                <a:ext uri="{FF2B5EF4-FFF2-40B4-BE49-F238E27FC236}">
                  <a16:creationId xmlns:a16="http://schemas.microsoft.com/office/drawing/2014/main" id="{D9C9231E-59B4-E443-8004-0FC88A55DC9F}"/>
                </a:ext>
              </a:extLst>
            </p:cNvPr>
            <p:cNvGrpSpPr/>
            <p:nvPr/>
          </p:nvGrpSpPr>
          <p:grpSpPr>
            <a:xfrm>
              <a:off x="4735607" y="1401733"/>
              <a:ext cx="1473200" cy="537420"/>
              <a:chOff x="4735607" y="1401733"/>
              <a:chExt cx="1473200" cy="537420"/>
            </a:xfrm>
          </p:grpSpPr>
          <p:sp>
            <p:nvSpPr>
              <p:cNvPr id="56" name="圆角矩形 55">
                <a:extLst>
                  <a:ext uri="{FF2B5EF4-FFF2-40B4-BE49-F238E27FC236}">
                    <a16:creationId xmlns:a16="http://schemas.microsoft.com/office/drawing/2014/main" id="{B3F4EF10-3E69-A74D-9B83-84907C1D20C8}"/>
                  </a:ext>
                </a:extLst>
              </p:cNvPr>
              <p:cNvSpPr/>
              <p:nvPr/>
            </p:nvSpPr>
            <p:spPr>
              <a:xfrm>
                <a:off x="4735607" y="1438489"/>
                <a:ext cx="1473200" cy="500664"/>
              </a:xfrm>
              <a:prstGeom prst="round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7" name="文本框 56">
                <a:extLst>
                  <a:ext uri="{FF2B5EF4-FFF2-40B4-BE49-F238E27FC236}">
                    <a16:creationId xmlns:a16="http://schemas.microsoft.com/office/drawing/2014/main" id="{1B35B40E-06D7-B24D-A1A2-3A58E006ADB7}"/>
                  </a:ext>
                </a:extLst>
              </p:cNvPr>
              <p:cNvSpPr txBox="1"/>
              <p:nvPr/>
            </p:nvSpPr>
            <p:spPr>
              <a:xfrm>
                <a:off x="4985023" y="1401733"/>
                <a:ext cx="1012467" cy="496931"/>
              </a:xfrm>
              <a:prstGeom prst="rect">
                <a:avLst/>
              </a:prstGeom>
              <a:noFill/>
            </p:spPr>
            <p:txBody>
              <a:bodyPr wrap="square" rtlCol="0">
                <a:spAutoFit/>
              </a:bodyPr>
              <a:lstStyle/>
              <a:p>
                <a:pPr>
                  <a:lnSpc>
                    <a:spcPct val="150000"/>
                  </a:lnSpc>
                </a:pPr>
                <a:r>
                  <a:rPr kumimoji="1" lang="en-US" altLang="zh-CN" sz="2000" dirty="0">
                    <a:latin typeface="Arial" charset="0"/>
                    <a:ea typeface="Arial" charset="0"/>
                    <a:cs typeface="Arial" charset="0"/>
                  </a:rPr>
                  <a:t>VOLE</a:t>
                </a:r>
              </a:p>
            </p:txBody>
          </p:sp>
        </p:grpSp>
        <mc:AlternateContent xmlns:mc="http://schemas.openxmlformats.org/markup-compatibility/2006" xmlns:a14="http://schemas.microsoft.com/office/drawing/2010/main">
          <mc:Choice Requires="a14">
            <p:sp>
              <p:nvSpPr>
                <p:cNvPr id="47" name="文本框 46">
                  <a:extLst>
                    <a:ext uri="{FF2B5EF4-FFF2-40B4-BE49-F238E27FC236}">
                      <a16:creationId xmlns:a16="http://schemas.microsoft.com/office/drawing/2014/main" id="{C78A1190-0543-A64C-BF4C-006F659DC401}"/>
                    </a:ext>
                  </a:extLst>
                </p:cNvPr>
                <p:cNvSpPr txBox="1"/>
                <p:nvPr/>
              </p:nvSpPr>
              <p:spPr>
                <a:xfrm>
                  <a:off x="3572807" y="1205344"/>
                  <a:ext cx="1412216"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kumimoji="1" lang="en-US" altLang="zh-CN" sz="1800" b="1" i="1" smtClean="0">
                                <a:latin typeface="Cambria Math" panose="02040503050406030204" pitchFamily="18" charset="0"/>
                              </a:rPr>
                            </m:ctrlPr>
                          </m:sSupPr>
                          <m:e>
                            <m:r>
                              <a:rPr kumimoji="1" lang="en-US" altLang="zh-CN" sz="1800" b="1" i="1" smtClean="0">
                                <a:latin typeface="Cambria Math" panose="02040503050406030204" pitchFamily="18" charset="0"/>
                              </a:rPr>
                              <m:t>𝒙</m:t>
                            </m:r>
                          </m:e>
                          <m:sup>
                            <m:r>
                              <a:rPr kumimoji="1" lang="en-US" altLang="zh-CN" sz="1800" b="1" i="1" smtClean="0">
                                <a:latin typeface="Cambria Math" panose="02040503050406030204" pitchFamily="18" charset="0"/>
                              </a:rPr>
                              <m:t>′</m:t>
                            </m:r>
                          </m:sup>
                        </m:sSup>
                      </m:oMath>
                    </m:oMathPara>
                  </a14:m>
                  <a:endParaRPr lang="zh-CN" altLang="en-US" dirty="0"/>
                </a:p>
              </p:txBody>
            </p:sp>
          </mc:Choice>
          <mc:Fallback xmlns="">
            <p:sp>
              <p:nvSpPr>
                <p:cNvPr id="47" name="文本框 46">
                  <a:extLst>
                    <a:ext uri="{FF2B5EF4-FFF2-40B4-BE49-F238E27FC236}">
                      <a16:creationId xmlns:a16="http://schemas.microsoft.com/office/drawing/2014/main" id="{C78A1190-0543-A64C-BF4C-006F659DC401}"/>
                    </a:ext>
                  </a:extLst>
                </p:cNvPr>
                <p:cNvSpPr txBox="1">
                  <a:spLocks noRot="1" noChangeAspect="1" noMove="1" noResize="1" noEditPoints="1" noAdjustHandles="1" noChangeArrowheads="1" noChangeShapeType="1" noTextEdit="1"/>
                </p:cNvSpPr>
                <p:nvPr/>
              </p:nvSpPr>
              <p:spPr>
                <a:xfrm>
                  <a:off x="3572807" y="1205344"/>
                  <a:ext cx="1412216" cy="369332"/>
                </a:xfrm>
                <a:prstGeom prst="rect">
                  <a:avLst/>
                </a:prstGeom>
                <a:blipFill>
                  <a:blip r:embed="rId27"/>
                  <a:stretch>
                    <a:fillRect/>
                  </a:stretch>
                </a:blipFill>
              </p:spPr>
              <p:txBody>
                <a:bodyPr/>
                <a:lstStyle/>
                <a:p>
                  <a:r>
                    <a:rPr lang="zh-CN" altLang="en-US">
                      <a:noFill/>
                    </a:rPr>
                    <a:t> </a:t>
                  </a:r>
                </a:p>
              </p:txBody>
            </p:sp>
          </mc:Fallback>
        </mc:AlternateContent>
        <p:cxnSp>
          <p:nvCxnSpPr>
            <p:cNvPr id="49" name="直线箭头连接符 48">
              <a:extLst>
                <a:ext uri="{FF2B5EF4-FFF2-40B4-BE49-F238E27FC236}">
                  <a16:creationId xmlns:a16="http://schemas.microsoft.com/office/drawing/2014/main" id="{50F5A616-AB0F-EC40-98E0-725F89EAB14E}"/>
                </a:ext>
              </a:extLst>
            </p:cNvPr>
            <p:cNvCxnSpPr/>
            <p:nvPr/>
          </p:nvCxnSpPr>
          <p:spPr>
            <a:xfrm>
              <a:off x="3721100" y="1528298"/>
              <a:ext cx="1014507" cy="0"/>
            </a:xfrm>
            <a:prstGeom prst="straightConnector1">
              <a:avLst/>
            </a:prstGeom>
            <a:ln w="25400">
              <a:solidFill>
                <a:srgbClr val="08418A"/>
              </a:solidFill>
              <a:tailEnd type="triangle"/>
            </a:ln>
          </p:spPr>
          <p:style>
            <a:lnRef idx="1">
              <a:schemeClr val="accent1"/>
            </a:lnRef>
            <a:fillRef idx="0">
              <a:schemeClr val="accent1"/>
            </a:fillRef>
            <a:effectRef idx="0">
              <a:schemeClr val="accent1"/>
            </a:effectRef>
            <a:fontRef idx="minor">
              <a:schemeClr val="tx1"/>
            </a:fontRef>
          </p:style>
        </p:cxnSp>
        <p:cxnSp>
          <p:nvCxnSpPr>
            <p:cNvPr id="50" name="直线箭头连接符 49">
              <a:extLst>
                <a:ext uri="{FF2B5EF4-FFF2-40B4-BE49-F238E27FC236}">
                  <a16:creationId xmlns:a16="http://schemas.microsoft.com/office/drawing/2014/main" id="{1F16D01C-4C68-584C-85C5-81B72539727D}"/>
                </a:ext>
              </a:extLst>
            </p:cNvPr>
            <p:cNvCxnSpPr/>
            <p:nvPr/>
          </p:nvCxnSpPr>
          <p:spPr>
            <a:xfrm>
              <a:off x="3721100" y="1846017"/>
              <a:ext cx="1014507" cy="0"/>
            </a:xfrm>
            <a:prstGeom prst="straightConnector1">
              <a:avLst/>
            </a:prstGeom>
            <a:ln w="25400">
              <a:solidFill>
                <a:srgbClr val="08418A"/>
              </a:solidFill>
              <a:headEnd type="triangle"/>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1" name="文本框 50">
                  <a:extLst>
                    <a:ext uri="{FF2B5EF4-FFF2-40B4-BE49-F238E27FC236}">
                      <a16:creationId xmlns:a16="http://schemas.microsoft.com/office/drawing/2014/main" id="{6794BCAA-89BA-3647-AA76-84EF3560A5BA}"/>
                    </a:ext>
                  </a:extLst>
                </p:cNvPr>
                <p:cNvSpPr txBox="1"/>
                <p:nvPr/>
              </p:nvSpPr>
              <p:spPr>
                <a:xfrm>
                  <a:off x="3572807" y="1531452"/>
                  <a:ext cx="1412216" cy="3808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kumimoji="1" lang="en-US" altLang="zh-CN" sz="1800" b="1" i="1" smtClean="0">
                                <a:latin typeface="Cambria Math" panose="02040503050406030204" pitchFamily="18" charset="0"/>
                              </a:rPr>
                            </m:ctrlPr>
                          </m:sSupPr>
                          <m:e>
                            <m:r>
                              <a:rPr kumimoji="1" lang="en-US" altLang="zh-CN" sz="1800" b="1" i="1" smtClean="0">
                                <a:latin typeface="Cambria Math" panose="02040503050406030204" pitchFamily="18" charset="0"/>
                              </a:rPr>
                              <m:t>𝒎</m:t>
                            </m:r>
                          </m:e>
                          <m:sup>
                            <m:r>
                              <a:rPr kumimoji="1" lang="en-US" altLang="zh-CN" sz="1800" b="1" i="1" smtClean="0">
                                <a:latin typeface="Cambria Math" panose="02040503050406030204" pitchFamily="18" charset="0"/>
                              </a:rPr>
                              <m:t>(</m:t>
                            </m:r>
                            <m:r>
                              <a:rPr kumimoji="1" lang="en-US" altLang="zh-CN" sz="1800" b="1" i="1" smtClean="0">
                                <a:latin typeface="Cambria Math" panose="02040503050406030204" pitchFamily="18" charset="0"/>
                              </a:rPr>
                              <m:t>𝒏</m:t>
                            </m:r>
                            <m:r>
                              <a:rPr kumimoji="1" lang="en-US" altLang="zh-CN" sz="1800" b="1" i="1" smtClean="0">
                                <a:latin typeface="Cambria Math" panose="02040503050406030204" pitchFamily="18" charset="0"/>
                              </a:rPr>
                              <m:t>)</m:t>
                            </m:r>
                          </m:sup>
                        </m:sSup>
                      </m:oMath>
                    </m:oMathPara>
                  </a14:m>
                  <a:endParaRPr lang="zh-CN" altLang="en-US" dirty="0"/>
                </a:p>
              </p:txBody>
            </p:sp>
          </mc:Choice>
          <mc:Fallback xmlns="">
            <p:sp>
              <p:nvSpPr>
                <p:cNvPr id="51" name="文本框 50">
                  <a:extLst>
                    <a:ext uri="{FF2B5EF4-FFF2-40B4-BE49-F238E27FC236}">
                      <a16:creationId xmlns:a16="http://schemas.microsoft.com/office/drawing/2014/main" id="{6794BCAA-89BA-3647-AA76-84EF3560A5BA}"/>
                    </a:ext>
                  </a:extLst>
                </p:cNvPr>
                <p:cNvSpPr txBox="1">
                  <a:spLocks noRot="1" noChangeAspect="1" noMove="1" noResize="1" noEditPoints="1" noAdjustHandles="1" noChangeArrowheads="1" noChangeShapeType="1" noTextEdit="1"/>
                </p:cNvSpPr>
                <p:nvPr/>
              </p:nvSpPr>
              <p:spPr>
                <a:xfrm>
                  <a:off x="3572807" y="1531452"/>
                  <a:ext cx="1412216" cy="380810"/>
                </a:xfrm>
                <a:prstGeom prst="rect">
                  <a:avLst/>
                </a:prstGeom>
                <a:blipFill>
                  <a:blip r:embed="rId28"/>
                  <a:stretch>
                    <a:fillRect/>
                  </a:stretch>
                </a:blipFill>
              </p:spPr>
              <p:txBody>
                <a:bodyPr/>
                <a:lstStyle/>
                <a:p>
                  <a:r>
                    <a:rPr lang="zh-CN" altLang="en-US">
                      <a:noFill/>
                    </a:rPr>
                    <a:t> </a:t>
                  </a:r>
                </a:p>
              </p:txBody>
            </p:sp>
          </mc:Fallback>
        </mc:AlternateContent>
        <p:cxnSp>
          <p:nvCxnSpPr>
            <p:cNvPr id="52" name="直线箭头连接符 51">
              <a:extLst>
                <a:ext uri="{FF2B5EF4-FFF2-40B4-BE49-F238E27FC236}">
                  <a16:creationId xmlns:a16="http://schemas.microsoft.com/office/drawing/2014/main" id="{B714C597-4632-1349-8E2C-434AEDF09538}"/>
                </a:ext>
              </a:extLst>
            </p:cNvPr>
            <p:cNvCxnSpPr/>
            <p:nvPr/>
          </p:nvCxnSpPr>
          <p:spPr>
            <a:xfrm>
              <a:off x="6224627" y="1509624"/>
              <a:ext cx="1014507" cy="0"/>
            </a:xfrm>
            <a:prstGeom prst="straightConnector1">
              <a:avLst/>
            </a:prstGeom>
            <a:ln w="25400">
              <a:solidFill>
                <a:srgbClr val="08418A"/>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53" name="直线箭头连接符 52">
              <a:extLst>
                <a:ext uri="{FF2B5EF4-FFF2-40B4-BE49-F238E27FC236}">
                  <a16:creationId xmlns:a16="http://schemas.microsoft.com/office/drawing/2014/main" id="{360DB519-64C0-0E4C-9890-0E0E792A7E76}"/>
                </a:ext>
              </a:extLst>
            </p:cNvPr>
            <p:cNvCxnSpPr/>
            <p:nvPr/>
          </p:nvCxnSpPr>
          <p:spPr>
            <a:xfrm>
              <a:off x="6224627" y="1827343"/>
              <a:ext cx="1014507" cy="0"/>
            </a:xfrm>
            <a:prstGeom prst="straightConnector1">
              <a:avLst/>
            </a:prstGeom>
            <a:ln w="25400">
              <a:solidFill>
                <a:srgbClr val="08418A"/>
              </a:solidFill>
              <a:headEnd type="non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4" name="文本框 53">
                  <a:extLst>
                    <a:ext uri="{FF2B5EF4-FFF2-40B4-BE49-F238E27FC236}">
                      <a16:creationId xmlns:a16="http://schemas.microsoft.com/office/drawing/2014/main" id="{BF8C3B1F-80B1-7C4B-96C2-6A5197A02803}"/>
                    </a:ext>
                  </a:extLst>
                </p:cNvPr>
                <p:cNvSpPr txBox="1"/>
                <p:nvPr/>
              </p:nvSpPr>
              <p:spPr>
                <a:xfrm>
                  <a:off x="6499059" y="1166285"/>
                  <a:ext cx="51392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kumimoji="1" lang="en-US" altLang="zh-CN" b="0" i="1" smtClean="0">
                                <a:latin typeface="Cambria Math" panose="02040503050406030204" pitchFamily="18" charset="0"/>
                              </a:rPr>
                            </m:ctrlPr>
                          </m:sSubPr>
                          <m:e>
                            <m:r>
                              <m:rPr>
                                <m:sty m:val="p"/>
                              </m:rPr>
                              <a:rPr kumimoji="1" lang="en-US" altLang="zh-CN" b="0" i="0" smtClean="0">
                                <a:latin typeface="Cambria Math" panose="02040503050406030204" pitchFamily="18" charset="0"/>
                              </a:rPr>
                              <m:t>Δ</m:t>
                            </m:r>
                          </m:e>
                          <m:sub>
                            <m:r>
                              <a:rPr kumimoji="1" lang="en-US" altLang="zh-CN" b="0" i="1" smtClean="0">
                                <a:latin typeface="Cambria Math" panose="02040503050406030204" pitchFamily="18" charset="0"/>
                              </a:rPr>
                              <m:t>𝑛</m:t>
                            </m:r>
                          </m:sub>
                        </m:sSub>
                      </m:oMath>
                    </m:oMathPara>
                  </a14:m>
                  <a:endParaRPr lang="zh-CN" altLang="en-US" i="1" dirty="0"/>
                </a:p>
              </p:txBody>
            </p:sp>
          </mc:Choice>
          <mc:Fallback xmlns="">
            <p:sp>
              <p:nvSpPr>
                <p:cNvPr id="54" name="文本框 53">
                  <a:extLst>
                    <a:ext uri="{FF2B5EF4-FFF2-40B4-BE49-F238E27FC236}">
                      <a16:creationId xmlns:a16="http://schemas.microsoft.com/office/drawing/2014/main" id="{BF8C3B1F-80B1-7C4B-96C2-6A5197A02803}"/>
                    </a:ext>
                  </a:extLst>
                </p:cNvPr>
                <p:cNvSpPr txBox="1">
                  <a:spLocks noRot="1" noChangeAspect="1" noMove="1" noResize="1" noEditPoints="1" noAdjustHandles="1" noChangeArrowheads="1" noChangeShapeType="1" noTextEdit="1"/>
                </p:cNvSpPr>
                <p:nvPr/>
              </p:nvSpPr>
              <p:spPr>
                <a:xfrm>
                  <a:off x="6499059" y="1166285"/>
                  <a:ext cx="513920" cy="369332"/>
                </a:xfrm>
                <a:prstGeom prst="rect">
                  <a:avLst/>
                </a:prstGeom>
                <a:blipFill>
                  <a:blip r:embed="rId29"/>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5" name="文本框 54">
                  <a:extLst>
                    <a:ext uri="{FF2B5EF4-FFF2-40B4-BE49-F238E27FC236}">
                      <a16:creationId xmlns:a16="http://schemas.microsoft.com/office/drawing/2014/main" id="{A2B4D72E-6DDE-5F4D-B102-CBF1FBF7BCAA}"/>
                    </a:ext>
                  </a:extLst>
                </p:cNvPr>
                <p:cNvSpPr txBox="1"/>
                <p:nvPr/>
              </p:nvSpPr>
              <p:spPr>
                <a:xfrm>
                  <a:off x="6120988" y="1512778"/>
                  <a:ext cx="1412216" cy="3808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kumimoji="1" lang="en-US" altLang="zh-CN" sz="1800" b="1" i="1" smtClean="0">
                                <a:latin typeface="Cambria Math" panose="02040503050406030204" pitchFamily="18" charset="0"/>
                              </a:rPr>
                            </m:ctrlPr>
                          </m:sSupPr>
                          <m:e>
                            <m:r>
                              <a:rPr kumimoji="1" lang="en-US" altLang="zh-CN" sz="1800" b="1" i="1" smtClean="0">
                                <a:latin typeface="Cambria Math" panose="02040503050406030204" pitchFamily="18" charset="0"/>
                              </a:rPr>
                              <m:t>𝒌</m:t>
                            </m:r>
                          </m:e>
                          <m:sup>
                            <m:r>
                              <a:rPr kumimoji="1" lang="en-US" altLang="zh-CN" sz="1800" b="1" i="1" smtClean="0">
                                <a:latin typeface="Cambria Math" panose="02040503050406030204" pitchFamily="18" charset="0"/>
                              </a:rPr>
                              <m:t>(</m:t>
                            </m:r>
                            <m:r>
                              <a:rPr kumimoji="1" lang="en-US" altLang="zh-CN" sz="1800" b="1" i="1" smtClean="0">
                                <a:latin typeface="Cambria Math" panose="02040503050406030204" pitchFamily="18" charset="0"/>
                              </a:rPr>
                              <m:t>𝒏</m:t>
                            </m:r>
                            <m:r>
                              <a:rPr kumimoji="1" lang="en-US" altLang="zh-CN" sz="1800" b="1" i="1" smtClean="0">
                                <a:latin typeface="Cambria Math" panose="02040503050406030204" pitchFamily="18" charset="0"/>
                              </a:rPr>
                              <m:t>)</m:t>
                            </m:r>
                          </m:sup>
                        </m:sSup>
                      </m:oMath>
                    </m:oMathPara>
                  </a14:m>
                  <a:endParaRPr lang="zh-CN" altLang="en-US" dirty="0"/>
                </a:p>
              </p:txBody>
            </p:sp>
          </mc:Choice>
          <mc:Fallback xmlns="">
            <p:sp>
              <p:nvSpPr>
                <p:cNvPr id="55" name="文本框 54">
                  <a:extLst>
                    <a:ext uri="{FF2B5EF4-FFF2-40B4-BE49-F238E27FC236}">
                      <a16:creationId xmlns:a16="http://schemas.microsoft.com/office/drawing/2014/main" id="{A2B4D72E-6DDE-5F4D-B102-CBF1FBF7BCAA}"/>
                    </a:ext>
                  </a:extLst>
                </p:cNvPr>
                <p:cNvSpPr txBox="1">
                  <a:spLocks noRot="1" noChangeAspect="1" noMove="1" noResize="1" noEditPoints="1" noAdjustHandles="1" noChangeArrowheads="1" noChangeShapeType="1" noTextEdit="1"/>
                </p:cNvSpPr>
                <p:nvPr/>
              </p:nvSpPr>
              <p:spPr>
                <a:xfrm>
                  <a:off x="6120988" y="1512778"/>
                  <a:ext cx="1412216" cy="380810"/>
                </a:xfrm>
                <a:prstGeom prst="rect">
                  <a:avLst/>
                </a:prstGeom>
                <a:blipFill>
                  <a:blip r:embed="rId30"/>
                  <a:stretch>
                    <a:fillRect/>
                  </a:stretch>
                </a:blipFill>
              </p:spPr>
              <p:txBody>
                <a:bodyPr/>
                <a:lstStyle/>
                <a:p>
                  <a:r>
                    <a:rPr lang="zh-CN" altLang="en-US">
                      <a:noFill/>
                    </a:rPr>
                    <a:t> </a:t>
                  </a:r>
                </a:p>
              </p:txBody>
            </p:sp>
          </mc:Fallback>
        </mc:AlternateContent>
      </p:grpSp>
      <p:cxnSp>
        <p:nvCxnSpPr>
          <p:cNvPr id="35" name="直线连接符 34">
            <a:extLst>
              <a:ext uri="{FF2B5EF4-FFF2-40B4-BE49-F238E27FC236}">
                <a16:creationId xmlns:a16="http://schemas.microsoft.com/office/drawing/2014/main" id="{4BB7F15E-B079-A141-AC5D-586B124785C9}"/>
              </a:ext>
            </a:extLst>
          </p:cNvPr>
          <p:cNvCxnSpPr>
            <a:cxnSpLocks/>
          </p:cNvCxnSpPr>
          <p:nvPr/>
        </p:nvCxnSpPr>
        <p:spPr>
          <a:xfrm>
            <a:off x="942105" y="3638746"/>
            <a:ext cx="9271626" cy="607"/>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0" name="文本框 59">
                <a:extLst>
                  <a:ext uri="{FF2B5EF4-FFF2-40B4-BE49-F238E27FC236}">
                    <a16:creationId xmlns:a16="http://schemas.microsoft.com/office/drawing/2014/main" id="{673DE439-1BE3-514E-9DCB-E392B8442578}"/>
                  </a:ext>
                </a:extLst>
              </p:cNvPr>
              <p:cNvSpPr txBox="1"/>
              <p:nvPr/>
            </p:nvSpPr>
            <p:spPr>
              <a:xfrm>
                <a:off x="874134" y="3645150"/>
                <a:ext cx="7485710" cy="496931"/>
              </a:xfrm>
              <a:prstGeom prst="rect">
                <a:avLst/>
              </a:prstGeom>
              <a:noFill/>
            </p:spPr>
            <p:txBody>
              <a:bodyPr wrap="square" rtlCol="0">
                <a:spAutoFit/>
              </a:bodyPr>
              <a:lstStyle/>
              <a:p>
                <a:pPr>
                  <a:lnSpc>
                    <a:spcPct val="150000"/>
                  </a:lnSpc>
                </a:pPr>
                <a:r>
                  <a:rPr kumimoji="1" lang="en-US" altLang="zh-CN" sz="2000" dirty="0">
                    <a:latin typeface="Arial" charset="0"/>
                    <a:ea typeface="Arial" charset="0"/>
                    <a:cs typeface="Arial" charset="0"/>
                  </a:rPr>
                  <a:t>For each </a:t>
                </a:r>
                <a14:m>
                  <m:oMath xmlns:m="http://schemas.openxmlformats.org/officeDocument/2006/math">
                    <m:r>
                      <a:rPr kumimoji="1" lang="en-US" altLang="zh-CN" sz="2000" b="0" i="1" smtClean="0">
                        <a:latin typeface="Cambria Math" panose="02040503050406030204" pitchFamily="18" charset="0"/>
                        <a:ea typeface="Arial" charset="0"/>
                        <a:cs typeface="Arial" charset="0"/>
                      </a:rPr>
                      <m:t>𝑖</m:t>
                    </m:r>
                    <m:r>
                      <a:rPr kumimoji="1" lang="en-US" altLang="zh-CN" sz="2000" b="0" i="1" smtClean="0">
                        <a:latin typeface="Cambria Math" panose="02040503050406030204" pitchFamily="18" charset="0"/>
                        <a:ea typeface="Arial" charset="0"/>
                        <a:cs typeface="Arial" charset="0"/>
                      </a:rPr>
                      <m:t>∈[</m:t>
                    </m:r>
                    <m:sSub>
                      <m:sSubPr>
                        <m:ctrlPr>
                          <a:rPr kumimoji="1" lang="en-US" altLang="zh-CN" sz="2000" b="0" i="1" smtClean="0">
                            <a:latin typeface="Cambria Math" panose="02040503050406030204" pitchFamily="18" charset="0"/>
                            <a:ea typeface="Arial" charset="0"/>
                            <a:cs typeface="Arial" charset="0"/>
                          </a:rPr>
                        </m:ctrlPr>
                      </m:sSubPr>
                      <m:e>
                        <m:r>
                          <a:rPr kumimoji="1" lang="en-US" altLang="zh-CN" sz="2000" b="0" i="1" smtClean="0">
                            <a:latin typeface="Cambria Math" panose="02040503050406030204" pitchFamily="18" charset="0"/>
                            <a:ea typeface="Arial" charset="0"/>
                            <a:cs typeface="Arial" charset="0"/>
                          </a:rPr>
                          <m:t>𝜌</m:t>
                        </m:r>
                      </m:e>
                      <m:sub>
                        <m:r>
                          <a:rPr kumimoji="1" lang="en-US" altLang="zh-CN" sz="2000" b="0" i="1" smtClean="0">
                            <a:latin typeface="Cambria Math" panose="02040503050406030204" pitchFamily="18" charset="0"/>
                            <a:ea typeface="Arial" charset="0"/>
                            <a:cs typeface="Arial" charset="0"/>
                          </a:rPr>
                          <m:t>2</m:t>
                        </m:r>
                      </m:sub>
                    </m:sSub>
                    <m:r>
                      <a:rPr kumimoji="1" lang="en-US" altLang="zh-CN" sz="2000" b="0" i="1" smtClean="0">
                        <a:latin typeface="Cambria Math" panose="02040503050406030204" pitchFamily="18" charset="0"/>
                        <a:ea typeface="Arial" charset="0"/>
                        <a:cs typeface="Arial" charset="0"/>
                      </a:rPr>
                      <m:t>]</m:t>
                    </m:r>
                  </m:oMath>
                </a14:m>
                <a:r>
                  <a:rPr kumimoji="1" lang="en-US" altLang="zh-CN" sz="2000" dirty="0">
                    <a:latin typeface="Arial" charset="0"/>
                    <a:ea typeface="Arial" charset="0"/>
                    <a:cs typeface="Arial" charset="0"/>
                  </a:rPr>
                  <a:t>:</a:t>
                </a:r>
                <a:r>
                  <a:rPr kumimoji="1" lang="zh-CN" altLang="en-US" sz="2000" dirty="0">
                    <a:latin typeface="Arial" charset="0"/>
                    <a:ea typeface="Arial" charset="0"/>
                    <a:cs typeface="Arial" charset="0"/>
                  </a:rPr>
                  <a:t> </a:t>
                </a:r>
                <a:r>
                  <a:rPr kumimoji="1" lang="en-US" altLang="zh-CN" sz="2000" dirty="0">
                    <a:latin typeface="Arial" charset="0"/>
                    <a:ea typeface="Arial" charset="0"/>
                    <a:cs typeface="Arial" charset="0"/>
                  </a:rPr>
                  <a:t>The parties jointly generate a random </a:t>
                </a:r>
                <a14:m>
                  <m:oMath xmlns:m="http://schemas.openxmlformats.org/officeDocument/2006/math">
                    <m:r>
                      <a:rPr kumimoji="1" lang="en-US" altLang="zh-CN" sz="2000" b="1" i="1" smtClean="0">
                        <a:latin typeface="Cambria Math" panose="02040503050406030204" pitchFamily="18" charset="0"/>
                        <a:ea typeface="Arial" charset="0"/>
                        <a:cs typeface="Arial" charset="0"/>
                      </a:rPr>
                      <m:t>𝒔</m:t>
                    </m:r>
                  </m:oMath>
                </a14:m>
                <a:r>
                  <a:rPr kumimoji="1" lang="en-US" altLang="zh-CN" sz="2000" dirty="0">
                    <a:latin typeface="Arial" charset="0"/>
                    <a:ea typeface="Arial" charset="0"/>
                    <a:cs typeface="Arial" charset="0"/>
                  </a:rPr>
                  <a:t>  </a:t>
                </a:r>
              </a:p>
            </p:txBody>
          </p:sp>
        </mc:Choice>
        <mc:Fallback xmlns="">
          <p:sp>
            <p:nvSpPr>
              <p:cNvPr id="60" name="文本框 59">
                <a:extLst>
                  <a:ext uri="{FF2B5EF4-FFF2-40B4-BE49-F238E27FC236}">
                    <a16:creationId xmlns:a16="http://schemas.microsoft.com/office/drawing/2014/main" id="{673DE439-1BE3-514E-9DCB-E392B8442578}"/>
                  </a:ext>
                </a:extLst>
              </p:cNvPr>
              <p:cNvSpPr txBox="1">
                <a:spLocks noRot="1" noChangeAspect="1" noMove="1" noResize="1" noEditPoints="1" noAdjustHandles="1" noChangeArrowheads="1" noChangeShapeType="1" noTextEdit="1"/>
              </p:cNvSpPr>
              <p:nvPr/>
            </p:nvSpPr>
            <p:spPr>
              <a:xfrm>
                <a:off x="874134" y="3645150"/>
                <a:ext cx="7485710" cy="496931"/>
              </a:xfrm>
              <a:prstGeom prst="rect">
                <a:avLst/>
              </a:prstGeom>
              <a:blipFill>
                <a:blip r:embed="rId31"/>
                <a:stretch>
                  <a:fillRect l="-846" b="-25641"/>
                </a:stretch>
              </a:blipFill>
            </p:spPr>
            <p:txBody>
              <a:bodyPr/>
              <a:lstStyle/>
              <a:p>
                <a:r>
                  <a:rPr lang="zh-CN" altLang="en-US">
                    <a:noFill/>
                  </a:rPr>
                  <a:t> </a:t>
                </a:r>
              </a:p>
            </p:txBody>
          </p:sp>
        </mc:Fallback>
      </mc:AlternateContent>
      <p:grpSp>
        <p:nvGrpSpPr>
          <p:cNvPr id="61" name="组合 60">
            <a:extLst>
              <a:ext uri="{FF2B5EF4-FFF2-40B4-BE49-F238E27FC236}">
                <a16:creationId xmlns:a16="http://schemas.microsoft.com/office/drawing/2014/main" id="{AFD20B04-2E72-9949-AF7D-CA0611B15236}"/>
              </a:ext>
            </a:extLst>
          </p:cNvPr>
          <p:cNvGrpSpPr/>
          <p:nvPr/>
        </p:nvGrpSpPr>
        <p:grpSpPr>
          <a:xfrm>
            <a:off x="2862625" y="4563182"/>
            <a:ext cx="1170940" cy="1141732"/>
            <a:chOff x="0" y="4812978"/>
            <a:chExt cx="1170940" cy="1141732"/>
          </a:xfrm>
        </p:grpSpPr>
        <p:pic>
          <p:nvPicPr>
            <p:cNvPr id="63" name="图片 62">
              <a:extLst>
                <a:ext uri="{FF2B5EF4-FFF2-40B4-BE49-F238E27FC236}">
                  <a16:creationId xmlns:a16="http://schemas.microsoft.com/office/drawing/2014/main" id="{583CEF9B-A83F-0F4A-8FB1-B465776A605B}"/>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211112" y="4812978"/>
              <a:ext cx="729728" cy="729728"/>
            </a:xfrm>
            <a:prstGeom prst="rect">
              <a:avLst/>
            </a:prstGeom>
          </p:spPr>
        </p:pic>
        <mc:AlternateContent xmlns:mc="http://schemas.openxmlformats.org/markup-compatibility/2006" xmlns:a14="http://schemas.microsoft.com/office/drawing/2010/main">
          <mc:Choice Requires="a14">
            <p:sp>
              <p:nvSpPr>
                <p:cNvPr id="64" name="文本框 63">
                  <a:extLst>
                    <a:ext uri="{FF2B5EF4-FFF2-40B4-BE49-F238E27FC236}">
                      <a16:creationId xmlns:a16="http://schemas.microsoft.com/office/drawing/2014/main" id="{7115D98C-0BA2-5342-8AC6-890BC88A468F}"/>
                    </a:ext>
                  </a:extLst>
                </p:cNvPr>
                <p:cNvSpPr txBox="1"/>
                <p:nvPr/>
              </p:nvSpPr>
              <p:spPr>
                <a:xfrm>
                  <a:off x="0" y="5584672"/>
                  <a:ext cx="1170940" cy="3700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ea typeface="MS Mincho" charset="0"/>
                            <a:cs typeface="Cambria Math" panose="02040503050406030204" pitchFamily="18" charset="0"/>
                          </a:rPr>
                          <m:t>𝐷</m:t>
                        </m:r>
                      </m:oMath>
                    </m:oMathPara>
                  </a14:m>
                  <a:endParaRPr kumimoji="0" lang="en-US" altLang="zh-CN" sz="1800" b="0" i="1" u="none" strike="noStrike" kern="1200" cap="none" spc="0" normalizeH="0" baseline="0" noProof="0" dirty="0">
                    <a:ln>
                      <a:noFill/>
                    </a:ln>
                    <a:solidFill>
                      <a:prstClr val="black"/>
                    </a:solidFill>
                    <a:effectLst/>
                    <a:uLnTx/>
                    <a:uFillTx/>
                    <a:latin typeface="Cambria Math" panose="02040503050406030204" pitchFamily="18" charset="0"/>
                    <a:ea typeface="MS Mincho" charset="0"/>
                    <a:cs typeface="Cambria Math" panose="02040503050406030204" pitchFamily="18" charset="0"/>
                  </a:endParaRPr>
                </a:p>
              </p:txBody>
            </p:sp>
          </mc:Choice>
          <mc:Fallback xmlns="">
            <p:sp>
              <p:nvSpPr>
                <p:cNvPr id="73" name="文本框 72">
                  <a:extLst>
                    <a:ext uri="{FF2B5EF4-FFF2-40B4-BE49-F238E27FC236}">
                      <a16:creationId xmlns:a16="http://schemas.microsoft.com/office/drawing/2014/main" id="{8495807A-9AF9-CB47-BA02-F642BA5F4DFC}"/>
                    </a:ext>
                  </a:extLst>
                </p:cNvPr>
                <p:cNvSpPr txBox="1">
                  <a:spLocks noRot="1" noChangeAspect="1" noMove="1" noResize="1" noEditPoints="1" noAdjustHandles="1" noChangeArrowheads="1" noChangeShapeType="1" noTextEdit="1"/>
                </p:cNvSpPr>
                <p:nvPr/>
              </p:nvSpPr>
              <p:spPr>
                <a:xfrm>
                  <a:off x="0" y="5584672"/>
                  <a:ext cx="1170940" cy="370038"/>
                </a:xfrm>
                <a:prstGeom prst="rect">
                  <a:avLst/>
                </a:prstGeom>
                <a:blipFill>
                  <a:blip r:embed="rId18"/>
                  <a:stretch>
                    <a:fillRect/>
                  </a:stretch>
                </a:blipFill>
              </p:spPr>
              <p:txBody>
                <a:bodyPr/>
                <a:lstStyle/>
                <a:p>
                  <a:r>
                    <a:rPr lang="zh-CN" altLang="en-US">
                      <a:noFill/>
                    </a:rPr>
                    <a:t> </a:t>
                  </a:r>
                </a:p>
              </p:txBody>
            </p:sp>
          </mc:Fallback>
        </mc:AlternateContent>
      </p:grpSp>
      <p:grpSp>
        <p:nvGrpSpPr>
          <p:cNvPr id="66" name="组合 65">
            <a:extLst>
              <a:ext uri="{FF2B5EF4-FFF2-40B4-BE49-F238E27FC236}">
                <a16:creationId xmlns:a16="http://schemas.microsoft.com/office/drawing/2014/main" id="{30DB9025-E4B2-B747-A452-1AB299F88696}"/>
              </a:ext>
            </a:extLst>
          </p:cNvPr>
          <p:cNvGrpSpPr/>
          <p:nvPr/>
        </p:nvGrpSpPr>
        <p:grpSpPr>
          <a:xfrm>
            <a:off x="7925495" y="3925122"/>
            <a:ext cx="1170940" cy="1070745"/>
            <a:chOff x="2482213" y="3898716"/>
            <a:chExt cx="1170940" cy="1070745"/>
          </a:xfrm>
        </p:grpSpPr>
        <p:pic>
          <p:nvPicPr>
            <p:cNvPr id="67" name="图片 66">
              <a:extLst>
                <a:ext uri="{FF2B5EF4-FFF2-40B4-BE49-F238E27FC236}">
                  <a16:creationId xmlns:a16="http://schemas.microsoft.com/office/drawing/2014/main" id="{D32CA0DF-3A47-8844-A6C5-843C79BF177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2695508" y="3898716"/>
              <a:ext cx="729728" cy="729728"/>
            </a:xfrm>
            <a:prstGeom prst="rect">
              <a:avLst/>
            </a:prstGeom>
          </p:spPr>
        </p:pic>
        <mc:AlternateContent xmlns:mc="http://schemas.openxmlformats.org/markup-compatibility/2006" xmlns:a14="http://schemas.microsoft.com/office/drawing/2010/main">
          <mc:Choice Requires="a14">
            <p:sp>
              <p:nvSpPr>
                <p:cNvPr id="68" name="文本框 67">
                  <a:extLst>
                    <a:ext uri="{FF2B5EF4-FFF2-40B4-BE49-F238E27FC236}">
                      <a16:creationId xmlns:a16="http://schemas.microsoft.com/office/drawing/2014/main" id="{91467F88-DD91-054D-BDB8-B07D310265F3}"/>
                    </a:ext>
                  </a:extLst>
                </p:cNvPr>
                <p:cNvSpPr txBox="1"/>
                <p:nvPr/>
              </p:nvSpPr>
              <p:spPr>
                <a:xfrm>
                  <a:off x="2482213" y="4599423"/>
                  <a:ext cx="1170940" cy="3700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ea typeface="MS Mincho" charset="0"/>
                                <a:cs typeface="Cambria Math" panose="02040503050406030204" pitchFamily="18" charset="0"/>
                              </a:rPr>
                            </m:ctrlPr>
                          </m:sSubPr>
                          <m:e>
                            <m: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ea typeface="MS Mincho" charset="0"/>
                                <a:cs typeface="Cambria Math" panose="02040503050406030204" pitchFamily="18" charset="0"/>
                              </a:rPr>
                              <m:t>𝑉</m:t>
                            </m:r>
                          </m:e>
                          <m:sub>
                            <m: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ea typeface="MS Mincho" charset="0"/>
                                <a:cs typeface="Cambria Math" panose="02040503050406030204" pitchFamily="18" charset="0"/>
                              </a:rPr>
                              <m:t>1</m:t>
                            </m:r>
                          </m:sub>
                        </m:sSub>
                      </m:oMath>
                    </m:oMathPara>
                  </a14:m>
                  <a:endParaRPr kumimoji="0" lang="en-US" altLang="zh-CN" sz="1800" b="0" i="1" u="none" strike="noStrike" kern="1200" cap="none" spc="0" normalizeH="0" baseline="0" noProof="0" dirty="0">
                    <a:ln>
                      <a:noFill/>
                    </a:ln>
                    <a:solidFill>
                      <a:prstClr val="black"/>
                    </a:solidFill>
                    <a:effectLst/>
                    <a:uLnTx/>
                    <a:uFillTx/>
                    <a:latin typeface="Cambria Math" panose="02040503050406030204" pitchFamily="18" charset="0"/>
                    <a:ea typeface="MS Mincho" charset="0"/>
                    <a:cs typeface="Cambria Math" panose="02040503050406030204" pitchFamily="18" charset="0"/>
                  </a:endParaRPr>
                </a:p>
              </p:txBody>
            </p:sp>
          </mc:Choice>
          <mc:Fallback xmlns="">
            <p:sp>
              <p:nvSpPr>
                <p:cNvPr id="60" name="文本框 59">
                  <a:extLst>
                    <a:ext uri="{FF2B5EF4-FFF2-40B4-BE49-F238E27FC236}">
                      <a16:creationId xmlns:a16="http://schemas.microsoft.com/office/drawing/2014/main" id="{498E7963-E07B-CB48-A65B-E8E433EA7FD4}"/>
                    </a:ext>
                  </a:extLst>
                </p:cNvPr>
                <p:cNvSpPr txBox="1">
                  <a:spLocks noRot="1" noChangeAspect="1" noMove="1" noResize="1" noEditPoints="1" noAdjustHandles="1" noChangeArrowheads="1" noChangeShapeType="1" noTextEdit="1"/>
                </p:cNvSpPr>
                <p:nvPr/>
              </p:nvSpPr>
              <p:spPr>
                <a:xfrm>
                  <a:off x="2482213" y="4599423"/>
                  <a:ext cx="1170940" cy="370038"/>
                </a:xfrm>
                <a:prstGeom prst="rect">
                  <a:avLst/>
                </a:prstGeom>
                <a:blipFill>
                  <a:blip r:embed="rId15"/>
                  <a:stretch>
                    <a:fillRect/>
                  </a:stretch>
                </a:blipFill>
              </p:spPr>
              <p:txBody>
                <a:bodyPr/>
                <a:lstStyle/>
                <a:p>
                  <a:r>
                    <a:rPr lang="zh-CN" altLang="en-US">
                      <a:noFill/>
                    </a:rPr>
                    <a:t> </a:t>
                  </a:r>
                </a:p>
              </p:txBody>
            </p:sp>
          </mc:Fallback>
        </mc:AlternateContent>
      </p:grpSp>
      <p:grpSp>
        <p:nvGrpSpPr>
          <p:cNvPr id="69" name="组合 68">
            <a:extLst>
              <a:ext uri="{FF2B5EF4-FFF2-40B4-BE49-F238E27FC236}">
                <a16:creationId xmlns:a16="http://schemas.microsoft.com/office/drawing/2014/main" id="{B3813746-0717-E74C-9274-919DC87872BF}"/>
              </a:ext>
            </a:extLst>
          </p:cNvPr>
          <p:cNvGrpSpPr/>
          <p:nvPr/>
        </p:nvGrpSpPr>
        <p:grpSpPr>
          <a:xfrm>
            <a:off x="7857541" y="5478859"/>
            <a:ext cx="1292225" cy="1053167"/>
            <a:chOff x="2421991" y="5754421"/>
            <a:chExt cx="1292225" cy="1053167"/>
          </a:xfrm>
        </p:grpSpPr>
        <mc:AlternateContent xmlns:mc="http://schemas.openxmlformats.org/markup-compatibility/2006" xmlns:a14="http://schemas.microsoft.com/office/drawing/2010/main">
          <mc:Choice Requires="a14">
            <p:sp>
              <p:nvSpPr>
                <p:cNvPr id="70" name="文本框 69">
                  <a:extLst>
                    <a:ext uri="{FF2B5EF4-FFF2-40B4-BE49-F238E27FC236}">
                      <a16:creationId xmlns:a16="http://schemas.microsoft.com/office/drawing/2014/main" id="{D51E4B4E-6073-4D4C-A724-E1F03299CE1D}"/>
                    </a:ext>
                  </a:extLst>
                </p:cNvPr>
                <p:cNvSpPr txBox="1"/>
                <p:nvPr/>
              </p:nvSpPr>
              <p:spPr>
                <a:xfrm>
                  <a:off x="2421991" y="6438256"/>
                  <a:ext cx="129222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𝑉</m:t>
                            </m:r>
                          </m:e>
                          <m:sub>
                            <m: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𝑛</m:t>
                            </m:r>
                          </m:sub>
                        </m:sSub>
                      </m:oMath>
                    </m:oMathPara>
                  </a14:m>
                  <a:endParaRPr kumimoji="0" lang="en-US" altLang="zh-CN" sz="1800" b="0" i="1" u="none" strike="noStrike" kern="1200" cap="none" spc="0" normalizeH="0" baseline="0" noProof="0" dirty="0">
                    <a:ln>
                      <a:noFill/>
                    </a:ln>
                    <a:solidFill>
                      <a:prstClr val="black"/>
                    </a:solidFill>
                    <a:effectLst/>
                    <a:uLnTx/>
                    <a:uFillTx/>
                    <a:latin typeface="Cambria Math" panose="02040503050406030204" pitchFamily="18" charset="0"/>
                    <a:ea typeface="MS Mincho" charset="0"/>
                    <a:cs typeface="Cambria Math" panose="02040503050406030204" pitchFamily="18" charset="0"/>
                  </a:endParaRPr>
                </a:p>
              </p:txBody>
            </p:sp>
          </mc:Choice>
          <mc:Fallback xmlns="">
            <p:sp>
              <p:nvSpPr>
                <p:cNvPr id="61" name="文本框 60">
                  <a:extLst>
                    <a:ext uri="{FF2B5EF4-FFF2-40B4-BE49-F238E27FC236}">
                      <a16:creationId xmlns:a16="http://schemas.microsoft.com/office/drawing/2014/main" id="{E6641D88-3D04-DC45-9637-25A6CA35062A}"/>
                    </a:ext>
                  </a:extLst>
                </p:cNvPr>
                <p:cNvSpPr txBox="1">
                  <a:spLocks noRot="1" noChangeAspect="1" noMove="1" noResize="1" noEditPoints="1" noAdjustHandles="1" noChangeArrowheads="1" noChangeShapeType="1" noTextEdit="1"/>
                </p:cNvSpPr>
                <p:nvPr/>
              </p:nvSpPr>
              <p:spPr>
                <a:xfrm>
                  <a:off x="2421991" y="6438256"/>
                  <a:ext cx="1292225" cy="369332"/>
                </a:xfrm>
                <a:prstGeom prst="rect">
                  <a:avLst/>
                </a:prstGeom>
                <a:blipFill>
                  <a:blip r:embed="rId16"/>
                  <a:stretch>
                    <a:fillRect/>
                  </a:stretch>
                </a:blipFill>
              </p:spPr>
              <p:txBody>
                <a:bodyPr/>
                <a:lstStyle/>
                <a:p>
                  <a:r>
                    <a:rPr lang="zh-CN" altLang="en-US">
                      <a:noFill/>
                    </a:rPr>
                    <a:t> </a:t>
                  </a:r>
                </a:p>
              </p:txBody>
            </p:sp>
          </mc:Fallback>
        </mc:AlternateContent>
        <p:pic>
          <p:nvPicPr>
            <p:cNvPr id="71" name="图片 70">
              <a:extLst>
                <a:ext uri="{FF2B5EF4-FFF2-40B4-BE49-F238E27FC236}">
                  <a16:creationId xmlns:a16="http://schemas.microsoft.com/office/drawing/2014/main" id="{DDFFCB0A-8DC5-974A-8991-4F8672023A0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2710551" y="5754421"/>
              <a:ext cx="729728" cy="729728"/>
            </a:xfrm>
            <a:prstGeom prst="rect">
              <a:avLst/>
            </a:prstGeom>
          </p:spPr>
        </p:pic>
      </p:grpSp>
      <p:sp>
        <p:nvSpPr>
          <p:cNvPr id="72" name="文本框 71">
            <a:extLst>
              <a:ext uri="{FF2B5EF4-FFF2-40B4-BE49-F238E27FC236}">
                <a16:creationId xmlns:a16="http://schemas.microsoft.com/office/drawing/2014/main" id="{6579B6C5-577F-1049-A97A-AF98B11E114F}"/>
              </a:ext>
            </a:extLst>
          </p:cNvPr>
          <p:cNvSpPr txBox="1"/>
          <p:nvPr/>
        </p:nvSpPr>
        <p:spPr>
          <a:xfrm>
            <a:off x="8295904" y="4876526"/>
            <a:ext cx="41549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a:t>
            </a:r>
          </a:p>
        </p:txBody>
      </p:sp>
      <mc:AlternateContent xmlns:mc="http://schemas.openxmlformats.org/markup-compatibility/2006" xmlns:a14="http://schemas.microsoft.com/office/drawing/2010/main">
        <mc:Choice Requires="a14">
          <p:sp>
            <p:nvSpPr>
              <p:cNvPr id="73" name="文本框 72">
                <a:extLst>
                  <a:ext uri="{FF2B5EF4-FFF2-40B4-BE49-F238E27FC236}">
                    <a16:creationId xmlns:a16="http://schemas.microsoft.com/office/drawing/2014/main" id="{D853D31E-25CE-6340-88BF-A443A94087E6}"/>
                  </a:ext>
                </a:extLst>
              </p:cNvPr>
              <p:cNvSpPr txBox="1"/>
              <p:nvPr/>
            </p:nvSpPr>
            <p:spPr>
              <a:xfrm>
                <a:off x="8686002" y="3703446"/>
                <a:ext cx="51392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kumimoji="1" lang="en-US" altLang="zh-CN" b="0" i="1" smtClean="0">
                              <a:latin typeface="Cambria Math" panose="02040503050406030204" pitchFamily="18" charset="0"/>
                            </a:rPr>
                          </m:ctrlPr>
                        </m:sSubPr>
                        <m:e>
                          <m:r>
                            <m:rPr>
                              <m:sty m:val="p"/>
                            </m:rPr>
                            <a:rPr kumimoji="1" lang="en-US" altLang="zh-CN" b="0" i="0" smtClean="0">
                              <a:latin typeface="Cambria Math" panose="02040503050406030204" pitchFamily="18" charset="0"/>
                            </a:rPr>
                            <m:t>Δ</m:t>
                          </m:r>
                        </m:e>
                        <m:sub>
                          <m:r>
                            <a:rPr kumimoji="1" lang="en-US" altLang="zh-CN" b="0" i="0" smtClean="0">
                              <a:latin typeface="Cambria Math" panose="02040503050406030204" pitchFamily="18" charset="0"/>
                            </a:rPr>
                            <m:t>1</m:t>
                          </m:r>
                        </m:sub>
                      </m:sSub>
                    </m:oMath>
                  </m:oMathPara>
                </a14:m>
                <a:endParaRPr lang="zh-CN" altLang="en-US" dirty="0"/>
              </a:p>
            </p:txBody>
          </p:sp>
        </mc:Choice>
        <mc:Fallback xmlns="">
          <p:sp>
            <p:nvSpPr>
              <p:cNvPr id="73" name="文本框 72">
                <a:extLst>
                  <a:ext uri="{FF2B5EF4-FFF2-40B4-BE49-F238E27FC236}">
                    <a16:creationId xmlns:a16="http://schemas.microsoft.com/office/drawing/2014/main" id="{D853D31E-25CE-6340-88BF-A443A94087E6}"/>
                  </a:ext>
                </a:extLst>
              </p:cNvPr>
              <p:cNvSpPr txBox="1">
                <a:spLocks noRot="1" noChangeAspect="1" noMove="1" noResize="1" noEditPoints="1" noAdjustHandles="1" noChangeArrowheads="1" noChangeShapeType="1" noTextEdit="1"/>
              </p:cNvSpPr>
              <p:nvPr/>
            </p:nvSpPr>
            <p:spPr>
              <a:xfrm>
                <a:off x="8686002" y="3703446"/>
                <a:ext cx="513920" cy="369332"/>
              </a:xfrm>
              <a:prstGeom prst="rect">
                <a:avLst/>
              </a:prstGeom>
              <a:blipFill>
                <a:blip r:embed="rId3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4" name="文本框 73">
                <a:extLst>
                  <a:ext uri="{FF2B5EF4-FFF2-40B4-BE49-F238E27FC236}">
                    <a16:creationId xmlns:a16="http://schemas.microsoft.com/office/drawing/2014/main" id="{45D9EE16-FB56-4448-857B-B66F80E75F2E}"/>
                  </a:ext>
                </a:extLst>
              </p:cNvPr>
              <p:cNvSpPr txBox="1"/>
              <p:nvPr/>
            </p:nvSpPr>
            <p:spPr>
              <a:xfrm>
                <a:off x="8711402" y="5279684"/>
                <a:ext cx="51392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kumimoji="1" lang="en-US" altLang="zh-CN" b="0" i="1" smtClean="0">
                              <a:latin typeface="Cambria Math" panose="02040503050406030204" pitchFamily="18" charset="0"/>
                            </a:rPr>
                          </m:ctrlPr>
                        </m:sSubPr>
                        <m:e>
                          <m:r>
                            <m:rPr>
                              <m:sty m:val="p"/>
                            </m:rPr>
                            <a:rPr kumimoji="1" lang="en-US" altLang="zh-CN" b="0" i="0" smtClean="0">
                              <a:latin typeface="Cambria Math" panose="02040503050406030204" pitchFamily="18" charset="0"/>
                            </a:rPr>
                            <m:t>Δ</m:t>
                          </m:r>
                        </m:e>
                        <m:sub>
                          <m:r>
                            <a:rPr kumimoji="1" lang="en-US" altLang="zh-CN" b="0" i="1" smtClean="0">
                              <a:latin typeface="Cambria Math" panose="02040503050406030204" pitchFamily="18" charset="0"/>
                            </a:rPr>
                            <m:t>𝑛</m:t>
                          </m:r>
                        </m:sub>
                      </m:sSub>
                    </m:oMath>
                  </m:oMathPara>
                </a14:m>
                <a:endParaRPr lang="zh-CN" altLang="en-US" dirty="0"/>
              </a:p>
            </p:txBody>
          </p:sp>
        </mc:Choice>
        <mc:Fallback xmlns="">
          <p:sp>
            <p:nvSpPr>
              <p:cNvPr id="74" name="文本框 73">
                <a:extLst>
                  <a:ext uri="{FF2B5EF4-FFF2-40B4-BE49-F238E27FC236}">
                    <a16:creationId xmlns:a16="http://schemas.microsoft.com/office/drawing/2014/main" id="{45D9EE16-FB56-4448-857B-B66F80E75F2E}"/>
                  </a:ext>
                </a:extLst>
              </p:cNvPr>
              <p:cNvSpPr txBox="1">
                <a:spLocks noRot="1" noChangeAspect="1" noMove="1" noResize="1" noEditPoints="1" noAdjustHandles="1" noChangeArrowheads="1" noChangeShapeType="1" noTextEdit="1"/>
              </p:cNvSpPr>
              <p:nvPr/>
            </p:nvSpPr>
            <p:spPr>
              <a:xfrm>
                <a:off x="8711402" y="5279684"/>
                <a:ext cx="513920" cy="369332"/>
              </a:xfrm>
              <a:prstGeom prst="rect">
                <a:avLst/>
              </a:prstGeom>
              <a:blipFill>
                <a:blip r:embed="rId3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5" name="文本框 74">
                <a:extLst>
                  <a:ext uri="{FF2B5EF4-FFF2-40B4-BE49-F238E27FC236}">
                    <a16:creationId xmlns:a16="http://schemas.microsoft.com/office/drawing/2014/main" id="{7089A1C5-BB6F-1149-AD76-2C3902BA96F6}"/>
                  </a:ext>
                </a:extLst>
              </p:cNvPr>
              <p:cNvSpPr txBox="1"/>
              <p:nvPr/>
            </p:nvSpPr>
            <p:spPr>
              <a:xfrm>
                <a:off x="890576" y="4582444"/>
                <a:ext cx="2257651" cy="463588"/>
              </a:xfrm>
              <a:prstGeom prst="rect">
                <a:avLst/>
              </a:prstGeom>
              <a:noFill/>
            </p:spPr>
            <p:txBody>
              <a:bodyPr wrap="square">
                <a:spAutoFit/>
              </a:bodyPr>
              <a:lstStyle/>
              <a:p>
                <a:pPr>
                  <a:lnSpc>
                    <a:spcPct val="150000"/>
                  </a:lnSpc>
                </a:pPr>
                <a:r>
                  <a:rPr kumimoji="1" lang="en-US" altLang="zh-CN" sz="1800" dirty="0">
                    <a:latin typeface="Arial" charset="0"/>
                    <a:ea typeface="Arial" charset="0"/>
                    <a:cs typeface="Arial" charset="0"/>
                  </a:rPr>
                  <a:t>Set </a:t>
                </a:r>
                <a14:m>
                  <m:oMath xmlns:m="http://schemas.openxmlformats.org/officeDocument/2006/math">
                    <m:r>
                      <a:rPr kumimoji="1" lang="en-US" altLang="zh-CN" sz="1800" b="0" i="1" smtClean="0">
                        <a:latin typeface="Cambria Math" panose="02040503050406030204" pitchFamily="18" charset="0"/>
                      </a:rPr>
                      <m:t>𝑢</m:t>
                    </m:r>
                    <m:r>
                      <a:rPr kumimoji="1" lang="en-US" altLang="zh-CN" sz="1800" b="1" i="1" smtClean="0">
                        <a:latin typeface="Cambria Math" panose="02040503050406030204" pitchFamily="18" charset="0"/>
                      </a:rPr>
                      <m:t>≔⟨</m:t>
                    </m:r>
                    <m:sSup>
                      <m:sSupPr>
                        <m:ctrlPr>
                          <a:rPr kumimoji="1" lang="en-US" altLang="zh-CN" sz="1800" b="1" i="1" smtClean="0">
                            <a:latin typeface="Cambria Math" panose="02040503050406030204" pitchFamily="18" charset="0"/>
                          </a:rPr>
                        </m:ctrlPr>
                      </m:sSupPr>
                      <m:e>
                        <m:r>
                          <a:rPr kumimoji="1" lang="en-US" altLang="zh-CN" sz="1800" b="1" i="1" smtClean="0">
                            <a:latin typeface="Cambria Math" panose="02040503050406030204" pitchFamily="18" charset="0"/>
                          </a:rPr>
                          <m:t>𝒙</m:t>
                        </m:r>
                      </m:e>
                      <m:sup>
                        <m:r>
                          <a:rPr kumimoji="1" lang="en-US" altLang="zh-CN" sz="1800" b="1" i="1" smtClean="0">
                            <a:latin typeface="Cambria Math" panose="02040503050406030204" pitchFamily="18" charset="0"/>
                          </a:rPr>
                          <m:t>′</m:t>
                        </m:r>
                      </m:sup>
                    </m:sSup>
                    <m:r>
                      <a:rPr kumimoji="1" lang="en-US" altLang="zh-CN" sz="1800" b="1" i="1" smtClean="0">
                        <a:latin typeface="Cambria Math" panose="02040503050406030204" pitchFamily="18" charset="0"/>
                      </a:rPr>
                      <m:t>,</m:t>
                    </m:r>
                    <m:r>
                      <a:rPr kumimoji="1" lang="en-US" altLang="zh-CN" sz="1800" b="1" i="1" smtClean="0">
                        <a:latin typeface="Cambria Math" panose="02040503050406030204" pitchFamily="18" charset="0"/>
                      </a:rPr>
                      <m:t>𝒔</m:t>
                    </m:r>
                    <m:r>
                      <a:rPr kumimoji="1" lang="en-US" altLang="zh-CN" sz="1800" b="1" i="1" smtClean="0">
                        <a:latin typeface="Cambria Math" panose="02040503050406030204" pitchFamily="18" charset="0"/>
                      </a:rPr>
                      <m:t>⟩</m:t>
                    </m:r>
                  </m:oMath>
                </a14:m>
                <a:endParaRPr lang="zh-CN" altLang="en-US" sz="1800" b="1" dirty="0"/>
              </a:p>
            </p:txBody>
          </p:sp>
        </mc:Choice>
        <mc:Fallback xmlns="">
          <p:sp>
            <p:nvSpPr>
              <p:cNvPr id="75" name="文本框 74">
                <a:extLst>
                  <a:ext uri="{FF2B5EF4-FFF2-40B4-BE49-F238E27FC236}">
                    <a16:creationId xmlns:a16="http://schemas.microsoft.com/office/drawing/2014/main" id="{7089A1C5-BB6F-1149-AD76-2C3902BA96F6}"/>
                  </a:ext>
                </a:extLst>
              </p:cNvPr>
              <p:cNvSpPr txBox="1">
                <a:spLocks noRot="1" noChangeAspect="1" noMove="1" noResize="1" noEditPoints="1" noAdjustHandles="1" noChangeArrowheads="1" noChangeShapeType="1" noTextEdit="1"/>
              </p:cNvSpPr>
              <p:nvPr/>
            </p:nvSpPr>
            <p:spPr>
              <a:xfrm>
                <a:off x="890576" y="4582444"/>
                <a:ext cx="2257651" cy="463588"/>
              </a:xfrm>
              <a:prstGeom prst="rect">
                <a:avLst/>
              </a:prstGeom>
              <a:blipFill>
                <a:blip r:embed="rId34"/>
                <a:stretch>
                  <a:fillRect l="-2247" b="-1578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6" name="文本框 75">
                <a:extLst>
                  <a:ext uri="{FF2B5EF4-FFF2-40B4-BE49-F238E27FC236}">
                    <a16:creationId xmlns:a16="http://schemas.microsoft.com/office/drawing/2014/main" id="{E764E036-B36B-6D4E-BACA-ACBEFEAC8161}"/>
                  </a:ext>
                </a:extLst>
              </p:cNvPr>
              <p:cNvSpPr txBox="1"/>
              <p:nvPr/>
            </p:nvSpPr>
            <p:spPr>
              <a:xfrm>
                <a:off x="1013230" y="4903860"/>
                <a:ext cx="2257651" cy="525080"/>
              </a:xfrm>
              <a:prstGeom prst="rect">
                <a:avLst/>
              </a:prstGeom>
              <a:noFill/>
            </p:spPr>
            <p:txBody>
              <a:bodyPr wrap="square">
                <a:spAutoFit/>
              </a:bodyPr>
              <a:lstStyle/>
              <a:p>
                <a:pPr>
                  <a:lnSpc>
                    <a:spcPct val="150000"/>
                  </a:lnSpc>
                </a:pPr>
                <a14:m>
                  <m:oMathPara xmlns:m="http://schemas.openxmlformats.org/officeDocument/2006/math">
                    <m:oMathParaPr>
                      <m:jc m:val="centerGroup"/>
                    </m:oMathParaPr>
                    <m:oMath xmlns:m="http://schemas.openxmlformats.org/officeDocument/2006/math">
                      <m:sSup>
                        <m:sSupPr>
                          <m:ctrlPr>
                            <a:rPr kumimoji="1" lang="en-US" altLang="zh-CN" sz="1800" i="1" smtClean="0">
                              <a:latin typeface="Cambria Math" panose="02040503050406030204" pitchFamily="18" charset="0"/>
                            </a:rPr>
                          </m:ctrlPr>
                        </m:sSupPr>
                        <m:e>
                          <m:r>
                            <a:rPr kumimoji="1" lang="en-US" altLang="zh-CN" sz="1800" b="0" i="1" smtClean="0">
                              <a:latin typeface="Cambria Math" panose="02040503050406030204" pitchFamily="18" charset="0"/>
                            </a:rPr>
                            <m:t>𝑤</m:t>
                          </m:r>
                        </m:e>
                        <m:sup>
                          <m:r>
                            <a:rPr kumimoji="1" lang="en-US" altLang="zh-CN" sz="1800" b="0" i="1" smtClean="0">
                              <a:latin typeface="Cambria Math" panose="02040503050406030204" pitchFamily="18" charset="0"/>
                            </a:rPr>
                            <m:t>(</m:t>
                          </m:r>
                          <m:r>
                            <a:rPr kumimoji="1" lang="en-US" altLang="zh-CN" sz="1800" b="0" i="1" smtClean="0">
                              <a:latin typeface="Cambria Math" panose="02040503050406030204" pitchFamily="18" charset="0"/>
                            </a:rPr>
                            <m:t>𝑖</m:t>
                          </m:r>
                          <m:r>
                            <a:rPr kumimoji="1" lang="en-US" altLang="zh-CN" sz="1800" b="0" i="1" smtClean="0">
                              <a:latin typeface="Cambria Math" panose="02040503050406030204" pitchFamily="18" charset="0"/>
                            </a:rPr>
                            <m:t>)</m:t>
                          </m:r>
                        </m:sup>
                      </m:sSup>
                      <m:r>
                        <a:rPr kumimoji="1" lang="en-US" altLang="zh-CN" sz="1800" b="1" i="1" smtClean="0">
                          <a:latin typeface="Cambria Math" panose="02040503050406030204" pitchFamily="18" charset="0"/>
                        </a:rPr>
                        <m:t>≔⟨</m:t>
                      </m:r>
                      <m:sSup>
                        <m:sSupPr>
                          <m:ctrlPr>
                            <a:rPr kumimoji="1" lang="en-US" altLang="zh-CN" sz="1800" b="1" i="1" smtClean="0">
                              <a:latin typeface="Cambria Math" panose="02040503050406030204" pitchFamily="18" charset="0"/>
                            </a:rPr>
                          </m:ctrlPr>
                        </m:sSupPr>
                        <m:e>
                          <m:r>
                            <a:rPr kumimoji="1" lang="en-US" altLang="zh-CN" sz="1800" b="1" i="1" smtClean="0">
                              <a:latin typeface="Cambria Math" panose="02040503050406030204" pitchFamily="18" charset="0"/>
                            </a:rPr>
                            <m:t>𝒎</m:t>
                          </m:r>
                        </m:e>
                        <m:sup>
                          <m:r>
                            <a:rPr kumimoji="1" lang="en-US" altLang="zh-CN" sz="1800" b="1" i="1" smtClean="0">
                              <a:latin typeface="Cambria Math" panose="02040503050406030204" pitchFamily="18" charset="0"/>
                            </a:rPr>
                            <m:t>(</m:t>
                          </m:r>
                          <m:r>
                            <a:rPr kumimoji="1" lang="en-US" altLang="zh-CN" sz="1800" b="1" i="1" smtClean="0">
                              <a:latin typeface="Cambria Math" panose="02040503050406030204" pitchFamily="18" charset="0"/>
                            </a:rPr>
                            <m:t>𝒊</m:t>
                          </m:r>
                          <m:r>
                            <a:rPr kumimoji="1" lang="en-US" altLang="zh-CN" sz="1800" b="1" i="1" smtClean="0">
                              <a:latin typeface="Cambria Math" panose="02040503050406030204" pitchFamily="18" charset="0"/>
                            </a:rPr>
                            <m:t>)</m:t>
                          </m:r>
                        </m:sup>
                      </m:sSup>
                      <m:r>
                        <a:rPr kumimoji="1" lang="en-US" altLang="zh-CN" sz="1800" b="1" i="1" smtClean="0">
                          <a:latin typeface="Cambria Math" panose="02040503050406030204" pitchFamily="18" charset="0"/>
                        </a:rPr>
                        <m:t>,</m:t>
                      </m:r>
                      <m:r>
                        <a:rPr kumimoji="1" lang="en-US" altLang="zh-CN" sz="1800" b="1" i="1" smtClean="0">
                          <a:latin typeface="Cambria Math" panose="02040503050406030204" pitchFamily="18" charset="0"/>
                        </a:rPr>
                        <m:t>𝒔</m:t>
                      </m:r>
                      <m:r>
                        <a:rPr kumimoji="1" lang="en-US" altLang="zh-CN" sz="1800" b="1" i="1" smtClean="0">
                          <a:latin typeface="Cambria Math" panose="02040503050406030204" pitchFamily="18" charset="0"/>
                        </a:rPr>
                        <m:t>⟩</m:t>
                      </m:r>
                    </m:oMath>
                  </m:oMathPara>
                </a14:m>
                <a:endParaRPr lang="zh-CN" altLang="en-US" sz="1800" b="1" dirty="0"/>
              </a:p>
            </p:txBody>
          </p:sp>
        </mc:Choice>
        <mc:Fallback xmlns="">
          <p:sp>
            <p:nvSpPr>
              <p:cNvPr id="76" name="文本框 75">
                <a:extLst>
                  <a:ext uri="{FF2B5EF4-FFF2-40B4-BE49-F238E27FC236}">
                    <a16:creationId xmlns:a16="http://schemas.microsoft.com/office/drawing/2014/main" id="{E764E036-B36B-6D4E-BACA-ACBEFEAC8161}"/>
                  </a:ext>
                </a:extLst>
              </p:cNvPr>
              <p:cNvSpPr txBox="1">
                <a:spLocks noRot="1" noChangeAspect="1" noMove="1" noResize="1" noEditPoints="1" noAdjustHandles="1" noChangeArrowheads="1" noChangeShapeType="1" noTextEdit="1"/>
              </p:cNvSpPr>
              <p:nvPr/>
            </p:nvSpPr>
            <p:spPr>
              <a:xfrm>
                <a:off x="1013230" y="4903860"/>
                <a:ext cx="2257651" cy="525080"/>
              </a:xfrm>
              <a:prstGeom prst="rect">
                <a:avLst/>
              </a:prstGeom>
              <a:blipFill>
                <a:blip r:embed="rId3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7" name="文本框 76">
                <a:extLst>
                  <a:ext uri="{FF2B5EF4-FFF2-40B4-BE49-F238E27FC236}">
                    <a16:creationId xmlns:a16="http://schemas.microsoft.com/office/drawing/2014/main" id="{0DD3CF00-0847-3345-B0BD-7CCA7430B2D3}"/>
                  </a:ext>
                </a:extLst>
              </p:cNvPr>
              <p:cNvSpPr txBox="1"/>
              <p:nvPr/>
            </p:nvSpPr>
            <p:spPr>
              <a:xfrm>
                <a:off x="8725009" y="4064184"/>
                <a:ext cx="2257651" cy="476412"/>
              </a:xfrm>
              <a:prstGeom prst="rect">
                <a:avLst/>
              </a:prstGeom>
              <a:noFill/>
            </p:spPr>
            <p:txBody>
              <a:bodyPr wrap="square">
                <a:spAutoFit/>
              </a:bodyPr>
              <a:lstStyle/>
              <a:p>
                <a:pPr>
                  <a:lnSpc>
                    <a:spcPct val="150000"/>
                  </a:lnSpc>
                </a:pPr>
                <a:r>
                  <a:rPr kumimoji="1" lang="en-US" altLang="zh-CN" sz="1800" dirty="0">
                    <a:latin typeface="Arial" panose="020B0604020202020204" pitchFamily="34" charset="0"/>
                    <a:cs typeface="Arial" panose="020B0604020202020204" pitchFamily="34" charset="0"/>
                  </a:rPr>
                  <a:t>Set </a:t>
                </a:r>
                <a14:m>
                  <m:oMath xmlns:m="http://schemas.openxmlformats.org/officeDocument/2006/math">
                    <m:sSup>
                      <m:sSupPr>
                        <m:ctrlPr>
                          <a:rPr kumimoji="1" lang="en-US" altLang="zh-CN" sz="1800" i="1" smtClean="0">
                            <a:latin typeface="Cambria Math" panose="02040503050406030204" pitchFamily="18" charset="0"/>
                          </a:rPr>
                        </m:ctrlPr>
                      </m:sSupPr>
                      <m:e>
                        <m:r>
                          <a:rPr kumimoji="1" lang="en-US" altLang="zh-CN" sz="1800" b="0" i="1" smtClean="0">
                            <a:latin typeface="Cambria Math" panose="02040503050406030204" pitchFamily="18" charset="0"/>
                          </a:rPr>
                          <m:t>𝑣</m:t>
                        </m:r>
                      </m:e>
                      <m:sup>
                        <m:r>
                          <a:rPr kumimoji="1" lang="en-US" altLang="zh-CN" sz="1800" b="0" i="1" smtClean="0">
                            <a:latin typeface="Cambria Math" panose="02040503050406030204" pitchFamily="18" charset="0"/>
                          </a:rPr>
                          <m:t>(1)</m:t>
                        </m:r>
                      </m:sup>
                    </m:sSup>
                    <m:r>
                      <a:rPr kumimoji="1" lang="en-US" altLang="zh-CN" sz="1800" b="1" i="1" smtClean="0">
                        <a:latin typeface="Cambria Math" panose="02040503050406030204" pitchFamily="18" charset="0"/>
                      </a:rPr>
                      <m:t>≔⟨</m:t>
                    </m:r>
                    <m:sSup>
                      <m:sSupPr>
                        <m:ctrlPr>
                          <a:rPr kumimoji="1" lang="en-US" altLang="zh-CN" sz="1800" b="1" i="1" smtClean="0">
                            <a:latin typeface="Cambria Math" panose="02040503050406030204" pitchFamily="18" charset="0"/>
                          </a:rPr>
                        </m:ctrlPr>
                      </m:sSupPr>
                      <m:e>
                        <m:r>
                          <a:rPr kumimoji="1" lang="en-US" altLang="zh-CN" sz="1800" b="1" i="1" smtClean="0">
                            <a:latin typeface="Cambria Math" panose="02040503050406030204" pitchFamily="18" charset="0"/>
                          </a:rPr>
                          <m:t>𝒌</m:t>
                        </m:r>
                      </m:e>
                      <m:sup>
                        <m:r>
                          <a:rPr kumimoji="1" lang="en-US" altLang="zh-CN" sz="1800" b="1" i="1" smtClean="0">
                            <a:latin typeface="Cambria Math" panose="02040503050406030204" pitchFamily="18" charset="0"/>
                          </a:rPr>
                          <m:t>(</m:t>
                        </m:r>
                        <m:r>
                          <a:rPr kumimoji="1" lang="en-US" altLang="zh-CN" sz="1800" b="1" i="1" smtClean="0">
                            <a:latin typeface="Cambria Math" panose="02040503050406030204" pitchFamily="18" charset="0"/>
                          </a:rPr>
                          <m:t>𝟏</m:t>
                        </m:r>
                        <m:r>
                          <a:rPr kumimoji="1" lang="en-US" altLang="zh-CN" sz="1800" b="1" i="1" smtClean="0">
                            <a:latin typeface="Cambria Math" panose="02040503050406030204" pitchFamily="18" charset="0"/>
                          </a:rPr>
                          <m:t>)</m:t>
                        </m:r>
                      </m:sup>
                    </m:sSup>
                    <m:r>
                      <a:rPr kumimoji="1" lang="en-US" altLang="zh-CN" sz="1800" b="1" i="1" smtClean="0">
                        <a:latin typeface="Cambria Math" panose="02040503050406030204" pitchFamily="18" charset="0"/>
                      </a:rPr>
                      <m:t>,</m:t>
                    </m:r>
                    <m:r>
                      <a:rPr kumimoji="1" lang="en-US" altLang="zh-CN" sz="1800" b="1" i="1" smtClean="0">
                        <a:latin typeface="Cambria Math" panose="02040503050406030204" pitchFamily="18" charset="0"/>
                      </a:rPr>
                      <m:t>𝒔</m:t>
                    </m:r>
                    <m:r>
                      <a:rPr kumimoji="1" lang="en-US" altLang="zh-CN" sz="1800" b="1" i="1" smtClean="0">
                        <a:latin typeface="Cambria Math" panose="02040503050406030204" pitchFamily="18" charset="0"/>
                      </a:rPr>
                      <m:t>⟩</m:t>
                    </m:r>
                  </m:oMath>
                </a14:m>
                <a:endParaRPr lang="zh-CN" altLang="en-US" sz="1800" b="1" dirty="0"/>
              </a:p>
            </p:txBody>
          </p:sp>
        </mc:Choice>
        <mc:Fallback xmlns="">
          <p:sp>
            <p:nvSpPr>
              <p:cNvPr id="77" name="文本框 76">
                <a:extLst>
                  <a:ext uri="{FF2B5EF4-FFF2-40B4-BE49-F238E27FC236}">
                    <a16:creationId xmlns:a16="http://schemas.microsoft.com/office/drawing/2014/main" id="{0DD3CF00-0847-3345-B0BD-7CCA7430B2D3}"/>
                  </a:ext>
                </a:extLst>
              </p:cNvPr>
              <p:cNvSpPr txBox="1">
                <a:spLocks noRot="1" noChangeAspect="1" noMove="1" noResize="1" noEditPoints="1" noAdjustHandles="1" noChangeArrowheads="1" noChangeShapeType="1" noTextEdit="1"/>
              </p:cNvSpPr>
              <p:nvPr/>
            </p:nvSpPr>
            <p:spPr>
              <a:xfrm>
                <a:off x="8725009" y="4064184"/>
                <a:ext cx="2257651" cy="476412"/>
              </a:xfrm>
              <a:prstGeom prst="rect">
                <a:avLst/>
              </a:prstGeom>
              <a:blipFill>
                <a:blip r:embed="rId36"/>
                <a:stretch>
                  <a:fillRect l="-1676" b="-1578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8" name="文本框 77">
                <a:extLst>
                  <a:ext uri="{FF2B5EF4-FFF2-40B4-BE49-F238E27FC236}">
                    <a16:creationId xmlns:a16="http://schemas.microsoft.com/office/drawing/2014/main" id="{593927EF-5D7C-A540-98FF-91E1E499B680}"/>
                  </a:ext>
                </a:extLst>
              </p:cNvPr>
              <p:cNvSpPr txBox="1"/>
              <p:nvPr/>
            </p:nvSpPr>
            <p:spPr>
              <a:xfrm>
                <a:off x="8750409" y="5616979"/>
                <a:ext cx="2257651" cy="476412"/>
              </a:xfrm>
              <a:prstGeom prst="rect">
                <a:avLst/>
              </a:prstGeom>
              <a:noFill/>
            </p:spPr>
            <p:txBody>
              <a:bodyPr wrap="square">
                <a:spAutoFit/>
              </a:bodyPr>
              <a:lstStyle/>
              <a:p>
                <a:pPr>
                  <a:lnSpc>
                    <a:spcPct val="150000"/>
                  </a:lnSpc>
                </a:pPr>
                <a:r>
                  <a:rPr kumimoji="1" lang="en-US" altLang="zh-CN" sz="1800" dirty="0">
                    <a:latin typeface="Arial" panose="020B0604020202020204" pitchFamily="34" charset="0"/>
                    <a:cs typeface="Arial" panose="020B0604020202020204" pitchFamily="34" charset="0"/>
                  </a:rPr>
                  <a:t>Set </a:t>
                </a:r>
                <a14:m>
                  <m:oMath xmlns:m="http://schemas.openxmlformats.org/officeDocument/2006/math">
                    <m:sSup>
                      <m:sSupPr>
                        <m:ctrlPr>
                          <a:rPr kumimoji="1" lang="en-US" altLang="zh-CN" sz="1800" i="1" smtClean="0">
                            <a:latin typeface="Cambria Math" panose="02040503050406030204" pitchFamily="18" charset="0"/>
                          </a:rPr>
                        </m:ctrlPr>
                      </m:sSupPr>
                      <m:e>
                        <m:r>
                          <a:rPr kumimoji="1" lang="en-US" altLang="zh-CN" sz="1800" b="0" i="1" smtClean="0">
                            <a:latin typeface="Cambria Math" panose="02040503050406030204" pitchFamily="18" charset="0"/>
                          </a:rPr>
                          <m:t>𝑣</m:t>
                        </m:r>
                      </m:e>
                      <m:sup>
                        <m:r>
                          <a:rPr kumimoji="1" lang="en-US" altLang="zh-CN" sz="1800" b="0" i="1" smtClean="0">
                            <a:latin typeface="Cambria Math" panose="02040503050406030204" pitchFamily="18" charset="0"/>
                          </a:rPr>
                          <m:t>(</m:t>
                        </m:r>
                        <m:r>
                          <a:rPr kumimoji="1" lang="en-US" altLang="zh-CN" sz="1800" b="0" i="1" smtClean="0">
                            <a:latin typeface="Cambria Math" panose="02040503050406030204" pitchFamily="18" charset="0"/>
                          </a:rPr>
                          <m:t>𝑛</m:t>
                        </m:r>
                        <m:r>
                          <a:rPr kumimoji="1" lang="en-US" altLang="zh-CN" sz="1800" b="0" i="1" smtClean="0">
                            <a:latin typeface="Cambria Math" panose="02040503050406030204" pitchFamily="18" charset="0"/>
                          </a:rPr>
                          <m:t>)</m:t>
                        </m:r>
                      </m:sup>
                    </m:sSup>
                    <m:r>
                      <a:rPr kumimoji="1" lang="en-US" altLang="zh-CN" sz="1800" b="1" i="1" smtClean="0">
                        <a:latin typeface="Cambria Math" panose="02040503050406030204" pitchFamily="18" charset="0"/>
                      </a:rPr>
                      <m:t>≔⟨</m:t>
                    </m:r>
                    <m:sSup>
                      <m:sSupPr>
                        <m:ctrlPr>
                          <a:rPr kumimoji="1" lang="en-US" altLang="zh-CN" sz="1800" b="1" i="1" smtClean="0">
                            <a:latin typeface="Cambria Math" panose="02040503050406030204" pitchFamily="18" charset="0"/>
                          </a:rPr>
                        </m:ctrlPr>
                      </m:sSupPr>
                      <m:e>
                        <m:r>
                          <a:rPr kumimoji="1" lang="en-US" altLang="zh-CN" sz="1800" b="1" i="1" smtClean="0">
                            <a:latin typeface="Cambria Math" panose="02040503050406030204" pitchFamily="18" charset="0"/>
                          </a:rPr>
                          <m:t>𝒌</m:t>
                        </m:r>
                      </m:e>
                      <m:sup>
                        <m:r>
                          <a:rPr kumimoji="1" lang="en-US" altLang="zh-CN" sz="1800" b="1" i="1" smtClean="0">
                            <a:latin typeface="Cambria Math" panose="02040503050406030204" pitchFamily="18" charset="0"/>
                          </a:rPr>
                          <m:t>(</m:t>
                        </m:r>
                        <m:r>
                          <a:rPr kumimoji="1" lang="en-US" altLang="zh-CN" sz="1800" b="1" i="1" smtClean="0">
                            <a:latin typeface="Cambria Math" panose="02040503050406030204" pitchFamily="18" charset="0"/>
                          </a:rPr>
                          <m:t>𝒏</m:t>
                        </m:r>
                        <m:r>
                          <a:rPr kumimoji="1" lang="en-US" altLang="zh-CN" sz="1800" b="1" i="1" smtClean="0">
                            <a:latin typeface="Cambria Math" panose="02040503050406030204" pitchFamily="18" charset="0"/>
                          </a:rPr>
                          <m:t>)</m:t>
                        </m:r>
                      </m:sup>
                    </m:sSup>
                    <m:r>
                      <a:rPr kumimoji="1" lang="en-US" altLang="zh-CN" sz="1800" b="1" i="1" smtClean="0">
                        <a:latin typeface="Cambria Math" panose="02040503050406030204" pitchFamily="18" charset="0"/>
                      </a:rPr>
                      <m:t>,</m:t>
                    </m:r>
                    <m:r>
                      <a:rPr kumimoji="1" lang="en-US" altLang="zh-CN" sz="1800" b="1" i="1" smtClean="0">
                        <a:latin typeface="Cambria Math" panose="02040503050406030204" pitchFamily="18" charset="0"/>
                      </a:rPr>
                      <m:t>𝒔</m:t>
                    </m:r>
                    <m:r>
                      <a:rPr kumimoji="1" lang="en-US" altLang="zh-CN" sz="1800" b="1" i="1" smtClean="0">
                        <a:latin typeface="Cambria Math" panose="02040503050406030204" pitchFamily="18" charset="0"/>
                      </a:rPr>
                      <m:t>⟩</m:t>
                    </m:r>
                  </m:oMath>
                </a14:m>
                <a:endParaRPr lang="zh-CN" altLang="en-US" sz="1800" b="1" dirty="0"/>
              </a:p>
            </p:txBody>
          </p:sp>
        </mc:Choice>
        <mc:Fallback xmlns="">
          <p:sp>
            <p:nvSpPr>
              <p:cNvPr id="78" name="文本框 77">
                <a:extLst>
                  <a:ext uri="{FF2B5EF4-FFF2-40B4-BE49-F238E27FC236}">
                    <a16:creationId xmlns:a16="http://schemas.microsoft.com/office/drawing/2014/main" id="{593927EF-5D7C-A540-98FF-91E1E499B680}"/>
                  </a:ext>
                </a:extLst>
              </p:cNvPr>
              <p:cNvSpPr txBox="1">
                <a:spLocks noRot="1" noChangeAspect="1" noMove="1" noResize="1" noEditPoints="1" noAdjustHandles="1" noChangeArrowheads="1" noChangeShapeType="1" noTextEdit="1"/>
              </p:cNvSpPr>
              <p:nvPr/>
            </p:nvSpPr>
            <p:spPr>
              <a:xfrm>
                <a:off x="8750409" y="5616979"/>
                <a:ext cx="2257651" cy="476412"/>
              </a:xfrm>
              <a:prstGeom prst="rect">
                <a:avLst/>
              </a:prstGeom>
              <a:blipFill>
                <a:blip r:embed="rId37"/>
                <a:stretch>
                  <a:fillRect l="-2235" b="-15385"/>
                </a:stretch>
              </a:blipFill>
            </p:spPr>
            <p:txBody>
              <a:bodyPr/>
              <a:lstStyle/>
              <a:p>
                <a:r>
                  <a:rPr lang="zh-CN" altLang="en-US">
                    <a:noFill/>
                  </a:rPr>
                  <a:t> </a:t>
                </a:r>
              </a:p>
            </p:txBody>
          </p:sp>
        </mc:Fallback>
      </mc:AlternateContent>
      <p:cxnSp>
        <p:nvCxnSpPr>
          <p:cNvPr id="80" name="直线箭头连接符 79">
            <a:extLst>
              <a:ext uri="{FF2B5EF4-FFF2-40B4-BE49-F238E27FC236}">
                <a16:creationId xmlns:a16="http://schemas.microsoft.com/office/drawing/2014/main" id="{F83C1D90-FD70-9C46-A564-734860052D21}"/>
              </a:ext>
            </a:extLst>
          </p:cNvPr>
          <p:cNvCxnSpPr>
            <a:cxnSpLocks/>
          </p:cNvCxnSpPr>
          <p:nvPr/>
        </p:nvCxnSpPr>
        <p:spPr>
          <a:xfrm flipV="1">
            <a:off x="4264094" y="4544121"/>
            <a:ext cx="3567935" cy="544057"/>
          </a:xfrm>
          <a:prstGeom prst="straightConnector1">
            <a:avLst/>
          </a:prstGeom>
          <a:ln w="25400">
            <a:solidFill>
              <a:srgbClr val="08418A"/>
            </a:solidFill>
            <a:tailEnd type="triangle"/>
          </a:ln>
        </p:spPr>
        <p:style>
          <a:lnRef idx="1">
            <a:schemeClr val="accent1"/>
          </a:lnRef>
          <a:fillRef idx="0">
            <a:schemeClr val="accent1"/>
          </a:fillRef>
          <a:effectRef idx="0">
            <a:schemeClr val="accent1"/>
          </a:effectRef>
          <a:fontRef idx="minor">
            <a:schemeClr val="tx1"/>
          </a:fontRef>
        </p:style>
      </p:cxnSp>
      <p:cxnSp>
        <p:nvCxnSpPr>
          <p:cNvPr id="83" name="直线箭头连接符 82">
            <a:extLst>
              <a:ext uri="{FF2B5EF4-FFF2-40B4-BE49-F238E27FC236}">
                <a16:creationId xmlns:a16="http://schemas.microsoft.com/office/drawing/2014/main" id="{10DDF9C8-FBF5-C347-92FF-9CD86C9A463E}"/>
              </a:ext>
            </a:extLst>
          </p:cNvPr>
          <p:cNvCxnSpPr>
            <a:cxnSpLocks/>
          </p:cNvCxnSpPr>
          <p:nvPr/>
        </p:nvCxnSpPr>
        <p:spPr>
          <a:xfrm>
            <a:off x="4264094" y="5202112"/>
            <a:ext cx="3564505" cy="540666"/>
          </a:xfrm>
          <a:prstGeom prst="straightConnector1">
            <a:avLst/>
          </a:prstGeom>
          <a:ln w="25400">
            <a:solidFill>
              <a:srgbClr val="08418A"/>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8" name="文本框 87">
                <a:extLst>
                  <a:ext uri="{FF2B5EF4-FFF2-40B4-BE49-F238E27FC236}">
                    <a16:creationId xmlns:a16="http://schemas.microsoft.com/office/drawing/2014/main" id="{3EA0E479-7009-1D44-863F-EBA34481BBC4}"/>
                  </a:ext>
                </a:extLst>
              </p:cNvPr>
              <p:cNvSpPr txBox="1"/>
              <p:nvPr/>
            </p:nvSpPr>
            <p:spPr>
              <a:xfrm>
                <a:off x="5641472" y="4464353"/>
                <a:ext cx="1014507" cy="39299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kumimoji="1" lang="en-US" altLang="zh-CN" sz="1800" b="0" i="1" smtClean="0">
                          <a:latin typeface="Cambria Math" panose="02040503050406030204" pitchFamily="18" charset="0"/>
                        </a:rPr>
                        <m:t>𝑢</m:t>
                      </m:r>
                      <m:r>
                        <a:rPr kumimoji="1" lang="en-US" altLang="zh-CN" sz="1800" b="0" i="1" smtClean="0">
                          <a:latin typeface="Cambria Math" panose="02040503050406030204" pitchFamily="18" charset="0"/>
                        </a:rPr>
                        <m:t>,</m:t>
                      </m:r>
                      <m:sSup>
                        <m:sSupPr>
                          <m:ctrlPr>
                            <a:rPr kumimoji="1" lang="en-US" altLang="zh-CN" sz="1800" b="0" i="1" smtClean="0">
                              <a:latin typeface="Cambria Math" panose="02040503050406030204" pitchFamily="18" charset="0"/>
                            </a:rPr>
                          </m:ctrlPr>
                        </m:sSupPr>
                        <m:e>
                          <m:r>
                            <a:rPr kumimoji="1" lang="en-US" altLang="zh-CN" sz="1800" b="0" i="1" smtClean="0">
                              <a:latin typeface="Cambria Math" panose="02040503050406030204" pitchFamily="18" charset="0"/>
                            </a:rPr>
                            <m:t>𝑤</m:t>
                          </m:r>
                        </m:e>
                        <m:sup>
                          <m:r>
                            <a:rPr kumimoji="1" lang="en-US" altLang="zh-CN" sz="1800" b="0" i="1" smtClean="0">
                              <a:latin typeface="Cambria Math" panose="02040503050406030204" pitchFamily="18" charset="0"/>
                            </a:rPr>
                            <m:t>(1)</m:t>
                          </m:r>
                        </m:sup>
                      </m:sSup>
                    </m:oMath>
                  </m:oMathPara>
                </a14:m>
                <a:endParaRPr lang="zh-CN" altLang="en-US" dirty="0"/>
              </a:p>
            </p:txBody>
          </p:sp>
        </mc:Choice>
        <mc:Fallback xmlns="">
          <p:sp>
            <p:nvSpPr>
              <p:cNvPr id="88" name="文本框 87">
                <a:extLst>
                  <a:ext uri="{FF2B5EF4-FFF2-40B4-BE49-F238E27FC236}">
                    <a16:creationId xmlns:a16="http://schemas.microsoft.com/office/drawing/2014/main" id="{3EA0E479-7009-1D44-863F-EBA34481BBC4}"/>
                  </a:ext>
                </a:extLst>
              </p:cNvPr>
              <p:cNvSpPr txBox="1">
                <a:spLocks noRot="1" noChangeAspect="1" noMove="1" noResize="1" noEditPoints="1" noAdjustHandles="1" noChangeArrowheads="1" noChangeShapeType="1" noTextEdit="1"/>
              </p:cNvSpPr>
              <p:nvPr/>
            </p:nvSpPr>
            <p:spPr>
              <a:xfrm>
                <a:off x="5641472" y="4464353"/>
                <a:ext cx="1014507" cy="392993"/>
              </a:xfrm>
              <a:prstGeom prst="rect">
                <a:avLst/>
              </a:prstGeom>
              <a:blipFill>
                <a:blip r:embed="rId3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9" name="文本框 88">
                <a:extLst>
                  <a:ext uri="{FF2B5EF4-FFF2-40B4-BE49-F238E27FC236}">
                    <a16:creationId xmlns:a16="http://schemas.microsoft.com/office/drawing/2014/main" id="{C2C8F136-1394-CA4C-AF81-39ADC7C5EAC0}"/>
                  </a:ext>
                </a:extLst>
              </p:cNvPr>
              <p:cNvSpPr txBox="1"/>
              <p:nvPr/>
            </p:nvSpPr>
            <p:spPr>
              <a:xfrm>
                <a:off x="5641472" y="5116286"/>
                <a:ext cx="1014507" cy="39299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kumimoji="1" lang="en-US" altLang="zh-CN" sz="1800" b="0" i="1" smtClean="0">
                          <a:latin typeface="Cambria Math" panose="02040503050406030204" pitchFamily="18" charset="0"/>
                        </a:rPr>
                        <m:t>𝑢</m:t>
                      </m:r>
                      <m:r>
                        <a:rPr kumimoji="1" lang="en-US" altLang="zh-CN" sz="1800" b="0" i="1" smtClean="0">
                          <a:latin typeface="Cambria Math" panose="02040503050406030204" pitchFamily="18" charset="0"/>
                        </a:rPr>
                        <m:t>,</m:t>
                      </m:r>
                      <m:sSup>
                        <m:sSupPr>
                          <m:ctrlPr>
                            <a:rPr kumimoji="1" lang="en-US" altLang="zh-CN" sz="1800" b="0" i="1" smtClean="0">
                              <a:latin typeface="Cambria Math" panose="02040503050406030204" pitchFamily="18" charset="0"/>
                            </a:rPr>
                          </m:ctrlPr>
                        </m:sSupPr>
                        <m:e>
                          <m:r>
                            <a:rPr kumimoji="1" lang="en-US" altLang="zh-CN" sz="1800" b="0" i="1" smtClean="0">
                              <a:latin typeface="Cambria Math" panose="02040503050406030204" pitchFamily="18" charset="0"/>
                            </a:rPr>
                            <m:t>𝑤</m:t>
                          </m:r>
                        </m:e>
                        <m:sup>
                          <m:r>
                            <a:rPr kumimoji="1" lang="en-US" altLang="zh-CN" sz="1800" b="0" i="1" smtClean="0">
                              <a:latin typeface="Cambria Math" panose="02040503050406030204" pitchFamily="18" charset="0"/>
                            </a:rPr>
                            <m:t>(</m:t>
                          </m:r>
                          <m:r>
                            <a:rPr kumimoji="1" lang="en-US" altLang="zh-CN" sz="1800" b="0" i="1" smtClean="0">
                              <a:latin typeface="Cambria Math" panose="02040503050406030204" pitchFamily="18" charset="0"/>
                            </a:rPr>
                            <m:t>𝑛</m:t>
                          </m:r>
                          <m:r>
                            <a:rPr kumimoji="1" lang="en-US" altLang="zh-CN" sz="1800" b="0" i="1" smtClean="0">
                              <a:latin typeface="Cambria Math" panose="02040503050406030204" pitchFamily="18" charset="0"/>
                            </a:rPr>
                            <m:t>)</m:t>
                          </m:r>
                        </m:sup>
                      </m:sSup>
                    </m:oMath>
                  </m:oMathPara>
                </a14:m>
                <a:endParaRPr lang="zh-CN" altLang="en-US" dirty="0"/>
              </a:p>
            </p:txBody>
          </p:sp>
        </mc:Choice>
        <mc:Fallback xmlns="">
          <p:sp>
            <p:nvSpPr>
              <p:cNvPr id="89" name="文本框 88">
                <a:extLst>
                  <a:ext uri="{FF2B5EF4-FFF2-40B4-BE49-F238E27FC236}">
                    <a16:creationId xmlns:a16="http://schemas.microsoft.com/office/drawing/2014/main" id="{C2C8F136-1394-CA4C-AF81-39ADC7C5EAC0}"/>
                  </a:ext>
                </a:extLst>
              </p:cNvPr>
              <p:cNvSpPr txBox="1">
                <a:spLocks noRot="1" noChangeAspect="1" noMove="1" noResize="1" noEditPoints="1" noAdjustHandles="1" noChangeArrowheads="1" noChangeShapeType="1" noTextEdit="1"/>
              </p:cNvSpPr>
              <p:nvPr/>
            </p:nvSpPr>
            <p:spPr>
              <a:xfrm>
                <a:off x="5641472" y="5116286"/>
                <a:ext cx="1014507" cy="392993"/>
              </a:xfrm>
              <a:prstGeom prst="rect">
                <a:avLst/>
              </a:prstGeom>
              <a:blipFill>
                <a:blip r:embed="rId39"/>
                <a:stretch>
                  <a:fillRect/>
                </a:stretch>
              </a:blipFill>
            </p:spPr>
            <p:txBody>
              <a:bodyPr/>
              <a:lstStyle/>
              <a:p>
                <a:r>
                  <a:rPr lang="zh-CN" altLang="en-US">
                    <a:noFill/>
                  </a:rPr>
                  <a:t> </a:t>
                </a:r>
              </a:p>
            </p:txBody>
          </p:sp>
        </mc:Fallback>
      </mc:AlternateContent>
      <p:grpSp>
        <p:nvGrpSpPr>
          <p:cNvPr id="92" name="组合 91">
            <a:extLst>
              <a:ext uri="{FF2B5EF4-FFF2-40B4-BE49-F238E27FC236}">
                <a16:creationId xmlns:a16="http://schemas.microsoft.com/office/drawing/2014/main" id="{B3FFB875-99D5-B64E-AEE0-C2A0F8666441}"/>
              </a:ext>
            </a:extLst>
          </p:cNvPr>
          <p:cNvGrpSpPr/>
          <p:nvPr/>
        </p:nvGrpSpPr>
        <p:grpSpPr>
          <a:xfrm>
            <a:off x="942105" y="5611401"/>
            <a:ext cx="3223597" cy="496931"/>
            <a:chOff x="942105" y="5611401"/>
            <a:chExt cx="3223597" cy="496931"/>
          </a:xfrm>
        </p:grpSpPr>
        <p:sp>
          <p:nvSpPr>
            <p:cNvPr id="95" name="文本框 94">
              <a:extLst>
                <a:ext uri="{FF2B5EF4-FFF2-40B4-BE49-F238E27FC236}">
                  <a16:creationId xmlns:a16="http://schemas.microsoft.com/office/drawing/2014/main" id="{CB89C098-76B5-4540-893A-A66CBA53D88D}"/>
                </a:ext>
              </a:extLst>
            </p:cNvPr>
            <p:cNvSpPr txBox="1"/>
            <p:nvPr/>
          </p:nvSpPr>
          <p:spPr>
            <a:xfrm>
              <a:off x="942105" y="5611401"/>
              <a:ext cx="3223597" cy="496931"/>
            </a:xfrm>
            <a:prstGeom prst="rect">
              <a:avLst/>
            </a:prstGeom>
            <a:noFill/>
          </p:spPr>
          <p:txBody>
            <a:bodyPr wrap="square" rtlCol="0">
              <a:spAutoFit/>
            </a:bodyPr>
            <a:lstStyle/>
            <a:p>
              <a:pPr>
                <a:lnSpc>
                  <a:spcPct val="150000"/>
                </a:lnSpc>
              </a:pPr>
              <a:r>
                <a:rPr kumimoji="1" lang="en-US" altLang="zh-CN" sz="2000" dirty="0">
                  <a:latin typeface="Arial" charset="0"/>
                  <a:ea typeface="Arial" charset="0"/>
                  <a:cs typeface="Arial" charset="0"/>
                </a:rPr>
                <a:t>Generalization of [WRK17]</a:t>
              </a:r>
            </a:p>
          </p:txBody>
        </p:sp>
        <p:sp>
          <p:nvSpPr>
            <p:cNvPr id="91" name="圆角矩形 90">
              <a:extLst>
                <a:ext uri="{FF2B5EF4-FFF2-40B4-BE49-F238E27FC236}">
                  <a16:creationId xmlns:a16="http://schemas.microsoft.com/office/drawing/2014/main" id="{9F44F4A4-7EB3-FD48-8C5D-ACA2173D9A15}"/>
                </a:ext>
              </a:extLst>
            </p:cNvPr>
            <p:cNvSpPr/>
            <p:nvPr/>
          </p:nvSpPr>
          <p:spPr>
            <a:xfrm>
              <a:off x="942105" y="5704914"/>
              <a:ext cx="3173696" cy="403418"/>
            </a:xfrm>
            <a:prstGeom prst="round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
        <p:nvSpPr>
          <p:cNvPr id="98" name="文本框 97">
            <a:extLst>
              <a:ext uri="{FF2B5EF4-FFF2-40B4-BE49-F238E27FC236}">
                <a16:creationId xmlns:a16="http://schemas.microsoft.com/office/drawing/2014/main" id="{2FFFAD71-15EF-8B4A-AC62-53FF3EE2E834}"/>
              </a:ext>
            </a:extLst>
          </p:cNvPr>
          <p:cNvSpPr txBox="1"/>
          <p:nvPr/>
        </p:nvSpPr>
        <p:spPr>
          <a:xfrm>
            <a:off x="116870" y="6553088"/>
            <a:ext cx="12074410" cy="307777"/>
          </a:xfrm>
          <a:prstGeom prst="rect">
            <a:avLst/>
          </a:prstGeom>
          <a:noFill/>
        </p:spPr>
        <p:txBody>
          <a:bodyPr wrap="square" rtlCol="0">
            <a:spAutoFit/>
          </a:bodyPr>
          <a:lstStyle/>
          <a:p>
            <a:r>
              <a:rPr kumimoji="1" lang="en-US" altLang="zh-CN" sz="1400" dirty="0">
                <a:solidFill>
                  <a:schemeClr val="bg2">
                    <a:lumMod val="75000"/>
                  </a:schemeClr>
                </a:solidFill>
                <a:latin typeface="Times" pitchFamily="2" charset="0"/>
              </a:rPr>
              <a:t>[WRK17] ﻿﻿Xiao Wang, Samuel </a:t>
            </a:r>
            <a:r>
              <a:rPr kumimoji="1" lang="en-US" altLang="zh-CN" sz="1400" dirty="0" err="1">
                <a:solidFill>
                  <a:schemeClr val="bg2">
                    <a:lumMod val="75000"/>
                  </a:schemeClr>
                </a:solidFill>
                <a:latin typeface="Times" pitchFamily="2" charset="0"/>
              </a:rPr>
              <a:t>Ranellucci</a:t>
            </a:r>
            <a:r>
              <a:rPr kumimoji="1" lang="en-US" altLang="zh-CN" sz="1400" dirty="0">
                <a:solidFill>
                  <a:schemeClr val="bg2">
                    <a:lumMod val="75000"/>
                  </a:schemeClr>
                </a:solidFill>
                <a:latin typeface="Times" pitchFamily="2" charset="0"/>
              </a:rPr>
              <a:t>, and Jonathan Katz. Global-scale secure multiparty computation. ACM CCS 2017.</a:t>
            </a:r>
          </a:p>
        </p:txBody>
      </p:sp>
      <p:sp>
        <p:nvSpPr>
          <p:cNvPr id="2" name="椭圆 1">
            <a:extLst>
              <a:ext uri="{FF2B5EF4-FFF2-40B4-BE49-F238E27FC236}">
                <a16:creationId xmlns:a16="http://schemas.microsoft.com/office/drawing/2014/main" id="{D926259A-D6DC-3146-88E1-16E712CCB65D}"/>
              </a:ext>
            </a:extLst>
          </p:cNvPr>
          <p:cNvSpPr/>
          <p:nvPr/>
        </p:nvSpPr>
        <p:spPr>
          <a:xfrm>
            <a:off x="5675955" y="4472508"/>
            <a:ext cx="373729" cy="1147048"/>
          </a:xfrm>
          <a:prstGeom prst="ellipse">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9" name="文本框 78">
            <a:extLst>
              <a:ext uri="{FF2B5EF4-FFF2-40B4-BE49-F238E27FC236}">
                <a16:creationId xmlns:a16="http://schemas.microsoft.com/office/drawing/2014/main" id="{6575E2F1-E610-FE49-85D8-BB7C091279AE}"/>
              </a:ext>
            </a:extLst>
          </p:cNvPr>
          <p:cNvSpPr txBox="1"/>
          <p:nvPr/>
        </p:nvSpPr>
        <p:spPr>
          <a:xfrm>
            <a:off x="4450603" y="4172433"/>
            <a:ext cx="1412216" cy="496931"/>
          </a:xfrm>
          <a:prstGeom prst="rect">
            <a:avLst/>
          </a:prstGeom>
          <a:noFill/>
        </p:spPr>
        <p:txBody>
          <a:bodyPr wrap="square" rtlCol="0">
            <a:spAutoFit/>
          </a:bodyPr>
          <a:lstStyle/>
          <a:p>
            <a:pPr>
              <a:lnSpc>
                <a:spcPct val="150000"/>
              </a:lnSpc>
            </a:pPr>
            <a:r>
              <a:rPr kumimoji="1" lang="en-US" altLang="zh-CN" sz="2000" dirty="0">
                <a:latin typeface="Arial" charset="0"/>
                <a:ea typeface="Arial" charset="0"/>
                <a:cs typeface="Arial" charset="0"/>
              </a:rPr>
              <a:t>broadcast</a:t>
            </a:r>
          </a:p>
        </p:txBody>
      </p:sp>
    </p:spTree>
    <p:extLst>
      <p:ext uri="{BB962C8B-B14F-4D97-AF65-F5344CB8AC3E}">
        <p14:creationId xmlns:p14="http://schemas.microsoft.com/office/powerpoint/2010/main" val="992749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2"/>
                                        </p:tgtEl>
                                        <p:attrNameLst>
                                          <p:attrName>style.visibility</p:attrName>
                                        </p:attrNameLst>
                                      </p:cBhvr>
                                      <p:to>
                                        <p:strVal val="visible"/>
                                      </p:to>
                                    </p:set>
                                    <p:anim calcmode="lin" valueType="num">
                                      <p:cBhvr additive="base">
                                        <p:cTn id="13" dur="500" fill="hold"/>
                                        <p:tgtEl>
                                          <p:spTgt spid="32"/>
                                        </p:tgtEl>
                                        <p:attrNameLst>
                                          <p:attrName>ppt_x</p:attrName>
                                        </p:attrNameLst>
                                      </p:cBhvr>
                                      <p:tavLst>
                                        <p:tav tm="0">
                                          <p:val>
                                            <p:strVal val="#ppt_x"/>
                                          </p:val>
                                        </p:tav>
                                        <p:tav tm="100000">
                                          <p:val>
                                            <p:strVal val="#ppt_x"/>
                                          </p:val>
                                        </p:tav>
                                      </p:tavLst>
                                    </p:anim>
                                    <p:anim calcmode="lin" valueType="num">
                                      <p:cBhvr additive="base">
                                        <p:cTn id="14" dur="500" fill="hold"/>
                                        <p:tgtEl>
                                          <p:spTgt spid="32"/>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5"/>
                                        </p:tgtEl>
                                        <p:attrNameLst>
                                          <p:attrName>style.visibility</p:attrName>
                                        </p:attrNameLst>
                                      </p:cBhvr>
                                      <p:to>
                                        <p:strVal val="visible"/>
                                      </p:to>
                                    </p:set>
                                    <p:anim calcmode="lin" valueType="num">
                                      <p:cBhvr additive="base">
                                        <p:cTn id="17" dur="500" fill="hold"/>
                                        <p:tgtEl>
                                          <p:spTgt spid="45"/>
                                        </p:tgtEl>
                                        <p:attrNameLst>
                                          <p:attrName>ppt_x</p:attrName>
                                        </p:attrNameLst>
                                      </p:cBhvr>
                                      <p:tavLst>
                                        <p:tav tm="0">
                                          <p:val>
                                            <p:strVal val="#ppt_x"/>
                                          </p:val>
                                        </p:tav>
                                        <p:tav tm="100000">
                                          <p:val>
                                            <p:strVal val="#ppt_x"/>
                                          </p:val>
                                        </p:tav>
                                      </p:tavLst>
                                    </p:anim>
                                    <p:anim calcmode="lin" valueType="num">
                                      <p:cBhvr additive="base">
                                        <p:cTn id="18"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5"/>
                                        </p:tgtEl>
                                        <p:attrNameLst>
                                          <p:attrName>style.visibility</p:attrName>
                                        </p:attrNameLst>
                                      </p:cBhvr>
                                      <p:to>
                                        <p:strVal val="visible"/>
                                      </p:to>
                                    </p:set>
                                    <p:anim calcmode="lin" valueType="num">
                                      <p:cBhvr additive="base">
                                        <p:cTn id="23" dur="500" fill="hold"/>
                                        <p:tgtEl>
                                          <p:spTgt spid="35"/>
                                        </p:tgtEl>
                                        <p:attrNameLst>
                                          <p:attrName>ppt_x</p:attrName>
                                        </p:attrNameLst>
                                      </p:cBhvr>
                                      <p:tavLst>
                                        <p:tav tm="0">
                                          <p:val>
                                            <p:strVal val="#ppt_x"/>
                                          </p:val>
                                        </p:tav>
                                        <p:tav tm="100000">
                                          <p:val>
                                            <p:strVal val="#ppt_x"/>
                                          </p:val>
                                        </p:tav>
                                      </p:tavLst>
                                    </p:anim>
                                    <p:anim calcmode="lin" valueType="num">
                                      <p:cBhvr additive="base">
                                        <p:cTn id="24" dur="500" fill="hold"/>
                                        <p:tgtEl>
                                          <p:spTgt spid="3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additive="base">
                                        <p:cTn id="27" dur="500" fill="hold"/>
                                        <p:tgtEl>
                                          <p:spTgt spid="61"/>
                                        </p:tgtEl>
                                        <p:attrNameLst>
                                          <p:attrName>ppt_x</p:attrName>
                                        </p:attrNameLst>
                                      </p:cBhvr>
                                      <p:tavLst>
                                        <p:tav tm="0">
                                          <p:val>
                                            <p:strVal val="#ppt_x"/>
                                          </p:val>
                                        </p:tav>
                                        <p:tav tm="100000">
                                          <p:val>
                                            <p:strVal val="#ppt_x"/>
                                          </p:val>
                                        </p:tav>
                                      </p:tavLst>
                                    </p:anim>
                                    <p:anim calcmode="lin" valueType="num">
                                      <p:cBhvr additive="base">
                                        <p:cTn id="28" dur="500" fill="hold"/>
                                        <p:tgtEl>
                                          <p:spTgt spid="61"/>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500" fill="hold"/>
                                        <p:tgtEl>
                                          <p:spTgt spid="66"/>
                                        </p:tgtEl>
                                        <p:attrNameLst>
                                          <p:attrName>ppt_x</p:attrName>
                                        </p:attrNameLst>
                                      </p:cBhvr>
                                      <p:tavLst>
                                        <p:tav tm="0">
                                          <p:val>
                                            <p:strVal val="#ppt_x"/>
                                          </p:val>
                                        </p:tav>
                                        <p:tav tm="100000">
                                          <p:val>
                                            <p:strVal val="#ppt_x"/>
                                          </p:val>
                                        </p:tav>
                                      </p:tavLst>
                                    </p:anim>
                                    <p:anim calcmode="lin" valueType="num">
                                      <p:cBhvr additive="base">
                                        <p:cTn id="32" dur="500" fill="hold"/>
                                        <p:tgtEl>
                                          <p:spTgt spid="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additive="base">
                                        <p:cTn id="35" dur="500" fill="hold"/>
                                        <p:tgtEl>
                                          <p:spTgt spid="72"/>
                                        </p:tgtEl>
                                        <p:attrNameLst>
                                          <p:attrName>ppt_x</p:attrName>
                                        </p:attrNameLst>
                                      </p:cBhvr>
                                      <p:tavLst>
                                        <p:tav tm="0">
                                          <p:val>
                                            <p:strVal val="#ppt_x"/>
                                          </p:val>
                                        </p:tav>
                                        <p:tav tm="100000">
                                          <p:val>
                                            <p:strVal val="#ppt_x"/>
                                          </p:val>
                                        </p:tav>
                                      </p:tavLst>
                                    </p:anim>
                                    <p:anim calcmode="lin" valueType="num">
                                      <p:cBhvr additive="base">
                                        <p:cTn id="36" dur="500" fill="hold"/>
                                        <p:tgtEl>
                                          <p:spTgt spid="72"/>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9"/>
                                        </p:tgtEl>
                                        <p:attrNameLst>
                                          <p:attrName>style.visibility</p:attrName>
                                        </p:attrNameLst>
                                      </p:cBhvr>
                                      <p:to>
                                        <p:strVal val="visible"/>
                                      </p:to>
                                    </p:set>
                                    <p:anim calcmode="lin" valueType="num">
                                      <p:cBhvr additive="base">
                                        <p:cTn id="39" dur="500" fill="hold"/>
                                        <p:tgtEl>
                                          <p:spTgt spid="69"/>
                                        </p:tgtEl>
                                        <p:attrNameLst>
                                          <p:attrName>ppt_x</p:attrName>
                                        </p:attrNameLst>
                                      </p:cBhvr>
                                      <p:tavLst>
                                        <p:tav tm="0">
                                          <p:val>
                                            <p:strVal val="#ppt_x"/>
                                          </p:val>
                                        </p:tav>
                                        <p:tav tm="100000">
                                          <p:val>
                                            <p:strVal val="#ppt_x"/>
                                          </p:val>
                                        </p:tav>
                                      </p:tavLst>
                                    </p:anim>
                                    <p:anim calcmode="lin" valueType="num">
                                      <p:cBhvr additive="base">
                                        <p:cTn id="40" dur="500" fill="hold"/>
                                        <p:tgtEl>
                                          <p:spTgt spid="6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74"/>
                                        </p:tgtEl>
                                        <p:attrNameLst>
                                          <p:attrName>style.visibility</p:attrName>
                                        </p:attrNameLst>
                                      </p:cBhvr>
                                      <p:to>
                                        <p:strVal val="visible"/>
                                      </p:to>
                                    </p:set>
                                    <p:anim calcmode="lin" valueType="num">
                                      <p:cBhvr additive="base">
                                        <p:cTn id="43" dur="500" fill="hold"/>
                                        <p:tgtEl>
                                          <p:spTgt spid="74"/>
                                        </p:tgtEl>
                                        <p:attrNameLst>
                                          <p:attrName>ppt_x</p:attrName>
                                        </p:attrNameLst>
                                      </p:cBhvr>
                                      <p:tavLst>
                                        <p:tav tm="0">
                                          <p:val>
                                            <p:strVal val="#ppt_x"/>
                                          </p:val>
                                        </p:tav>
                                        <p:tav tm="100000">
                                          <p:val>
                                            <p:strVal val="#ppt_x"/>
                                          </p:val>
                                        </p:tav>
                                      </p:tavLst>
                                    </p:anim>
                                    <p:anim calcmode="lin" valueType="num">
                                      <p:cBhvr additive="base">
                                        <p:cTn id="44" dur="500" fill="hold"/>
                                        <p:tgtEl>
                                          <p:spTgt spid="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73"/>
                                        </p:tgtEl>
                                        <p:attrNameLst>
                                          <p:attrName>style.visibility</p:attrName>
                                        </p:attrNameLst>
                                      </p:cBhvr>
                                      <p:to>
                                        <p:strVal val="visible"/>
                                      </p:to>
                                    </p:set>
                                    <p:anim calcmode="lin" valueType="num">
                                      <p:cBhvr additive="base">
                                        <p:cTn id="47" dur="500" fill="hold"/>
                                        <p:tgtEl>
                                          <p:spTgt spid="73"/>
                                        </p:tgtEl>
                                        <p:attrNameLst>
                                          <p:attrName>ppt_x</p:attrName>
                                        </p:attrNameLst>
                                      </p:cBhvr>
                                      <p:tavLst>
                                        <p:tav tm="0">
                                          <p:val>
                                            <p:strVal val="#ppt_x"/>
                                          </p:val>
                                        </p:tav>
                                        <p:tav tm="100000">
                                          <p:val>
                                            <p:strVal val="#ppt_x"/>
                                          </p:val>
                                        </p:tav>
                                      </p:tavLst>
                                    </p:anim>
                                    <p:anim calcmode="lin" valueType="num">
                                      <p:cBhvr additive="base">
                                        <p:cTn id="48" dur="500" fill="hold"/>
                                        <p:tgtEl>
                                          <p:spTgt spid="73"/>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60"/>
                                        </p:tgtEl>
                                        <p:attrNameLst>
                                          <p:attrName>style.visibility</p:attrName>
                                        </p:attrNameLst>
                                      </p:cBhvr>
                                      <p:to>
                                        <p:strVal val="visible"/>
                                      </p:to>
                                    </p:set>
                                    <p:anim calcmode="lin" valueType="num">
                                      <p:cBhvr additive="base">
                                        <p:cTn id="53" dur="500" fill="hold"/>
                                        <p:tgtEl>
                                          <p:spTgt spid="60"/>
                                        </p:tgtEl>
                                        <p:attrNameLst>
                                          <p:attrName>ppt_x</p:attrName>
                                        </p:attrNameLst>
                                      </p:cBhvr>
                                      <p:tavLst>
                                        <p:tav tm="0">
                                          <p:val>
                                            <p:strVal val="#ppt_x"/>
                                          </p:val>
                                        </p:tav>
                                        <p:tav tm="100000">
                                          <p:val>
                                            <p:strVal val="#ppt_x"/>
                                          </p:val>
                                        </p:tav>
                                      </p:tavLst>
                                    </p:anim>
                                    <p:anim calcmode="lin" valueType="num">
                                      <p:cBhvr additive="base">
                                        <p:cTn id="54" dur="500" fill="hold"/>
                                        <p:tgtEl>
                                          <p:spTgt spid="60"/>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75"/>
                                        </p:tgtEl>
                                        <p:attrNameLst>
                                          <p:attrName>style.visibility</p:attrName>
                                        </p:attrNameLst>
                                      </p:cBhvr>
                                      <p:to>
                                        <p:strVal val="visible"/>
                                      </p:to>
                                    </p:set>
                                    <p:anim calcmode="lin" valueType="num">
                                      <p:cBhvr additive="base">
                                        <p:cTn id="57" dur="500" fill="hold"/>
                                        <p:tgtEl>
                                          <p:spTgt spid="75"/>
                                        </p:tgtEl>
                                        <p:attrNameLst>
                                          <p:attrName>ppt_x</p:attrName>
                                        </p:attrNameLst>
                                      </p:cBhvr>
                                      <p:tavLst>
                                        <p:tav tm="0">
                                          <p:val>
                                            <p:strVal val="#ppt_x"/>
                                          </p:val>
                                        </p:tav>
                                        <p:tav tm="100000">
                                          <p:val>
                                            <p:strVal val="#ppt_x"/>
                                          </p:val>
                                        </p:tav>
                                      </p:tavLst>
                                    </p:anim>
                                    <p:anim calcmode="lin" valueType="num">
                                      <p:cBhvr additive="base">
                                        <p:cTn id="58" dur="500" fill="hold"/>
                                        <p:tgtEl>
                                          <p:spTgt spid="75"/>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additive="base">
                                        <p:cTn id="61" dur="500" fill="hold"/>
                                        <p:tgtEl>
                                          <p:spTgt spid="76"/>
                                        </p:tgtEl>
                                        <p:attrNameLst>
                                          <p:attrName>ppt_x</p:attrName>
                                        </p:attrNameLst>
                                      </p:cBhvr>
                                      <p:tavLst>
                                        <p:tav tm="0">
                                          <p:val>
                                            <p:strVal val="#ppt_x"/>
                                          </p:val>
                                        </p:tav>
                                        <p:tav tm="100000">
                                          <p:val>
                                            <p:strVal val="#ppt_x"/>
                                          </p:val>
                                        </p:tav>
                                      </p:tavLst>
                                    </p:anim>
                                    <p:anim calcmode="lin" valueType="num">
                                      <p:cBhvr additive="base">
                                        <p:cTn id="62" dur="500" fill="hold"/>
                                        <p:tgtEl>
                                          <p:spTgt spid="76"/>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77"/>
                                        </p:tgtEl>
                                        <p:attrNameLst>
                                          <p:attrName>style.visibility</p:attrName>
                                        </p:attrNameLst>
                                      </p:cBhvr>
                                      <p:to>
                                        <p:strVal val="visible"/>
                                      </p:to>
                                    </p:set>
                                    <p:anim calcmode="lin" valueType="num">
                                      <p:cBhvr additive="base">
                                        <p:cTn id="65" dur="500" fill="hold"/>
                                        <p:tgtEl>
                                          <p:spTgt spid="77"/>
                                        </p:tgtEl>
                                        <p:attrNameLst>
                                          <p:attrName>ppt_x</p:attrName>
                                        </p:attrNameLst>
                                      </p:cBhvr>
                                      <p:tavLst>
                                        <p:tav tm="0">
                                          <p:val>
                                            <p:strVal val="#ppt_x"/>
                                          </p:val>
                                        </p:tav>
                                        <p:tav tm="100000">
                                          <p:val>
                                            <p:strVal val="#ppt_x"/>
                                          </p:val>
                                        </p:tav>
                                      </p:tavLst>
                                    </p:anim>
                                    <p:anim calcmode="lin" valueType="num">
                                      <p:cBhvr additive="base">
                                        <p:cTn id="66" dur="500" fill="hold"/>
                                        <p:tgtEl>
                                          <p:spTgt spid="77"/>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fill="hold"/>
                                        <p:tgtEl>
                                          <p:spTgt spid="78"/>
                                        </p:tgtEl>
                                        <p:attrNameLst>
                                          <p:attrName>ppt_x</p:attrName>
                                        </p:attrNameLst>
                                      </p:cBhvr>
                                      <p:tavLst>
                                        <p:tav tm="0">
                                          <p:val>
                                            <p:strVal val="#ppt_x"/>
                                          </p:val>
                                        </p:tav>
                                        <p:tav tm="100000">
                                          <p:val>
                                            <p:strVal val="#ppt_x"/>
                                          </p:val>
                                        </p:tav>
                                      </p:tavLst>
                                    </p:anim>
                                    <p:anim calcmode="lin" valueType="num">
                                      <p:cBhvr additive="base">
                                        <p:cTn id="70" dur="500" fill="hold"/>
                                        <p:tgtEl>
                                          <p:spTgt spid="78"/>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nodeType="clickEffect">
                                  <p:stCondLst>
                                    <p:cond delay="0"/>
                                  </p:stCondLst>
                                  <p:childTnLst>
                                    <p:set>
                                      <p:cBhvr>
                                        <p:cTn id="74" dur="1" fill="hold">
                                          <p:stCondLst>
                                            <p:cond delay="0"/>
                                          </p:stCondLst>
                                        </p:cTn>
                                        <p:tgtEl>
                                          <p:spTgt spid="83"/>
                                        </p:tgtEl>
                                        <p:attrNameLst>
                                          <p:attrName>style.visibility</p:attrName>
                                        </p:attrNameLst>
                                      </p:cBhvr>
                                      <p:to>
                                        <p:strVal val="visible"/>
                                      </p:to>
                                    </p:set>
                                    <p:anim calcmode="lin" valueType="num">
                                      <p:cBhvr additive="base">
                                        <p:cTn id="75" dur="500" fill="hold"/>
                                        <p:tgtEl>
                                          <p:spTgt spid="83"/>
                                        </p:tgtEl>
                                        <p:attrNameLst>
                                          <p:attrName>ppt_x</p:attrName>
                                        </p:attrNameLst>
                                      </p:cBhvr>
                                      <p:tavLst>
                                        <p:tav tm="0">
                                          <p:val>
                                            <p:strVal val="#ppt_x"/>
                                          </p:val>
                                        </p:tav>
                                        <p:tav tm="100000">
                                          <p:val>
                                            <p:strVal val="#ppt_x"/>
                                          </p:val>
                                        </p:tav>
                                      </p:tavLst>
                                    </p:anim>
                                    <p:anim calcmode="lin" valueType="num">
                                      <p:cBhvr additive="base">
                                        <p:cTn id="76" dur="500" fill="hold"/>
                                        <p:tgtEl>
                                          <p:spTgt spid="83"/>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80"/>
                                        </p:tgtEl>
                                        <p:attrNameLst>
                                          <p:attrName>style.visibility</p:attrName>
                                        </p:attrNameLst>
                                      </p:cBhvr>
                                      <p:to>
                                        <p:strVal val="visible"/>
                                      </p:to>
                                    </p:set>
                                    <p:anim calcmode="lin" valueType="num">
                                      <p:cBhvr additive="base">
                                        <p:cTn id="79" dur="500" fill="hold"/>
                                        <p:tgtEl>
                                          <p:spTgt spid="80"/>
                                        </p:tgtEl>
                                        <p:attrNameLst>
                                          <p:attrName>ppt_x</p:attrName>
                                        </p:attrNameLst>
                                      </p:cBhvr>
                                      <p:tavLst>
                                        <p:tav tm="0">
                                          <p:val>
                                            <p:strVal val="#ppt_x"/>
                                          </p:val>
                                        </p:tav>
                                        <p:tav tm="100000">
                                          <p:val>
                                            <p:strVal val="#ppt_x"/>
                                          </p:val>
                                        </p:tav>
                                      </p:tavLst>
                                    </p:anim>
                                    <p:anim calcmode="lin" valueType="num">
                                      <p:cBhvr additive="base">
                                        <p:cTn id="80" dur="500" fill="hold"/>
                                        <p:tgtEl>
                                          <p:spTgt spid="80"/>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
                                        </p:tgtEl>
                                        <p:attrNameLst>
                                          <p:attrName>style.visibility</p:attrName>
                                        </p:attrNameLst>
                                      </p:cBhvr>
                                      <p:to>
                                        <p:strVal val="visible"/>
                                      </p:to>
                                    </p:set>
                                    <p:anim calcmode="lin" valueType="num">
                                      <p:cBhvr additive="base">
                                        <p:cTn id="83" dur="500" fill="hold"/>
                                        <p:tgtEl>
                                          <p:spTgt spid="2"/>
                                        </p:tgtEl>
                                        <p:attrNameLst>
                                          <p:attrName>ppt_x</p:attrName>
                                        </p:attrNameLst>
                                      </p:cBhvr>
                                      <p:tavLst>
                                        <p:tav tm="0">
                                          <p:val>
                                            <p:strVal val="#ppt_x"/>
                                          </p:val>
                                        </p:tav>
                                        <p:tav tm="100000">
                                          <p:val>
                                            <p:strVal val="#ppt_x"/>
                                          </p:val>
                                        </p:tav>
                                      </p:tavLst>
                                    </p:anim>
                                    <p:anim calcmode="lin" valueType="num">
                                      <p:cBhvr additive="base">
                                        <p:cTn id="84" dur="500" fill="hold"/>
                                        <p:tgtEl>
                                          <p:spTgt spid="2"/>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88"/>
                                        </p:tgtEl>
                                        <p:attrNameLst>
                                          <p:attrName>style.visibility</p:attrName>
                                        </p:attrNameLst>
                                      </p:cBhvr>
                                      <p:to>
                                        <p:strVal val="visible"/>
                                      </p:to>
                                    </p:set>
                                    <p:anim calcmode="lin" valueType="num">
                                      <p:cBhvr additive="base">
                                        <p:cTn id="87" dur="500" fill="hold"/>
                                        <p:tgtEl>
                                          <p:spTgt spid="88"/>
                                        </p:tgtEl>
                                        <p:attrNameLst>
                                          <p:attrName>ppt_x</p:attrName>
                                        </p:attrNameLst>
                                      </p:cBhvr>
                                      <p:tavLst>
                                        <p:tav tm="0">
                                          <p:val>
                                            <p:strVal val="#ppt_x"/>
                                          </p:val>
                                        </p:tav>
                                        <p:tav tm="100000">
                                          <p:val>
                                            <p:strVal val="#ppt_x"/>
                                          </p:val>
                                        </p:tav>
                                      </p:tavLst>
                                    </p:anim>
                                    <p:anim calcmode="lin" valueType="num">
                                      <p:cBhvr additive="base">
                                        <p:cTn id="88" dur="500" fill="hold"/>
                                        <p:tgtEl>
                                          <p:spTgt spid="8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89"/>
                                        </p:tgtEl>
                                        <p:attrNameLst>
                                          <p:attrName>style.visibility</p:attrName>
                                        </p:attrNameLst>
                                      </p:cBhvr>
                                      <p:to>
                                        <p:strVal val="visible"/>
                                      </p:to>
                                    </p:set>
                                    <p:anim calcmode="lin" valueType="num">
                                      <p:cBhvr additive="base">
                                        <p:cTn id="91" dur="500" fill="hold"/>
                                        <p:tgtEl>
                                          <p:spTgt spid="89"/>
                                        </p:tgtEl>
                                        <p:attrNameLst>
                                          <p:attrName>ppt_x</p:attrName>
                                        </p:attrNameLst>
                                      </p:cBhvr>
                                      <p:tavLst>
                                        <p:tav tm="0">
                                          <p:val>
                                            <p:strVal val="#ppt_x"/>
                                          </p:val>
                                        </p:tav>
                                        <p:tav tm="100000">
                                          <p:val>
                                            <p:strVal val="#ppt_x"/>
                                          </p:val>
                                        </p:tav>
                                      </p:tavLst>
                                    </p:anim>
                                    <p:anim calcmode="lin" valueType="num">
                                      <p:cBhvr additive="base">
                                        <p:cTn id="92" dur="500" fill="hold"/>
                                        <p:tgtEl>
                                          <p:spTgt spid="89"/>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79"/>
                                        </p:tgtEl>
                                        <p:attrNameLst>
                                          <p:attrName>style.visibility</p:attrName>
                                        </p:attrNameLst>
                                      </p:cBhvr>
                                      <p:to>
                                        <p:strVal val="visible"/>
                                      </p:to>
                                    </p:set>
                                    <p:anim calcmode="lin" valueType="num">
                                      <p:cBhvr additive="base">
                                        <p:cTn id="95" dur="500" fill="hold"/>
                                        <p:tgtEl>
                                          <p:spTgt spid="79"/>
                                        </p:tgtEl>
                                        <p:attrNameLst>
                                          <p:attrName>ppt_x</p:attrName>
                                        </p:attrNameLst>
                                      </p:cBhvr>
                                      <p:tavLst>
                                        <p:tav tm="0">
                                          <p:val>
                                            <p:strVal val="#ppt_x"/>
                                          </p:val>
                                        </p:tav>
                                        <p:tav tm="100000">
                                          <p:val>
                                            <p:strVal val="#ppt_x"/>
                                          </p:val>
                                        </p:tav>
                                      </p:tavLst>
                                    </p:anim>
                                    <p:anim calcmode="lin" valueType="num">
                                      <p:cBhvr additive="base">
                                        <p:cTn id="96" dur="500" fill="hold"/>
                                        <p:tgtEl>
                                          <p:spTgt spid="79"/>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nodeType="clickEffect">
                                  <p:stCondLst>
                                    <p:cond delay="0"/>
                                  </p:stCondLst>
                                  <p:childTnLst>
                                    <p:set>
                                      <p:cBhvr>
                                        <p:cTn id="100" dur="1" fill="hold">
                                          <p:stCondLst>
                                            <p:cond delay="0"/>
                                          </p:stCondLst>
                                        </p:cTn>
                                        <p:tgtEl>
                                          <p:spTgt spid="92"/>
                                        </p:tgtEl>
                                        <p:attrNameLst>
                                          <p:attrName>style.visibility</p:attrName>
                                        </p:attrNameLst>
                                      </p:cBhvr>
                                      <p:to>
                                        <p:strVal val="visible"/>
                                      </p:to>
                                    </p:set>
                                    <p:anim calcmode="lin" valueType="num">
                                      <p:cBhvr additive="base">
                                        <p:cTn id="101" dur="500" fill="hold"/>
                                        <p:tgtEl>
                                          <p:spTgt spid="92"/>
                                        </p:tgtEl>
                                        <p:attrNameLst>
                                          <p:attrName>ppt_x</p:attrName>
                                        </p:attrNameLst>
                                      </p:cBhvr>
                                      <p:tavLst>
                                        <p:tav tm="0">
                                          <p:val>
                                            <p:strVal val="#ppt_x"/>
                                          </p:val>
                                        </p:tav>
                                        <p:tav tm="100000">
                                          <p:val>
                                            <p:strVal val="#ppt_x"/>
                                          </p:val>
                                        </p:tav>
                                      </p:tavLst>
                                    </p:anim>
                                    <p:anim calcmode="lin" valueType="num">
                                      <p:cBhvr additive="base">
                                        <p:cTn id="102" dur="500" fill="hold"/>
                                        <p:tgtEl>
                                          <p:spTgt spid="92"/>
                                        </p:tgtEl>
                                        <p:attrNameLst>
                                          <p:attrName>ppt_y</p:attrName>
                                        </p:attrNameLst>
                                      </p:cBhvr>
                                      <p:tavLst>
                                        <p:tav tm="0">
                                          <p:val>
                                            <p:strVal val="1+#ppt_h/2"/>
                                          </p:val>
                                        </p:tav>
                                        <p:tav tm="100000">
                                          <p:val>
                                            <p:strVal val="#ppt_y"/>
                                          </p:val>
                                        </p:tav>
                                      </p:tavLst>
                                    </p:anim>
                                  </p:childTnLst>
                                </p:cTn>
                              </p:par>
                              <p:par>
                                <p:cTn id="103" presetID="2" presetClass="entr" presetSubtype="4" fill="hold" grpId="0" nodeType="withEffect">
                                  <p:stCondLst>
                                    <p:cond delay="0"/>
                                  </p:stCondLst>
                                  <p:childTnLst>
                                    <p:set>
                                      <p:cBhvr>
                                        <p:cTn id="104" dur="1" fill="hold">
                                          <p:stCondLst>
                                            <p:cond delay="0"/>
                                          </p:stCondLst>
                                        </p:cTn>
                                        <p:tgtEl>
                                          <p:spTgt spid="98"/>
                                        </p:tgtEl>
                                        <p:attrNameLst>
                                          <p:attrName>style.visibility</p:attrName>
                                        </p:attrNameLst>
                                      </p:cBhvr>
                                      <p:to>
                                        <p:strVal val="visible"/>
                                      </p:to>
                                    </p:set>
                                    <p:anim calcmode="lin" valueType="num">
                                      <p:cBhvr additive="base">
                                        <p:cTn id="105" dur="500" fill="hold"/>
                                        <p:tgtEl>
                                          <p:spTgt spid="98"/>
                                        </p:tgtEl>
                                        <p:attrNameLst>
                                          <p:attrName>ppt_x</p:attrName>
                                        </p:attrNameLst>
                                      </p:cBhvr>
                                      <p:tavLst>
                                        <p:tav tm="0">
                                          <p:val>
                                            <p:strVal val="#ppt_x"/>
                                          </p:val>
                                        </p:tav>
                                        <p:tav tm="100000">
                                          <p:val>
                                            <p:strVal val="#ppt_x"/>
                                          </p:val>
                                        </p:tav>
                                      </p:tavLst>
                                    </p:anim>
                                    <p:anim calcmode="lin" valueType="num">
                                      <p:cBhvr additive="base">
                                        <p:cTn id="106"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60" grpId="0"/>
      <p:bldP spid="72" grpId="0"/>
      <p:bldP spid="73" grpId="0"/>
      <p:bldP spid="74" grpId="0"/>
      <p:bldP spid="75" grpId="0"/>
      <p:bldP spid="76" grpId="0"/>
      <p:bldP spid="77" grpId="0"/>
      <p:bldP spid="78" grpId="0"/>
      <p:bldP spid="88" grpId="0"/>
      <p:bldP spid="89" grpId="0"/>
      <p:bldP spid="98" grpId="0"/>
      <p:bldP spid="2" grpId="0" animBg="1"/>
      <p:bldP spid="7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5" name="组合 3">
            <a:extLst>
              <a:ext uri="{FF2B5EF4-FFF2-40B4-BE49-F238E27FC236}">
                <a16:creationId xmlns:a16="http://schemas.microsoft.com/office/drawing/2014/main" id="{A8620B76-98A7-47E6-B7E5-EB9CFB286886}"/>
              </a:ext>
            </a:extLst>
          </p:cNvPr>
          <p:cNvGrpSpPr>
            <a:grpSpLocks/>
          </p:cNvGrpSpPr>
          <p:nvPr/>
        </p:nvGrpSpPr>
        <p:grpSpPr bwMode="auto">
          <a:xfrm>
            <a:off x="0" y="337911"/>
            <a:ext cx="1312863" cy="471488"/>
            <a:chOff x="4831847" y="1415943"/>
            <a:chExt cx="1108990" cy="346728"/>
          </a:xfrm>
        </p:grpSpPr>
        <p:sp>
          <p:nvSpPr>
            <p:cNvPr id="5" name="任意多边形: 形状 4">
              <a:extLst>
                <a:ext uri="{FF2B5EF4-FFF2-40B4-BE49-F238E27FC236}">
                  <a16:creationId xmlns:a16="http://schemas.microsoft.com/office/drawing/2014/main" id="{B8FB2049-1008-4C5F-9771-98BBA7D85EAF}"/>
                </a:ext>
              </a:extLst>
            </p:cNvPr>
            <p:cNvSpPr/>
            <p:nvPr/>
          </p:nvSpPr>
          <p:spPr>
            <a:xfrm>
              <a:off x="4932421" y="1415943"/>
              <a:ext cx="1008416" cy="346728"/>
            </a:xfrm>
            <a:custGeom>
              <a:avLst/>
              <a:gdLst>
                <a:gd name="connsiteX0" fmla="*/ 0 w 1008421"/>
                <a:gd name="connsiteY0" fmla="*/ 0 h 346728"/>
                <a:gd name="connsiteX1" fmla="*/ 858142 w 1008421"/>
                <a:gd name="connsiteY1" fmla="*/ 0 h 346728"/>
                <a:gd name="connsiteX2" fmla="*/ 1008421 w 1008421"/>
                <a:gd name="connsiteY2" fmla="*/ 346728 h 346728"/>
                <a:gd name="connsiteX3" fmla="*/ 0 w 1008421"/>
                <a:gd name="connsiteY3" fmla="*/ 346728 h 346728"/>
              </a:gdLst>
              <a:ahLst/>
              <a:cxnLst>
                <a:cxn ang="0">
                  <a:pos x="connsiteX0" y="connsiteY0"/>
                </a:cxn>
                <a:cxn ang="0">
                  <a:pos x="connsiteX1" y="connsiteY1"/>
                </a:cxn>
                <a:cxn ang="0">
                  <a:pos x="connsiteX2" y="connsiteY2"/>
                </a:cxn>
                <a:cxn ang="0">
                  <a:pos x="connsiteX3" y="connsiteY3"/>
                </a:cxn>
              </a:cxnLst>
              <a:rect l="l" t="t" r="r" b="b"/>
              <a:pathLst>
                <a:path w="1008421" h="346728">
                  <a:moveTo>
                    <a:pt x="0" y="0"/>
                  </a:moveTo>
                  <a:lnTo>
                    <a:pt x="858142" y="0"/>
                  </a:lnTo>
                  <a:lnTo>
                    <a:pt x="1008421" y="346728"/>
                  </a:lnTo>
                  <a:lnTo>
                    <a:pt x="0" y="346728"/>
                  </a:lnTo>
                  <a:close/>
                </a:path>
              </a:pathLst>
            </a:custGeom>
            <a:solidFill>
              <a:srgbClr val="E9BE8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latin typeface="Roboto Regular"/>
                <a:ea typeface="思源黑体 CN Regular"/>
              </a:endParaRPr>
            </a:p>
          </p:txBody>
        </p:sp>
        <p:sp>
          <p:nvSpPr>
            <p:cNvPr id="6" name="任意多边形: 形状 5">
              <a:extLst>
                <a:ext uri="{FF2B5EF4-FFF2-40B4-BE49-F238E27FC236}">
                  <a16:creationId xmlns:a16="http://schemas.microsoft.com/office/drawing/2014/main" id="{A2F16EED-A923-4881-9725-3EA0DF1FEF5A}"/>
                </a:ext>
              </a:extLst>
            </p:cNvPr>
            <p:cNvSpPr/>
            <p:nvPr/>
          </p:nvSpPr>
          <p:spPr>
            <a:xfrm>
              <a:off x="4831847" y="1415943"/>
              <a:ext cx="1008416" cy="346728"/>
            </a:xfrm>
            <a:custGeom>
              <a:avLst/>
              <a:gdLst>
                <a:gd name="connsiteX0" fmla="*/ 0 w 1008421"/>
                <a:gd name="connsiteY0" fmla="*/ 0 h 346728"/>
                <a:gd name="connsiteX1" fmla="*/ 858142 w 1008421"/>
                <a:gd name="connsiteY1" fmla="*/ 0 h 346728"/>
                <a:gd name="connsiteX2" fmla="*/ 1008421 w 1008421"/>
                <a:gd name="connsiteY2" fmla="*/ 346728 h 346728"/>
                <a:gd name="connsiteX3" fmla="*/ 0 w 1008421"/>
                <a:gd name="connsiteY3" fmla="*/ 346728 h 346728"/>
              </a:gdLst>
              <a:ahLst/>
              <a:cxnLst>
                <a:cxn ang="0">
                  <a:pos x="connsiteX0" y="connsiteY0"/>
                </a:cxn>
                <a:cxn ang="0">
                  <a:pos x="connsiteX1" y="connsiteY1"/>
                </a:cxn>
                <a:cxn ang="0">
                  <a:pos x="connsiteX2" y="connsiteY2"/>
                </a:cxn>
                <a:cxn ang="0">
                  <a:pos x="connsiteX3" y="connsiteY3"/>
                </a:cxn>
              </a:cxnLst>
              <a:rect l="l" t="t" r="r" b="b"/>
              <a:pathLst>
                <a:path w="1008421" h="346728">
                  <a:moveTo>
                    <a:pt x="0" y="0"/>
                  </a:moveTo>
                  <a:lnTo>
                    <a:pt x="858142" y="0"/>
                  </a:lnTo>
                  <a:lnTo>
                    <a:pt x="1008421" y="346728"/>
                  </a:lnTo>
                  <a:lnTo>
                    <a:pt x="0" y="346728"/>
                  </a:lnTo>
                  <a:close/>
                </a:path>
              </a:pathLst>
            </a:custGeom>
            <a:gradFill>
              <a:gsLst>
                <a:gs pos="0">
                  <a:srgbClr val="00468E"/>
                </a:gs>
                <a:gs pos="100000">
                  <a:srgbClr val="002A7E"/>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latin typeface="Roboto Regular"/>
                <a:ea typeface="思源黑体 CN Regular"/>
              </a:endParaRPr>
            </a:p>
          </p:txBody>
        </p:sp>
      </p:grpSp>
      <p:cxnSp>
        <p:nvCxnSpPr>
          <p:cNvPr id="62" name="直接连接符 61">
            <a:extLst>
              <a:ext uri="{FF2B5EF4-FFF2-40B4-BE49-F238E27FC236}">
                <a16:creationId xmlns:a16="http://schemas.microsoft.com/office/drawing/2014/main" id="{C6ECD0A2-4899-4D3A-9DA3-2BFF7529ECD9}"/>
              </a:ext>
            </a:extLst>
          </p:cNvPr>
          <p:cNvCxnSpPr>
            <a:cxnSpLocks/>
          </p:cNvCxnSpPr>
          <p:nvPr/>
        </p:nvCxnSpPr>
        <p:spPr>
          <a:xfrm flipV="1">
            <a:off x="60637" y="782288"/>
            <a:ext cx="11640023" cy="33651"/>
          </a:xfrm>
          <a:prstGeom prst="line">
            <a:avLst/>
          </a:prstGeom>
          <a:noFill/>
          <a:ln w="3175">
            <a:gradFill>
              <a:gsLst>
                <a:gs pos="0">
                  <a:srgbClr val="00468E">
                    <a:alpha val="0"/>
                  </a:srgbClr>
                </a:gs>
                <a:gs pos="100000">
                  <a:srgbClr val="00468E"/>
                </a:gs>
              </a:gsLst>
              <a:lin ang="10800000" scaled="0"/>
            </a:gradFill>
          </a:ln>
        </p:spPr>
        <p:style>
          <a:lnRef idx="2">
            <a:schemeClr val="accent1">
              <a:shade val="50000"/>
            </a:schemeClr>
          </a:lnRef>
          <a:fillRef idx="1">
            <a:schemeClr val="accent1"/>
          </a:fillRef>
          <a:effectRef idx="0">
            <a:schemeClr val="accent1"/>
          </a:effectRef>
          <a:fontRef idx="minor">
            <a:schemeClr val="lt1"/>
          </a:fontRef>
        </p:style>
      </p:cxnSp>
      <p:sp>
        <p:nvSpPr>
          <p:cNvPr id="8207" name="文本框 16">
            <a:extLst>
              <a:ext uri="{FF2B5EF4-FFF2-40B4-BE49-F238E27FC236}">
                <a16:creationId xmlns:a16="http://schemas.microsoft.com/office/drawing/2014/main" id="{5363EDE1-E825-4751-B7D3-C23B887494A3}"/>
              </a:ext>
            </a:extLst>
          </p:cNvPr>
          <p:cNvSpPr txBox="1">
            <a:spLocks noChangeArrowheads="1"/>
          </p:cNvSpPr>
          <p:nvPr/>
        </p:nvSpPr>
        <p:spPr bwMode="auto">
          <a:xfrm>
            <a:off x="1331912" y="265113"/>
            <a:ext cx="967354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eaLnBrk="1" hangingPunct="1">
              <a:lnSpc>
                <a:spcPct val="100000"/>
              </a:lnSpc>
              <a:spcBef>
                <a:spcPct val="0"/>
              </a:spcBef>
              <a:buFontTx/>
              <a:buNone/>
            </a:pPr>
            <a:r>
              <a:rPr lang="en-US" altLang="zh-CN" sz="3200" b="1" dirty="0">
                <a:solidFill>
                  <a:srgbClr val="002A7E"/>
                </a:solidFill>
                <a:latin typeface="方正粗雅宋_GBK" pitchFamily="2" charset="-122"/>
                <a:ea typeface="方正粗雅宋_GBK" pitchFamily="2" charset="-122"/>
                <a:cs typeface="阿里巴巴普惠体 Medium" pitchFamily="18" charset="-122"/>
              </a:rPr>
              <a:t>Multiplication based on MV-VOLE</a:t>
            </a:r>
            <a:endParaRPr lang="zh-CN" altLang="en-US" sz="3200" b="1" dirty="0">
              <a:solidFill>
                <a:srgbClr val="FF0000"/>
              </a:solidFill>
              <a:latin typeface="方正粗雅宋_GBK" pitchFamily="2" charset="-122"/>
              <a:ea typeface="方正粗雅宋_GBK" pitchFamily="2" charset="-122"/>
              <a:cs typeface="阿里巴巴普惠体 Medium" pitchFamily="18" charset="-122"/>
            </a:endParaRPr>
          </a:p>
        </p:txBody>
      </p:sp>
      <mc:AlternateContent xmlns:mc="http://schemas.openxmlformats.org/markup-compatibility/2006" xmlns:a14="http://schemas.microsoft.com/office/drawing/2010/main">
        <mc:Choice Requires="a14">
          <p:sp>
            <p:nvSpPr>
              <p:cNvPr id="81" name="文本框 80">
                <a:extLst>
                  <a:ext uri="{FF2B5EF4-FFF2-40B4-BE49-F238E27FC236}">
                    <a16:creationId xmlns:a16="http://schemas.microsoft.com/office/drawing/2014/main" id="{D8CB00C8-FE4C-1343-8E04-589D333E1425}"/>
                  </a:ext>
                </a:extLst>
              </p:cNvPr>
              <p:cNvSpPr txBox="1"/>
              <p:nvPr/>
            </p:nvSpPr>
            <p:spPr>
              <a:xfrm>
                <a:off x="288230" y="870132"/>
                <a:ext cx="7357170" cy="496931"/>
              </a:xfrm>
              <a:prstGeom prst="rect">
                <a:avLst/>
              </a:prstGeom>
              <a:noFill/>
            </p:spPr>
            <p:txBody>
              <a:bodyPr wrap="square" rtlCol="0">
                <a:spAutoFit/>
              </a:bodyPr>
              <a:lstStyle/>
              <a:p>
                <a:pPr>
                  <a:lnSpc>
                    <a:spcPct val="150000"/>
                  </a:lnSpc>
                </a:pPr>
                <a:r>
                  <a:rPr kumimoji="1" lang="en-US" altLang="zh-CN" sz="2000" dirty="0">
                    <a:latin typeface="Arial" charset="0"/>
                    <a:ea typeface="Arial" charset="0"/>
                    <a:cs typeface="Arial" charset="0"/>
                  </a:rPr>
                  <a:t>Notation: MV-VOLE correlations are denoted in form of </a:t>
                </a:r>
                <a14:m>
                  <m:oMath xmlns:m="http://schemas.openxmlformats.org/officeDocument/2006/math">
                    <m:d>
                      <m:dPr>
                        <m:begChr m:val="⟦"/>
                        <m:endChr m:val="⟧"/>
                        <m:ctrlPr>
                          <a:rPr kumimoji="1" lang="en-US" altLang="zh-CN" sz="2000" b="0" i="1" smtClean="0">
                            <a:latin typeface="Cambria Math" panose="02040503050406030204" pitchFamily="18" charset="0"/>
                            <a:cs typeface="Arial" charset="0"/>
                          </a:rPr>
                        </m:ctrlPr>
                      </m:dPr>
                      <m:e>
                        <m:r>
                          <a:rPr kumimoji="1" lang="en-US" altLang="zh-CN" sz="2000" b="0" i="1" smtClean="0">
                            <a:latin typeface="Cambria Math" panose="02040503050406030204" pitchFamily="18" charset="0"/>
                            <a:cs typeface="Arial" charset="0"/>
                          </a:rPr>
                          <m:t>𝑥</m:t>
                        </m:r>
                      </m:e>
                    </m:d>
                  </m:oMath>
                </a14:m>
                <a:endParaRPr kumimoji="1" lang="en-US" altLang="zh-CN" sz="2000" dirty="0">
                  <a:latin typeface="Arial" charset="0"/>
                  <a:ea typeface="Arial" charset="0"/>
                  <a:cs typeface="Arial" charset="0"/>
                </a:endParaRPr>
              </a:p>
            </p:txBody>
          </p:sp>
        </mc:Choice>
        <mc:Fallback xmlns="">
          <p:sp>
            <p:nvSpPr>
              <p:cNvPr id="81" name="文本框 80">
                <a:extLst>
                  <a:ext uri="{FF2B5EF4-FFF2-40B4-BE49-F238E27FC236}">
                    <a16:creationId xmlns:a16="http://schemas.microsoft.com/office/drawing/2014/main" id="{D8CB00C8-FE4C-1343-8E04-589D333E1425}"/>
                  </a:ext>
                </a:extLst>
              </p:cNvPr>
              <p:cNvSpPr txBox="1">
                <a:spLocks noRot="1" noChangeAspect="1" noMove="1" noResize="1" noEditPoints="1" noAdjustHandles="1" noChangeArrowheads="1" noChangeShapeType="1" noTextEdit="1"/>
              </p:cNvSpPr>
              <p:nvPr/>
            </p:nvSpPr>
            <p:spPr>
              <a:xfrm>
                <a:off x="288230" y="870132"/>
                <a:ext cx="7357170" cy="496931"/>
              </a:xfrm>
              <a:prstGeom prst="rect">
                <a:avLst/>
              </a:prstGeom>
              <a:blipFill>
                <a:blip r:embed="rId3"/>
                <a:stretch>
                  <a:fillRect l="-862" b="-225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2" name="文本框 81">
                <a:extLst>
                  <a:ext uri="{FF2B5EF4-FFF2-40B4-BE49-F238E27FC236}">
                    <a16:creationId xmlns:a16="http://schemas.microsoft.com/office/drawing/2014/main" id="{14F3B8ED-7331-8E41-BF42-A9F0B317B2A4}"/>
                  </a:ext>
                </a:extLst>
              </p:cNvPr>
              <p:cNvSpPr txBox="1"/>
              <p:nvPr/>
            </p:nvSpPr>
            <p:spPr>
              <a:xfrm>
                <a:off x="288230" y="1421256"/>
                <a:ext cx="10309920" cy="1519262"/>
              </a:xfrm>
              <a:prstGeom prst="rect">
                <a:avLst/>
              </a:prstGeom>
              <a:noFill/>
            </p:spPr>
            <p:txBody>
              <a:bodyPr wrap="square" rtlCol="0">
                <a:spAutoFit/>
              </a:bodyPr>
              <a:lstStyle/>
              <a:p>
                <a:pPr>
                  <a:lnSpc>
                    <a:spcPct val="150000"/>
                  </a:lnSpc>
                </a:pPr>
                <a:r>
                  <a:rPr kumimoji="1" lang="en-US" altLang="zh-CN" sz="2000" dirty="0">
                    <a:latin typeface="Arial" charset="0"/>
                    <a:ea typeface="Arial" charset="0"/>
                    <a:cs typeface="Arial" charset="0"/>
                  </a:rPr>
                  <a:t>Given a multiplication gate with inputs </a:t>
                </a:r>
                <a14:m>
                  <m:oMath xmlns:m="http://schemas.openxmlformats.org/officeDocument/2006/math">
                    <m:d>
                      <m:dPr>
                        <m:begChr m:val="⟦"/>
                        <m:endChr m:val="⟧"/>
                        <m:ctrlPr>
                          <a:rPr kumimoji="1" lang="en-US" altLang="zh-CN" sz="2000" i="1">
                            <a:latin typeface="Cambria Math" panose="02040503050406030204" pitchFamily="18" charset="0"/>
                            <a:cs typeface="Arial" charset="0"/>
                          </a:rPr>
                        </m:ctrlPr>
                      </m:dPr>
                      <m:e>
                        <m:r>
                          <a:rPr kumimoji="1" lang="en-US" altLang="zh-CN" sz="2000" b="0" i="1" smtClean="0">
                            <a:latin typeface="Cambria Math" panose="02040503050406030204" pitchFamily="18" charset="0"/>
                            <a:cs typeface="Arial" charset="0"/>
                          </a:rPr>
                          <m:t>𝛼</m:t>
                        </m:r>
                      </m:e>
                    </m:d>
                    <m:r>
                      <a:rPr kumimoji="1" lang="en-US" altLang="zh-CN" sz="2000" b="0" i="1" smtClean="0">
                        <a:latin typeface="Cambria Math" panose="02040503050406030204" pitchFamily="18" charset="0"/>
                        <a:cs typeface="Arial" charset="0"/>
                      </a:rPr>
                      <m:t>,</m:t>
                    </m:r>
                    <m:d>
                      <m:dPr>
                        <m:begChr m:val="⟦"/>
                        <m:endChr m:val="⟧"/>
                        <m:ctrlPr>
                          <a:rPr kumimoji="1" lang="en-US" altLang="zh-CN" sz="2000" i="1">
                            <a:latin typeface="Cambria Math" panose="02040503050406030204" pitchFamily="18" charset="0"/>
                            <a:cs typeface="Arial" charset="0"/>
                          </a:rPr>
                        </m:ctrlPr>
                      </m:dPr>
                      <m:e>
                        <m:r>
                          <a:rPr kumimoji="1" lang="en-US" altLang="zh-CN" sz="2000" b="0" i="1" smtClean="0">
                            <a:latin typeface="Cambria Math" panose="02040503050406030204" pitchFamily="18" charset="0"/>
                            <a:cs typeface="Arial" charset="0"/>
                          </a:rPr>
                          <m:t>𝛽</m:t>
                        </m:r>
                      </m:e>
                    </m:d>
                  </m:oMath>
                </a14:m>
                <a:r>
                  <a:rPr kumimoji="1" lang="en-US" altLang="zh-CN" sz="2000" dirty="0">
                    <a:latin typeface="Arial" charset="0"/>
                    <a:ea typeface="Arial" charset="0"/>
                    <a:cs typeface="Arial" charset="0"/>
                  </a:rPr>
                  <a:t> and output </a:t>
                </a:r>
                <a14:m>
                  <m:oMath xmlns:m="http://schemas.openxmlformats.org/officeDocument/2006/math">
                    <m:d>
                      <m:dPr>
                        <m:begChr m:val="⟦"/>
                        <m:endChr m:val="⟧"/>
                        <m:ctrlPr>
                          <a:rPr kumimoji="1" lang="en-US" altLang="zh-CN" sz="2000" i="1">
                            <a:latin typeface="Cambria Math" panose="02040503050406030204" pitchFamily="18" charset="0"/>
                            <a:cs typeface="Arial" charset="0"/>
                          </a:rPr>
                        </m:ctrlPr>
                      </m:dPr>
                      <m:e>
                        <m:r>
                          <a:rPr kumimoji="1" lang="en-US" altLang="zh-CN" sz="2000" b="0" i="1" smtClean="0">
                            <a:latin typeface="Cambria Math" panose="02040503050406030204" pitchFamily="18" charset="0"/>
                            <a:cs typeface="Arial" charset="0"/>
                          </a:rPr>
                          <m:t>𝛾</m:t>
                        </m:r>
                      </m:e>
                    </m:d>
                  </m:oMath>
                </a14:m>
                <a:r>
                  <a:rPr kumimoji="1" lang="en-US" altLang="zh-CN" sz="2000" dirty="0">
                    <a:latin typeface="Arial" charset="0"/>
                    <a:ea typeface="Arial" charset="0"/>
                    <a:cs typeface="Arial" charset="0"/>
                  </a:rPr>
                  <a:t>, for each </a:t>
                </a:r>
                <a14:m>
                  <m:oMath xmlns:m="http://schemas.openxmlformats.org/officeDocument/2006/math">
                    <m:r>
                      <a:rPr kumimoji="1" lang="en-US" altLang="zh-CN" sz="2000" b="0" i="1" smtClean="0">
                        <a:latin typeface="Cambria Math" panose="02040503050406030204" pitchFamily="18" charset="0"/>
                        <a:ea typeface="Arial" charset="0"/>
                        <a:cs typeface="Arial" charset="0"/>
                      </a:rPr>
                      <m:t>𝑎</m:t>
                    </m:r>
                    <m:r>
                      <a:rPr kumimoji="1" lang="en-US" altLang="zh-CN" sz="2000" b="0" i="1" smtClean="0">
                        <a:latin typeface="Cambria Math" panose="02040503050406030204" pitchFamily="18" charset="0"/>
                        <a:ea typeface="Arial" charset="0"/>
                        <a:cs typeface="Arial" charset="0"/>
                      </a:rPr>
                      <m:t>∈</m:t>
                    </m:r>
                    <m:r>
                      <m:rPr>
                        <m:lit/>
                      </m:rPr>
                      <a:rPr kumimoji="1" lang="en-US" altLang="zh-CN" sz="2000" b="0" i="1" smtClean="0">
                        <a:latin typeface="Cambria Math" panose="02040503050406030204" pitchFamily="18" charset="0"/>
                        <a:ea typeface="Arial" charset="0"/>
                        <a:cs typeface="Arial" charset="0"/>
                      </a:rPr>
                      <m:t>{</m:t>
                    </m:r>
                    <m:r>
                      <a:rPr kumimoji="1" lang="en-US" altLang="zh-CN" sz="2000" b="0" i="1" smtClean="0">
                        <a:latin typeface="Cambria Math" panose="02040503050406030204" pitchFamily="18" charset="0"/>
                        <a:ea typeface="Arial" charset="0"/>
                        <a:cs typeface="Arial" charset="0"/>
                      </a:rPr>
                      <m:t>𝛼</m:t>
                    </m:r>
                    <m:r>
                      <a:rPr kumimoji="1" lang="en-US" altLang="zh-CN" sz="2000" b="0" i="1" smtClean="0">
                        <a:latin typeface="Cambria Math" panose="02040503050406030204" pitchFamily="18" charset="0"/>
                        <a:ea typeface="Arial" charset="0"/>
                        <a:cs typeface="Arial" charset="0"/>
                      </a:rPr>
                      <m:t>,</m:t>
                    </m:r>
                    <m:r>
                      <a:rPr kumimoji="1" lang="en-US" altLang="zh-CN" sz="2000" b="0" i="1" smtClean="0">
                        <a:latin typeface="Cambria Math" panose="02040503050406030204" pitchFamily="18" charset="0"/>
                        <a:ea typeface="Arial" charset="0"/>
                        <a:cs typeface="Arial" charset="0"/>
                      </a:rPr>
                      <m:t>𝛽</m:t>
                    </m:r>
                    <m:r>
                      <a:rPr kumimoji="1" lang="en-US" altLang="zh-CN" sz="2000" b="0" i="1" smtClean="0">
                        <a:latin typeface="Cambria Math" panose="02040503050406030204" pitchFamily="18" charset="0"/>
                        <a:ea typeface="Arial" charset="0"/>
                        <a:cs typeface="Arial" charset="0"/>
                      </a:rPr>
                      <m:t>,</m:t>
                    </m:r>
                    <m:r>
                      <a:rPr kumimoji="1" lang="en-US" altLang="zh-CN" sz="2000" b="0" i="1" smtClean="0">
                        <a:latin typeface="Cambria Math" panose="02040503050406030204" pitchFamily="18" charset="0"/>
                        <a:ea typeface="Arial" charset="0"/>
                        <a:cs typeface="Arial" charset="0"/>
                      </a:rPr>
                      <m:t>𝛾</m:t>
                    </m:r>
                    <m:r>
                      <m:rPr>
                        <m:lit/>
                      </m:rPr>
                      <a:rPr kumimoji="1" lang="en-US" altLang="zh-CN" sz="2000" b="0" i="1" smtClean="0">
                        <a:latin typeface="Cambria Math" panose="02040503050406030204" pitchFamily="18" charset="0"/>
                        <a:ea typeface="Arial" charset="0"/>
                        <a:cs typeface="Arial" charset="0"/>
                      </a:rPr>
                      <m:t>}</m:t>
                    </m:r>
                    <m:r>
                      <a:rPr kumimoji="1" lang="en-US" altLang="zh-CN" sz="2000" b="0" i="1" smtClean="0">
                        <a:latin typeface="Cambria Math" panose="02040503050406030204" pitchFamily="18" charset="0"/>
                        <a:ea typeface="Arial" charset="0"/>
                        <a:cs typeface="Arial" charset="0"/>
                      </a:rPr>
                      <m:t>,</m:t>
                    </m:r>
                    <m:r>
                      <a:rPr kumimoji="1" lang="en-US" altLang="zh-CN" sz="2000" b="0" i="1" smtClean="0">
                        <a:latin typeface="Cambria Math" panose="02040503050406030204" pitchFamily="18" charset="0"/>
                        <a:ea typeface="Arial" charset="0"/>
                        <a:cs typeface="Arial" charset="0"/>
                      </a:rPr>
                      <m:t>𝑗</m:t>
                    </m:r>
                    <m:r>
                      <a:rPr kumimoji="1" lang="en-US" altLang="zh-CN" sz="2000" b="0" i="1" smtClean="0">
                        <a:latin typeface="Cambria Math" panose="02040503050406030204" pitchFamily="18" charset="0"/>
                        <a:ea typeface="Arial" charset="0"/>
                        <a:cs typeface="Arial" charset="0"/>
                      </a:rPr>
                      <m:t>∈[</m:t>
                    </m:r>
                    <m:r>
                      <a:rPr kumimoji="1" lang="en-US" altLang="zh-CN" sz="2000" b="0" i="1" smtClean="0">
                        <a:latin typeface="Cambria Math" panose="02040503050406030204" pitchFamily="18" charset="0"/>
                        <a:ea typeface="Arial" charset="0"/>
                        <a:cs typeface="Arial" charset="0"/>
                      </a:rPr>
                      <m:t>𝑛</m:t>
                    </m:r>
                    <m:r>
                      <a:rPr kumimoji="1" lang="en-US" altLang="zh-CN" sz="2000" b="0" i="1" smtClean="0">
                        <a:latin typeface="Cambria Math" panose="02040503050406030204" pitchFamily="18" charset="0"/>
                        <a:ea typeface="Arial" charset="0"/>
                        <a:cs typeface="Arial" charset="0"/>
                      </a:rPr>
                      <m:t>]</m:t>
                    </m:r>
                  </m:oMath>
                </a14:m>
                <a:r>
                  <a:rPr kumimoji="1" lang="en-US" altLang="zh-CN" sz="2000" dirty="0">
                    <a:latin typeface="Arial" charset="0"/>
                    <a:ea typeface="Arial" charset="0"/>
                    <a:cs typeface="Arial" charset="0"/>
                  </a:rPr>
                  <a:t>, we assume the dealer </a:t>
                </a:r>
                <a14:m>
                  <m:oMath xmlns:m="http://schemas.openxmlformats.org/officeDocument/2006/math">
                    <m:r>
                      <a:rPr kumimoji="1" lang="en-US" altLang="zh-CN" sz="2000" b="0" i="1" smtClean="0">
                        <a:latin typeface="Cambria Math" panose="02040503050406030204" pitchFamily="18" charset="0"/>
                        <a:ea typeface="Arial" charset="0"/>
                        <a:cs typeface="Arial" charset="0"/>
                      </a:rPr>
                      <m:t>𝐷</m:t>
                    </m:r>
                  </m:oMath>
                </a14:m>
                <a:r>
                  <a:rPr kumimoji="1" lang="en-US" altLang="zh-CN" sz="2000" dirty="0">
                    <a:latin typeface="Arial" charset="0"/>
                    <a:ea typeface="Arial" charset="0"/>
                    <a:cs typeface="Arial" charset="0"/>
                  </a:rPr>
                  <a:t> holds </a:t>
                </a:r>
                <a14:m>
                  <m:oMath xmlns:m="http://schemas.openxmlformats.org/officeDocument/2006/math">
                    <m:sSub>
                      <m:sSubPr>
                        <m:ctrlPr>
                          <a:rPr kumimoji="1" lang="en-US" altLang="zh-CN" sz="2000" b="0" i="1" smtClean="0">
                            <a:latin typeface="Cambria Math" panose="02040503050406030204" pitchFamily="18" charset="0"/>
                            <a:ea typeface="Arial" charset="0"/>
                            <a:cs typeface="Arial" charset="0"/>
                          </a:rPr>
                        </m:ctrlPr>
                      </m:sSubPr>
                      <m:e>
                        <m:r>
                          <a:rPr kumimoji="1" lang="en-US" altLang="zh-CN" sz="2000" b="0" i="1" smtClean="0">
                            <a:latin typeface="Cambria Math" panose="02040503050406030204" pitchFamily="18" charset="0"/>
                            <a:ea typeface="Arial" charset="0"/>
                            <a:cs typeface="Arial" charset="0"/>
                          </a:rPr>
                          <m:t>𝑤</m:t>
                        </m:r>
                      </m:e>
                      <m:sub>
                        <m:r>
                          <a:rPr kumimoji="1" lang="en-US" altLang="zh-CN" sz="2000" b="0" i="1" smtClean="0">
                            <a:latin typeface="Cambria Math" panose="02040503050406030204" pitchFamily="18" charset="0"/>
                            <a:ea typeface="Arial" charset="0"/>
                            <a:cs typeface="Arial" charset="0"/>
                          </a:rPr>
                          <m:t>𝑎</m:t>
                        </m:r>
                      </m:sub>
                    </m:sSub>
                    <m:r>
                      <a:rPr kumimoji="1" lang="en-US" altLang="zh-CN" sz="2000" b="0" i="1" smtClean="0">
                        <a:latin typeface="Cambria Math" panose="02040503050406030204" pitchFamily="18" charset="0"/>
                        <a:ea typeface="Arial" charset="0"/>
                        <a:cs typeface="Arial" charset="0"/>
                      </a:rPr>
                      <m:t>,</m:t>
                    </m:r>
                    <m:sSubSup>
                      <m:sSubSupPr>
                        <m:ctrlPr>
                          <a:rPr kumimoji="1" lang="en-US" altLang="zh-CN" sz="2000" b="0" i="1" smtClean="0">
                            <a:latin typeface="Cambria Math" panose="02040503050406030204" pitchFamily="18" charset="0"/>
                            <a:ea typeface="Arial" charset="0"/>
                            <a:cs typeface="Arial" charset="0"/>
                          </a:rPr>
                        </m:ctrlPr>
                      </m:sSubSupPr>
                      <m:e>
                        <m:r>
                          <a:rPr kumimoji="1" lang="en-US" altLang="zh-CN" sz="2000" b="0" i="1" smtClean="0">
                            <a:latin typeface="Cambria Math" panose="02040503050406030204" pitchFamily="18" charset="0"/>
                            <a:ea typeface="Arial" charset="0"/>
                            <a:cs typeface="Arial" charset="0"/>
                          </a:rPr>
                          <m:t>𝑚</m:t>
                        </m:r>
                      </m:e>
                      <m:sub>
                        <m:r>
                          <a:rPr kumimoji="1" lang="en-US" altLang="zh-CN" sz="2000" b="0" i="1" smtClean="0">
                            <a:latin typeface="Cambria Math" panose="02040503050406030204" pitchFamily="18" charset="0"/>
                            <a:ea typeface="Arial" charset="0"/>
                            <a:cs typeface="Arial" charset="0"/>
                          </a:rPr>
                          <m:t>𝑎</m:t>
                        </m:r>
                      </m:sub>
                      <m:sup>
                        <m:r>
                          <a:rPr kumimoji="1" lang="en-US" altLang="zh-CN" sz="2000" b="0" i="1" smtClean="0">
                            <a:latin typeface="Cambria Math" panose="02040503050406030204" pitchFamily="18" charset="0"/>
                            <a:ea typeface="Arial" charset="0"/>
                            <a:cs typeface="Arial" charset="0"/>
                          </a:rPr>
                          <m:t>(</m:t>
                        </m:r>
                        <m:r>
                          <a:rPr kumimoji="1" lang="en-US" altLang="zh-CN" sz="2000" b="0" i="1" smtClean="0">
                            <a:latin typeface="Cambria Math" panose="02040503050406030204" pitchFamily="18" charset="0"/>
                            <a:ea typeface="Arial" charset="0"/>
                            <a:cs typeface="Arial" charset="0"/>
                          </a:rPr>
                          <m:t>𝑗</m:t>
                        </m:r>
                        <m:r>
                          <a:rPr kumimoji="1" lang="en-US" altLang="zh-CN" sz="2000" b="0" i="1" smtClean="0">
                            <a:latin typeface="Cambria Math" panose="02040503050406030204" pitchFamily="18" charset="0"/>
                            <a:ea typeface="Arial" charset="0"/>
                            <a:cs typeface="Arial" charset="0"/>
                          </a:rPr>
                          <m:t>)</m:t>
                        </m:r>
                      </m:sup>
                    </m:sSubSup>
                  </m:oMath>
                </a14:m>
                <a:r>
                  <a:rPr kumimoji="1" lang="en-US" altLang="zh-CN" sz="2000" dirty="0">
                    <a:latin typeface="Arial" charset="0"/>
                    <a:ea typeface="Arial" charset="0"/>
                    <a:cs typeface="Arial" charset="0"/>
                  </a:rPr>
                  <a:t> and the </a:t>
                </a:r>
                <a14:m>
                  <m:oMath xmlns:m="http://schemas.openxmlformats.org/officeDocument/2006/math">
                    <m:r>
                      <a:rPr kumimoji="1" lang="en-US" altLang="zh-CN" sz="2000" b="0" i="1" smtClean="0">
                        <a:latin typeface="Cambria Math" panose="02040503050406030204" pitchFamily="18" charset="0"/>
                        <a:ea typeface="Arial" charset="0"/>
                        <a:cs typeface="Arial" charset="0"/>
                      </a:rPr>
                      <m:t>𝑗</m:t>
                    </m:r>
                  </m:oMath>
                </a14:m>
                <a:r>
                  <a:rPr kumimoji="1" lang="en-US" altLang="zh-CN" sz="2000" dirty="0">
                    <a:latin typeface="Arial" charset="0"/>
                    <a:ea typeface="Arial" charset="0"/>
                    <a:cs typeface="Arial" charset="0"/>
                  </a:rPr>
                  <a:t>-</a:t>
                </a:r>
                <a:r>
                  <a:rPr kumimoji="1" lang="en-US" altLang="zh-CN" sz="2000" dirty="0" err="1">
                    <a:latin typeface="Arial" charset="0"/>
                    <a:ea typeface="Arial" charset="0"/>
                    <a:cs typeface="Arial" charset="0"/>
                  </a:rPr>
                  <a:t>th</a:t>
                </a:r>
                <a:r>
                  <a:rPr kumimoji="1" lang="en-US" altLang="zh-CN" sz="2000" dirty="0">
                    <a:latin typeface="Arial" charset="0"/>
                    <a:ea typeface="Arial" charset="0"/>
                    <a:cs typeface="Arial" charset="0"/>
                  </a:rPr>
                  <a:t> verifier </a:t>
                </a:r>
                <a14:m>
                  <m:oMath xmlns:m="http://schemas.openxmlformats.org/officeDocument/2006/math">
                    <m:sSub>
                      <m:sSubPr>
                        <m:ctrlPr>
                          <a:rPr kumimoji="1" lang="en-US" altLang="zh-CN" sz="2000" b="0" i="1" smtClean="0">
                            <a:latin typeface="Cambria Math" panose="02040503050406030204" pitchFamily="18" charset="0"/>
                            <a:ea typeface="Arial" charset="0"/>
                            <a:cs typeface="Arial" charset="0"/>
                          </a:rPr>
                        </m:ctrlPr>
                      </m:sSubPr>
                      <m:e>
                        <m:r>
                          <a:rPr kumimoji="1" lang="en-US" altLang="zh-CN" sz="2000" b="0" i="1" smtClean="0">
                            <a:latin typeface="Cambria Math" panose="02040503050406030204" pitchFamily="18" charset="0"/>
                            <a:ea typeface="Arial" charset="0"/>
                            <a:cs typeface="Arial" charset="0"/>
                          </a:rPr>
                          <m:t>𝑉</m:t>
                        </m:r>
                      </m:e>
                      <m:sub>
                        <m:r>
                          <a:rPr kumimoji="1" lang="en-US" altLang="zh-CN" sz="2000" b="0" i="1" smtClean="0">
                            <a:latin typeface="Cambria Math" panose="02040503050406030204" pitchFamily="18" charset="0"/>
                            <a:ea typeface="Arial" charset="0"/>
                            <a:cs typeface="Arial" charset="0"/>
                          </a:rPr>
                          <m:t>𝑗</m:t>
                        </m:r>
                      </m:sub>
                    </m:sSub>
                  </m:oMath>
                </a14:m>
                <a:r>
                  <a:rPr kumimoji="1" lang="en-US" altLang="zh-CN" sz="2000" dirty="0">
                    <a:latin typeface="Arial" charset="0"/>
                    <a:ea typeface="Arial" charset="0"/>
                    <a:cs typeface="Arial" charset="0"/>
                  </a:rPr>
                  <a:t> holds </a:t>
                </a:r>
                <a14:m>
                  <m:oMath xmlns:m="http://schemas.openxmlformats.org/officeDocument/2006/math">
                    <m:sSup>
                      <m:sSupPr>
                        <m:ctrlPr>
                          <a:rPr kumimoji="1" lang="en-US" altLang="zh-CN" sz="2000" b="0" i="1" smtClean="0">
                            <a:latin typeface="Cambria Math" panose="02040503050406030204" pitchFamily="18" charset="0"/>
                            <a:ea typeface="Arial" charset="0"/>
                            <a:cs typeface="Arial" charset="0"/>
                          </a:rPr>
                        </m:ctrlPr>
                      </m:sSupPr>
                      <m:e>
                        <m:r>
                          <m:rPr>
                            <m:sty m:val="p"/>
                          </m:rPr>
                          <a:rPr kumimoji="1" lang="en-US" altLang="zh-CN" sz="2000" i="0" smtClean="0">
                            <a:latin typeface="Cambria Math" panose="02040503050406030204" pitchFamily="18" charset="0"/>
                            <a:ea typeface="Arial" charset="0"/>
                            <a:cs typeface="Arial" charset="0"/>
                          </a:rPr>
                          <m:t>Δ</m:t>
                        </m:r>
                      </m:e>
                      <m:sup>
                        <m:r>
                          <a:rPr kumimoji="1" lang="en-US" altLang="zh-CN" sz="2000" b="0" i="1" smtClean="0">
                            <a:latin typeface="Cambria Math" panose="02040503050406030204" pitchFamily="18" charset="0"/>
                            <a:ea typeface="Arial" charset="0"/>
                            <a:cs typeface="Arial" charset="0"/>
                          </a:rPr>
                          <m:t>(</m:t>
                        </m:r>
                        <m:r>
                          <a:rPr kumimoji="1" lang="en-US" altLang="zh-CN" sz="2000" b="0" i="1" smtClean="0">
                            <a:latin typeface="Cambria Math" panose="02040503050406030204" pitchFamily="18" charset="0"/>
                            <a:ea typeface="Arial" charset="0"/>
                            <a:cs typeface="Arial" charset="0"/>
                          </a:rPr>
                          <m:t>𝑗</m:t>
                        </m:r>
                        <m:r>
                          <a:rPr kumimoji="1" lang="en-US" altLang="zh-CN" sz="2000" b="0" i="1" smtClean="0">
                            <a:latin typeface="Cambria Math" panose="02040503050406030204" pitchFamily="18" charset="0"/>
                            <a:ea typeface="Arial" charset="0"/>
                            <a:cs typeface="Arial" charset="0"/>
                          </a:rPr>
                          <m:t>)</m:t>
                        </m:r>
                      </m:sup>
                    </m:sSup>
                    <m:r>
                      <a:rPr kumimoji="1" lang="en-US" altLang="zh-CN" sz="2000" i="1">
                        <a:latin typeface="Cambria Math" panose="02040503050406030204" pitchFamily="18" charset="0"/>
                        <a:ea typeface="Arial" charset="0"/>
                        <a:cs typeface="Arial" charset="0"/>
                      </a:rPr>
                      <m:t>,</m:t>
                    </m:r>
                    <m:sSubSup>
                      <m:sSubSupPr>
                        <m:ctrlPr>
                          <a:rPr kumimoji="1" lang="en-US" altLang="zh-CN" sz="2000" i="1">
                            <a:latin typeface="Cambria Math" panose="02040503050406030204" pitchFamily="18" charset="0"/>
                            <a:ea typeface="Arial" charset="0"/>
                            <a:cs typeface="Arial" charset="0"/>
                          </a:rPr>
                        </m:ctrlPr>
                      </m:sSubSupPr>
                      <m:e>
                        <m:r>
                          <a:rPr kumimoji="1" lang="en-US" altLang="zh-CN" sz="2000" b="0" i="1" smtClean="0">
                            <a:latin typeface="Cambria Math" panose="02040503050406030204" pitchFamily="18" charset="0"/>
                            <a:ea typeface="Arial" charset="0"/>
                            <a:cs typeface="Arial" charset="0"/>
                          </a:rPr>
                          <m:t>𝑘</m:t>
                        </m:r>
                      </m:e>
                      <m:sub>
                        <m:r>
                          <a:rPr kumimoji="1" lang="en-US" altLang="zh-CN" sz="2000" i="1">
                            <a:latin typeface="Cambria Math" panose="02040503050406030204" pitchFamily="18" charset="0"/>
                            <a:ea typeface="Arial" charset="0"/>
                            <a:cs typeface="Arial" charset="0"/>
                          </a:rPr>
                          <m:t>𝑎</m:t>
                        </m:r>
                      </m:sub>
                      <m:sup>
                        <m:r>
                          <a:rPr kumimoji="1" lang="en-US" altLang="zh-CN" sz="2000" i="1">
                            <a:latin typeface="Cambria Math" panose="02040503050406030204" pitchFamily="18" charset="0"/>
                            <a:ea typeface="Arial" charset="0"/>
                            <a:cs typeface="Arial" charset="0"/>
                          </a:rPr>
                          <m:t>(</m:t>
                        </m:r>
                        <m:r>
                          <a:rPr kumimoji="1" lang="en-US" altLang="zh-CN" sz="2000" i="1">
                            <a:latin typeface="Cambria Math" panose="02040503050406030204" pitchFamily="18" charset="0"/>
                            <a:ea typeface="Arial" charset="0"/>
                            <a:cs typeface="Arial" charset="0"/>
                          </a:rPr>
                          <m:t>𝑗</m:t>
                        </m:r>
                        <m:r>
                          <a:rPr kumimoji="1" lang="en-US" altLang="zh-CN" sz="2000" i="1">
                            <a:latin typeface="Cambria Math" panose="02040503050406030204" pitchFamily="18" charset="0"/>
                            <a:ea typeface="Arial" charset="0"/>
                            <a:cs typeface="Arial" charset="0"/>
                          </a:rPr>
                          <m:t>)</m:t>
                        </m:r>
                      </m:sup>
                    </m:sSubSup>
                  </m:oMath>
                </a14:m>
                <a:r>
                  <a:rPr kumimoji="1" lang="en-US" altLang="zh-CN" sz="2000" dirty="0">
                    <a:latin typeface="Arial" charset="0"/>
                    <a:ea typeface="Arial" charset="0"/>
                    <a:cs typeface="Arial" charset="0"/>
                  </a:rPr>
                  <a:t>.</a:t>
                </a:r>
              </a:p>
              <a:p>
                <a:pPr>
                  <a:lnSpc>
                    <a:spcPct val="150000"/>
                  </a:lnSpc>
                </a:pPr>
                <a:endParaRPr kumimoji="1" lang="en-US" altLang="zh-CN" sz="2000" dirty="0">
                  <a:latin typeface="Arial" charset="0"/>
                  <a:ea typeface="Arial" charset="0"/>
                  <a:cs typeface="Arial" charset="0"/>
                </a:endParaRPr>
              </a:p>
            </p:txBody>
          </p:sp>
        </mc:Choice>
        <mc:Fallback xmlns="">
          <p:sp>
            <p:nvSpPr>
              <p:cNvPr id="82" name="文本框 81">
                <a:extLst>
                  <a:ext uri="{FF2B5EF4-FFF2-40B4-BE49-F238E27FC236}">
                    <a16:creationId xmlns:a16="http://schemas.microsoft.com/office/drawing/2014/main" id="{14F3B8ED-7331-8E41-BF42-A9F0B317B2A4}"/>
                  </a:ext>
                </a:extLst>
              </p:cNvPr>
              <p:cNvSpPr txBox="1">
                <a:spLocks noRot="1" noChangeAspect="1" noMove="1" noResize="1" noEditPoints="1" noAdjustHandles="1" noChangeArrowheads="1" noChangeShapeType="1" noTextEdit="1"/>
              </p:cNvSpPr>
              <p:nvPr/>
            </p:nvSpPr>
            <p:spPr>
              <a:xfrm>
                <a:off x="288230" y="1421256"/>
                <a:ext cx="10309920" cy="1519262"/>
              </a:xfrm>
              <a:prstGeom prst="rect">
                <a:avLst/>
              </a:prstGeom>
              <a:blipFill>
                <a:blip r:embed="rId4"/>
                <a:stretch>
                  <a:fillRect l="-615"/>
                </a:stretch>
              </a:blipFill>
            </p:spPr>
            <p:txBody>
              <a:bodyPr/>
              <a:lstStyle/>
              <a:p>
                <a:r>
                  <a:rPr lang="zh-CN" altLang="en-US">
                    <a:noFill/>
                  </a:rPr>
                  <a:t> </a:t>
                </a:r>
              </a:p>
            </p:txBody>
          </p:sp>
        </mc:Fallback>
      </mc:AlternateContent>
      <p:grpSp>
        <p:nvGrpSpPr>
          <p:cNvPr id="23" name="组合 22">
            <a:extLst>
              <a:ext uri="{FF2B5EF4-FFF2-40B4-BE49-F238E27FC236}">
                <a16:creationId xmlns:a16="http://schemas.microsoft.com/office/drawing/2014/main" id="{8A1CA767-AB04-AA4A-98CF-3730C5EA27B1}"/>
              </a:ext>
            </a:extLst>
          </p:cNvPr>
          <p:cNvGrpSpPr/>
          <p:nvPr/>
        </p:nvGrpSpPr>
        <p:grpSpPr>
          <a:xfrm>
            <a:off x="0" y="2569673"/>
            <a:ext cx="10624456" cy="1718653"/>
            <a:chOff x="-158750" y="2565495"/>
            <a:chExt cx="10624456" cy="1718653"/>
          </a:xfrm>
        </p:grpSpPr>
        <mc:AlternateContent xmlns:mc="http://schemas.openxmlformats.org/markup-compatibility/2006" xmlns:a14="http://schemas.microsoft.com/office/drawing/2010/main">
          <mc:Choice Requires="a14">
            <p:sp>
              <p:nvSpPr>
                <p:cNvPr id="84" name="文本框 83">
                  <a:extLst>
                    <a:ext uri="{FF2B5EF4-FFF2-40B4-BE49-F238E27FC236}">
                      <a16:creationId xmlns:a16="http://schemas.microsoft.com/office/drawing/2014/main" id="{21603C09-5C50-A643-B28F-027A70459D66}"/>
                    </a:ext>
                  </a:extLst>
                </p:cNvPr>
                <p:cNvSpPr txBox="1"/>
                <p:nvPr/>
              </p:nvSpPr>
              <p:spPr>
                <a:xfrm>
                  <a:off x="-158750" y="2565495"/>
                  <a:ext cx="6572250" cy="49988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kumimoji="1" lang="en-US" altLang="zh-CN" sz="2000" b="0" i="1" smtClean="0">
                                <a:latin typeface="Cambria Math" panose="02040503050406030204" pitchFamily="18" charset="0"/>
                                <a:ea typeface="Arial" charset="0"/>
                                <a:cs typeface="Arial" charset="0"/>
                              </a:rPr>
                            </m:ctrlPr>
                          </m:sSupPr>
                          <m:e>
                            <m:r>
                              <a:rPr kumimoji="1" lang="en-US" altLang="zh-CN" sz="2000" b="0" i="1" smtClean="0">
                                <a:latin typeface="Cambria Math" panose="02040503050406030204" pitchFamily="18" charset="0"/>
                                <a:ea typeface="Arial" charset="0"/>
                                <a:cs typeface="Arial" charset="0"/>
                              </a:rPr>
                              <m:t>𝐵</m:t>
                            </m:r>
                          </m:e>
                          <m:sup>
                            <m:r>
                              <a:rPr kumimoji="1" lang="en-US" altLang="zh-CN" sz="2000" b="0" i="1" smtClean="0">
                                <a:latin typeface="Cambria Math" panose="02040503050406030204" pitchFamily="18" charset="0"/>
                                <a:ea typeface="Arial" charset="0"/>
                                <a:cs typeface="Arial" charset="0"/>
                              </a:rPr>
                              <m:t>(</m:t>
                            </m:r>
                            <m:r>
                              <a:rPr kumimoji="1" lang="en-US" altLang="zh-CN" sz="2000" b="0" i="1" smtClean="0">
                                <a:latin typeface="Cambria Math" panose="02040503050406030204" pitchFamily="18" charset="0"/>
                                <a:ea typeface="Arial" charset="0"/>
                                <a:cs typeface="Arial" charset="0"/>
                              </a:rPr>
                              <m:t>𝑗</m:t>
                            </m:r>
                            <m:r>
                              <a:rPr kumimoji="1" lang="en-US" altLang="zh-CN" sz="2000" b="0" i="1" smtClean="0">
                                <a:latin typeface="Cambria Math" panose="02040503050406030204" pitchFamily="18" charset="0"/>
                                <a:ea typeface="Arial" charset="0"/>
                                <a:cs typeface="Arial" charset="0"/>
                              </a:rPr>
                              <m:t>)</m:t>
                            </m:r>
                          </m:sup>
                        </m:sSup>
                        <m:r>
                          <a:rPr kumimoji="1" lang="en-US" altLang="zh-CN" sz="2000" b="0" i="1" smtClean="0">
                            <a:latin typeface="Cambria Math" panose="02040503050406030204" pitchFamily="18" charset="0"/>
                            <a:ea typeface="Arial" charset="0"/>
                            <a:cs typeface="Arial" charset="0"/>
                          </a:rPr>
                          <m:t>=</m:t>
                        </m:r>
                        <m:sSubSup>
                          <m:sSubSupPr>
                            <m:ctrlPr>
                              <a:rPr kumimoji="1" lang="en-US" altLang="zh-CN" i="1">
                                <a:latin typeface="Cambria Math" panose="02040503050406030204" pitchFamily="18" charset="0"/>
                                <a:ea typeface="Arial" charset="0"/>
                                <a:cs typeface="Arial" charset="0"/>
                              </a:rPr>
                            </m:ctrlPr>
                          </m:sSubSupPr>
                          <m:e>
                            <m:r>
                              <a:rPr kumimoji="1" lang="en-US" altLang="zh-CN" i="1">
                                <a:latin typeface="Cambria Math" panose="02040503050406030204" pitchFamily="18" charset="0"/>
                                <a:ea typeface="Arial" charset="0"/>
                                <a:cs typeface="Arial" charset="0"/>
                              </a:rPr>
                              <m:t>𝑘</m:t>
                            </m:r>
                          </m:e>
                          <m:sub>
                            <m:r>
                              <a:rPr kumimoji="1" lang="en-US" altLang="zh-CN" b="0" i="1" smtClean="0">
                                <a:latin typeface="Cambria Math" panose="02040503050406030204" pitchFamily="18" charset="0"/>
                                <a:ea typeface="Arial" charset="0"/>
                                <a:cs typeface="Arial" charset="0"/>
                              </a:rPr>
                              <m:t>𝛼</m:t>
                            </m:r>
                          </m:sub>
                          <m:sup>
                            <m:r>
                              <a:rPr kumimoji="1" lang="en-US" altLang="zh-CN" i="1">
                                <a:latin typeface="Cambria Math" panose="02040503050406030204" pitchFamily="18" charset="0"/>
                                <a:ea typeface="Arial" charset="0"/>
                                <a:cs typeface="Arial" charset="0"/>
                              </a:rPr>
                              <m:t>(</m:t>
                            </m:r>
                            <m:r>
                              <a:rPr kumimoji="1" lang="en-US" altLang="zh-CN" i="1">
                                <a:latin typeface="Cambria Math" panose="02040503050406030204" pitchFamily="18" charset="0"/>
                                <a:ea typeface="Arial" charset="0"/>
                                <a:cs typeface="Arial" charset="0"/>
                              </a:rPr>
                              <m:t>𝑗</m:t>
                            </m:r>
                            <m:r>
                              <a:rPr kumimoji="1" lang="en-US" altLang="zh-CN" i="1">
                                <a:latin typeface="Cambria Math" panose="02040503050406030204" pitchFamily="18" charset="0"/>
                                <a:ea typeface="Arial" charset="0"/>
                                <a:cs typeface="Arial" charset="0"/>
                              </a:rPr>
                              <m:t>)</m:t>
                            </m:r>
                          </m:sup>
                        </m:sSubSup>
                        <m:r>
                          <a:rPr kumimoji="1" lang="en-US" altLang="zh-CN" b="0" i="1" smtClean="0">
                            <a:latin typeface="Cambria Math" panose="02040503050406030204" pitchFamily="18" charset="0"/>
                            <a:ea typeface="Arial" charset="0"/>
                            <a:cs typeface="Arial" charset="0"/>
                          </a:rPr>
                          <m:t>⋅</m:t>
                        </m:r>
                        <m:sSubSup>
                          <m:sSubSupPr>
                            <m:ctrlPr>
                              <a:rPr kumimoji="1" lang="en-US" altLang="zh-CN" i="1">
                                <a:latin typeface="Cambria Math" panose="02040503050406030204" pitchFamily="18" charset="0"/>
                                <a:ea typeface="Arial" charset="0"/>
                                <a:cs typeface="Arial" charset="0"/>
                              </a:rPr>
                            </m:ctrlPr>
                          </m:sSubSupPr>
                          <m:e>
                            <m:r>
                              <a:rPr kumimoji="1" lang="en-US" altLang="zh-CN" i="1">
                                <a:latin typeface="Cambria Math" panose="02040503050406030204" pitchFamily="18" charset="0"/>
                                <a:ea typeface="Arial" charset="0"/>
                                <a:cs typeface="Arial" charset="0"/>
                              </a:rPr>
                              <m:t>𝑘</m:t>
                            </m:r>
                          </m:e>
                          <m:sub>
                            <m:r>
                              <a:rPr kumimoji="1" lang="en-US" altLang="zh-CN" b="0" i="1" smtClean="0">
                                <a:latin typeface="Cambria Math" panose="02040503050406030204" pitchFamily="18" charset="0"/>
                                <a:ea typeface="Arial" charset="0"/>
                                <a:cs typeface="Arial" charset="0"/>
                              </a:rPr>
                              <m:t>𝛽</m:t>
                            </m:r>
                          </m:sub>
                          <m:sup>
                            <m:d>
                              <m:dPr>
                                <m:ctrlPr>
                                  <a:rPr kumimoji="1" lang="en-US" altLang="zh-CN" i="1">
                                    <a:latin typeface="Cambria Math" panose="02040503050406030204" pitchFamily="18" charset="0"/>
                                    <a:ea typeface="Arial" charset="0"/>
                                    <a:cs typeface="Arial" charset="0"/>
                                  </a:rPr>
                                </m:ctrlPr>
                              </m:dPr>
                              <m:e>
                                <m:r>
                                  <a:rPr kumimoji="1" lang="en-US" altLang="zh-CN" i="1">
                                    <a:latin typeface="Cambria Math" panose="02040503050406030204" pitchFamily="18" charset="0"/>
                                    <a:ea typeface="Arial" charset="0"/>
                                    <a:cs typeface="Arial" charset="0"/>
                                  </a:rPr>
                                  <m:t>𝑗</m:t>
                                </m:r>
                              </m:e>
                            </m:d>
                          </m:sup>
                        </m:sSubSup>
                        <m:r>
                          <a:rPr kumimoji="1" lang="en-US" altLang="zh-CN" b="0" i="1" smtClean="0">
                            <a:latin typeface="Cambria Math" panose="02040503050406030204" pitchFamily="18" charset="0"/>
                            <a:ea typeface="Arial" charset="0"/>
                            <a:cs typeface="Arial" charset="0"/>
                          </a:rPr>
                          <m:t>−</m:t>
                        </m:r>
                        <m:sSubSup>
                          <m:sSubSupPr>
                            <m:ctrlPr>
                              <a:rPr kumimoji="1" lang="en-US" altLang="zh-CN" i="1">
                                <a:latin typeface="Cambria Math" panose="02040503050406030204" pitchFamily="18" charset="0"/>
                                <a:ea typeface="Arial" charset="0"/>
                                <a:cs typeface="Arial" charset="0"/>
                              </a:rPr>
                            </m:ctrlPr>
                          </m:sSubSupPr>
                          <m:e>
                            <m:r>
                              <a:rPr kumimoji="1" lang="en-US" altLang="zh-CN" i="1">
                                <a:latin typeface="Cambria Math" panose="02040503050406030204" pitchFamily="18" charset="0"/>
                                <a:ea typeface="Arial" charset="0"/>
                                <a:cs typeface="Arial" charset="0"/>
                              </a:rPr>
                              <m:t>𝑘</m:t>
                            </m:r>
                          </m:e>
                          <m:sub>
                            <m:r>
                              <a:rPr kumimoji="1" lang="en-US" altLang="zh-CN" b="0" i="1" smtClean="0">
                                <a:latin typeface="Cambria Math" panose="02040503050406030204" pitchFamily="18" charset="0"/>
                                <a:ea typeface="Arial" charset="0"/>
                                <a:cs typeface="Arial" charset="0"/>
                              </a:rPr>
                              <m:t>𝛾</m:t>
                            </m:r>
                          </m:sub>
                          <m:sup>
                            <m:d>
                              <m:dPr>
                                <m:ctrlPr>
                                  <a:rPr kumimoji="1" lang="en-US" altLang="zh-CN" i="1">
                                    <a:latin typeface="Cambria Math" panose="02040503050406030204" pitchFamily="18" charset="0"/>
                                    <a:ea typeface="Arial" charset="0"/>
                                    <a:cs typeface="Arial" charset="0"/>
                                  </a:rPr>
                                </m:ctrlPr>
                              </m:dPr>
                              <m:e>
                                <m:r>
                                  <a:rPr kumimoji="1" lang="en-US" altLang="zh-CN" i="1">
                                    <a:latin typeface="Cambria Math" panose="02040503050406030204" pitchFamily="18" charset="0"/>
                                    <a:ea typeface="Arial" charset="0"/>
                                    <a:cs typeface="Arial" charset="0"/>
                                  </a:rPr>
                                  <m:t>𝑗</m:t>
                                </m:r>
                              </m:e>
                            </m:d>
                          </m:sup>
                        </m:sSubSup>
                        <m:r>
                          <a:rPr kumimoji="1" lang="en-US" altLang="zh-CN" b="0" i="1" smtClean="0">
                            <a:latin typeface="Cambria Math" panose="02040503050406030204" pitchFamily="18" charset="0"/>
                            <a:ea typeface="Arial" charset="0"/>
                            <a:cs typeface="Arial" charset="0"/>
                          </a:rPr>
                          <m:t>⋅</m:t>
                        </m:r>
                        <m:sSup>
                          <m:sSupPr>
                            <m:ctrlPr>
                              <a:rPr kumimoji="1" lang="en-US" altLang="zh-CN" b="0" i="1" smtClean="0">
                                <a:latin typeface="Cambria Math" panose="02040503050406030204" pitchFamily="18" charset="0"/>
                                <a:ea typeface="Arial" charset="0"/>
                                <a:cs typeface="Arial" charset="0"/>
                              </a:rPr>
                            </m:ctrlPr>
                          </m:sSupPr>
                          <m:e>
                            <m:r>
                              <m:rPr>
                                <m:sty m:val="p"/>
                              </m:rPr>
                              <a:rPr kumimoji="1" lang="en-US" altLang="zh-CN" b="0" i="0" smtClean="0">
                                <a:latin typeface="Cambria Math" panose="02040503050406030204" pitchFamily="18" charset="0"/>
                                <a:ea typeface="Arial" charset="0"/>
                                <a:cs typeface="Arial" charset="0"/>
                              </a:rPr>
                              <m:t>Δ</m:t>
                            </m:r>
                          </m:e>
                          <m:sup>
                            <m:d>
                              <m:dPr>
                                <m:ctrlPr>
                                  <a:rPr kumimoji="1" lang="en-US" altLang="zh-CN" b="0" i="1" smtClean="0">
                                    <a:latin typeface="Cambria Math" panose="02040503050406030204" pitchFamily="18" charset="0"/>
                                    <a:ea typeface="Arial" charset="0"/>
                                    <a:cs typeface="Arial" charset="0"/>
                                  </a:rPr>
                                </m:ctrlPr>
                              </m:dPr>
                              <m:e>
                                <m:r>
                                  <a:rPr kumimoji="1" lang="en-US" altLang="zh-CN" b="0" i="1" smtClean="0">
                                    <a:latin typeface="Cambria Math" panose="02040503050406030204" pitchFamily="18" charset="0"/>
                                    <a:ea typeface="Arial" charset="0"/>
                                    <a:cs typeface="Arial" charset="0"/>
                                  </a:rPr>
                                  <m:t>𝑗</m:t>
                                </m:r>
                              </m:e>
                            </m:d>
                          </m:sup>
                        </m:sSup>
                      </m:oMath>
                    </m:oMathPara>
                  </a14:m>
                  <a:endParaRPr kumimoji="1" lang="en-US" altLang="zh-CN" b="0" dirty="0">
                    <a:ea typeface="Arial" charset="0"/>
                    <a:cs typeface="Arial" charset="0"/>
                  </a:endParaRPr>
                </a:p>
              </p:txBody>
            </p:sp>
          </mc:Choice>
          <mc:Fallback xmlns="">
            <p:sp>
              <p:nvSpPr>
                <p:cNvPr id="84" name="文本框 83">
                  <a:extLst>
                    <a:ext uri="{FF2B5EF4-FFF2-40B4-BE49-F238E27FC236}">
                      <a16:creationId xmlns:a16="http://schemas.microsoft.com/office/drawing/2014/main" id="{21603C09-5C50-A643-B28F-027A70459D66}"/>
                    </a:ext>
                  </a:extLst>
                </p:cNvPr>
                <p:cNvSpPr txBox="1">
                  <a:spLocks noRot="1" noChangeAspect="1" noMove="1" noResize="1" noEditPoints="1" noAdjustHandles="1" noChangeArrowheads="1" noChangeShapeType="1" noTextEdit="1"/>
                </p:cNvSpPr>
                <p:nvPr/>
              </p:nvSpPr>
              <p:spPr>
                <a:xfrm>
                  <a:off x="-158750" y="2565495"/>
                  <a:ext cx="6572250" cy="499880"/>
                </a:xfrm>
                <a:prstGeom prst="rect">
                  <a:avLst/>
                </a:prstGeom>
                <a:blipFill>
                  <a:blip r:embed="rId5"/>
                  <a:stretch>
                    <a:fillRect b="-5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5" name="文本框 84">
                  <a:extLst>
                    <a:ext uri="{FF2B5EF4-FFF2-40B4-BE49-F238E27FC236}">
                      <a16:creationId xmlns:a16="http://schemas.microsoft.com/office/drawing/2014/main" id="{8F9AA531-230A-0345-B1E8-7F16567A6F0E}"/>
                    </a:ext>
                  </a:extLst>
                </p:cNvPr>
                <p:cNvSpPr txBox="1"/>
                <p:nvPr/>
              </p:nvSpPr>
              <p:spPr>
                <a:xfrm>
                  <a:off x="2032000" y="3116619"/>
                  <a:ext cx="7715250" cy="471668"/>
                </a:xfrm>
                <a:prstGeom prst="rect">
                  <a:avLst/>
                </a:prstGeom>
                <a:noFill/>
              </p:spPr>
              <p:txBody>
                <a:bodyPr wrap="square">
                  <a:spAutoFit/>
                </a:bodyPr>
                <a:lstStyle/>
                <a:p>
                  <a:r>
                    <a:rPr kumimoji="1" lang="en-US" altLang="zh-CN" dirty="0">
                      <a:ea typeface="Arial" charset="0"/>
                      <a:cs typeface="Arial" charset="0"/>
                    </a:rPr>
                    <a:t> </a:t>
                  </a:r>
                  <a14:m>
                    <m:oMath xmlns:m="http://schemas.openxmlformats.org/officeDocument/2006/math">
                      <m:r>
                        <a:rPr kumimoji="1" lang="en-US" altLang="zh-CN" sz="2000" b="0" i="1" smtClean="0">
                          <a:latin typeface="Cambria Math" panose="02040503050406030204" pitchFamily="18" charset="0"/>
                          <a:ea typeface="Arial" charset="0"/>
                          <a:cs typeface="Arial" charset="0"/>
                        </a:rPr>
                        <m:t>=</m:t>
                      </m:r>
                      <m:d>
                        <m:dPr>
                          <m:ctrlPr>
                            <a:rPr kumimoji="1" lang="en-US" altLang="zh-CN" sz="2000" b="0" i="1" smtClean="0">
                              <a:latin typeface="Cambria Math" panose="02040503050406030204" pitchFamily="18" charset="0"/>
                              <a:ea typeface="Arial" charset="0"/>
                              <a:cs typeface="Arial" charset="0"/>
                            </a:rPr>
                          </m:ctrlPr>
                        </m:dPr>
                        <m:e>
                          <m:sSubSup>
                            <m:sSubSupPr>
                              <m:ctrlPr>
                                <a:rPr kumimoji="1" lang="en-US" altLang="zh-CN" i="1">
                                  <a:latin typeface="Cambria Math" panose="02040503050406030204" pitchFamily="18" charset="0"/>
                                  <a:ea typeface="Arial" charset="0"/>
                                  <a:cs typeface="Arial" charset="0"/>
                                </a:rPr>
                              </m:ctrlPr>
                            </m:sSubSupPr>
                            <m:e>
                              <m:r>
                                <a:rPr kumimoji="1" lang="en-US" altLang="zh-CN" b="0" i="1" smtClean="0">
                                  <a:latin typeface="Cambria Math" panose="02040503050406030204" pitchFamily="18" charset="0"/>
                                  <a:ea typeface="Arial" charset="0"/>
                                  <a:cs typeface="Arial" charset="0"/>
                                </a:rPr>
                                <m:t>𝑚</m:t>
                              </m:r>
                            </m:e>
                            <m:sub>
                              <m:r>
                                <a:rPr kumimoji="1" lang="en-US" altLang="zh-CN" b="0" i="1" smtClean="0">
                                  <a:latin typeface="Cambria Math" panose="02040503050406030204" pitchFamily="18" charset="0"/>
                                  <a:ea typeface="Arial" charset="0"/>
                                  <a:cs typeface="Arial" charset="0"/>
                                </a:rPr>
                                <m:t>𝛼</m:t>
                              </m:r>
                            </m:sub>
                            <m:sup>
                              <m:d>
                                <m:dPr>
                                  <m:ctrlPr>
                                    <a:rPr kumimoji="1" lang="en-US" altLang="zh-CN" i="1">
                                      <a:latin typeface="Cambria Math" panose="02040503050406030204" pitchFamily="18" charset="0"/>
                                      <a:ea typeface="Arial" charset="0"/>
                                      <a:cs typeface="Arial" charset="0"/>
                                    </a:rPr>
                                  </m:ctrlPr>
                                </m:dPr>
                                <m:e>
                                  <m:r>
                                    <a:rPr kumimoji="1" lang="en-US" altLang="zh-CN" i="1">
                                      <a:latin typeface="Cambria Math" panose="02040503050406030204" pitchFamily="18" charset="0"/>
                                      <a:ea typeface="Arial" charset="0"/>
                                      <a:cs typeface="Arial" charset="0"/>
                                    </a:rPr>
                                    <m:t>𝑗</m:t>
                                  </m:r>
                                </m:e>
                              </m:d>
                            </m:sup>
                          </m:sSubSup>
                          <m:r>
                            <a:rPr kumimoji="1" lang="en-US" altLang="zh-CN" b="0" i="1" smtClean="0">
                              <a:latin typeface="Cambria Math" panose="02040503050406030204" pitchFamily="18" charset="0"/>
                              <a:ea typeface="Arial" charset="0"/>
                              <a:cs typeface="Arial" charset="0"/>
                            </a:rPr>
                            <m:t>+</m:t>
                          </m:r>
                          <m:sSubSup>
                            <m:sSubSupPr>
                              <m:ctrlPr>
                                <a:rPr kumimoji="1" lang="en-US" altLang="zh-CN" i="1">
                                  <a:latin typeface="Cambria Math" panose="02040503050406030204" pitchFamily="18" charset="0"/>
                                  <a:ea typeface="Arial" charset="0"/>
                                  <a:cs typeface="Arial" charset="0"/>
                                </a:rPr>
                              </m:ctrlPr>
                            </m:sSubSupPr>
                            <m:e>
                              <m:r>
                                <a:rPr kumimoji="1" lang="en-US" altLang="zh-CN" i="1">
                                  <a:latin typeface="Cambria Math" panose="02040503050406030204" pitchFamily="18" charset="0"/>
                                  <a:ea typeface="Arial" charset="0"/>
                                  <a:cs typeface="Arial" charset="0"/>
                                </a:rPr>
                                <m:t>𝑚</m:t>
                              </m:r>
                            </m:e>
                            <m:sub>
                              <m:r>
                                <a:rPr kumimoji="1" lang="en-US" altLang="zh-CN" i="1">
                                  <a:latin typeface="Cambria Math" panose="02040503050406030204" pitchFamily="18" charset="0"/>
                                  <a:ea typeface="Arial" charset="0"/>
                                  <a:cs typeface="Arial" charset="0"/>
                                </a:rPr>
                                <m:t>𝛼</m:t>
                              </m:r>
                            </m:sub>
                            <m:sup>
                              <m:d>
                                <m:dPr>
                                  <m:ctrlPr>
                                    <a:rPr kumimoji="1" lang="en-US" altLang="zh-CN" i="1">
                                      <a:latin typeface="Cambria Math" panose="02040503050406030204" pitchFamily="18" charset="0"/>
                                      <a:ea typeface="Arial" charset="0"/>
                                      <a:cs typeface="Arial" charset="0"/>
                                    </a:rPr>
                                  </m:ctrlPr>
                                </m:dPr>
                                <m:e>
                                  <m:r>
                                    <a:rPr kumimoji="1" lang="en-US" altLang="zh-CN" i="1">
                                      <a:latin typeface="Cambria Math" panose="02040503050406030204" pitchFamily="18" charset="0"/>
                                      <a:ea typeface="Arial" charset="0"/>
                                      <a:cs typeface="Arial" charset="0"/>
                                    </a:rPr>
                                    <m:t>𝑗</m:t>
                                  </m:r>
                                </m:e>
                              </m:d>
                            </m:sup>
                          </m:sSubSup>
                          <m:r>
                            <a:rPr kumimoji="1" lang="en-US" altLang="zh-CN" i="1">
                              <a:latin typeface="Cambria Math" panose="02040503050406030204" pitchFamily="18" charset="0"/>
                              <a:ea typeface="Arial" charset="0"/>
                              <a:cs typeface="Arial" charset="0"/>
                            </a:rPr>
                            <m:t>⋅</m:t>
                          </m:r>
                          <m:sSup>
                            <m:sSupPr>
                              <m:ctrlPr>
                                <a:rPr kumimoji="1" lang="en-US" altLang="zh-CN" i="1">
                                  <a:latin typeface="Cambria Math" panose="02040503050406030204" pitchFamily="18" charset="0"/>
                                  <a:ea typeface="Arial" charset="0"/>
                                  <a:cs typeface="Arial" charset="0"/>
                                </a:rPr>
                              </m:ctrlPr>
                            </m:sSupPr>
                            <m:e>
                              <m:r>
                                <m:rPr>
                                  <m:sty m:val="p"/>
                                </m:rPr>
                                <a:rPr kumimoji="1" lang="en-US" altLang="zh-CN">
                                  <a:latin typeface="Cambria Math" panose="02040503050406030204" pitchFamily="18" charset="0"/>
                                  <a:ea typeface="Arial" charset="0"/>
                                  <a:cs typeface="Arial" charset="0"/>
                                </a:rPr>
                                <m:t>Δ</m:t>
                              </m:r>
                            </m:e>
                            <m:sup>
                              <m:d>
                                <m:dPr>
                                  <m:ctrlPr>
                                    <a:rPr kumimoji="1" lang="en-US" altLang="zh-CN" i="1">
                                      <a:latin typeface="Cambria Math" panose="02040503050406030204" pitchFamily="18" charset="0"/>
                                      <a:ea typeface="Arial" charset="0"/>
                                      <a:cs typeface="Arial" charset="0"/>
                                    </a:rPr>
                                  </m:ctrlPr>
                                </m:dPr>
                                <m:e>
                                  <m:r>
                                    <a:rPr kumimoji="1" lang="en-US" altLang="zh-CN" i="1">
                                      <a:latin typeface="Cambria Math" panose="02040503050406030204" pitchFamily="18" charset="0"/>
                                      <a:ea typeface="Arial" charset="0"/>
                                      <a:cs typeface="Arial" charset="0"/>
                                    </a:rPr>
                                    <m:t>𝑗</m:t>
                                  </m:r>
                                </m:e>
                              </m:d>
                            </m:sup>
                          </m:sSup>
                        </m:e>
                      </m:d>
                      <m:r>
                        <a:rPr kumimoji="1" lang="en-US" altLang="zh-CN" b="0" i="1" smtClean="0">
                          <a:latin typeface="Cambria Math" panose="02040503050406030204" pitchFamily="18" charset="0"/>
                          <a:ea typeface="Arial" charset="0"/>
                          <a:cs typeface="Arial" charset="0"/>
                        </a:rPr>
                        <m:t>⋅</m:t>
                      </m:r>
                      <m:d>
                        <m:dPr>
                          <m:ctrlPr>
                            <a:rPr kumimoji="1" lang="en-US" altLang="zh-CN" sz="2000" i="1">
                              <a:latin typeface="Cambria Math" panose="02040503050406030204" pitchFamily="18" charset="0"/>
                              <a:ea typeface="Arial" charset="0"/>
                              <a:cs typeface="Arial" charset="0"/>
                            </a:rPr>
                          </m:ctrlPr>
                        </m:dPr>
                        <m:e>
                          <m:sSubSup>
                            <m:sSubSupPr>
                              <m:ctrlPr>
                                <a:rPr kumimoji="1" lang="en-US" altLang="zh-CN" i="1">
                                  <a:latin typeface="Cambria Math" panose="02040503050406030204" pitchFamily="18" charset="0"/>
                                  <a:ea typeface="Arial" charset="0"/>
                                  <a:cs typeface="Arial" charset="0"/>
                                </a:rPr>
                              </m:ctrlPr>
                            </m:sSubSupPr>
                            <m:e>
                              <m:r>
                                <a:rPr kumimoji="1" lang="en-US" altLang="zh-CN" i="1">
                                  <a:latin typeface="Cambria Math" panose="02040503050406030204" pitchFamily="18" charset="0"/>
                                  <a:ea typeface="Arial" charset="0"/>
                                  <a:cs typeface="Arial" charset="0"/>
                                </a:rPr>
                                <m:t>𝑚</m:t>
                              </m:r>
                            </m:e>
                            <m:sub>
                              <m:r>
                                <a:rPr kumimoji="1" lang="en-US" altLang="zh-CN" i="1">
                                  <a:latin typeface="Cambria Math" panose="02040503050406030204" pitchFamily="18" charset="0"/>
                                  <a:ea typeface="Arial" charset="0"/>
                                  <a:cs typeface="Arial" charset="0"/>
                                </a:rPr>
                                <m:t>𝛼</m:t>
                              </m:r>
                            </m:sub>
                            <m:sup>
                              <m:d>
                                <m:dPr>
                                  <m:ctrlPr>
                                    <a:rPr kumimoji="1" lang="en-US" altLang="zh-CN" i="1">
                                      <a:latin typeface="Cambria Math" panose="02040503050406030204" pitchFamily="18" charset="0"/>
                                      <a:ea typeface="Arial" charset="0"/>
                                      <a:cs typeface="Arial" charset="0"/>
                                    </a:rPr>
                                  </m:ctrlPr>
                                </m:dPr>
                                <m:e>
                                  <m:r>
                                    <a:rPr kumimoji="1" lang="en-US" altLang="zh-CN" i="1">
                                      <a:latin typeface="Cambria Math" panose="02040503050406030204" pitchFamily="18" charset="0"/>
                                      <a:ea typeface="Arial" charset="0"/>
                                      <a:cs typeface="Arial" charset="0"/>
                                    </a:rPr>
                                    <m:t>𝑗</m:t>
                                  </m:r>
                                </m:e>
                              </m:d>
                            </m:sup>
                          </m:sSubSup>
                          <m:r>
                            <a:rPr kumimoji="1" lang="en-US" altLang="zh-CN" i="1">
                              <a:latin typeface="Cambria Math" panose="02040503050406030204" pitchFamily="18" charset="0"/>
                              <a:ea typeface="Arial" charset="0"/>
                              <a:cs typeface="Arial" charset="0"/>
                            </a:rPr>
                            <m:t>+</m:t>
                          </m:r>
                          <m:sSubSup>
                            <m:sSubSupPr>
                              <m:ctrlPr>
                                <a:rPr kumimoji="1" lang="en-US" altLang="zh-CN" i="1">
                                  <a:latin typeface="Cambria Math" panose="02040503050406030204" pitchFamily="18" charset="0"/>
                                  <a:ea typeface="Arial" charset="0"/>
                                  <a:cs typeface="Arial" charset="0"/>
                                </a:rPr>
                              </m:ctrlPr>
                            </m:sSubSupPr>
                            <m:e>
                              <m:r>
                                <a:rPr kumimoji="1" lang="en-US" altLang="zh-CN" i="1">
                                  <a:latin typeface="Cambria Math" panose="02040503050406030204" pitchFamily="18" charset="0"/>
                                  <a:ea typeface="Arial" charset="0"/>
                                  <a:cs typeface="Arial" charset="0"/>
                                </a:rPr>
                                <m:t>𝑚</m:t>
                              </m:r>
                            </m:e>
                            <m:sub>
                              <m:r>
                                <a:rPr kumimoji="1" lang="en-US" altLang="zh-CN" i="1">
                                  <a:latin typeface="Cambria Math" panose="02040503050406030204" pitchFamily="18" charset="0"/>
                                  <a:ea typeface="Arial" charset="0"/>
                                  <a:cs typeface="Arial" charset="0"/>
                                </a:rPr>
                                <m:t>𝛼</m:t>
                              </m:r>
                            </m:sub>
                            <m:sup>
                              <m:d>
                                <m:dPr>
                                  <m:ctrlPr>
                                    <a:rPr kumimoji="1" lang="en-US" altLang="zh-CN" i="1">
                                      <a:latin typeface="Cambria Math" panose="02040503050406030204" pitchFamily="18" charset="0"/>
                                      <a:ea typeface="Arial" charset="0"/>
                                      <a:cs typeface="Arial" charset="0"/>
                                    </a:rPr>
                                  </m:ctrlPr>
                                </m:dPr>
                                <m:e>
                                  <m:r>
                                    <a:rPr kumimoji="1" lang="en-US" altLang="zh-CN" i="1">
                                      <a:latin typeface="Cambria Math" panose="02040503050406030204" pitchFamily="18" charset="0"/>
                                      <a:ea typeface="Arial" charset="0"/>
                                      <a:cs typeface="Arial" charset="0"/>
                                    </a:rPr>
                                    <m:t>𝑗</m:t>
                                  </m:r>
                                </m:e>
                              </m:d>
                            </m:sup>
                          </m:sSubSup>
                          <m:r>
                            <a:rPr kumimoji="1" lang="en-US" altLang="zh-CN" i="1">
                              <a:latin typeface="Cambria Math" panose="02040503050406030204" pitchFamily="18" charset="0"/>
                              <a:ea typeface="Arial" charset="0"/>
                              <a:cs typeface="Arial" charset="0"/>
                            </a:rPr>
                            <m:t>⋅</m:t>
                          </m:r>
                          <m:sSup>
                            <m:sSupPr>
                              <m:ctrlPr>
                                <a:rPr kumimoji="1" lang="en-US" altLang="zh-CN" i="1">
                                  <a:latin typeface="Cambria Math" panose="02040503050406030204" pitchFamily="18" charset="0"/>
                                  <a:ea typeface="Arial" charset="0"/>
                                  <a:cs typeface="Arial" charset="0"/>
                                </a:rPr>
                              </m:ctrlPr>
                            </m:sSupPr>
                            <m:e>
                              <m:r>
                                <m:rPr>
                                  <m:sty m:val="p"/>
                                </m:rPr>
                                <a:rPr kumimoji="1" lang="en-US" altLang="zh-CN">
                                  <a:latin typeface="Cambria Math" panose="02040503050406030204" pitchFamily="18" charset="0"/>
                                  <a:ea typeface="Arial" charset="0"/>
                                  <a:cs typeface="Arial" charset="0"/>
                                </a:rPr>
                                <m:t>Δ</m:t>
                              </m:r>
                            </m:e>
                            <m:sup>
                              <m:d>
                                <m:dPr>
                                  <m:ctrlPr>
                                    <a:rPr kumimoji="1" lang="en-US" altLang="zh-CN" i="1">
                                      <a:latin typeface="Cambria Math" panose="02040503050406030204" pitchFamily="18" charset="0"/>
                                      <a:ea typeface="Arial" charset="0"/>
                                      <a:cs typeface="Arial" charset="0"/>
                                    </a:rPr>
                                  </m:ctrlPr>
                                </m:dPr>
                                <m:e>
                                  <m:r>
                                    <a:rPr kumimoji="1" lang="en-US" altLang="zh-CN" i="1">
                                      <a:latin typeface="Cambria Math" panose="02040503050406030204" pitchFamily="18" charset="0"/>
                                      <a:ea typeface="Arial" charset="0"/>
                                      <a:cs typeface="Arial" charset="0"/>
                                    </a:rPr>
                                    <m:t>𝑗</m:t>
                                  </m:r>
                                </m:e>
                              </m:d>
                            </m:sup>
                          </m:sSup>
                        </m:e>
                      </m:d>
                      <m:r>
                        <a:rPr kumimoji="1" lang="en-US" altLang="zh-CN" b="0" i="1" smtClean="0">
                          <a:latin typeface="Cambria Math" panose="02040503050406030204" pitchFamily="18" charset="0"/>
                          <a:ea typeface="Arial" charset="0"/>
                          <a:cs typeface="Arial" charset="0"/>
                        </a:rPr>
                        <m:t>−</m:t>
                      </m:r>
                      <m:d>
                        <m:dPr>
                          <m:ctrlPr>
                            <a:rPr kumimoji="1" lang="en-US" altLang="zh-CN" sz="2000" i="1">
                              <a:latin typeface="Cambria Math" panose="02040503050406030204" pitchFamily="18" charset="0"/>
                              <a:ea typeface="Arial" charset="0"/>
                              <a:cs typeface="Arial" charset="0"/>
                            </a:rPr>
                          </m:ctrlPr>
                        </m:dPr>
                        <m:e>
                          <m:sSubSup>
                            <m:sSubSupPr>
                              <m:ctrlPr>
                                <a:rPr kumimoji="1" lang="en-US" altLang="zh-CN" i="1">
                                  <a:latin typeface="Cambria Math" panose="02040503050406030204" pitchFamily="18" charset="0"/>
                                  <a:ea typeface="Arial" charset="0"/>
                                  <a:cs typeface="Arial" charset="0"/>
                                </a:rPr>
                              </m:ctrlPr>
                            </m:sSubSupPr>
                            <m:e>
                              <m:r>
                                <a:rPr kumimoji="1" lang="en-US" altLang="zh-CN" i="1">
                                  <a:latin typeface="Cambria Math" panose="02040503050406030204" pitchFamily="18" charset="0"/>
                                  <a:ea typeface="Arial" charset="0"/>
                                  <a:cs typeface="Arial" charset="0"/>
                                </a:rPr>
                                <m:t>𝑚</m:t>
                              </m:r>
                            </m:e>
                            <m:sub>
                              <m:r>
                                <a:rPr kumimoji="1" lang="en-US" altLang="zh-CN" i="1">
                                  <a:latin typeface="Cambria Math" panose="02040503050406030204" pitchFamily="18" charset="0"/>
                                  <a:ea typeface="Arial" charset="0"/>
                                  <a:cs typeface="Arial" charset="0"/>
                                </a:rPr>
                                <m:t>𝛼</m:t>
                              </m:r>
                            </m:sub>
                            <m:sup>
                              <m:d>
                                <m:dPr>
                                  <m:ctrlPr>
                                    <a:rPr kumimoji="1" lang="en-US" altLang="zh-CN" i="1">
                                      <a:latin typeface="Cambria Math" panose="02040503050406030204" pitchFamily="18" charset="0"/>
                                      <a:ea typeface="Arial" charset="0"/>
                                      <a:cs typeface="Arial" charset="0"/>
                                    </a:rPr>
                                  </m:ctrlPr>
                                </m:dPr>
                                <m:e>
                                  <m:r>
                                    <a:rPr kumimoji="1" lang="en-US" altLang="zh-CN" i="1">
                                      <a:latin typeface="Cambria Math" panose="02040503050406030204" pitchFamily="18" charset="0"/>
                                      <a:ea typeface="Arial" charset="0"/>
                                      <a:cs typeface="Arial" charset="0"/>
                                    </a:rPr>
                                    <m:t>𝑗</m:t>
                                  </m:r>
                                </m:e>
                              </m:d>
                            </m:sup>
                          </m:sSubSup>
                          <m:r>
                            <a:rPr kumimoji="1" lang="en-US" altLang="zh-CN" i="1">
                              <a:latin typeface="Cambria Math" panose="02040503050406030204" pitchFamily="18" charset="0"/>
                              <a:ea typeface="Arial" charset="0"/>
                              <a:cs typeface="Arial" charset="0"/>
                            </a:rPr>
                            <m:t>+</m:t>
                          </m:r>
                          <m:sSubSup>
                            <m:sSubSupPr>
                              <m:ctrlPr>
                                <a:rPr kumimoji="1" lang="en-US" altLang="zh-CN" i="1">
                                  <a:latin typeface="Cambria Math" panose="02040503050406030204" pitchFamily="18" charset="0"/>
                                  <a:ea typeface="Arial" charset="0"/>
                                  <a:cs typeface="Arial" charset="0"/>
                                </a:rPr>
                              </m:ctrlPr>
                            </m:sSubSupPr>
                            <m:e>
                              <m:r>
                                <a:rPr kumimoji="1" lang="en-US" altLang="zh-CN" i="1">
                                  <a:latin typeface="Cambria Math" panose="02040503050406030204" pitchFamily="18" charset="0"/>
                                  <a:ea typeface="Arial" charset="0"/>
                                  <a:cs typeface="Arial" charset="0"/>
                                </a:rPr>
                                <m:t>𝑚</m:t>
                              </m:r>
                            </m:e>
                            <m:sub>
                              <m:r>
                                <a:rPr kumimoji="1" lang="en-US" altLang="zh-CN" i="1">
                                  <a:latin typeface="Cambria Math" panose="02040503050406030204" pitchFamily="18" charset="0"/>
                                  <a:ea typeface="Arial" charset="0"/>
                                  <a:cs typeface="Arial" charset="0"/>
                                </a:rPr>
                                <m:t>𝛼</m:t>
                              </m:r>
                            </m:sub>
                            <m:sup>
                              <m:d>
                                <m:dPr>
                                  <m:ctrlPr>
                                    <a:rPr kumimoji="1" lang="en-US" altLang="zh-CN" i="1">
                                      <a:latin typeface="Cambria Math" panose="02040503050406030204" pitchFamily="18" charset="0"/>
                                      <a:ea typeface="Arial" charset="0"/>
                                      <a:cs typeface="Arial" charset="0"/>
                                    </a:rPr>
                                  </m:ctrlPr>
                                </m:dPr>
                                <m:e>
                                  <m:r>
                                    <a:rPr kumimoji="1" lang="en-US" altLang="zh-CN" i="1">
                                      <a:latin typeface="Cambria Math" panose="02040503050406030204" pitchFamily="18" charset="0"/>
                                      <a:ea typeface="Arial" charset="0"/>
                                      <a:cs typeface="Arial" charset="0"/>
                                    </a:rPr>
                                    <m:t>𝑗</m:t>
                                  </m:r>
                                </m:e>
                              </m:d>
                            </m:sup>
                          </m:sSubSup>
                          <m:r>
                            <a:rPr kumimoji="1" lang="en-US" altLang="zh-CN" i="1">
                              <a:latin typeface="Cambria Math" panose="02040503050406030204" pitchFamily="18" charset="0"/>
                              <a:ea typeface="Arial" charset="0"/>
                              <a:cs typeface="Arial" charset="0"/>
                            </a:rPr>
                            <m:t>⋅</m:t>
                          </m:r>
                          <m:sSup>
                            <m:sSupPr>
                              <m:ctrlPr>
                                <a:rPr kumimoji="1" lang="en-US" altLang="zh-CN" i="1">
                                  <a:latin typeface="Cambria Math" panose="02040503050406030204" pitchFamily="18" charset="0"/>
                                  <a:ea typeface="Arial" charset="0"/>
                                  <a:cs typeface="Arial" charset="0"/>
                                </a:rPr>
                              </m:ctrlPr>
                            </m:sSupPr>
                            <m:e>
                              <m:r>
                                <m:rPr>
                                  <m:sty m:val="p"/>
                                </m:rPr>
                                <a:rPr kumimoji="1" lang="en-US" altLang="zh-CN">
                                  <a:latin typeface="Cambria Math" panose="02040503050406030204" pitchFamily="18" charset="0"/>
                                  <a:ea typeface="Arial" charset="0"/>
                                  <a:cs typeface="Arial" charset="0"/>
                                </a:rPr>
                                <m:t>Δ</m:t>
                              </m:r>
                            </m:e>
                            <m:sup>
                              <m:d>
                                <m:dPr>
                                  <m:ctrlPr>
                                    <a:rPr kumimoji="1" lang="en-US" altLang="zh-CN" i="1">
                                      <a:latin typeface="Cambria Math" panose="02040503050406030204" pitchFamily="18" charset="0"/>
                                      <a:ea typeface="Arial" charset="0"/>
                                      <a:cs typeface="Arial" charset="0"/>
                                    </a:rPr>
                                  </m:ctrlPr>
                                </m:dPr>
                                <m:e>
                                  <m:r>
                                    <a:rPr kumimoji="1" lang="en-US" altLang="zh-CN" i="1">
                                      <a:latin typeface="Cambria Math" panose="02040503050406030204" pitchFamily="18" charset="0"/>
                                      <a:ea typeface="Arial" charset="0"/>
                                      <a:cs typeface="Arial" charset="0"/>
                                    </a:rPr>
                                    <m:t>𝑗</m:t>
                                  </m:r>
                                </m:e>
                              </m:d>
                            </m:sup>
                          </m:sSup>
                        </m:e>
                      </m:d>
                      <m:r>
                        <a:rPr kumimoji="1" lang="en-US" altLang="zh-CN" i="1">
                          <a:latin typeface="Cambria Math" panose="02040503050406030204" pitchFamily="18" charset="0"/>
                          <a:ea typeface="Arial" charset="0"/>
                          <a:cs typeface="Arial" charset="0"/>
                        </a:rPr>
                        <m:t>⋅</m:t>
                      </m:r>
                      <m:sSup>
                        <m:sSupPr>
                          <m:ctrlPr>
                            <a:rPr kumimoji="1" lang="en-US" altLang="zh-CN" i="1">
                              <a:latin typeface="Cambria Math" panose="02040503050406030204" pitchFamily="18" charset="0"/>
                              <a:ea typeface="Arial" charset="0"/>
                              <a:cs typeface="Arial" charset="0"/>
                            </a:rPr>
                          </m:ctrlPr>
                        </m:sSupPr>
                        <m:e>
                          <m:r>
                            <m:rPr>
                              <m:sty m:val="p"/>
                            </m:rPr>
                            <a:rPr kumimoji="1" lang="en-US" altLang="zh-CN">
                              <a:latin typeface="Cambria Math" panose="02040503050406030204" pitchFamily="18" charset="0"/>
                              <a:ea typeface="Arial" charset="0"/>
                              <a:cs typeface="Arial" charset="0"/>
                            </a:rPr>
                            <m:t>Δ</m:t>
                          </m:r>
                        </m:e>
                        <m:sup>
                          <m:d>
                            <m:dPr>
                              <m:ctrlPr>
                                <a:rPr kumimoji="1" lang="en-US" altLang="zh-CN" i="1">
                                  <a:latin typeface="Cambria Math" panose="02040503050406030204" pitchFamily="18" charset="0"/>
                                  <a:ea typeface="Arial" charset="0"/>
                                  <a:cs typeface="Arial" charset="0"/>
                                </a:rPr>
                              </m:ctrlPr>
                            </m:dPr>
                            <m:e>
                              <m:r>
                                <a:rPr kumimoji="1" lang="en-US" altLang="zh-CN" i="1">
                                  <a:latin typeface="Cambria Math" panose="02040503050406030204" pitchFamily="18" charset="0"/>
                                  <a:ea typeface="Arial" charset="0"/>
                                  <a:cs typeface="Arial" charset="0"/>
                                </a:rPr>
                                <m:t>𝑗</m:t>
                              </m:r>
                            </m:e>
                          </m:d>
                        </m:sup>
                      </m:sSup>
                    </m:oMath>
                  </a14:m>
                  <a:endParaRPr lang="zh-CN" altLang="en-US" dirty="0"/>
                </a:p>
              </p:txBody>
            </p:sp>
          </mc:Choice>
          <mc:Fallback xmlns="">
            <p:sp>
              <p:nvSpPr>
                <p:cNvPr id="85" name="文本框 84">
                  <a:extLst>
                    <a:ext uri="{FF2B5EF4-FFF2-40B4-BE49-F238E27FC236}">
                      <a16:creationId xmlns:a16="http://schemas.microsoft.com/office/drawing/2014/main" id="{8F9AA531-230A-0345-B1E8-7F16567A6F0E}"/>
                    </a:ext>
                  </a:extLst>
                </p:cNvPr>
                <p:cNvSpPr txBox="1">
                  <a:spLocks noRot="1" noChangeAspect="1" noMove="1" noResize="1" noEditPoints="1" noAdjustHandles="1" noChangeArrowheads="1" noChangeShapeType="1" noTextEdit="1"/>
                </p:cNvSpPr>
                <p:nvPr/>
              </p:nvSpPr>
              <p:spPr>
                <a:xfrm>
                  <a:off x="2032000" y="3116619"/>
                  <a:ext cx="7715250" cy="471668"/>
                </a:xfrm>
                <a:prstGeom prst="rect">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6" name="文本框 85">
                  <a:extLst>
                    <a:ext uri="{FF2B5EF4-FFF2-40B4-BE49-F238E27FC236}">
                      <a16:creationId xmlns:a16="http://schemas.microsoft.com/office/drawing/2014/main" id="{FFDEB307-25F5-8C47-8A13-77F276C7DBEE}"/>
                    </a:ext>
                  </a:extLst>
                </p:cNvPr>
                <p:cNvSpPr txBox="1"/>
                <p:nvPr/>
              </p:nvSpPr>
              <p:spPr>
                <a:xfrm>
                  <a:off x="2031999" y="3757594"/>
                  <a:ext cx="8433707" cy="526554"/>
                </a:xfrm>
                <a:prstGeom prst="rect">
                  <a:avLst/>
                </a:prstGeom>
                <a:noFill/>
              </p:spPr>
              <p:txBody>
                <a:bodyPr wrap="square">
                  <a:spAutoFit/>
                </a:bodyPr>
                <a:lstStyle/>
                <a:p>
                  <a:r>
                    <a:rPr kumimoji="1" lang="en-US" altLang="zh-CN" dirty="0">
                      <a:ea typeface="Arial" charset="0"/>
                      <a:cs typeface="Arial" charset="0"/>
                    </a:rPr>
                    <a:t> </a:t>
                  </a:r>
                  <a14:m>
                    <m:oMath xmlns:m="http://schemas.openxmlformats.org/officeDocument/2006/math">
                      <m:r>
                        <a:rPr kumimoji="1" lang="en-US" altLang="zh-CN" sz="2000" b="0" i="1" smtClean="0">
                          <a:latin typeface="Cambria Math" panose="02040503050406030204" pitchFamily="18" charset="0"/>
                          <a:ea typeface="Arial" charset="0"/>
                          <a:cs typeface="Arial" charset="0"/>
                        </a:rPr>
                        <m:t>=</m:t>
                      </m:r>
                      <m:sSubSup>
                        <m:sSubSupPr>
                          <m:ctrlPr>
                            <a:rPr kumimoji="1" lang="en-US" altLang="zh-CN" sz="2000" i="1">
                              <a:latin typeface="Cambria Math" panose="02040503050406030204" pitchFamily="18" charset="0"/>
                              <a:ea typeface="Arial" charset="0"/>
                              <a:cs typeface="Arial" charset="0"/>
                            </a:rPr>
                          </m:ctrlPr>
                        </m:sSubSupPr>
                        <m:e>
                          <m:r>
                            <a:rPr kumimoji="1" lang="en-US" altLang="zh-CN" sz="2000" b="0" i="1" smtClean="0">
                              <a:latin typeface="Cambria Math" panose="02040503050406030204" pitchFamily="18" charset="0"/>
                              <a:ea typeface="Arial" charset="0"/>
                              <a:cs typeface="Arial" charset="0"/>
                            </a:rPr>
                            <m:t>𝑚</m:t>
                          </m:r>
                        </m:e>
                        <m:sub>
                          <m:r>
                            <a:rPr kumimoji="1" lang="en-US" altLang="zh-CN" sz="2000" i="1">
                              <a:latin typeface="Cambria Math" panose="02040503050406030204" pitchFamily="18" charset="0"/>
                              <a:ea typeface="Arial" charset="0"/>
                              <a:cs typeface="Arial" charset="0"/>
                            </a:rPr>
                            <m:t>𝛼</m:t>
                          </m:r>
                        </m:sub>
                        <m:sup>
                          <m:r>
                            <a:rPr kumimoji="1" lang="en-US" altLang="zh-CN" sz="2000" i="1">
                              <a:latin typeface="Cambria Math" panose="02040503050406030204" pitchFamily="18" charset="0"/>
                              <a:ea typeface="Arial" charset="0"/>
                              <a:cs typeface="Arial" charset="0"/>
                            </a:rPr>
                            <m:t>(</m:t>
                          </m:r>
                          <m:r>
                            <a:rPr kumimoji="1" lang="en-US" altLang="zh-CN" sz="2000" i="1">
                              <a:latin typeface="Cambria Math" panose="02040503050406030204" pitchFamily="18" charset="0"/>
                              <a:ea typeface="Arial" charset="0"/>
                              <a:cs typeface="Arial" charset="0"/>
                            </a:rPr>
                            <m:t>𝑗</m:t>
                          </m:r>
                          <m:r>
                            <a:rPr kumimoji="1" lang="en-US" altLang="zh-CN" sz="2000" i="1">
                              <a:latin typeface="Cambria Math" panose="02040503050406030204" pitchFamily="18" charset="0"/>
                              <a:ea typeface="Arial" charset="0"/>
                              <a:cs typeface="Arial" charset="0"/>
                            </a:rPr>
                            <m:t>)</m:t>
                          </m:r>
                        </m:sup>
                      </m:sSubSup>
                      <m:r>
                        <a:rPr kumimoji="1" lang="en-US" altLang="zh-CN" sz="2000" i="1">
                          <a:latin typeface="Cambria Math" panose="02040503050406030204" pitchFamily="18" charset="0"/>
                          <a:ea typeface="Arial" charset="0"/>
                          <a:cs typeface="Arial" charset="0"/>
                        </a:rPr>
                        <m:t>⋅</m:t>
                      </m:r>
                      <m:sSubSup>
                        <m:sSubSupPr>
                          <m:ctrlPr>
                            <a:rPr kumimoji="1" lang="en-US" altLang="zh-CN" sz="2000" i="1">
                              <a:latin typeface="Cambria Math" panose="02040503050406030204" pitchFamily="18" charset="0"/>
                              <a:ea typeface="Arial" charset="0"/>
                              <a:cs typeface="Arial" charset="0"/>
                            </a:rPr>
                          </m:ctrlPr>
                        </m:sSubSupPr>
                        <m:e>
                          <m:r>
                            <a:rPr kumimoji="1" lang="en-US" altLang="zh-CN" sz="2000" b="0" i="1" smtClean="0">
                              <a:latin typeface="Cambria Math" panose="02040503050406030204" pitchFamily="18" charset="0"/>
                              <a:ea typeface="Arial" charset="0"/>
                              <a:cs typeface="Arial" charset="0"/>
                            </a:rPr>
                            <m:t>𝑚</m:t>
                          </m:r>
                        </m:e>
                        <m:sub>
                          <m:r>
                            <a:rPr kumimoji="1" lang="en-US" altLang="zh-CN" sz="2000" i="1">
                              <a:latin typeface="Cambria Math" panose="02040503050406030204" pitchFamily="18" charset="0"/>
                              <a:ea typeface="Arial" charset="0"/>
                              <a:cs typeface="Arial" charset="0"/>
                            </a:rPr>
                            <m:t>𝛽</m:t>
                          </m:r>
                        </m:sub>
                        <m:sup>
                          <m:d>
                            <m:dPr>
                              <m:ctrlPr>
                                <a:rPr kumimoji="1" lang="en-US" altLang="zh-CN" sz="2000" i="1">
                                  <a:latin typeface="Cambria Math" panose="02040503050406030204" pitchFamily="18" charset="0"/>
                                  <a:ea typeface="Arial" charset="0"/>
                                  <a:cs typeface="Arial" charset="0"/>
                                </a:rPr>
                              </m:ctrlPr>
                            </m:dPr>
                            <m:e>
                              <m:r>
                                <a:rPr kumimoji="1" lang="en-US" altLang="zh-CN" sz="2000" i="1">
                                  <a:latin typeface="Cambria Math" panose="02040503050406030204" pitchFamily="18" charset="0"/>
                                  <a:ea typeface="Arial" charset="0"/>
                                  <a:cs typeface="Arial" charset="0"/>
                                </a:rPr>
                                <m:t>𝑗</m:t>
                              </m:r>
                            </m:e>
                          </m:d>
                        </m:sup>
                      </m:sSubSup>
                      <m:r>
                        <a:rPr kumimoji="1" lang="en-US" altLang="zh-CN" b="0" i="1" smtClean="0">
                          <a:latin typeface="Cambria Math" panose="02040503050406030204" pitchFamily="18" charset="0"/>
                          <a:ea typeface="Arial" charset="0"/>
                          <a:cs typeface="Arial" charset="0"/>
                        </a:rPr>
                        <m:t>−</m:t>
                      </m:r>
                      <m:d>
                        <m:dPr>
                          <m:ctrlPr>
                            <a:rPr kumimoji="1" lang="en-US" altLang="zh-CN" sz="2000" i="1">
                              <a:latin typeface="Cambria Math" panose="02040503050406030204" pitchFamily="18" charset="0"/>
                              <a:ea typeface="Arial" charset="0"/>
                              <a:cs typeface="Arial" charset="0"/>
                            </a:rPr>
                          </m:ctrlPr>
                        </m:dPr>
                        <m:e>
                          <m:sSubSup>
                            <m:sSubSupPr>
                              <m:ctrlPr>
                                <a:rPr kumimoji="1" lang="en-US" altLang="zh-CN" i="1">
                                  <a:latin typeface="Cambria Math" panose="02040503050406030204" pitchFamily="18" charset="0"/>
                                  <a:ea typeface="Arial" charset="0"/>
                                  <a:cs typeface="Arial" charset="0"/>
                                </a:rPr>
                              </m:ctrlPr>
                            </m:sSubSupPr>
                            <m:e>
                              <m:r>
                                <a:rPr kumimoji="1" lang="en-US" altLang="zh-CN" i="1">
                                  <a:latin typeface="Cambria Math" panose="02040503050406030204" pitchFamily="18" charset="0"/>
                                  <a:ea typeface="Arial" charset="0"/>
                                  <a:cs typeface="Arial" charset="0"/>
                                </a:rPr>
                                <m:t>𝑚</m:t>
                              </m:r>
                            </m:e>
                            <m:sub>
                              <m:r>
                                <a:rPr kumimoji="1" lang="en-US" altLang="zh-CN" b="0" i="1" smtClean="0">
                                  <a:latin typeface="Cambria Math" panose="02040503050406030204" pitchFamily="18" charset="0"/>
                                  <a:ea typeface="Arial" charset="0"/>
                                  <a:cs typeface="Arial" charset="0"/>
                                </a:rPr>
                                <m:t>𝛽</m:t>
                              </m:r>
                            </m:sub>
                            <m:sup>
                              <m:d>
                                <m:dPr>
                                  <m:ctrlPr>
                                    <a:rPr kumimoji="1" lang="en-US" altLang="zh-CN" i="1">
                                      <a:latin typeface="Cambria Math" panose="02040503050406030204" pitchFamily="18" charset="0"/>
                                      <a:ea typeface="Arial" charset="0"/>
                                      <a:cs typeface="Arial" charset="0"/>
                                    </a:rPr>
                                  </m:ctrlPr>
                                </m:dPr>
                                <m:e>
                                  <m:r>
                                    <a:rPr kumimoji="1" lang="en-US" altLang="zh-CN" i="1">
                                      <a:latin typeface="Cambria Math" panose="02040503050406030204" pitchFamily="18" charset="0"/>
                                      <a:ea typeface="Arial" charset="0"/>
                                      <a:cs typeface="Arial" charset="0"/>
                                    </a:rPr>
                                    <m:t>𝑗</m:t>
                                  </m:r>
                                </m:e>
                              </m:d>
                            </m:sup>
                          </m:sSubSup>
                          <m:r>
                            <a:rPr kumimoji="1" lang="en-US" altLang="zh-CN" i="1">
                              <a:latin typeface="Cambria Math" panose="02040503050406030204" pitchFamily="18" charset="0"/>
                              <a:ea typeface="Arial" charset="0"/>
                              <a:cs typeface="Arial" charset="0"/>
                            </a:rPr>
                            <m:t>⋅</m:t>
                          </m:r>
                          <m:sSub>
                            <m:sSubPr>
                              <m:ctrlPr>
                                <a:rPr kumimoji="1" lang="en-US" altLang="zh-CN" i="1">
                                  <a:latin typeface="Cambria Math" panose="02040503050406030204" pitchFamily="18" charset="0"/>
                                  <a:ea typeface="Arial" charset="0"/>
                                  <a:cs typeface="Arial" charset="0"/>
                                </a:rPr>
                              </m:ctrlPr>
                            </m:sSubPr>
                            <m:e>
                              <m:r>
                                <a:rPr kumimoji="1" lang="en-US" altLang="zh-CN" i="1">
                                  <a:latin typeface="Cambria Math" panose="02040503050406030204" pitchFamily="18" charset="0"/>
                                  <a:ea typeface="Arial" charset="0"/>
                                  <a:cs typeface="Arial" charset="0"/>
                                </a:rPr>
                                <m:t>𝑤</m:t>
                              </m:r>
                            </m:e>
                            <m:sub>
                              <m:r>
                                <a:rPr kumimoji="1" lang="en-US" altLang="zh-CN" b="0" i="1" smtClean="0">
                                  <a:latin typeface="Cambria Math" panose="02040503050406030204" pitchFamily="18" charset="0"/>
                                  <a:ea typeface="Arial" charset="0"/>
                                  <a:cs typeface="Arial" charset="0"/>
                                </a:rPr>
                                <m:t>𝛼</m:t>
                              </m:r>
                            </m:sub>
                          </m:sSub>
                          <m:r>
                            <a:rPr kumimoji="1" lang="en-US" altLang="zh-CN" i="1">
                              <a:latin typeface="Cambria Math" panose="02040503050406030204" pitchFamily="18" charset="0"/>
                              <a:ea typeface="Arial" charset="0"/>
                              <a:cs typeface="Arial" charset="0"/>
                            </a:rPr>
                            <m:t>+</m:t>
                          </m:r>
                          <m:sSubSup>
                            <m:sSubSupPr>
                              <m:ctrlPr>
                                <a:rPr kumimoji="1" lang="en-US" altLang="zh-CN" i="1">
                                  <a:latin typeface="Cambria Math" panose="02040503050406030204" pitchFamily="18" charset="0"/>
                                  <a:ea typeface="Arial" charset="0"/>
                                  <a:cs typeface="Arial" charset="0"/>
                                </a:rPr>
                              </m:ctrlPr>
                            </m:sSubSupPr>
                            <m:e>
                              <m:r>
                                <a:rPr kumimoji="1" lang="en-US" altLang="zh-CN" i="1">
                                  <a:latin typeface="Cambria Math" panose="02040503050406030204" pitchFamily="18" charset="0"/>
                                  <a:ea typeface="Arial" charset="0"/>
                                  <a:cs typeface="Arial" charset="0"/>
                                </a:rPr>
                                <m:t>𝑚</m:t>
                              </m:r>
                            </m:e>
                            <m:sub>
                              <m:r>
                                <a:rPr kumimoji="1" lang="en-US" altLang="zh-CN" i="1">
                                  <a:latin typeface="Cambria Math" panose="02040503050406030204" pitchFamily="18" charset="0"/>
                                  <a:ea typeface="Arial" charset="0"/>
                                  <a:cs typeface="Arial" charset="0"/>
                                </a:rPr>
                                <m:t>𝛼</m:t>
                              </m:r>
                            </m:sub>
                            <m:sup>
                              <m:d>
                                <m:dPr>
                                  <m:ctrlPr>
                                    <a:rPr kumimoji="1" lang="en-US" altLang="zh-CN" i="1">
                                      <a:latin typeface="Cambria Math" panose="02040503050406030204" pitchFamily="18" charset="0"/>
                                      <a:ea typeface="Arial" charset="0"/>
                                      <a:cs typeface="Arial" charset="0"/>
                                    </a:rPr>
                                  </m:ctrlPr>
                                </m:dPr>
                                <m:e>
                                  <m:r>
                                    <a:rPr kumimoji="1" lang="en-US" altLang="zh-CN" i="1">
                                      <a:latin typeface="Cambria Math" panose="02040503050406030204" pitchFamily="18" charset="0"/>
                                      <a:ea typeface="Arial" charset="0"/>
                                      <a:cs typeface="Arial" charset="0"/>
                                    </a:rPr>
                                    <m:t>𝑗</m:t>
                                  </m:r>
                                </m:e>
                              </m:d>
                            </m:sup>
                          </m:sSubSup>
                          <m:r>
                            <a:rPr kumimoji="1" lang="en-US" altLang="zh-CN" i="1">
                              <a:latin typeface="Cambria Math" panose="02040503050406030204" pitchFamily="18" charset="0"/>
                              <a:ea typeface="Arial" charset="0"/>
                              <a:cs typeface="Arial" charset="0"/>
                            </a:rPr>
                            <m:t>⋅</m:t>
                          </m:r>
                          <m:sSub>
                            <m:sSubPr>
                              <m:ctrlPr>
                                <a:rPr kumimoji="1" lang="en-US" altLang="zh-CN" i="1">
                                  <a:latin typeface="Cambria Math" panose="02040503050406030204" pitchFamily="18" charset="0"/>
                                  <a:ea typeface="Arial" charset="0"/>
                                  <a:cs typeface="Arial" charset="0"/>
                                </a:rPr>
                              </m:ctrlPr>
                            </m:sSubPr>
                            <m:e>
                              <m:r>
                                <a:rPr kumimoji="1" lang="en-US" altLang="zh-CN" i="1">
                                  <a:latin typeface="Cambria Math" panose="02040503050406030204" pitchFamily="18" charset="0"/>
                                  <a:ea typeface="Arial" charset="0"/>
                                  <a:cs typeface="Arial" charset="0"/>
                                </a:rPr>
                                <m:t>𝑤</m:t>
                              </m:r>
                            </m:e>
                            <m:sub>
                              <m:r>
                                <a:rPr kumimoji="1" lang="en-US" altLang="zh-CN" b="0" i="1" smtClean="0">
                                  <a:latin typeface="Cambria Math" panose="02040503050406030204" pitchFamily="18" charset="0"/>
                                  <a:ea typeface="Arial" charset="0"/>
                                  <a:cs typeface="Arial" charset="0"/>
                                </a:rPr>
                                <m:t>𝛽</m:t>
                              </m:r>
                            </m:sub>
                          </m:sSub>
                          <m:r>
                            <a:rPr kumimoji="1" lang="en-US" altLang="zh-CN" b="0" i="1" smtClean="0">
                              <a:latin typeface="Cambria Math" panose="02040503050406030204" pitchFamily="18" charset="0"/>
                              <a:ea typeface="Arial" charset="0"/>
                              <a:cs typeface="Arial" charset="0"/>
                            </a:rPr>
                            <m:t>−</m:t>
                          </m:r>
                          <m:sSubSup>
                            <m:sSubSupPr>
                              <m:ctrlPr>
                                <a:rPr kumimoji="1" lang="en-US" altLang="zh-CN" i="1">
                                  <a:latin typeface="Cambria Math" panose="02040503050406030204" pitchFamily="18" charset="0"/>
                                  <a:ea typeface="Arial" charset="0"/>
                                  <a:cs typeface="Arial" charset="0"/>
                                </a:rPr>
                              </m:ctrlPr>
                            </m:sSubSupPr>
                            <m:e>
                              <m:r>
                                <a:rPr kumimoji="1" lang="en-US" altLang="zh-CN" i="1">
                                  <a:latin typeface="Cambria Math" panose="02040503050406030204" pitchFamily="18" charset="0"/>
                                  <a:ea typeface="Arial" charset="0"/>
                                  <a:cs typeface="Arial" charset="0"/>
                                </a:rPr>
                                <m:t>𝑚</m:t>
                              </m:r>
                            </m:e>
                            <m:sub>
                              <m:r>
                                <a:rPr kumimoji="1" lang="en-US" altLang="zh-CN" b="0" i="1" smtClean="0">
                                  <a:latin typeface="Cambria Math" panose="02040503050406030204" pitchFamily="18" charset="0"/>
                                  <a:ea typeface="Arial" charset="0"/>
                                  <a:cs typeface="Arial" charset="0"/>
                                </a:rPr>
                                <m:t>𝛾</m:t>
                              </m:r>
                            </m:sub>
                            <m:sup>
                              <m:d>
                                <m:dPr>
                                  <m:ctrlPr>
                                    <a:rPr kumimoji="1" lang="en-US" altLang="zh-CN" i="1">
                                      <a:latin typeface="Cambria Math" panose="02040503050406030204" pitchFamily="18" charset="0"/>
                                      <a:ea typeface="Arial" charset="0"/>
                                      <a:cs typeface="Arial" charset="0"/>
                                    </a:rPr>
                                  </m:ctrlPr>
                                </m:dPr>
                                <m:e>
                                  <m:r>
                                    <a:rPr kumimoji="1" lang="en-US" altLang="zh-CN" i="1">
                                      <a:latin typeface="Cambria Math" panose="02040503050406030204" pitchFamily="18" charset="0"/>
                                      <a:ea typeface="Arial" charset="0"/>
                                      <a:cs typeface="Arial" charset="0"/>
                                    </a:rPr>
                                    <m:t>𝑗</m:t>
                                  </m:r>
                                </m:e>
                              </m:d>
                            </m:sup>
                          </m:sSubSup>
                        </m:e>
                      </m:d>
                      <m:r>
                        <a:rPr kumimoji="1" lang="en-US" altLang="zh-CN" i="1">
                          <a:latin typeface="Cambria Math" panose="02040503050406030204" pitchFamily="18" charset="0"/>
                          <a:ea typeface="Arial" charset="0"/>
                          <a:cs typeface="Arial" charset="0"/>
                        </a:rPr>
                        <m:t>⋅</m:t>
                      </m:r>
                      <m:sSup>
                        <m:sSupPr>
                          <m:ctrlPr>
                            <a:rPr kumimoji="1" lang="en-US" altLang="zh-CN" i="1">
                              <a:latin typeface="Cambria Math" panose="02040503050406030204" pitchFamily="18" charset="0"/>
                              <a:ea typeface="Arial" charset="0"/>
                              <a:cs typeface="Arial" charset="0"/>
                            </a:rPr>
                          </m:ctrlPr>
                        </m:sSupPr>
                        <m:e>
                          <m:r>
                            <m:rPr>
                              <m:sty m:val="p"/>
                            </m:rPr>
                            <a:rPr kumimoji="1" lang="en-US" altLang="zh-CN">
                              <a:latin typeface="Cambria Math" panose="02040503050406030204" pitchFamily="18" charset="0"/>
                              <a:ea typeface="Arial" charset="0"/>
                              <a:cs typeface="Arial" charset="0"/>
                            </a:rPr>
                            <m:t>Δ</m:t>
                          </m:r>
                        </m:e>
                        <m:sup>
                          <m:d>
                            <m:dPr>
                              <m:ctrlPr>
                                <a:rPr kumimoji="1" lang="en-US" altLang="zh-CN" i="1">
                                  <a:latin typeface="Cambria Math" panose="02040503050406030204" pitchFamily="18" charset="0"/>
                                  <a:ea typeface="Arial" charset="0"/>
                                  <a:cs typeface="Arial" charset="0"/>
                                </a:rPr>
                              </m:ctrlPr>
                            </m:dPr>
                            <m:e>
                              <m:r>
                                <a:rPr kumimoji="1" lang="en-US" altLang="zh-CN" i="1">
                                  <a:latin typeface="Cambria Math" panose="02040503050406030204" pitchFamily="18" charset="0"/>
                                  <a:ea typeface="Arial" charset="0"/>
                                  <a:cs typeface="Arial" charset="0"/>
                                </a:rPr>
                                <m:t>𝑗</m:t>
                              </m:r>
                            </m:e>
                          </m:d>
                        </m:sup>
                      </m:sSup>
                      <m:r>
                        <a:rPr kumimoji="1" lang="en-US" altLang="zh-CN" b="0" i="1" smtClean="0">
                          <a:latin typeface="Cambria Math" panose="02040503050406030204" pitchFamily="18" charset="0"/>
                          <a:ea typeface="Arial" charset="0"/>
                          <a:cs typeface="Arial" charset="0"/>
                        </a:rPr>
                        <m:t>+(</m:t>
                      </m:r>
                      <m:sSub>
                        <m:sSubPr>
                          <m:ctrlPr>
                            <a:rPr kumimoji="1" lang="en-US" altLang="zh-CN" i="1">
                              <a:latin typeface="Cambria Math" panose="02040503050406030204" pitchFamily="18" charset="0"/>
                              <a:ea typeface="Arial" charset="0"/>
                              <a:cs typeface="Arial" charset="0"/>
                            </a:rPr>
                          </m:ctrlPr>
                        </m:sSubPr>
                        <m:e>
                          <m:r>
                            <a:rPr kumimoji="1" lang="en-US" altLang="zh-CN" i="1">
                              <a:latin typeface="Cambria Math" panose="02040503050406030204" pitchFamily="18" charset="0"/>
                              <a:ea typeface="Arial" charset="0"/>
                              <a:cs typeface="Arial" charset="0"/>
                            </a:rPr>
                            <m:t>𝑤</m:t>
                          </m:r>
                        </m:e>
                        <m:sub>
                          <m:r>
                            <a:rPr kumimoji="1" lang="en-US" altLang="zh-CN" b="0" i="1" smtClean="0">
                              <a:latin typeface="Cambria Math" panose="02040503050406030204" pitchFamily="18" charset="0"/>
                              <a:ea typeface="Arial" charset="0"/>
                              <a:cs typeface="Arial" charset="0"/>
                            </a:rPr>
                            <m:t>𝛼</m:t>
                          </m:r>
                        </m:sub>
                      </m:sSub>
                      <m:r>
                        <a:rPr kumimoji="1" lang="en-US" altLang="zh-CN" b="0" i="1" smtClean="0">
                          <a:latin typeface="Cambria Math" panose="02040503050406030204" pitchFamily="18" charset="0"/>
                          <a:ea typeface="Arial" charset="0"/>
                          <a:cs typeface="Arial" charset="0"/>
                        </a:rPr>
                        <m:t>⋅</m:t>
                      </m:r>
                      <m:sSub>
                        <m:sSubPr>
                          <m:ctrlPr>
                            <a:rPr kumimoji="1" lang="en-US" altLang="zh-CN" i="1">
                              <a:latin typeface="Cambria Math" panose="02040503050406030204" pitchFamily="18" charset="0"/>
                              <a:ea typeface="Arial" charset="0"/>
                              <a:cs typeface="Arial" charset="0"/>
                            </a:rPr>
                          </m:ctrlPr>
                        </m:sSubPr>
                        <m:e>
                          <m:r>
                            <a:rPr kumimoji="1" lang="en-US" altLang="zh-CN" i="1">
                              <a:latin typeface="Cambria Math" panose="02040503050406030204" pitchFamily="18" charset="0"/>
                              <a:ea typeface="Arial" charset="0"/>
                              <a:cs typeface="Arial" charset="0"/>
                            </a:rPr>
                            <m:t>𝑤</m:t>
                          </m:r>
                        </m:e>
                        <m:sub>
                          <m:r>
                            <a:rPr kumimoji="1" lang="en-US" altLang="zh-CN" b="0" i="1" smtClean="0">
                              <a:latin typeface="Cambria Math" panose="02040503050406030204" pitchFamily="18" charset="0"/>
                              <a:ea typeface="Arial" charset="0"/>
                              <a:cs typeface="Arial" charset="0"/>
                            </a:rPr>
                            <m:t>𝛽</m:t>
                          </m:r>
                        </m:sub>
                      </m:sSub>
                      <m:r>
                        <a:rPr kumimoji="1" lang="en-US" altLang="zh-CN" b="0" i="1" smtClean="0">
                          <a:latin typeface="Cambria Math" panose="02040503050406030204" pitchFamily="18" charset="0"/>
                          <a:ea typeface="Arial" charset="0"/>
                          <a:cs typeface="Arial" charset="0"/>
                        </a:rPr>
                        <m:t>−</m:t>
                      </m:r>
                      <m:sSub>
                        <m:sSubPr>
                          <m:ctrlPr>
                            <a:rPr kumimoji="1" lang="en-US" altLang="zh-CN" i="1">
                              <a:latin typeface="Cambria Math" panose="02040503050406030204" pitchFamily="18" charset="0"/>
                              <a:ea typeface="Arial" charset="0"/>
                              <a:cs typeface="Arial" charset="0"/>
                            </a:rPr>
                          </m:ctrlPr>
                        </m:sSubPr>
                        <m:e>
                          <m:r>
                            <a:rPr kumimoji="1" lang="en-US" altLang="zh-CN" i="1">
                              <a:latin typeface="Cambria Math" panose="02040503050406030204" pitchFamily="18" charset="0"/>
                              <a:ea typeface="Arial" charset="0"/>
                              <a:cs typeface="Arial" charset="0"/>
                            </a:rPr>
                            <m:t>𝑤</m:t>
                          </m:r>
                        </m:e>
                        <m:sub>
                          <m:r>
                            <a:rPr kumimoji="1" lang="en-US" altLang="zh-CN" b="0" i="1" smtClean="0">
                              <a:latin typeface="Cambria Math" panose="02040503050406030204" pitchFamily="18" charset="0"/>
                              <a:ea typeface="Arial" charset="0"/>
                              <a:cs typeface="Arial" charset="0"/>
                            </a:rPr>
                            <m:t>𝛾</m:t>
                          </m:r>
                        </m:sub>
                      </m:sSub>
                      <m:r>
                        <a:rPr kumimoji="1" lang="en-US" altLang="zh-CN" b="0" i="1" smtClean="0">
                          <a:latin typeface="Cambria Math" panose="02040503050406030204" pitchFamily="18" charset="0"/>
                          <a:ea typeface="Arial" charset="0"/>
                          <a:cs typeface="Arial" charset="0"/>
                        </a:rPr>
                        <m:t>)</m:t>
                      </m:r>
                      <m:r>
                        <a:rPr kumimoji="1" lang="en-US" altLang="zh-CN" i="1">
                          <a:latin typeface="Cambria Math" panose="02040503050406030204" pitchFamily="18" charset="0"/>
                          <a:ea typeface="Arial" charset="0"/>
                          <a:cs typeface="Arial" charset="0"/>
                        </a:rPr>
                        <m:t>⋅</m:t>
                      </m:r>
                      <m:sSup>
                        <m:sSupPr>
                          <m:ctrlPr>
                            <a:rPr kumimoji="1" lang="en-US" altLang="zh-CN" b="0" i="1" smtClean="0">
                              <a:latin typeface="Cambria Math" panose="02040503050406030204" pitchFamily="18" charset="0"/>
                              <a:ea typeface="Arial" charset="0"/>
                              <a:cs typeface="Arial" charset="0"/>
                            </a:rPr>
                          </m:ctrlPr>
                        </m:sSupPr>
                        <m:e>
                          <m:d>
                            <m:dPr>
                              <m:ctrlPr>
                                <a:rPr kumimoji="1" lang="en-US" altLang="zh-CN" b="0" i="1" smtClean="0">
                                  <a:latin typeface="Cambria Math" panose="02040503050406030204" pitchFamily="18" charset="0"/>
                                  <a:ea typeface="Arial" charset="0"/>
                                  <a:cs typeface="Arial" charset="0"/>
                                </a:rPr>
                              </m:ctrlPr>
                            </m:dPr>
                            <m:e>
                              <m:sSup>
                                <m:sSupPr>
                                  <m:ctrlPr>
                                    <a:rPr kumimoji="1" lang="en-US" altLang="zh-CN" i="1">
                                      <a:latin typeface="Cambria Math" panose="02040503050406030204" pitchFamily="18" charset="0"/>
                                      <a:ea typeface="Arial" charset="0"/>
                                      <a:cs typeface="Arial" charset="0"/>
                                    </a:rPr>
                                  </m:ctrlPr>
                                </m:sSupPr>
                                <m:e>
                                  <m:r>
                                    <m:rPr>
                                      <m:sty m:val="p"/>
                                    </m:rPr>
                                    <a:rPr kumimoji="1" lang="en-US" altLang="zh-CN">
                                      <a:latin typeface="Cambria Math" panose="02040503050406030204" pitchFamily="18" charset="0"/>
                                      <a:ea typeface="Arial" charset="0"/>
                                      <a:cs typeface="Arial" charset="0"/>
                                    </a:rPr>
                                    <m:t>Δ</m:t>
                                  </m:r>
                                </m:e>
                                <m:sup>
                                  <m:d>
                                    <m:dPr>
                                      <m:ctrlPr>
                                        <a:rPr kumimoji="1" lang="en-US" altLang="zh-CN" i="1">
                                          <a:latin typeface="Cambria Math" panose="02040503050406030204" pitchFamily="18" charset="0"/>
                                          <a:ea typeface="Arial" charset="0"/>
                                          <a:cs typeface="Arial" charset="0"/>
                                        </a:rPr>
                                      </m:ctrlPr>
                                    </m:dPr>
                                    <m:e>
                                      <m:r>
                                        <a:rPr kumimoji="1" lang="en-US" altLang="zh-CN" i="1">
                                          <a:latin typeface="Cambria Math" panose="02040503050406030204" pitchFamily="18" charset="0"/>
                                          <a:ea typeface="Arial" charset="0"/>
                                          <a:cs typeface="Arial" charset="0"/>
                                        </a:rPr>
                                        <m:t>𝑗</m:t>
                                      </m:r>
                                    </m:e>
                                  </m:d>
                                </m:sup>
                              </m:sSup>
                            </m:e>
                          </m:d>
                        </m:e>
                        <m:sup>
                          <m:r>
                            <a:rPr kumimoji="1" lang="en-US" altLang="zh-CN" b="0" i="1" smtClean="0">
                              <a:latin typeface="Cambria Math" panose="02040503050406030204" pitchFamily="18" charset="0"/>
                              <a:ea typeface="Arial" charset="0"/>
                              <a:cs typeface="Arial" charset="0"/>
                            </a:rPr>
                            <m:t>2</m:t>
                          </m:r>
                        </m:sup>
                      </m:sSup>
                    </m:oMath>
                  </a14:m>
                  <a:endParaRPr lang="zh-CN" altLang="en-US" dirty="0"/>
                </a:p>
              </p:txBody>
            </p:sp>
          </mc:Choice>
          <mc:Fallback xmlns="">
            <p:sp>
              <p:nvSpPr>
                <p:cNvPr id="86" name="文本框 85">
                  <a:extLst>
                    <a:ext uri="{FF2B5EF4-FFF2-40B4-BE49-F238E27FC236}">
                      <a16:creationId xmlns:a16="http://schemas.microsoft.com/office/drawing/2014/main" id="{FFDEB307-25F5-8C47-8A13-77F276C7DBEE}"/>
                    </a:ext>
                  </a:extLst>
                </p:cNvPr>
                <p:cNvSpPr txBox="1">
                  <a:spLocks noRot="1" noChangeAspect="1" noMove="1" noResize="1" noEditPoints="1" noAdjustHandles="1" noChangeArrowheads="1" noChangeShapeType="1" noTextEdit="1"/>
                </p:cNvSpPr>
                <p:nvPr/>
              </p:nvSpPr>
              <p:spPr>
                <a:xfrm>
                  <a:off x="2031999" y="3757594"/>
                  <a:ext cx="8433707" cy="526554"/>
                </a:xfrm>
                <a:prstGeom prst="rect">
                  <a:avLst/>
                </a:prstGeom>
                <a:blipFill>
                  <a:blip r:embed="rId7"/>
                  <a:stretch>
                    <a:fillRect b="-7143"/>
                  </a:stretch>
                </a:blipFill>
              </p:spPr>
              <p:txBody>
                <a:bodyPr/>
                <a:lstStyle/>
                <a:p>
                  <a:r>
                    <a:rPr lang="zh-CN" altLang="en-US">
                      <a:noFill/>
                    </a:rPr>
                    <a:t> </a:t>
                  </a:r>
                </a:p>
              </p:txBody>
            </p:sp>
          </mc:Fallback>
        </mc:AlternateContent>
      </p:grpSp>
      <p:sp>
        <p:nvSpPr>
          <p:cNvPr id="24" name="右大括号 23">
            <a:extLst>
              <a:ext uri="{FF2B5EF4-FFF2-40B4-BE49-F238E27FC236}">
                <a16:creationId xmlns:a16="http://schemas.microsoft.com/office/drawing/2014/main" id="{44F36144-38D5-944A-ACDD-3ED1408F7301}"/>
              </a:ext>
            </a:extLst>
          </p:cNvPr>
          <p:cNvSpPr/>
          <p:nvPr/>
        </p:nvSpPr>
        <p:spPr>
          <a:xfrm rot="5400000">
            <a:off x="2973511" y="3931444"/>
            <a:ext cx="222250" cy="891927"/>
          </a:xfrm>
          <a:prstGeom prst="rightBrace">
            <a:avLst>
              <a:gd name="adj1" fmla="val 59230"/>
              <a:gd name="adj2" fmla="val 50000"/>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p>
        </p:txBody>
      </p:sp>
      <p:sp>
        <p:nvSpPr>
          <p:cNvPr id="87" name="右大括号 86">
            <a:extLst>
              <a:ext uri="{FF2B5EF4-FFF2-40B4-BE49-F238E27FC236}">
                <a16:creationId xmlns:a16="http://schemas.microsoft.com/office/drawing/2014/main" id="{B88B8CAD-330B-444E-A0F3-7128F62CFB72}"/>
              </a:ext>
            </a:extLst>
          </p:cNvPr>
          <p:cNvSpPr/>
          <p:nvPr/>
        </p:nvSpPr>
        <p:spPr>
          <a:xfrm rot="5400000">
            <a:off x="5383337" y="3012193"/>
            <a:ext cx="222250" cy="2752475"/>
          </a:xfrm>
          <a:prstGeom prst="rightBrace">
            <a:avLst>
              <a:gd name="adj1" fmla="val 59230"/>
              <a:gd name="adj2" fmla="val 50000"/>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p>
        </p:txBody>
      </p:sp>
      <mc:AlternateContent xmlns:mc="http://schemas.openxmlformats.org/markup-compatibility/2006" xmlns:a14="http://schemas.microsoft.com/office/drawing/2010/main">
        <mc:Choice Requires="a14">
          <p:sp>
            <p:nvSpPr>
              <p:cNvPr id="26" name="文本框 25">
                <a:extLst>
                  <a:ext uri="{FF2B5EF4-FFF2-40B4-BE49-F238E27FC236}">
                    <a16:creationId xmlns:a16="http://schemas.microsoft.com/office/drawing/2014/main" id="{4130B481-7DE1-D940-A8D7-9262B5208E54}"/>
                  </a:ext>
                </a:extLst>
              </p:cNvPr>
              <p:cNvSpPr txBox="1"/>
              <p:nvPr/>
            </p:nvSpPr>
            <p:spPr>
              <a:xfrm>
                <a:off x="2311063" y="4440721"/>
                <a:ext cx="1807161" cy="440249"/>
              </a:xfrm>
              <a:prstGeom prst="rect">
                <a:avLst/>
              </a:prstGeom>
              <a:noFill/>
            </p:spPr>
            <p:txBody>
              <a:bodyPr wrap="none" rtlCol="0">
                <a:spAutoFit/>
              </a:bodyPr>
              <a:lstStyle/>
              <a:p>
                <a:r>
                  <a:rPr kumimoji="1" lang="en-US" altLang="zh-CN" dirty="0">
                    <a:latin typeface="Arial" panose="020B0604020202020204" pitchFamily="34" charset="0"/>
                    <a:cs typeface="Arial" panose="020B0604020202020204" pitchFamily="34" charset="0"/>
                  </a:rPr>
                  <a:t>Denoted by </a:t>
                </a:r>
                <a14:m>
                  <m:oMath xmlns:m="http://schemas.openxmlformats.org/officeDocument/2006/math">
                    <m:sSubSup>
                      <m:sSubSupPr>
                        <m:ctrlPr>
                          <a:rPr kumimoji="1" lang="en-US" altLang="zh-CN" b="0" i="1" smtClean="0">
                            <a:latin typeface="Cambria Math" panose="02040503050406030204" pitchFamily="18" charset="0"/>
                            <a:cs typeface="Arial" panose="020B0604020202020204" pitchFamily="34" charset="0"/>
                          </a:rPr>
                        </m:ctrlPr>
                      </m:sSubSupPr>
                      <m:e>
                        <m:r>
                          <a:rPr kumimoji="1" lang="en-US" altLang="zh-CN" b="0" i="1" smtClean="0">
                            <a:latin typeface="Cambria Math" panose="02040503050406030204" pitchFamily="18" charset="0"/>
                            <a:cs typeface="Arial" panose="020B0604020202020204" pitchFamily="34" charset="0"/>
                          </a:rPr>
                          <m:t>𝐴</m:t>
                        </m:r>
                      </m:e>
                      <m:sub>
                        <m:r>
                          <a:rPr kumimoji="1" lang="en-US" altLang="zh-CN" b="0" i="1" smtClean="0">
                            <a:latin typeface="Cambria Math" panose="02040503050406030204" pitchFamily="18" charset="0"/>
                            <a:cs typeface="Arial" panose="020B0604020202020204" pitchFamily="34" charset="0"/>
                          </a:rPr>
                          <m:t>0</m:t>
                        </m:r>
                      </m:sub>
                      <m:sup>
                        <m:r>
                          <a:rPr kumimoji="1" lang="en-US" altLang="zh-CN" b="0" i="1" smtClean="0">
                            <a:latin typeface="Cambria Math" panose="02040503050406030204" pitchFamily="18" charset="0"/>
                            <a:cs typeface="Arial" panose="020B0604020202020204" pitchFamily="34" charset="0"/>
                          </a:rPr>
                          <m:t>(</m:t>
                        </m:r>
                        <m:r>
                          <a:rPr kumimoji="1" lang="en-US" altLang="zh-CN" b="0" i="1" smtClean="0">
                            <a:latin typeface="Cambria Math" panose="02040503050406030204" pitchFamily="18" charset="0"/>
                            <a:cs typeface="Arial" panose="020B0604020202020204" pitchFamily="34" charset="0"/>
                          </a:rPr>
                          <m:t>𝑗</m:t>
                        </m:r>
                        <m:r>
                          <a:rPr kumimoji="1" lang="en-US" altLang="zh-CN" b="0" i="1" smtClean="0">
                            <a:latin typeface="Cambria Math" panose="02040503050406030204" pitchFamily="18" charset="0"/>
                            <a:cs typeface="Arial" panose="020B0604020202020204" pitchFamily="34" charset="0"/>
                          </a:rPr>
                          <m:t>)</m:t>
                        </m:r>
                      </m:sup>
                    </m:sSubSup>
                  </m:oMath>
                </a14:m>
                <a:endParaRPr kumimoji="1" lang="zh-CN" altLang="en-US" dirty="0">
                  <a:latin typeface="Arial" panose="020B0604020202020204" pitchFamily="34" charset="0"/>
                  <a:cs typeface="Arial" panose="020B0604020202020204" pitchFamily="34" charset="0"/>
                </a:endParaRPr>
              </a:p>
            </p:txBody>
          </p:sp>
        </mc:Choice>
        <mc:Fallback xmlns="">
          <p:sp>
            <p:nvSpPr>
              <p:cNvPr id="26" name="文本框 25">
                <a:extLst>
                  <a:ext uri="{FF2B5EF4-FFF2-40B4-BE49-F238E27FC236}">
                    <a16:creationId xmlns:a16="http://schemas.microsoft.com/office/drawing/2014/main" id="{4130B481-7DE1-D940-A8D7-9262B5208E54}"/>
                  </a:ext>
                </a:extLst>
              </p:cNvPr>
              <p:cNvSpPr txBox="1">
                <a:spLocks noRot="1" noChangeAspect="1" noMove="1" noResize="1" noEditPoints="1" noAdjustHandles="1" noChangeArrowheads="1" noChangeShapeType="1" noTextEdit="1"/>
              </p:cNvSpPr>
              <p:nvPr/>
            </p:nvSpPr>
            <p:spPr>
              <a:xfrm>
                <a:off x="2311063" y="4440721"/>
                <a:ext cx="1807161" cy="440249"/>
              </a:xfrm>
              <a:prstGeom prst="rect">
                <a:avLst/>
              </a:prstGeom>
              <a:blipFill>
                <a:blip r:embed="rId8"/>
                <a:stretch>
                  <a:fillRect l="-2083" b="-1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0" name="文本框 89">
                <a:extLst>
                  <a:ext uri="{FF2B5EF4-FFF2-40B4-BE49-F238E27FC236}">
                    <a16:creationId xmlns:a16="http://schemas.microsoft.com/office/drawing/2014/main" id="{5FC09E6D-70C7-4F45-852E-9C086441C28E}"/>
                  </a:ext>
                </a:extLst>
              </p:cNvPr>
              <p:cNvSpPr txBox="1"/>
              <p:nvPr/>
            </p:nvSpPr>
            <p:spPr>
              <a:xfrm>
                <a:off x="4590881" y="4457633"/>
                <a:ext cx="1807161" cy="450764"/>
              </a:xfrm>
              <a:prstGeom prst="rect">
                <a:avLst/>
              </a:prstGeom>
              <a:noFill/>
            </p:spPr>
            <p:txBody>
              <a:bodyPr wrap="none" rtlCol="0">
                <a:spAutoFit/>
              </a:bodyPr>
              <a:lstStyle/>
              <a:p>
                <a:r>
                  <a:rPr kumimoji="1" lang="en-US" altLang="zh-CN" dirty="0">
                    <a:latin typeface="Arial" panose="020B0604020202020204" pitchFamily="34" charset="0"/>
                    <a:cs typeface="Arial" panose="020B0604020202020204" pitchFamily="34" charset="0"/>
                  </a:rPr>
                  <a:t>Denoted by </a:t>
                </a:r>
                <a14:m>
                  <m:oMath xmlns:m="http://schemas.openxmlformats.org/officeDocument/2006/math">
                    <m:sSubSup>
                      <m:sSubSupPr>
                        <m:ctrlPr>
                          <a:rPr kumimoji="1" lang="en-US" altLang="zh-CN" b="0" i="1" smtClean="0">
                            <a:latin typeface="Cambria Math" panose="02040503050406030204" pitchFamily="18" charset="0"/>
                            <a:cs typeface="Arial" panose="020B0604020202020204" pitchFamily="34" charset="0"/>
                          </a:rPr>
                        </m:ctrlPr>
                      </m:sSubSupPr>
                      <m:e>
                        <m:r>
                          <a:rPr kumimoji="1" lang="en-US" altLang="zh-CN" b="0" i="1" smtClean="0">
                            <a:latin typeface="Cambria Math" panose="02040503050406030204" pitchFamily="18" charset="0"/>
                            <a:cs typeface="Arial" panose="020B0604020202020204" pitchFamily="34" charset="0"/>
                          </a:rPr>
                          <m:t>𝐴</m:t>
                        </m:r>
                      </m:e>
                      <m:sub>
                        <m:r>
                          <a:rPr kumimoji="1" lang="en-US" altLang="zh-CN" b="0" i="1" smtClean="0">
                            <a:latin typeface="Cambria Math" panose="02040503050406030204" pitchFamily="18" charset="0"/>
                            <a:cs typeface="Arial" panose="020B0604020202020204" pitchFamily="34" charset="0"/>
                          </a:rPr>
                          <m:t>1</m:t>
                        </m:r>
                      </m:sub>
                      <m:sup>
                        <m:r>
                          <a:rPr kumimoji="1" lang="en-US" altLang="zh-CN" b="0" i="1" smtClean="0">
                            <a:latin typeface="Cambria Math" panose="02040503050406030204" pitchFamily="18" charset="0"/>
                            <a:cs typeface="Arial" panose="020B0604020202020204" pitchFamily="34" charset="0"/>
                          </a:rPr>
                          <m:t>(</m:t>
                        </m:r>
                        <m:r>
                          <a:rPr kumimoji="1" lang="en-US" altLang="zh-CN" b="0" i="1" smtClean="0">
                            <a:latin typeface="Cambria Math" panose="02040503050406030204" pitchFamily="18" charset="0"/>
                            <a:cs typeface="Arial" panose="020B0604020202020204" pitchFamily="34" charset="0"/>
                          </a:rPr>
                          <m:t>𝑗</m:t>
                        </m:r>
                        <m:r>
                          <a:rPr kumimoji="1" lang="en-US" altLang="zh-CN" b="0" i="1" smtClean="0">
                            <a:latin typeface="Cambria Math" panose="02040503050406030204" pitchFamily="18" charset="0"/>
                            <a:cs typeface="Arial" panose="020B0604020202020204" pitchFamily="34" charset="0"/>
                          </a:rPr>
                          <m:t>)</m:t>
                        </m:r>
                      </m:sup>
                    </m:sSubSup>
                  </m:oMath>
                </a14:m>
                <a:endParaRPr kumimoji="1" lang="zh-CN" altLang="en-US" dirty="0">
                  <a:latin typeface="Arial" panose="020B0604020202020204" pitchFamily="34" charset="0"/>
                  <a:cs typeface="Arial" panose="020B0604020202020204" pitchFamily="34" charset="0"/>
                </a:endParaRPr>
              </a:p>
            </p:txBody>
          </p:sp>
        </mc:Choice>
        <mc:Fallback xmlns="">
          <p:sp>
            <p:nvSpPr>
              <p:cNvPr id="90" name="文本框 89">
                <a:extLst>
                  <a:ext uri="{FF2B5EF4-FFF2-40B4-BE49-F238E27FC236}">
                    <a16:creationId xmlns:a16="http://schemas.microsoft.com/office/drawing/2014/main" id="{5FC09E6D-70C7-4F45-852E-9C086441C28E}"/>
                  </a:ext>
                </a:extLst>
              </p:cNvPr>
              <p:cNvSpPr txBox="1">
                <a:spLocks noRot="1" noChangeAspect="1" noMove="1" noResize="1" noEditPoints="1" noAdjustHandles="1" noChangeArrowheads="1" noChangeShapeType="1" noTextEdit="1"/>
              </p:cNvSpPr>
              <p:nvPr/>
            </p:nvSpPr>
            <p:spPr>
              <a:xfrm>
                <a:off x="4590881" y="4457633"/>
                <a:ext cx="1807161" cy="450764"/>
              </a:xfrm>
              <a:prstGeom prst="rect">
                <a:avLst/>
              </a:prstGeom>
              <a:blipFill>
                <a:blip r:embed="rId9"/>
                <a:stretch>
                  <a:fillRect l="-2778" b="-13514"/>
                </a:stretch>
              </a:blipFill>
            </p:spPr>
            <p:txBody>
              <a:bodyPr/>
              <a:lstStyle/>
              <a:p>
                <a:r>
                  <a:rPr lang="zh-CN" altLang="en-US">
                    <a:noFill/>
                  </a:rPr>
                  <a:t> </a:t>
                </a:r>
              </a:p>
            </p:txBody>
          </p:sp>
        </mc:Fallback>
      </mc:AlternateContent>
      <p:sp>
        <p:nvSpPr>
          <p:cNvPr id="91" name="右大括号 90">
            <a:extLst>
              <a:ext uri="{FF2B5EF4-FFF2-40B4-BE49-F238E27FC236}">
                <a16:creationId xmlns:a16="http://schemas.microsoft.com/office/drawing/2014/main" id="{124A874C-C7A7-3F46-AAAA-48070983FADC}"/>
              </a:ext>
            </a:extLst>
          </p:cNvPr>
          <p:cNvSpPr/>
          <p:nvPr/>
        </p:nvSpPr>
        <p:spPr>
          <a:xfrm rot="5400000">
            <a:off x="8401400" y="3731557"/>
            <a:ext cx="222250" cy="1313749"/>
          </a:xfrm>
          <a:prstGeom prst="rightBrace">
            <a:avLst>
              <a:gd name="adj1" fmla="val 59230"/>
              <a:gd name="adj2" fmla="val 50000"/>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p>
        </p:txBody>
      </p:sp>
      <p:sp>
        <p:nvSpPr>
          <p:cNvPr id="92" name="文本框 91">
            <a:extLst>
              <a:ext uri="{FF2B5EF4-FFF2-40B4-BE49-F238E27FC236}">
                <a16:creationId xmlns:a16="http://schemas.microsoft.com/office/drawing/2014/main" id="{1889EBEB-1157-704D-801F-FB40E50B379D}"/>
              </a:ext>
            </a:extLst>
          </p:cNvPr>
          <p:cNvSpPr txBox="1"/>
          <p:nvPr/>
        </p:nvSpPr>
        <p:spPr>
          <a:xfrm>
            <a:off x="7458324" y="4470389"/>
            <a:ext cx="2637821" cy="646331"/>
          </a:xfrm>
          <a:prstGeom prst="rect">
            <a:avLst/>
          </a:prstGeom>
          <a:noFill/>
        </p:spPr>
        <p:txBody>
          <a:bodyPr wrap="square" rtlCol="0">
            <a:spAutoFit/>
          </a:bodyPr>
          <a:lstStyle/>
          <a:p>
            <a:r>
              <a:rPr kumimoji="1" lang="en-US" altLang="zh-CN" dirty="0">
                <a:latin typeface="Arial" panose="020B0604020202020204" pitchFamily="34" charset="0"/>
                <a:cs typeface="Arial" panose="020B0604020202020204" pitchFamily="34" charset="0"/>
              </a:rPr>
              <a:t>This result should be 0 </a:t>
            </a:r>
          </a:p>
          <a:p>
            <a:r>
              <a:rPr kumimoji="1" lang="en-US" altLang="zh-CN" dirty="0">
                <a:latin typeface="Arial" panose="020B0604020202020204" pitchFamily="34" charset="0"/>
                <a:cs typeface="Arial" panose="020B0604020202020204" pitchFamily="34" charset="0"/>
              </a:rPr>
              <a:t>if dealer is honest</a:t>
            </a:r>
            <a:endParaRPr kumimoji="1" lang="zh-CN" altLang="en-US"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93" name="文本框 92">
                <a:extLst>
                  <a:ext uri="{FF2B5EF4-FFF2-40B4-BE49-F238E27FC236}">
                    <a16:creationId xmlns:a16="http://schemas.microsoft.com/office/drawing/2014/main" id="{0D864883-131F-1140-A2BE-43C40DE6BEDF}"/>
                  </a:ext>
                </a:extLst>
              </p:cNvPr>
              <p:cNvSpPr txBox="1"/>
              <p:nvPr/>
            </p:nvSpPr>
            <p:spPr>
              <a:xfrm>
                <a:off x="1791079" y="5049635"/>
                <a:ext cx="8179137" cy="614014"/>
              </a:xfrm>
              <a:prstGeom prst="rect">
                <a:avLst/>
              </a:prstGeom>
              <a:noFill/>
            </p:spPr>
            <p:txBody>
              <a:bodyPr wrap="square" rtlCol="0">
                <a:spAutoFit/>
              </a:bodyPr>
              <a:lstStyle/>
              <a:p>
                <a:pPr marL="342900" indent="-342900">
                  <a:lnSpc>
                    <a:spcPct val="150000"/>
                  </a:lnSpc>
                  <a:buFont typeface="Symbol" pitchFamily="2" charset="2"/>
                  <a:buChar char="Þ"/>
                </a:pPr>
                <a14:m>
                  <m:oMath xmlns:m="http://schemas.openxmlformats.org/officeDocument/2006/math">
                    <m:r>
                      <a:rPr kumimoji="1" lang="en-US" altLang="zh-CN" sz="2000" i="1">
                        <a:latin typeface="Cambria Math" panose="02040503050406030204" pitchFamily="18" charset="0"/>
                        <a:ea typeface="Arial" charset="0"/>
                        <a:cs typeface="Arial" charset="0"/>
                      </a:rPr>
                      <m:t>𝐷</m:t>
                    </m:r>
                  </m:oMath>
                </a14:m>
                <a:r>
                  <a:rPr kumimoji="1" lang="en-US" altLang="zh-CN" sz="2000" dirty="0">
                    <a:latin typeface="Arial" charset="0"/>
                    <a:ea typeface="Arial" charset="0"/>
                    <a:cs typeface="Arial" charset="0"/>
                  </a:rPr>
                  <a:t> sends </a:t>
                </a:r>
                <a14:m>
                  <m:oMath xmlns:m="http://schemas.openxmlformats.org/officeDocument/2006/math">
                    <m:sSubSup>
                      <m:sSubSupPr>
                        <m:ctrlPr>
                          <a:rPr kumimoji="1" lang="en-US" altLang="zh-CN" sz="2000" b="0" i="1" smtClean="0">
                            <a:latin typeface="Cambria Math" panose="02040503050406030204" pitchFamily="18" charset="0"/>
                            <a:cs typeface="Arial" panose="020B0604020202020204" pitchFamily="34" charset="0"/>
                          </a:rPr>
                        </m:ctrlPr>
                      </m:sSubSupPr>
                      <m:e>
                        <m:r>
                          <a:rPr kumimoji="1" lang="en-US" altLang="zh-CN" sz="2000" b="0" i="1" smtClean="0">
                            <a:latin typeface="Cambria Math" panose="02040503050406030204" pitchFamily="18" charset="0"/>
                            <a:cs typeface="Arial" panose="020B0604020202020204" pitchFamily="34" charset="0"/>
                          </a:rPr>
                          <m:t>𝐴</m:t>
                        </m:r>
                      </m:e>
                      <m:sub>
                        <m:r>
                          <a:rPr kumimoji="1" lang="en-US" altLang="zh-CN" sz="2000" b="0" i="1" smtClean="0">
                            <a:latin typeface="Cambria Math" panose="02040503050406030204" pitchFamily="18" charset="0"/>
                            <a:cs typeface="Arial" panose="020B0604020202020204" pitchFamily="34" charset="0"/>
                          </a:rPr>
                          <m:t>0</m:t>
                        </m:r>
                      </m:sub>
                      <m:sup>
                        <m:r>
                          <a:rPr kumimoji="1" lang="en-US" altLang="zh-CN" sz="2000" b="0" i="1" smtClean="0">
                            <a:latin typeface="Cambria Math" panose="02040503050406030204" pitchFamily="18" charset="0"/>
                            <a:cs typeface="Arial" panose="020B0604020202020204" pitchFamily="34" charset="0"/>
                          </a:rPr>
                          <m:t>(</m:t>
                        </m:r>
                        <m:r>
                          <a:rPr kumimoji="1" lang="en-US" altLang="zh-CN" sz="2000" b="0" i="1" smtClean="0">
                            <a:latin typeface="Cambria Math" panose="02040503050406030204" pitchFamily="18" charset="0"/>
                            <a:cs typeface="Arial" panose="020B0604020202020204" pitchFamily="34" charset="0"/>
                          </a:rPr>
                          <m:t>𝑗</m:t>
                        </m:r>
                        <m:r>
                          <a:rPr kumimoji="1" lang="en-US" altLang="zh-CN" sz="2000" b="0" i="1" smtClean="0">
                            <a:latin typeface="Cambria Math" panose="02040503050406030204" pitchFamily="18" charset="0"/>
                            <a:cs typeface="Arial" panose="020B0604020202020204" pitchFamily="34" charset="0"/>
                          </a:rPr>
                          <m:t>)</m:t>
                        </m:r>
                      </m:sup>
                    </m:sSubSup>
                  </m:oMath>
                </a14:m>
                <a:r>
                  <a:rPr kumimoji="1" lang="en-US" altLang="zh-CN" sz="2000" dirty="0">
                    <a:latin typeface="Arial" charset="0"/>
                    <a:ea typeface="Arial" charset="0"/>
                    <a:cs typeface="Arial" charset="0"/>
                  </a:rPr>
                  <a:t> and </a:t>
                </a:r>
                <a14:m>
                  <m:oMath xmlns:m="http://schemas.openxmlformats.org/officeDocument/2006/math">
                    <m:sSubSup>
                      <m:sSubSupPr>
                        <m:ctrlPr>
                          <a:rPr kumimoji="1" lang="en-US" altLang="zh-CN" sz="2000" i="1">
                            <a:latin typeface="Cambria Math" panose="02040503050406030204" pitchFamily="18" charset="0"/>
                            <a:cs typeface="Arial" panose="020B0604020202020204" pitchFamily="34" charset="0"/>
                          </a:rPr>
                        </m:ctrlPr>
                      </m:sSubSupPr>
                      <m:e>
                        <m:r>
                          <a:rPr kumimoji="1" lang="en-US" altLang="zh-CN" sz="2000" i="1">
                            <a:latin typeface="Cambria Math" panose="02040503050406030204" pitchFamily="18" charset="0"/>
                            <a:cs typeface="Arial" panose="020B0604020202020204" pitchFamily="34" charset="0"/>
                          </a:rPr>
                          <m:t>𝐴</m:t>
                        </m:r>
                      </m:e>
                      <m:sub>
                        <m:r>
                          <a:rPr kumimoji="1" lang="en-US" altLang="zh-CN" sz="2000" i="1">
                            <a:latin typeface="Cambria Math" panose="02040503050406030204" pitchFamily="18" charset="0"/>
                            <a:cs typeface="Arial" panose="020B0604020202020204" pitchFamily="34" charset="0"/>
                          </a:rPr>
                          <m:t>1</m:t>
                        </m:r>
                      </m:sub>
                      <m:sup>
                        <m:r>
                          <a:rPr kumimoji="1" lang="en-US" altLang="zh-CN" sz="2000" i="1">
                            <a:latin typeface="Cambria Math" panose="02040503050406030204" pitchFamily="18" charset="0"/>
                            <a:cs typeface="Arial" panose="020B0604020202020204" pitchFamily="34" charset="0"/>
                          </a:rPr>
                          <m:t>(</m:t>
                        </m:r>
                        <m:r>
                          <a:rPr kumimoji="1" lang="en-US" altLang="zh-CN" sz="2000" i="1">
                            <a:latin typeface="Cambria Math" panose="02040503050406030204" pitchFamily="18" charset="0"/>
                            <a:cs typeface="Arial" panose="020B0604020202020204" pitchFamily="34" charset="0"/>
                          </a:rPr>
                          <m:t>𝑗</m:t>
                        </m:r>
                        <m:r>
                          <a:rPr kumimoji="1" lang="en-US" altLang="zh-CN" sz="2000" i="1">
                            <a:latin typeface="Cambria Math" panose="02040503050406030204" pitchFamily="18" charset="0"/>
                            <a:cs typeface="Arial" panose="020B0604020202020204" pitchFamily="34" charset="0"/>
                          </a:rPr>
                          <m:t>)</m:t>
                        </m:r>
                      </m:sup>
                    </m:sSubSup>
                  </m:oMath>
                </a14:m>
                <a:r>
                  <a:rPr kumimoji="1" lang="en-US" altLang="zh-CN" sz="2000" dirty="0">
                    <a:latin typeface="Arial" charset="0"/>
                    <a:ea typeface="Arial" charset="0"/>
                    <a:cs typeface="Arial" charset="0"/>
                  </a:rPr>
                  <a:t> to </a:t>
                </a:r>
                <a14:m>
                  <m:oMath xmlns:m="http://schemas.openxmlformats.org/officeDocument/2006/math">
                    <m:sSub>
                      <m:sSubPr>
                        <m:ctrlPr>
                          <a:rPr kumimoji="1" lang="en-US" altLang="zh-CN" sz="2000" i="1">
                            <a:latin typeface="Cambria Math" panose="02040503050406030204" pitchFamily="18" charset="0"/>
                            <a:ea typeface="Arial" charset="0"/>
                            <a:cs typeface="Arial" charset="0"/>
                          </a:rPr>
                        </m:ctrlPr>
                      </m:sSubPr>
                      <m:e>
                        <m:r>
                          <a:rPr kumimoji="1" lang="en-US" altLang="zh-CN" sz="2000" i="1">
                            <a:latin typeface="Cambria Math" panose="02040503050406030204" pitchFamily="18" charset="0"/>
                            <a:ea typeface="Arial" charset="0"/>
                            <a:cs typeface="Arial" charset="0"/>
                          </a:rPr>
                          <m:t>𝑉</m:t>
                        </m:r>
                      </m:e>
                      <m:sub>
                        <m:r>
                          <a:rPr kumimoji="1" lang="en-US" altLang="zh-CN" sz="2000" i="1">
                            <a:latin typeface="Cambria Math" panose="02040503050406030204" pitchFamily="18" charset="0"/>
                            <a:ea typeface="Arial" charset="0"/>
                            <a:cs typeface="Arial" charset="0"/>
                          </a:rPr>
                          <m:t>𝑗</m:t>
                        </m:r>
                      </m:sub>
                    </m:sSub>
                  </m:oMath>
                </a14:m>
                <a:r>
                  <a:rPr kumimoji="1" lang="en-US" altLang="zh-CN" sz="2000" dirty="0">
                    <a:latin typeface="Arial" charset="0"/>
                    <a:ea typeface="Arial" charset="0"/>
                    <a:cs typeface="Arial" charset="0"/>
                  </a:rPr>
                  <a:t>. </a:t>
                </a:r>
                <a14:m>
                  <m:oMath xmlns:m="http://schemas.openxmlformats.org/officeDocument/2006/math">
                    <m:sSub>
                      <m:sSubPr>
                        <m:ctrlPr>
                          <a:rPr kumimoji="1" lang="en-US" altLang="zh-CN" sz="2000" i="1">
                            <a:latin typeface="Cambria Math" panose="02040503050406030204" pitchFamily="18" charset="0"/>
                            <a:ea typeface="Arial" charset="0"/>
                            <a:cs typeface="Arial" charset="0"/>
                          </a:rPr>
                        </m:ctrlPr>
                      </m:sSubPr>
                      <m:e>
                        <m:r>
                          <a:rPr kumimoji="1" lang="en-US" altLang="zh-CN" sz="2000" i="1">
                            <a:latin typeface="Cambria Math" panose="02040503050406030204" pitchFamily="18" charset="0"/>
                            <a:ea typeface="Arial" charset="0"/>
                            <a:cs typeface="Arial" charset="0"/>
                          </a:rPr>
                          <m:t>𝑉</m:t>
                        </m:r>
                      </m:e>
                      <m:sub>
                        <m:r>
                          <a:rPr kumimoji="1" lang="en-US" altLang="zh-CN" sz="2000" i="1">
                            <a:latin typeface="Cambria Math" panose="02040503050406030204" pitchFamily="18" charset="0"/>
                            <a:ea typeface="Arial" charset="0"/>
                            <a:cs typeface="Arial" charset="0"/>
                          </a:rPr>
                          <m:t>𝑗</m:t>
                        </m:r>
                      </m:sub>
                    </m:sSub>
                  </m:oMath>
                </a14:m>
                <a:r>
                  <a:rPr kumimoji="1" lang="en-US" altLang="zh-CN" sz="2000" dirty="0">
                    <a:latin typeface="Arial" charset="0"/>
                    <a:ea typeface="Arial" charset="0"/>
                    <a:cs typeface="Arial" charset="0"/>
                  </a:rPr>
                  <a:t> checks if </a:t>
                </a:r>
                <a14:m>
                  <m:oMath xmlns:m="http://schemas.openxmlformats.org/officeDocument/2006/math">
                    <m:sSup>
                      <m:sSupPr>
                        <m:ctrlPr>
                          <a:rPr kumimoji="1" lang="en-US" altLang="zh-CN" sz="2000" i="1">
                            <a:latin typeface="Cambria Math" panose="02040503050406030204" pitchFamily="18" charset="0"/>
                            <a:ea typeface="Arial" charset="0"/>
                            <a:cs typeface="Arial" charset="0"/>
                          </a:rPr>
                        </m:ctrlPr>
                      </m:sSupPr>
                      <m:e>
                        <m:r>
                          <a:rPr kumimoji="1" lang="en-US" altLang="zh-CN" sz="2000" i="1">
                            <a:latin typeface="Cambria Math" panose="02040503050406030204" pitchFamily="18" charset="0"/>
                            <a:ea typeface="Arial" charset="0"/>
                            <a:cs typeface="Arial" charset="0"/>
                          </a:rPr>
                          <m:t>𝐵</m:t>
                        </m:r>
                      </m:e>
                      <m:sup>
                        <m:d>
                          <m:dPr>
                            <m:ctrlPr>
                              <a:rPr kumimoji="1" lang="en-US" altLang="zh-CN" sz="2000" i="1">
                                <a:latin typeface="Cambria Math" panose="02040503050406030204" pitchFamily="18" charset="0"/>
                                <a:ea typeface="Arial" charset="0"/>
                                <a:cs typeface="Arial" charset="0"/>
                              </a:rPr>
                            </m:ctrlPr>
                          </m:dPr>
                          <m:e>
                            <m:r>
                              <a:rPr kumimoji="1" lang="en-US" altLang="zh-CN" sz="2000" i="1">
                                <a:latin typeface="Cambria Math" panose="02040503050406030204" pitchFamily="18" charset="0"/>
                                <a:ea typeface="Arial" charset="0"/>
                                <a:cs typeface="Arial" charset="0"/>
                              </a:rPr>
                              <m:t>𝑗</m:t>
                            </m:r>
                          </m:e>
                        </m:d>
                      </m:sup>
                    </m:sSup>
                    <m:r>
                      <a:rPr kumimoji="1" lang="en-US" altLang="zh-CN" sz="2000" b="0" i="1" smtClean="0">
                        <a:latin typeface="Cambria Math" panose="02040503050406030204" pitchFamily="18" charset="0"/>
                        <a:ea typeface="Arial" charset="0"/>
                        <a:cs typeface="Arial" charset="0"/>
                      </a:rPr>
                      <m:t>=</m:t>
                    </m:r>
                    <m:sSubSup>
                      <m:sSubSupPr>
                        <m:ctrlPr>
                          <a:rPr kumimoji="1" lang="en-US" altLang="zh-CN" sz="2000" i="1">
                            <a:latin typeface="Cambria Math" panose="02040503050406030204" pitchFamily="18" charset="0"/>
                            <a:cs typeface="Arial" panose="020B0604020202020204" pitchFamily="34" charset="0"/>
                          </a:rPr>
                        </m:ctrlPr>
                      </m:sSubSupPr>
                      <m:e>
                        <m:r>
                          <a:rPr kumimoji="1" lang="en-US" altLang="zh-CN" sz="2000" i="1">
                            <a:latin typeface="Cambria Math" panose="02040503050406030204" pitchFamily="18" charset="0"/>
                            <a:cs typeface="Arial" panose="020B0604020202020204" pitchFamily="34" charset="0"/>
                          </a:rPr>
                          <m:t>𝐴</m:t>
                        </m:r>
                      </m:e>
                      <m:sub>
                        <m:r>
                          <a:rPr kumimoji="1" lang="en-US" altLang="zh-CN" sz="2000" i="1">
                            <a:latin typeface="Cambria Math" panose="02040503050406030204" pitchFamily="18" charset="0"/>
                            <a:cs typeface="Arial" panose="020B0604020202020204" pitchFamily="34" charset="0"/>
                          </a:rPr>
                          <m:t>0</m:t>
                        </m:r>
                      </m:sub>
                      <m:sup>
                        <m:r>
                          <a:rPr kumimoji="1" lang="en-US" altLang="zh-CN" sz="2000" i="1">
                            <a:latin typeface="Cambria Math" panose="02040503050406030204" pitchFamily="18" charset="0"/>
                            <a:cs typeface="Arial" panose="020B0604020202020204" pitchFamily="34" charset="0"/>
                          </a:rPr>
                          <m:t>(</m:t>
                        </m:r>
                        <m:r>
                          <a:rPr kumimoji="1" lang="en-US" altLang="zh-CN" sz="2000" i="1">
                            <a:latin typeface="Cambria Math" panose="02040503050406030204" pitchFamily="18" charset="0"/>
                            <a:cs typeface="Arial" panose="020B0604020202020204" pitchFamily="34" charset="0"/>
                          </a:rPr>
                          <m:t>𝑗</m:t>
                        </m:r>
                        <m:r>
                          <a:rPr kumimoji="1" lang="en-US" altLang="zh-CN" sz="2000" i="1">
                            <a:latin typeface="Cambria Math" panose="02040503050406030204" pitchFamily="18" charset="0"/>
                            <a:cs typeface="Arial" panose="020B0604020202020204" pitchFamily="34" charset="0"/>
                          </a:rPr>
                          <m:t>)</m:t>
                        </m:r>
                      </m:sup>
                    </m:sSubSup>
                    <m:r>
                      <a:rPr kumimoji="1" lang="en-US" altLang="zh-CN" sz="2000" b="0" i="1" smtClean="0">
                        <a:latin typeface="Cambria Math" panose="02040503050406030204" pitchFamily="18" charset="0"/>
                        <a:cs typeface="Arial" panose="020B0604020202020204" pitchFamily="34" charset="0"/>
                      </a:rPr>
                      <m:t>+</m:t>
                    </m:r>
                    <m:sSubSup>
                      <m:sSubSupPr>
                        <m:ctrlPr>
                          <a:rPr kumimoji="1" lang="en-US" altLang="zh-CN" sz="2000" i="1">
                            <a:latin typeface="Cambria Math" panose="02040503050406030204" pitchFamily="18" charset="0"/>
                            <a:cs typeface="Arial" panose="020B0604020202020204" pitchFamily="34" charset="0"/>
                          </a:rPr>
                        </m:ctrlPr>
                      </m:sSubSupPr>
                      <m:e>
                        <m:r>
                          <a:rPr kumimoji="1" lang="en-US" altLang="zh-CN" sz="2000" i="1">
                            <a:latin typeface="Cambria Math" panose="02040503050406030204" pitchFamily="18" charset="0"/>
                            <a:cs typeface="Arial" panose="020B0604020202020204" pitchFamily="34" charset="0"/>
                          </a:rPr>
                          <m:t>𝐴</m:t>
                        </m:r>
                      </m:e>
                      <m:sub>
                        <m:r>
                          <a:rPr kumimoji="1" lang="en-US" altLang="zh-CN" sz="2000" b="0" i="1" smtClean="0">
                            <a:latin typeface="Cambria Math" panose="02040503050406030204" pitchFamily="18" charset="0"/>
                            <a:cs typeface="Arial" panose="020B0604020202020204" pitchFamily="34" charset="0"/>
                          </a:rPr>
                          <m:t>1</m:t>
                        </m:r>
                      </m:sub>
                      <m:sup>
                        <m:r>
                          <a:rPr kumimoji="1" lang="en-US" altLang="zh-CN" sz="2000" i="1">
                            <a:latin typeface="Cambria Math" panose="02040503050406030204" pitchFamily="18" charset="0"/>
                            <a:cs typeface="Arial" panose="020B0604020202020204" pitchFamily="34" charset="0"/>
                          </a:rPr>
                          <m:t>(</m:t>
                        </m:r>
                        <m:r>
                          <a:rPr kumimoji="1" lang="en-US" altLang="zh-CN" sz="2000" i="1">
                            <a:latin typeface="Cambria Math" panose="02040503050406030204" pitchFamily="18" charset="0"/>
                            <a:cs typeface="Arial" panose="020B0604020202020204" pitchFamily="34" charset="0"/>
                          </a:rPr>
                          <m:t>𝑗</m:t>
                        </m:r>
                        <m:r>
                          <a:rPr kumimoji="1" lang="en-US" altLang="zh-CN" sz="2000" i="1">
                            <a:latin typeface="Cambria Math" panose="02040503050406030204" pitchFamily="18" charset="0"/>
                            <a:cs typeface="Arial" panose="020B0604020202020204" pitchFamily="34" charset="0"/>
                          </a:rPr>
                          <m:t>)</m:t>
                        </m:r>
                      </m:sup>
                    </m:sSubSup>
                    <m:r>
                      <a:rPr kumimoji="1" lang="en-US" altLang="zh-CN" sz="2000" b="0" i="1" smtClean="0">
                        <a:latin typeface="Cambria Math" panose="02040503050406030204" pitchFamily="18" charset="0"/>
                        <a:cs typeface="Arial" panose="020B0604020202020204" pitchFamily="34" charset="0"/>
                      </a:rPr>
                      <m:t>⋅</m:t>
                    </m:r>
                    <m:sSup>
                      <m:sSupPr>
                        <m:ctrlPr>
                          <a:rPr kumimoji="1" lang="en-US" altLang="zh-CN" sz="2000" i="1">
                            <a:latin typeface="Cambria Math" panose="02040503050406030204" pitchFamily="18" charset="0"/>
                            <a:ea typeface="Arial" charset="0"/>
                            <a:cs typeface="Arial" charset="0"/>
                          </a:rPr>
                        </m:ctrlPr>
                      </m:sSupPr>
                      <m:e>
                        <m:r>
                          <m:rPr>
                            <m:sty m:val="p"/>
                          </m:rPr>
                          <a:rPr kumimoji="1" lang="en-US" altLang="zh-CN" sz="2000">
                            <a:latin typeface="Cambria Math" panose="02040503050406030204" pitchFamily="18" charset="0"/>
                            <a:ea typeface="Arial" charset="0"/>
                            <a:cs typeface="Arial" charset="0"/>
                          </a:rPr>
                          <m:t>Δ</m:t>
                        </m:r>
                      </m:e>
                      <m:sup>
                        <m:d>
                          <m:dPr>
                            <m:ctrlPr>
                              <a:rPr kumimoji="1" lang="en-US" altLang="zh-CN" sz="2000" i="1">
                                <a:latin typeface="Cambria Math" panose="02040503050406030204" pitchFamily="18" charset="0"/>
                                <a:ea typeface="Arial" charset="0"/>
                                <a:cs typeface="Arial" charset="0"/>
                              </a:rPr>
                            </m:ctrlPr>
                          </m:dPr>
                          <m:e>
                            <m:r>
                              <a:rPr kumimoji="1" lang="en-US" altLang="zh-CN" sz="2000" i="1">
                                <a:latin typeface="Cambria Math" panose="02040503050406030204" pitchFamily="18" charset="0"/>
                                <a:ea typeface="Arial" charset="0"/>
                                <a:cs typeface="Arial" charset="0"/>
                              </a:rPr>
                              <m:t>𝑗</m:t>
                            </m:r>
                          </m:e>
                        </m:d>
                      </m:sup>
                    </m:sSup>
                  </m:oMath>
                </a14:m>
                <a:r>
                  <a:rPr kumimoji="1" lang="en-US" altLang="zh-CN" sz="2000" dirty="0">
                    <a:latin typeface="Arial" charset="0"/>
                    <a:ea typeface="Arial" charset="0"/>
                    <a:cs typeface="Arial" charset="0"/>
                  </a:rPr>
                  <a:t> holds</a:t>
                </a:r>
              </a:p>
            </p:txBody>
          </p:sp>
        </mc:Choice>
        <mc:Fallback xmlns="">
          <p:sp>
            <p:nvSpPr>
              <p:cNvPr id="93" name="文本框 92">
                <a:extLst>
                  <a:ext uri="{FF2B5EF4-FFF2-40B4-BE49-F238E27FC236}">
                    <a16:creationId xmlns:a16="http://schemas.microsoft.com/office/drawing/2014/main" id="{0D864883-131F-1140-A2BE-43C40DE6BEDF}"/>
                  </a:ext>
                </a:extLst>
              </p:cNvPr>
              <p:cNvSpPr txBox="1">
                <a:spLocks noRot="1" noChangeAspect="1" noMove="1" noResize="1" noEditPoints="1" noAdjustHandles="1" noChangeArrowheads="1" noChangeShapeType="1" noTextEdit="1"/>
              </p:cNvSpPr>
              <p:nvPr/>
            </p:nvSpPr>
            <p:spPr>
              <a:xfrm>
                <a:off x="1791079" y="5049635"/>
                <a:ext cx="8179137" cy="614014"/>
              </a:xfrm>
              <a:prstGeom prst="rect">
                <a:avLst/>
              </a:prstGeom>
              <a:blipFill>
                <a:blip r:embed="rId10"/>
                <a:stretch>
                  <a:fillRect l="-930" b="-14286"/>
                </a:stretch>
              </a:blipFill>
            </p:spPr>
            <p:txBody>
              <a:bodyPr/>
              <a:lstStyle/>
              <a:p>
                <a:r>
                  <a:rPr lang="zh-CN" altLang="en-US">
                    <a:noFill/>
                  </a:rPr>
                  <a:t> </a:t>
                </a:r>
              </a:p>
            </p:txBody>
          </p:sp>
        </mc:Fallback>
      </mc:AlternateContent>
      <p:grpSp>
        <p:nvGrpSpPr>
          <p:cNvPr id="94" name="组合 93">
            <a:extLst>
              <a:ext uri="{FF2B5EF4-FFF2-40B4-BE49-F238E27FC236}">
                <a16:creationId xmlns:a16="http://schemas.microsoft.com/office/drawing/2014/main" id="{D3D3828E-0063-DA46-BCB2-7418726AB231}"/>
              </a:ext>
            </a:extLst>
          </p:cNvPr>
          <p:cNvGrpSpPr/>
          <p:nvPr/>
        </p:nvGrpSpPr>
        <p:grpSpPr>
          <a:xfrm>
            <a:off x="3359848" y="6213727"/>
            <a:ext cx="4381502" cy="496931"/>
            <a:chOff x="942105" y="5611401"/>
            <a:chExt cx="2493282" cy="496931"/>
          </a:xfrm>
        </p:grpSpPr>
        <p:sp>
          <p:nvSpPr>
            <p:cNvPr id="95" name="文本框 94">
              <a:extLst>
                <a:ext uri="{FF2B5EF4-FFF2-40B4-BE49-F238E27FC236}">
                  <a16:creationId xmlns:a16="http://schemas.microsoft.com/office/drawing/2014/main" id="{CFAEFCDE-B008-B149-A827-8C9EB39CC781}"/>
                </a:ext>
              </a:extLst>
            </p:cNvPr>
            <p:cNvSpPr txBox="1"/>
            <p:nvPr/>
          </p:nvSpPr>
          <p:spPr>
            <a:xfrm>
              <a:off x="942105" y="5611401"/>
              <a:ext cx="2493282" cy="496931"/>
            </a:xfrm>
            <a:prstGeom prst="rect">
              <a:avLst/>
            </a:prstGeom>
            <a:noFill/>
          </p:spPr>
          <p:txBody>
            <a:bodyPr wrap="square" rtlCol="0">
              <a:spAutoFit/>
            </a:bodyPr>
            <a:lstStyle/>
            <a:p>
              <a:pPr>
                <a:lnSpc>
                  <a:spcPct val="150000"/>
                </a:lnSpc>
              </a:pPr>
              <a:r>
                <a:rPr kumimoji="1" lang="en-US" altLang="zh-CN" sz="2000" dirty="0">
                  <a:latin typeface="Arial" charset="0"/>
                  <a:ea typeface="Arial" charset="0"/>
                  <a:cs typeface="Arial" charset="0"/>
                </a:rPr>
                <a:t>Generalization of [DIO21][YSWW21]</a:t>
              </a:r>
            </a:p>
          </p:txBody>
        </p:sp>
        <p:sp>
          <p:nvSpPr>
            <p:cNvPr id="96" name="圆角矩形 95">
              <a:extLst>
                <a:ext uri="{FF2B5EF4-FFF2-40B4-BE49-F238E27FC236}">
                  <a16:creationId xmlns:a16="http://schemas.microsoft.com/office/drawing/2014/main" id="{1EF54154-7F30-4F45-A753-FAAA34FB3AC4}"/>
                </a:ext>
              </a:extLst>
            </p:cNvPr>
            <p:cNvSpPr/>
            <p:nvPr/>
          </p:nvSpPr>
          <p:spPr>
            <a:xfrm>
              <a:off x="942105" y="5704914"/>
              <a:ext cx="2460760" cy="403418"/>
            </a:xfrm>
            <a:prstGeom prst="round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
        <p:nvSpPr>
          <p:cNvPr id="97" name="文本框 96">
            <a:extLst>
              <a:ext uri="{FF2B5EF4-FFF2-40B4-BE49-F238E27FC236}">
                <a16:creationId xmlns:a16="http://schemas.microsoft.com/office/drawing/2014/main" id="{EFF416E4-628C-BA44-917E-2BCABD42DE63}"/>
              </a:ext>
            </a:extLst>
          </p:cNvPr>
          <p:cNvSpPr txBox="1"/>
          <p:nvPr/>
        </p:nvSpPr>
        <p:spPr>
          <a:xfrm>
            <a:off x="1791078" y="5545395"/>
            <a:ext cx="8179137" cy="496931"/>
          </a:xfrm>
          <a:prstGeom prst="rect">
            <a:avLst/>
          </a:prstGeom>
          <a:noFill/>
        </p:spPr>
        <p:txBody>
          <a:bodyPr wrap="square" rtlCol="0">
            <a:spAutoFit/>
          </a:bodyPr>
          <a:lstStyle/>
          <a:p>
            <a:pPr marL="342900" indent="-342900">
              <a:lnSpc>
                <a:spcPct val="150000"/>
              </a:lnSpc>
              <a:buFont typeface="Symbol" pitchFamily="2" charset="2"/>
              <a:buChar char="Þ"/>
            </a:pPr>
            <a:r>
              <a:rPr kumimoji="1" lang="en-US" altLang="zh-CN" sz="2000" dirty="0">
                <a:latin typeface="Arial" charset="0"/>
                <a:ea typeface="Arial" charset="0"/>
                <a:cs typeface="Arial" charset="0"/>
              </a:rPr>
              <a:t>All multiplication gates can be handled together!</a:t>
            </a:r>
          </a:p>
        </p:txBody>
      </p:sp>
    </p:spTree>
    <p:extLst>
      <p:ext uri="{BB962C8B-B14F-4D97-AF65-F5344CB8AC3E}">
        <p14:creationId xmlns:p14="http://schemas.microsoft.com/office/powerpoint/2010/main" val="542080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fill="hold"/>
                                        <p:tgtEl>
                                          <p:spTgt spid="24"/>
                                        </p:tgtEl>
                                        <p:attrNameLst>
                                          <p:attrName>ppt_x</p:attrName>
                                        </p:attrNameLst>
                                      </p:cBhvr>
                                      <p:tavLst>
                                        <p:tav tm="0">
                                          <p:val>
                                            <p:strVal val="#ppt_x"/>
                                          </p:val>
                                        </p:tav>
                                        <p:tav tm="100000">
                                          <p:val>
                                            <p:strVal val="#ppt_x"/>
                                          </p:val>
                                        </p:tav>
                                      </p:tavLst>
                                    </p:anim>
                                    <p:anim calcmode="lin" valueType="num">
                                      <p:cBhvr additive="base">
                                        <p:cTn id="14" dur="500" fill="hold"/>
                                        <p:tgtEl>
                                          <p:spTgt spid="24"/>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 calcmode="lin" valueType="num">
                                      <p:cBhvr additive="base">
                                        <p:cTn id="17" dur="500" fill="hold"/>
                                        <p:tgtEl>
                                          <p:spTgt spid="87"/>
                                        </p:tgtEl>
                                        <p:attrNameLst>
                                          <p:attrName>ppt_x</p:attrName>
                                        </p:attrNameLst>
                                      </p:cBhvr>
                                      <p:tavLst>
                                        <p:tav tm="0">
                                          <p:val>
                                            <p:strVal val="#ppt_x"/>
                                          </p:val>
                                        </p:tav>
                                        <p:tav tm="100000">
                                          <p:val>
                                            <p:strVal val="#ppt_x"/>
                                          </p:val>
                                        </p:tav>
                                      </p:tavLst>
                                    </p:anim>
                                    <p:anim calcmode="lin" valueType="num">
                                      <p:cBhvr additive="base">
                                        <p:cTn id="18" dur="500" fill="hold"/>
                                        <p:tgtEl>
                                          <p:spTgt spid="8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 calcmode="lin" valueType="num">
                                      <p:cBhvr additive="base">
                                        <p:cTn id="21" dur="500" fill="hold"/>
                                        <p:tgtEl>
                                          <p:spTgt spid="26"/>
                                        </p:tgtEl>
                                        <p:attrNameLst>
                                          <p:attrName>ppt_x</p:attrName>
                                        </p:attrNameLst>
                                      </p:cBhvr>
                                      <p:tavLst>
                                        <p:tav tm="0">
                                          <p:val>
                                            <p:strVal val="#ppt_x"/>
                                          </p:val>
                                        </p:tav>
                                        <p:tav tm="100000">
                                          <p:val>
                                            <p:strVal val="#ppt_x"/>
                                          </p:val>
                                        </p:tav>
                                      </p:tavLst>
                                    </p:anim>
                                    <p:anim calcmode="lin" valueType="num">
                                      <p:cBhvr additive="base">
                                        <p:cTn id="22" dur="500" fill="hold"/>
                                        <p:tgtEl>
                                          <p:spTgt spid="26"/>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90"/>
                                        </p:tgtEl>
                                        <p:attrNameLst>
                                          <p:attrName>style.visibility</p:attrName>
                                        </p:attrNameLst>
                                      </p:cBhvr>
                                      <p:to>
                                        <p:strVal val="visible"/>
                                      </p:to>
                                    </p:set>
                                    <p:anim calcmode="lin" valueType="num">
                                      <p:cBhvr additive="base">
                                        <p:cTn id="25" dur="500" fill="hold"/>
                                        <p:tgtEl>
                                          <p:spTgt spid="90"/>
                                        </p:tgtEl>
                                        <p:attrNameLst>
                                          <p:attrName>ppt_x</p:attrName>
                                        </p:attrNameLst>
                                      </p:cBhvr>
                                      <p:tavLst>
                                        <p:tav tm="0">
                                          <p:val>
                                            <p:strVal val="#ppt_x"/>
                                          </p:val>
                                        </p:tav>
                                        <p:tav tm="100000">
                                          <p:val>
                                            <p:strVal val="#ppt_x"/>
                                          </p:val>
                                        </p:tav>
                                      </p:tavLst>
                                    </p:anim>
                                    <p:anim calcmode="lin" valueType="num">
                                      <p:cBhvr additive="base">
                                        <p:cTn id="26" dur="500" fill="hold"/>
                                        <p:tgtEl>
                                          <p:spTgt spid="90"/>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91"/>
                                        </p:tgtEl>
                                        <p:attrNameLst>
                                          <p:attrName>style.visibility</p:attrName>
                                        </p:attrNameLst>
                                      </p:cBhvr>
                                      <p:to>
                                        <p:strVal val="visible"/>
                                      </p:to>
                                    </p:set>
                                    <p:anim calcmode="lin" valueType="num">
                                      <p:cBhvr additive="base">
                                        <p:cTn id="29" dur="500" fill="hold"/>
                                        <p:tgtEl>
                                          <p:spTgt spid="91"/>
                                        </p:tgtEl>
                                        <p:attrNameLst>
                                          <p:attrName>ppt_x</p:attrName>
                                        </p:attrNameLst>
                                      </p:cBhvr>
                                      <p:tavLst>
                                        <p:tav tm="0">
                                          <p:val>
                                            <p:strVal val="#ppt_x"/>
                                          </p:val>
                                        </p:tav>
                                        <p:tav tm="100000">
                                          <p:val>
                                            <p:strVal val="#ppt_x"/>
                                          </p:val>
                                        </p:tav>
                                      </p:tavLst>
                                    </p:anim>
                                    <p:anim calcmode="lin" valueType="num">
                                      <p:cBhvr additive="base">
                                        <p:cTn id="30" dur="500" fill="hold"/>
                                        <p:tgtEl>
                                          <p:spTgt spid="91"/>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92"/>
                                        </p:tgtEl>
                                        <p:attrNameLst>
                                          <p:attrName>style.visibility</p:attrName>
                                        </p:attrNameLst>
                                      </p:cBhvr>
                                      <p:to>
                                        <p:strVal val="visible"/>
                                      </p:to>
                                    </p:set>
                                    <p:anim calcmode="lin" valueType="num">
                                      <p:cBhvr additive="base">
                                        <p:cTn id="33" dur="500" fill="hold"/>
                                        <p:tgtEl>
                                          <p:spTgt spid="92"/>
                                        </p:tgtEl>
                                        <p:attrNameLst>
                                          <p:attrName>ppt_x</p:attrName>
                                        </p:attrNameLst>
                                      </p:cBhvr>
                                      <p:tavLst>
                                        <p:tav tm="0">
                                          <p:val>
                                            <p:strVal val="#ppt_x"/>
                                          </p:val>
                                        </p:tav>
                                        <p:tav tm="100000">
                                          <p:val>
                                            <p:strVal val="#ppt_x"/>
                                          </p:val>
                                        </p:tav>
                                      </p:tavLst>
                                    </p:anim>
                                    <p:anim calcmode="lin" valueType="num">
                                      <p:cBhvr additive="base">
                                        <p:cTn id="34" dur="500" fill="hold"/>
                                        <p:tgtEl>
                                          <p:spTgt spid="92"/>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93"/>
                                        </p:tgtEl>
                                        <p:attrNameLst>
                                          <p:attrName>style.visibility</p:attrName>
                                        </p:attrNameLst>
                                      </p:cBhvr>
                                      <p:to>
                                        <p:strVal val="visible"/>
                                      </p:to>
                                    </p:set>
                                    <p:anim calcmode="lin" valueType="num">
                                      <p:cBhvr additive="base">
                                        <p:cTn id="39" dur="500" fill="hold"/>
                                        <p:tgtEl>
                                          <p:spTgt spid="93"/>
                                        </p:tgtEl>
                                        <p:attrNameLst>
                                          <p:attrName>ppt_x</p:attrName>
                                        </p:attrNameLst>
                                      </p:cBhvr>
                                      <p:tavLst>
                                        <p:tav tm="0">
                                          <p:val>
                                            <p:strVal val="#ppt_x"/>
                                          </p:val>
                                        </p:tav>
                                        <p:tav tm="100000">
                                          <p:val>
                                            <p:strVal val="#ppt_x"/>
                                          </p:val>
                                        </p:tav>
                                      </p:tavLst>
                                    </p:anim>
                                    <p:anim calcmode="lin" valueType="num">
                                      <p:cBhvr additive="base">
                                        <p:cTn id="40" dur="500" fill="hold"/>
                                        <p:tgtEl>
                                          <p:spTgt spid="93"/>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97"/>
                                        </p:tgtEl>
                                        <p:attrNameLst>
                                          <p:attrName>style.visibility</p:attrName>
                                        </p:attrNameLst>
                                      </p:cBhvr>
                                      <p:to>
                                        <p:strVal val="visible"/>
                                      </p:to>
                                    </p:set>
                                    <p:anim calcmode="lin" valueType="num">
                                      <p:cBhvr additive="base">
                                        <p:cTn id="45" dur="500" fill="hold"/>
                                        <p:tgtEl>
                                          <p:spTgt spid="97"/>
                                        </p:tgtEl>
                                        <p:attrNameLst>
                                          <p:attrName>ppt_x</p:attrName>
                                        </p:attrNameLst>
                                      </p:cBhvr>
                                      <p:tavLst>
                                        <p:tav tm="0">
                                          <p:val>
                                            <p:strVal val="#ppt_x"/>
                                          </p:val>
                                        </p:tav>
                                        <p:tav tm="100000">
                                          <p:val>
                                            <p:strVal val="#ppt_x"/>
                                          </p:val>
                                        </p:tav>
                                      </p:tavLst>
                                    </p:anim>
                                    <p:anim calcmode="lin" valueType="num">
                                      <p:cBhvr additive="base">
                                        <p:cTn id="46" dur="500" fill="hold"/>
                                        <p:tgtEl>
                                          <p:spTgt spid="97"/>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94"/>
                                        </p:tgtEl>
                                        <p:attrNameLst>
                                          <p:attrName>style.visibility</p:attrName>
                                        </p:attrNameLst>
                                      </p:cBhvr>
                                      <p:to>
                                        <p:strVal val="visible"/>
                                      </p:to>
                                    </p:set>
                                    <p:anim calcmode="lin" valueType="num">
                                      <p:cBhvr additive="base">
                                        <p:cTn id="51" dur="500" fill="hold"/>
                                        <p:tgtEl>
                                          <p:spTgt spid="94"/>
                                        </p:tgtEl>
                                        <p:attrNameLst>
                                          <p:attrName>ppt_x</p:attrName>
                                        </p:attrNameLst>
                                      </p:cBhvr>
                                      <p:tavLst>
                                        <p:tav tm="0">
                                          <p:val>
                                            <p:strVal val="#ppt_x"/>
                                          </p:val>
                                        </p:tav>
                                        <p:tav tm="100000">
                                          <p:val>
                                            <p:strVal val="#ppt_x"/>
                                          </p:val>
                                        </p:tav>
                                      </p:tavLst>
                                    </p:anim>
                                    <p:anim calcmode="lin" valueType="num">
                                      <p:cBhvr additive="base">
                                        <p:cTn id="52"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87" grpId="0" animBg="1"/>
      <p:bldP spid="26" grpId="0"/>
      <p:bldP spid="90" grpId="0"/>
      <p:bldP spid="91" grpId="0" animBg="1"/>
      <p:bldP spid="92" grpId="0"/>
      <p:bldP spid="93" grpId="0"/>
      <p:bldP spid="9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5" name="组合 3">
            <a:extLst>
              <a:ext uri="{FF2B5EF4-FFF2-40B4-BE49-F238E27FC236}">
                <a16:creationId xmlns:a16="http://schemas.microsoft.com/office/drawing/2014/main" id="{A8620B76-98A7-47E6-B7E5-EB9CFB286886}"/>
              </a:ext>
            </a:extLst>
          </p:cNvPr>
          <p:cNvGrpSpPr>
            <a:grpSpLocks/>
          </p:cNvGrpSpPr>
          <p:nvPr/>
        </p:nvGrpSpPr>
        <p:grpSpPr bwMode="auto">
          <a:xfrm>
            <a:off x="0" y="337911"/>
            <a:ext cx="1312863" cy="471488"/>
            <a:chOff x="4831847" y="1415943"/>
            <a:chExt cx="1108990" cy="346728"/>
          </a:xfrm>
        </p:grpSpPr>
        <p:sp>
          <p:nvSpPr>
            <p:cNvPr id="5" name="任意多边形: 形状 4">
              <a:extLst>
                <a:ext uri="{FF2B5EF4-FFF2-40B4-BE49-F238E27FC236}">
                  <a16:creationId xmlns:a16="http://schemas.microsoft.com/office/drawing/2014/main" id="{B8FB2049-1008-4C5F-9771-98BBA7D85EAF}"/>
                </a:ext>
              </a:extLst>
            </p:cNvPr>
            <p:cNvSpPr/>
            <p:nvPr/>
          </p:nvSpPr>
          <p:spPr>
            <a:xfrm>
              <a:off x="4932421" y="1415943"/>
              <a:ext cx="1008416" cy="346728"/>
            </a:xfrm>
            <a:custGeom>
              <a:avLst/>
              <a:gdLst>
                <a:gd name="connsiteX0" fmla="*/ 0 w 1008421"/>
                <a:gd name="connsiteY0" fmla="*/ 0 h 346728"/>
                <a:gd name="connsiteX1" fmla="*/ 858142 w 1008421"/>
                <a:gd name="connsiteY1" fmla="*/ 0 h 346728"/>
                <a:gd name="connsiteX2" fmla="*/ 1008421 w 1008421"/>
                <a:gd name="connsiteY2" fmla="*/ 346728 h 346728"/>
                <a:gd name="connsiteX3" fmla="*/ 0 w 1008421"/>
                <a:gd name="connsiteY3" fmla="*/ 346728 h 346728"/>
              </a:gdLst>
              <a:ahLst/>
              <a:cxnLst>
                <a:cxn ang="0">
                  <a:pos x="connsiteX0" y="connsiteY0"/>
                </a:cxn>
                <a:cxn ang="0">
                  <a:pos x="connsiteX1" y="connsiteY1"/>
                </a:cxn>
                <a:cxn ang="0">
                  <a:pos x="connsiteX2" y="connsiteY2"/>
                </a:cxn>
                <a:cxn ang="0">
                  <a:pos x="connsiteX3" y="connsiteY3"/>
                </a:cxn>
              </a:cxnLst>
              <a:rect l="l" t="t" r="r" b="b"/>
              <a:pathLst>
                <a:path w="1008421" h="346728">
                  <a:moveTo>
                    <a:pt x="0" y="0"/>
                  </a:moveTo>
                  <a:lnTo>
                    <a:pt x="858142" y="0"/>
                  </a:lnTo>
                  <a:lnTo>
                    <a:pt x="1008421" y="346728"/>
                  </a:lnTo>
                  <a:lnTo>
                    <a:pt x="0" y="346728"/>
                  </a:lnTo>
                  <a:close/>
                </a:path>
              </a:pathLst>
            </a:custGeom>
            <a:solidFill>
              <a:srgbClr val="E9BE8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latin typeface="Roboto Regular"/>
                <a:ea typeface="思源黑体 CN Regular"/>
              </a:endParaRPr>
            </a:p>
          </p:txBody>
        </p:sp>
        <p:sp>
          <p:nvSpPr>
            <p:cNvPr id="6" name="任意多边形: 形状 5">
              <a:extLst>
                <a:ext uri="{FF2B5EF4-FFF2-40B4-BE49-F238E27FC236}">
                  <a16:creationId xmlns:a16="http://schemas.microsoft.com/office/drawing/2014/main" id="{A2F16EED-A923-4881-9725-3EA0DF1FEF5A}"/>
                </a:ext>
              </a:extLst>
            </p:cNvPr>
            <p:cNvSpPr/>
            <p:nvPr/>
          </p:nvSpPr>
          <p:spPr>
            <a:xfrm>
              <a:off x="4831847" y="1415943"/>
              <a:ext cx="1008416" cy="346728"/>
            </a:xfrm>
            <a:custGeom>
              <a:avLst/>
              <a:gdLst>
                <a:gd name="connsiteX0" fmla="*/ 0 w 1008421"/>
                <a:gd name="connsiteY0" fmla="*/ 0 h 346728"/>
                <a:gd name="connsiteX1" fmla="*/ 858142 w 1008421"/>
                <a:gd name="connsiteY1" fmla="*/ 0 h 346728"/>
                <a:gd name="connsiteX2" fmla="*/ 1008421 w 1008421"/>
                <a:gd name="connsiteY2" fmla="*/ 346728 h 346728"/>
                <a:gd name="connsiteX3" fmla="*/ 0 w 1008421"/>
                <a:gd name="connsiteY3" fmla="*/ 346728 h 346728"/>
              </a:gdLst>
              <a:ahLst/>
              <a:cxnLst>
                <a:cxn ang="0">
                  <a:pos x="connsiteX0" y="connsiteY0"/>
                </a:cxn>
                <a:cxn ang="0">
                  <a:pos x="connsiteX1" y="connsiteY1"/>
                </a:cxn>
                <a:cxn ang="0">
                  <a:pos x="connsiteX2" y="connsiteY2"/>
                </a:cxn>
                <a:cxn ang="0">
                  <a:pos x="connsiteX3" y="connsiteY3"/>
                </a:cxn>
              </a:cxnLst>
              <a:rect l="l" t="t" r="r" b="b"/>
              <a:pathLst>
                <a:path w="1008421" h="346728">
                  <a:moveTo>
                    <a:pt x="0" y="0"/>
                  </a:moveTo>
                  <a:lnTo>
                    <a:pt x="858142" y="0"/>
                  </a:lnTo>
                  <a:lnTo>
                    <a:pt x="1008421" y="346728"/>
                  </a:lnTo>
                  <a:lnTo>
                    <a:pt x="0" y="346728"/>
                  </a:lnTo>
                  <a:close/>
                </a:path>
              </a:pathLst>
            </a:custGeom>
            <a:gradFill>
              <a:gsLst>
                <a:gs pos="0">
                  <a:srgbClr val="00468E"/>
                </a:gs>
                <a:gs pos="100000">
                  <a:srgbClr val="002A7E"/>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latin typeface="Roboto Regular"/>
                <a:ea typeface="思源黑体 CN Regular"/>
              </a:endParaRPr>
            </a:p>
          </p:txBody>
        </p:sp>
      </p:grpSp>
      <p:cxnSp>
        <p:nvCxnSpPr>
          <p:cNvPr id="62" name="直接连接符 61">
            <a:extLst>
              <a:ext uri="{FF2B5EF4-FFF2-40B4-BE49-F238E27FC236}">
                <a16:creationId xmlns:a16="http://schemas.microsoft.com/office/drawing/2014/main" id="{C6ECD0A2-4899-4D3A-9DA3-2BFF7529ECD9}"/>
              </a:ext>
            </a:extLst>
          </p:cNvPr>
          <p:cNvCxnSpPr>
            <a:cxnSpLocks/>
          </p:cNvCxnSpPr>
          <p:nvPr/>
        </p:nvCxnSpPr>
        <p:spPr>
          <a:xfrm flipV="1">
            <a:off x="184150" y="764989"/>
            <a:ext cx="11640023" cy="33651"/>
          </a:xfrm>
          <a:prstGeom prst="line">
            <a:avLst/>
          </a:prstGeom>
          <a:noFill/>
          <a:ln w="3175">
            <a:gradFill>
              <a:gsLst>
                <a:gs pos="0">
                  <a:srgbClr val="00468E">
                    <a:alpha val="0"/>
                  </a:srgbClr>
                </a:gs>
                <a:gs pos="100000">
                  <a:srgbClr val="00468E"/>
                </a:gs>
              </a:gsLst>
              <a:lin ang="10800000" scaled="0"/>
            </a:gradFill>
          </a:ln>
        </p:spPr>
        <p:style>
          <a:lnRef idx="2">
            <a:schemeClr val="accent1">
              <a:shade val="50000"/>
            </a:schemeClr>
          </a:lnRef>
          <a:fillRef idx="1">
            <a:schemeClr val="accent1"/>
          </a:fillRef>
          <a:effectRef idx="0">
            <a:schemeClr val="accent1"/>
          </a:effectRef>
          <a:fontRef idx="minor">
            <a:schemeClr val="lt1"/>
          </a:fontRef>
        </p:style>
      </p:cxnSp>
      <p:sp>
        <p:nvSpPr>
          <p:cNvPr id="8207" name="文本框 16">
            <a:extLst>
              <a:ext uri="{FF2B5EF4-FFF2-40B4-BE49-F238E27FC236}">
                <a16:creationId xmlns:a16="http://schemas.microsoft.com/office/drawing/2014/main" id="{5363EDE1-E825-4751-B7D3-C23B887494A3}"/>
              </a:ext>
            </a:extLst>
          </p:cNvPr>
          <p:cNvSpPr txBox="1">
            <a:spLocks noChangeArrowheads="1"/>
          </p:cNvSpPr>
          <p:nvPr/>
        </p:nvSpPr>
        <p:spPr bwMode="auto">
          <a:xfrm>
            <a:off x="1331912" y="265113"/>
            <a:ext cx="967354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eaLnBrk="1" hangingPunct="1">
              <a:lnSpc>
                <a:spcPct val="100000"/>
              </a:lnSpc>
              <a:spcBef>
                <a:spcPct val="0"/>
              </a:spcBef>
              <a:buFontTx/>
              <a:buNone/>
            </a:pPr>
            <a:r>
              <a:rPr lang="en-US" altLang="zh-CN" sz="3200" b="1" dirty="0">
                <a:solidFill>
                  <a:srgbClr val="002A7E"/>
                </a:solidFill>
                <a:latin typeface="方正粗雅宋_GBK" pitchFamily="2" charset="-122"/>
                <a:ea typeface="方正粗雅宋_GBK" pitchFamily="2" charset="-122"/>
                <a:cs typeface="阿里巴巴普惠体 Medium" pitchFamily="18" charset="-122"/>
              </a:rPr>
              <a:t>Experiment Result</a:t>
            </a:r>
            <a:endParaRPr lang="zh-CN" altLang="en-US" sz="3200" b="1" dirty="0">
              <a:solidFill>
                <a:srgbClr val="FF0000"/>
              </a:solidFill>
              <a:latin typeface="方正粗雅宋_GBK" pitchFamily="2" charset="-122"/>
              <a:ea typeface="方正粗雅宋_GBK" pitchFamily="2" charset="-122"/>
              <a:cs typeface="阿里巴巴普惠体 Medium" pitchFamily="18" charset="-122"/>
            </a:endParaRPr>
          </a:p>
        </p:txBody>
      </p:sp>
      <p:sp>
        <p:nvSpPr>
          <p:cNvPr id="2" name="文本框 1"/>
          <p:cNvSpPr txBox="1"/>
          <p:nvPr/>
        </p:nvSpPr>
        <p:spPr>
          <a:xfrm>
            <a:off x="2340801" y="4869937"/>
            <a:ext cx="7510397" cy="1420261"/>
          </a:xfrm>
          <a:prstGeom prst="rect">
            <a:avLst/>
          </a:prstGeom>
          <a:noFill/>
        </p:spPr>
        <p:txBody>
          <a:bodyPr wrap="square" rtlCol="0">
            <a:spAutoFit/>
          </a:bodyPr>
          <a:lstStyle/>
          <a:p>
            <a:pPr>
              <a:lnSpc>
                <a:spcPct val="150000"/>
              </a:lnSpc>
            </a:pPr>
            <a:r>
              <a:rPr kumimoji="1" lang="en-US" altLang="zh-CN" sz="2000" dirty="0">
                <a:latin typeface="Arial" charset="0"/>
                <a:ea typeface="Arial" charset="0"/>
                <a:cs typeface="Arial" charset="0"/>
              </a:rPr>
              <a:t>Our work outperforms [ZZZR24] mainly in preprocessing phase: </a:t>
            </a:r>
          </a:p>
          <a:p>
            <a:pPr marL="342900" indent="-342900">
              <a:lnSpc>
                <a:spcPct val="150000"/>
              </a:lnSpc>
              <a:buFont typeface="Arial" panose="020B0604020202020204" pitchFamily="34" charset="0"/>
              <a:buChar char="•"/>
            </a:pPr>
            <a:r>
              <a:rPr kumimoji="1" lang="en-US" altLang="zh-CN" sz="2000" dirty="0">
                <a:latin typeface="Arial" charset="0"/>
                <a:ea typeface="Arial" charset="0"/>
                <a:cs typeface="Arial" charset="0"/>
              </a:rPr>
              <a:t>Ours (Highly optimized VOLE generation)</a:t>
            </a:r>
          </a:p>
          <a:p>
            <a:pPr marL="342900" indent="-342900">
              <a:lnSpc>
                <a:spcPct val="150000"/>
              </a:lnSpc>
              <a:buFont typeface="Arial" panose="020B0604020202020204" pitchFamily="34" charset="0"/>
              <a:buChar char="•"/>
            </a:pPr>
            <a:r>
              <a:rPr kumimoji="1" lang="en-US" altLang="zh-CN" sz="2000" dirty="0">
                <a:latin typeface="Arial" charset="0"/>
                <a:ea typeface="Arial" charset="0"/>
                <a:cs typeface="Arial" charset="0"/>
              </a:rPr>
              <a:t>[ZZZR24] (Heavy BDOZ-style preprocessing) </a:t>
            </a:r>
          </a:p>
        </p:txBody>
      </p:sp>
      <p:pic>
        <p:nvPicPr>
          <p:cNvPr id="7" name="图片 6">
            <a:extLst>
              <a:ext uri="{FF2B5EF4-FFF2-40B4-BE49-F238E27FC236}">
                <a16:creationId xmlns:a16="http://schemas.microsoft.com/office/drawing/2014/main" id="{7CDCDE74-7AF7-8743-8997-1BDFFACAF3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253" y="1694025"/>
            <a:ext cx="11039816" cy="3063549"/>
          </a:xfrm>
          <a:prstGeom prst="rect">
            <a:avLst/>
          </a:prstGeom>
        </p:spPr>
      </p:pic>
      <p:sp>
        <p:nvSpPr>
          <p:cNvPr id="22" name="文本框 21">
            <a:extLst>
              <a:ext uri="{FF2B5EF4-FFF2-40B4-BE49-F238E27FC236}">
                <a16:creationId xmlns:a16="http://schemas.microsoft.com/office/drawing/2014/main" id="{6EF203CB-4706-914F-84CA-8797BFDAF0EC}"/>
              </a:ext>
            </a:extLst>
          </p:cNvPr>
          <p:cNvSpPr txBox="1"/>
          <p:nvPr/>
        </p:nvSpPr>
        <p:spPr>
          <a:xfrm>
            <a:off x="583066" y="1003812"/>
            <a:ext cx="11476036" cy="577850"/>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kumimoji="1" lang="en-US" altLang="zh-CN" sz="2400" dirty="0">
                <a:latin typeface="Arial" charset="0"/>
                <a:ea typeface="Arial" charset="0"/>
                <a:cs typeface="Arial" charset="0"/>
              </a:rPr>
              <a:t>Compared to [ZZZR24]:</a:t>
            </a:r>
          </a:p>
        </p:txBody>
      </p:sp>
    </p:spTree>
    <p:extLst>
      <p:ext uri="{BB962C8B-B14F-4D97-AF65-F5344CB8AC3E}">
        <p14:creationId xmlns:p14="http://schemas.microsoft.com/office/powerpoint/2010/main" val="3672500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5" name="组合 3">
            <a:extLst>
              <a:ext uri="{FF2B5EF4-FFF2-40B4-BE49-F238E27FC236}">
                <a16:creationId xmlns:a16="http://schemas.microsoft.com/office/drawing/2014/main" id="{A8620B76-98A7-47E6-B7E5-EB9CFB286886}"/>
              </a:ext>
            </a:extLst>
          </p:cNvPr>
          <p:cNvGrpSpPr>
            <a:grpSpLocks/>
          </p:cNvGrpSpPr>
          <p:nvPr/>
        </p:nvGrpSpPr>
        <p:grpSpPr bwMode="auto">
          <a:xfrm>
            <a:off x="0" y="337911"/>
            <a:ext cx="1312863" cy="471488"/>
            <a:chOff x="4831847" y="1415943"/>
            <a:chExt cx="1108990" cy="346728"/>
          </a:xfrm>
        </p:grpSpPr>
        <p:sp>
          <p:nvSpPr>
            <p:cNvPr id="5" name="任意多边形: 形状 4">
              <a:extLst>
                <a:ext uri="{FF2B5EF4-FFF2-40B4-BE49-F238E27FC236}">
                  <a16:creationId xmlns:a16="http://schemas.microsoft.com/office/drawing/2014/main" id="{B8FB2049-1008-4C5F-9771-98BBA7D85EAF}"/>
                </a:ext>
              </a:extLst>
            </p:cNvPr>
            <p:cNvSpPr/>
            <p:nvPr/>
          </p:nvSpPr>
          <p:spPr>
            <a:xfrm>
              <a:off x="4932421" y="1415943"/>
              <a:ext cx="1008416" cy="346728"/>
            </a:xfrm>
            <a:custGeom>
              <a:avLst/>
              <a:gdLst>
                <a:gd name="connsiteX0" fmla="*/ 0 w 1008421"/>
                <a:gd name="connsiteY0" fmla="*/ 0 h 346728"/>
                <a:gd name="connsiteX1" fmla="*/ 858142 w 1008421"/>
                <a:gd name="connsiteY1" fmla="*/ 0 h 346728"/>
                <a:gd name="connsiteX2" fmla="*/ 1008421 w 1008421"/>
                <a:gd name="connsiteY2" fmla="*/ 346728 h 346728"/>
                <a:gd name="connsiteX3" fmla="*/ 0 w 1008421"/>
                <a:gd name="connsiteY3" fmla="*/ 346728 h 346728"/>
              </a:gdLst>
              <a:ahLst/>
              <a:cxnLst>
                <a:cxn ang="0">
                  <a:pos x="connsiteX0" y="connsiteY0"/>
                </a:cxn>
                <a:cxn ang="0">
                  <a:pos x="connsiteX1" y="connsiteY1"/>
                </a:cxn>
                <a:cxn ang="0">
                  <a:pos x="connsiteX2" y="connsiteY2"/>
                </a:cxn>
                <a:cxn ang="0">
                  <a:pos x="connsiteX3" y="connsiteY3"/>
                </a:cxn>
              </a:cxnLst>
              <a:rect l="l" t="t" r="r" b="b"/>
              <a:pathLst>
                <a:path w="1008421" h="346728">
                  <a:moveTo>
                    <a:pt x="0" y="0"/>
                  </a:moveTo>
                  <a:lnTo>
                    <a:pt x="858142" y="0"/>
                  </a:lnTo>
                  <a:lnTo>
                    <a:pt x="1008421" y="346728"/>
                  </a:lnTo>
                  <a:lnTo>
                    <a:pt x="0" y="346728"/>
                  </a:lnTo>
                  <a:close/>
                </a:path>
              </a:pathLst>
            </a:custGeom>
            <a:solidFill>
              <a:srgbClr val="E9BE8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latin typeface="Roboto Regular"/>
                <a:ea typeface="思源黑体 CN Regular"/>
              </a:endParaRPr>
            </a:p>
          </p:txBody>
        </p:sp>
        <p:sp>
          <p:nvSpPr>
            <p:cNvPr id="6" name="任意多边形: 形状 5">
              <a:extLst>
                <a:ext uri="{FF2B5EF4-FFF2-40B4-BE49-F238E27FC236}">
                  <a16:creationId xmlns:a16="http://schemas.microsoft.com/office/drawing/2014/main" id="{A2F16EED-A923-4881-9725-3EA0DF1FEF5A}"/>
                </a:ext>
              </a:extLst>
            </p:cNvPr>
            <p:cNvSpPr/>
            <p:nvPr/>
          </p:nvSpPr>
          <p:spPr>
            <a:xfrm>
              <a:off x="4831847" y="1415943"/>
              <a:ext cx="1008416" cy="346728"/>
            </a:xfrm>
            <a:custGeom>
              <a:avLst/>
              <a:gdLst>
                <a:gd name="connsiteX0" fmla="*/ 0 w 1008421"/>
                <a:gd name="connsiteY0" fmla="*/ 0 h 346728"/>
                <a:gd name="connsiteX1" fmla="*/ 858142 w 1008421"/>
                <a:gd name="connsiteY1" fmla="*/ 0 h 346728"/>
                <a:gd name="connsiteX2" fmla="*/ 1008421 w 1008421"/>
                <a:gd name="connsiteY2" fmla="*/ 346728 h 346728"/>
                <a:gd name="connsiteX3" fmla="*/ 0 w 1008421"/>
                <a:gd name="connsiteY3" fmla="*/ 346728 h 346728"/>
              </a:gdLst>
              <a:ahLst/>
              <a:cxnLst>
                <a:cxn ang="0">
                  <a:pos x="connsiteX0" y="connsiteY0"/>
                </a:cxn>
                <a:cxn ang="0">
                  <a:pos x="connsiteX1" y="connsiteY1"/>
                </a:cxn>
                <a:cxn ang="0">
                  <a:pos x="connsiteX2" y="connsiteY2"/>
                </a:cxn>
                <a:cxn ang="0">
                  <a:pos x="connsiteX3" y="connsiteY3"/>
                </a:cxn>
              </a:cxnLst>
              <a:rect l="l" t="t" r="r" b="b"/>
              <a:pathLst>
                <a:path w="1008421" h="346728">
                  <a:moveTo>
                    <a:pt x="0" y="0"/>
                  </a:moveTo>
                  <a:lnTo>
                    <a:pt x="858142" y="0"/>
                  </a:lnTo>
                  <a:lnTo>
                    <a:pt x="1008421" y="346728"/>
                  </a:lnTo>
                  <a:lnTo>
                    <a:pt x="0" y="346728"/>
                  </a:lnTo>
                  <a:close/>
                </a:path>
              </a:pathLst>
            </a:custGeom>
            <a:gradFill>
              <a:gsLst>
                <a:gs pos="0">
                  <a:srgbClr val="00468E"/>
                </a:gs>
                <a:gs pos="100000">
                  <a:srgbClr val="002A7E"/>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latin typeface="Roboto Regular"/>
                <a:ea typeface="思源黑体 CN Regular"/>
              </a:endParaRPr>
            </a:p>
          </p:txBody>
        </p:sp>
      </p:grpSp>
      <p:cxnSp>
        <p:nvCxnSpPr>
          <p:cNvPr id="62" name="直接连接符 61">
            <a:extLst>
              <a:ext uri="{FF2B5EF4-FFF2-40B4-BE49-F238E27FC236}">
                <a16:creationId xmlns:a16="http://schemas.microsoft.com/office/drawing/2014/main" id="{C6ECD0A2-4899-4D3A-9DA3-2BFF7529ECD9}"/>
              </a:ext>
            </a:extLst>
          </p:cNvPr>
          <p:cNvCxnSpPr>
            <a:cxnSpLocks/>
          </p:cNvCxnSpPr>
          <p:nvPr/>
        </p:nvCxnSpPr>
        <p:spPr>
          <a:xfrm flipV="1">
            <a:off x="184150" y="764989"/>
            <a:ext cx="11640023" cy="33651"/>
          </a:xfrm>
          <a:prstGeom prst="line">
            <a:avLst/>
          </a:prstGeom>
          <a:noFill/>
          <a:ln w="3175">
            <a:gradFill>
              <a:gsLst>
                <a:gs pos="0">
                  <a:srgbClr val="00468E">
                    <a:alpha val="0"/>
                  </a:srgbClr>
                </a:gs>
                <a:gs pos="100000">
                  <a:srgbClr val="00468E"/>
                </a:gs>
              </a:gsLst>
              <a:lin ang="10800000" scaled="0"/>
            </a:gradFill>
          </a:ln>
        </p:spPr>
        <p:style>
          <a:lnRef idx="2">
            <a:schemeClr val="accent1">
              <a:shade val="50000"/>
            </a:schemeClr>
          </a:lnRef>
          <a:fillRef idx="1">
            <a:schemeClr val="accent1"/>
          </a:fillRef>
          <a:effectRef idx="0">
            <a:schemeClr val="accent1"/>
          </a:effectRef>
          <a:fontRef idx="minor">
            <a:schemeClr val="lt1"/>
          </a:fontRef>
        </p:style>
      </p:cxnSp>
      <p:sp>
        <p:nvSpPr>
          <p:cNvPr id="8207" name="文本框 16">
            <a:extLst>
              <a:ext uri="{FF2B5EF4-FFF2-40B4-BE49-F238E27FC236}">
                <a16:creationId xmlns:a16="http://schemas.microsoft.com/office/drawing/2014/main" id="{5363EDE1-E825-4751-B7D3-C23B887494A3}"/>
              </a:ext>
            </a:extLst>
          </p:cNvPr>
          <p:cNvSpPr txBox="1">
            <a:spLocks noChangeArrowheads="1"/>
          </p:cNvSpPr>
          <p:nvPr/>
        </p:nvSpPr>
        <p:spPr bwMode="auto">
          <a:xfrm>
            <a:off x="1331912" y="265113"/>
            <a:ext cx="967354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eaLnBrk="1" hangingPunct="1">
              <a:lnSpc>
                <a:spcPct val="100000"/>
              </a:lnSpc>
              <a:spcBef>
                <a:spcPct val="0"/>
              </a:spcBef>
              <a:buFontTx/>
              <a:buNone/>
            </a:pPr>
            <a:r>
              <a:rPr lang="en-US" altLang="zh-CN" sz="3200" b="1" dirty="0">
                <a:solidFill>
                  <a:srgbClr val="002A7E"/>
                </a:solidFill>
                <a:latin typeface="方正粗雅宋_GBK" pitchFamily="2" charset="-122"/>
                <a:ea typeface="方正粗雅宋_GBK" pitchFamily="2" charset="-122"/>
                <a:cs typeface="阿里巴巴普惠体 Medium" pitchFamily="18" charset="-122"/>
              </a:rPr>
              <a:t>Experiment Result</a:t>
            </a:r>
            <a:endParaRPr lang="zh-CN" altLang="en-US" sz="3200" b="1" dirty="0">
              <a:solidFill>
                <a:srgbClr val="FF0000"/>
              </a:solidFill>
              <a:latin typeface="方正粗雅宋_GBK" pitchFamily="2" charset="-122"/>
              <a:ea typeface="方正粗雅宋_GBK" pitchFamily="2" charset="-122"/>
              <a:cs typeface="阿里巴巴普惠体 Medium" pitchFamily="18" charset="-122"/>
            </a:endParaRPr>
          </a:p>
        </p:txBody>
      </p:sp>
      <mc:AlternateContent xmlns:mc="http://schemas.openxmlformats.org/markup-compatibility/2006" xmlns:a14="http://schemas.microsoft.com/office/drawing/2010/main">
        <mc:Choice Requires="a14">
          <p:sp>
            <p:nvSpPr>
              <p:cNvPr id="22" name="文本框 21">
                <a:extLst>
                  <a:ext uri="{FF2B5EF4-FFF2-40B4-BE49-F238E27FC236}">
                    <a16:creationId xmlns:a16="http://schemas.microsoft.com/office/drawing/2014/main" id="{6EF203CB-4706-914F-84CA-8797BFDAF0EC}"/>
                  </a:ext>
                </a:extLst>
              </p:cNvPr>
              <p:cNvSpPr txBox="1"/>
              <p:nvPr/>
            </p:nvSpPr>
            <p:spPr>
              <a:xfrm>
                <a:off x="590550" y="988041"/>
                <a:ext cx="11476036" cy="577850"/>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kumimoji="1" lang="en-US" altLang="zh-CN" sz="2400" dirty="0">
                    <a:latin typeface="Arial" charset="0"/>
                    <a:ea typeface="Arial" charset="0"/>
                    <a:cs typeface="Arial" charset="0"/>
                  </a:rPr>
                  <a:t>Compared to [EPSW24]: The number of verifiers </a:t>
                </a:r>
                <a14:m>
                  <m:oMath xmlns:m="http://schemas.openxmlformats.org/officeDocument/2006/math">
                    <m:r>
                      <a:rPr lang="en-US" altLang="zh-CN" sz="2400" b="0" i="1" smtClean="0">
                        <a:solidFill>
                          <a:schemeClr val="tx1"/>
                        </a:solidFill>
                        <a:latin typeface="Cambria Math" panose="02040503050406030204" pitchFamily="18" charset="0"/>
                        <a:cs typeface="Arial" panose="020B0604020202020204" pitchFamily="34" charset="0"/>
                      </a:rPr>
                      <m:t>𝑛</m:t>
                    </m:r>
                  </m:oMath>
                </a14:m>
                <a:r>
                  <a:rPr kumimoji="1" lang="en-US" altLang="zh-CN" sz="2400" dirty="0">
                    <a:latin typeface="Arial" charset="0"/>
                    <a:ea typeface="Arial" charset="0"/>
                    <a:cs typeface="Arial" charset="0"/>
                  </a:rPr>
                  <a:t> is fixed to be 8</a:t>
                </a:r>
              </a:p>
            </p:txBody>
          </p:sp>
        </mc:Choice>
        <mc:Fallback xmlns="">
          <p:sp>
            <p:nvSpPr>
              <p:cNvPr id="22" name="文本框 21">
                <a:extLst>
                  <a:ext uri="{FF2B5EF4-FFF2-40B4-BE49-F238E27FC236}">
                    <a16:creationId xmlns:a16="http://schemas.microsoft.com/office/drawing/2014/main" id="{6EF203CB-4706-914F-84CA-8797BFDAF0EC}"/>
                  </a:ext>
                </a:extLst>
              </p:cNvPr>
              <p:cNvSpPr txBox="1">
                <a:spLocks noRot="1" noChangeAspect="1" noMove="1" noResize="1" noEditPoints="1" noAdjustHandles="1" noChangeArrowheads="1" noChangeShapeType="1" noTextEdit="1"/>
              </p:cNvSpPr>
              <p:nvPr/>
            </p:nvSpPr>
            <p:spPr>
              <a:xfrm>
                <a:off x="590550" y="988041"/>
                <a:ext cx="11476036" cy="577850"/>
              </a:xfrm>
              <a:prstGeom prst="rect">
                <a:avLst/>
              </a:prstGeom>
              <a:blipFill>
                <a:blip r:embed="rId3"/>
                <a:stretch>
                  <a:fillRect l="-774" b="-1914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graphicFrame>
            <p:nvGraphicFramePr>
              <p:cNvPr id="11" name="表格 2">
                <a:extLst>
                  <a:ext uri="{FF2B5EF4-FFF2-40B4-BE49-F238E27FC236}">
                    <a16:creationId xmlns:a16="http://schemas.microsoft.com/office/drawing/2014/main" id="{8EB8AE01-5C5C-3A43-BE1B-8DC5ED1B41B4}"/>
                  </a:ext>
                </a:extLst>
              </p:cNvPr>
              <p:cNvGraphicFramePr>
                <a:graphicFrameLocks noGrp="1"/>
              </p:cNvGraphicFramePr>
              <p:nvPr>
                <p:extLst>
                  <p:ext uri="{D42A27DB-BD31-4B8C-83A1-F6EECF244321}">
                    <p14:modId xmlns:p14="http://schemas.microsoft.com/office/powerpoint/2010/main" val="1824112248"/>
                  </p:ext>
                </p:extLst>
              </p:nvPr>
            </p:nvGraphicFramePr>
            <p:xfrm>
              <a:off x="1435165" y="1863242"/>
              <a:ext cx="8947492" cy="1287412"/>
            </p:xfrm>
            <a:graphic>
              <a:graphicData uri="http://schemas.openxmlformats.org/drawingml/2006/table">
                <a:tbl>
                  <a:tblPr firstRow="1">
                    <a:tableStyleId>{3B4B98B0-60AC-42C2-AFA5-B58CD77FA1E5}</a:tableStyleId>
                  </a:tblPr>
                  <a:tblGrid>
                    <a:gridCol w="1194960">
                      <a:extLst>
                        <a:ext uri="{9D8B030D-6E8A-4147-A177-3AD203B41FA5}">
                          <a16:colId xmlns:a16="http://schemas.microsoft.com/office/drawing/2014/main" val="445368523"/>
                        </a:ext>
                      </a:extLst>
                    </a:gridCol>
                    <a:gridCol w="1127139">
                      <a:extLst>
                        <a:ext uri="{9D8B030D-6E8A-4147-A177-3AD203B41FA5}">
                          <a16:colId xmlns:a16="http://schemas.microsoft.com/office/drawing/2014/main" val="177454663"/>
                        </a:ext>
                      </a:extLst>
                    </a:gridCol>
                    <a:gridCol w="1680278">
                      <a:extLst>
                        <a:ext uri="{9D8B030D-6E8A-4147-A177-3AD203B41FA5}">
                          <a16:colId xmlns:a16="http://schemas.microsoft.com/office/drawing/2014/main" val="1914294059"/>
                        </a:ext>
                      </a:extLst>
                    </a:gridCol>
                    <a:gridCol w="1944853">
                      <a:extLst>
                        <a:ext uri="{9D8B030D-6E8A-4147-A177-3AD203B41FA5}">
                          <a16:colId xmlns:a16="http://schemas.microsoft.com/office/drawing/2014/main" val="3749432849"/>
                        </a:ext>
                      </a:extLst>
                    </a:gridCol>
                    <a:gridCol w="1500131">
                      <a:extLst>
                        <a:ext uri="{9D8B030D-6E8A-4147-A177-3AD203B41FA5}">
                          <a16:colId xmlns:a16="http://schemas.microsoft.com/office/drawing/2014/main" val="856516241"/>
                        </a:ext>
                      </a:extLst>
                    </a:gridCol>
                    <a:gridCol w="1500131">
                      <a:extLst>
                        <a:ext uri="{9D8B030D-6E8A-4147-A177-3AD203B41FA5}">
                          <a16:colId xmlns:a16="http://schemas.microsoft.com/office/drawing/2014/main" val="1254808460"/>
                        </a:ext>
                      </a:extLst>
                    </a:gridCol>
                  </a:tblGrid>
                  <a:tr h="553049">
                    <a:tc>
                      <a:txBody>
                        <a:bodyPr/>
                        <a:lstStyle/>
                        <a:p>
                          <a:pPr algn="ctr"/>
                          <a:r>
                            <a:rPr lang="en-US" altLang="zh-CN" sz="1600" b="0" dirty="0">
                              <a:latin typeface="Arial" panose="020B0604020202020204" pitchFamily="34" charset="0"/>
                              <a:cs typeface="Arial" panose="020B0604020202020204" pitchFamily="34" charset="0"/>
                            </a:rPr>
                            <a:t>Protocol</a:t>
                          </a:r>
                          <a:endParaRPr lang="zh-CN" altLang="en-US" sz="1600" b="0" dirty="0">
                            <a:latin typeface="Arial" panose="020B0604020202020204" pitchFamily="34" charset="0"/>
                            <a:cs typeface="Arial" panose="020B0604020202020204" pitchFamily="34" charset="0"/>
                          </a:endParaRPr>
                        </a:p>
                      </a:txBody>
                      <a:tcPr/>
                    </a:tc>
                    <a:tc>
                      <a:txBody>
                        <a:bodyPr/>
                        <a:lstStyle/>
                        <a:p>
                          <a:pPr algn="ctr"/>
                          <a:r>
                            <a:rPr lang="en-US" altLang="zh-CN" sz="1600" b="0" dirty="0">
                              <a:latin typeface="Arial" panose="020B0604020202020204" pitchFamily="34" charset="0"/>
                              <a:cs typeface="Arial" panose="020B0604020202020204" pitchFamily="34" charset="0"/>
                            </a:rPr>
                            <a:t>#Round for Online</a:t>
                          </a:r>
                          <a:endParaRPr lang="zh-CN" altLang="en-US" sz="1600" b="0" dirty="0">
                            <a:latin typeface="Arial" panose="020B0604020202020204" pitchFamily="34" charset="0"/>
                            <a:cs typeface="Arial" panose="020B0604020202020204" pitchFamily="34" charset="0"/>
                          </a:endParaRPr>
                        </a:p>
                      </a:txBody>
                      <a:tcPr/>
                    </a:tc>
                    <a:tc>
                      <a:txBody>
                        <a:bodyPr/>
                        <a:lstStyle/>
                        <a:p>
                          <a:pPr algn="ctr"/>
                          <a:r>
                            <a:rPr lang="en-US" altLang="zh-CN" sz="1600" b="0" dirty="0">
                              <a:latin typeface="Arial" panose="020B0604020202020204" pitchFamily="34" charset="0"/>
                              <a:cs typeface="Arial" panose="020B0604020202020204" pitchFamily="34" charset="0"/>
                            </a:rPr>
                            <a:t>Corruption Threshold</a:t>
                          </a:r>
                          <a:endParaRPr lang="zh-CN" altLang="en-US" sz="1600" b="0" dirty="0">
                            <a:latin typeface="Arial" panose="020B0604020202020204" pitchFamily="34" charset="0"/>
                            <a:cs typeface="Arial" panose="020B0604020202020204" pitchFamily="34" charset="0"/>
                          </a:endParaRPr>
                        </a:p>
                      </a:txBody>
                      <a:tcPr/>
                    </a:tc>
                    <a:tc>
                      <a:txBody>
                        <a:bodyPr/>
                        <a:lstStyle/>
                        <a:p>
                          <a:pPr algn="ctr"/>
                          <a:r>
                            <a:rPr lang="en-US" altLang="zh-CN" sz="1600" b="0" dirty="0">
                              <a:latin typeface="Arial" panose="020B0604020202020204" pitchFamily="34" charset="0"/>
                              <a:cs typeface="Arial" panose="020B0604020202020204" pitchFamily="34" charset="0"/>
                            </a:rPr>
                            <a:t>Communication Complexity</a:t>
                          </a:r>
                          <a:endParaRPr lang="zh-CN" altLang="en-US" sz="1600" b="0" dirty="0">
                            <a:latin typeface="Arial" panose="020B0604020202020204" pitchFamily="34" charset="0"/>
                            <a:cs typeface="Arial" panose="020B0604020202020204" pitchFamily="34" charset="0"/>
                          </a:endParaRPr>
                        </a:p>
                      </a:txBody>
                      <a:tcPr/>
                    </a:tc>
                    <a:tc>
                      <a:txBody>
                        <a:bodyPr/>
                        <a:lstStyle/>
                        <a:p>
                          <a:pPr algn="ctr"/>
                          <a:r>
                            <a:rPr lang="en-US" altLang="zh-CN" sz="1600" b="0" dirty="0">
                              <a:latin typeface="Arial" panose="020B0604020202020204" pitchFamily="34" charset="0"/>
                              <a:cs typeface="Arial" panose="020B0604020202020204" pitchFamily="34" charset="0"/>
                            </a:rPr>
                            <a:t>Running Time</a:t>
                          </a:r>
                        </a:p>
                        <a:p>
                          <a:pPr algn="ctr"/>
                          <a:r>
                            <a:rPr lang="en-US" altLang="zh-CN" sz="1600" b="0" dirty="0">
                              <a:latin typeface="Arial" panose="020B0604020202020204" pitchFamily="34" charset="0"/>
                              <a:cs typeface="Arial" panose="020B0604020202020204" pitchFamily="34" charset="0"/>
                            </a:rPr>
                            <a:t>(us/gate)</a:t>
                          </a:r>
                          <a:endParaRPr lang="zh-CN" altLang="en-US" sz="1600" b="0" dirty="0">
                            <a:latin typeface="Arial" panose="020B0604020202020204" pitchFamily="34" charset="0"/>
                            <a:cs typeface="Arial" panose="020B0604020202020204" pitchFamily="34" charset="0"/>
                          </a:endParaRPr>
                        </a:p>
                      </a:txBody>
                      <a:tcPr/>
                    </a:tc>
                    <a:tc>
                      <a:txBody>
                        <a:bodyPr/>
                        <a:lstStyle/>
                        <a:p>
                          <a:pPr algn="ctr"/>
                          <a:r>
                            <a:rPr lang="en-US" altLang="zh-CN" sz="1600" b="0" dirty="0">
                              <a:latin typeface="Arial" panose="020B0604020202020204" pitchFamily="34" charset="0"/>
                              <a:cs typeface="Arial" panose="020B0604020202020204" pitchFamily="34" charset="0"/>
                            </a:rPr>
                            <a:t>Setup</a:t>
                          </a:r>
                        </a:p>
                        <a:p>
                          <a:pPr algn="ctr"/>
                          <a:r>
                            <a:rPr lang="en-US" altLang="zh-CN" sz="1600" b="0" dirty="0">
                              <a:latin typeface="Arial" panose="020B0604020202020204" pitchFamily="34" charset="0"/>
                              <a:cs typeface="Arial" panose="020B0604020202020204" pitchFamily="34" charset="0"/>
                            </a:rPr>
                            <a:t>Assumption</a:t>
                          </a:r>
                          <a:endParaRPr lang="zh-CN" altLang="en-US" sz="16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234709330"/>
                      </a:ext>
                    </a:extLst>
                  </a:tr>
                  <a:tr h="354146">
                    <a:tc>
                      <a:txBody>
                        <a:bodyPr/>
                        <a:lstStyle/>
                        <a:p>
                          <a:pPr algn="ctr"/>
                          <a:r>
                            <a:rPr lang="en-US" altLang="zh-CN" sz="1600" b="0" dirty="0">
                              <a:latin typeface="Arial" panose="020B0604020202020204" pitchFamily="34" charset="0"/>
                              <a:cs typeface="Arial" panose="020B0604020202020204" pitchFamily="34" charset="0"/>
                            </a:rPr>
                            <a:t>[EPSW24]</a:t>
                          </a:r>
                          <a:endParaRPr lang="zh-CN" altLang="en-US" sz="1600" b="0" dirty="0">
                            <a:latin typeface="Arial" panose="020B0604020202020204" pitchFamily="34" charset="0"/>
                            <a:cs typeface="Arial" panose="020B0604020202020204" pitchFamily="34" charset="0"/>
                          </a:endParaRPr>
                        </a:p>
                      </a:txBody>
                      <a:tcPr/>
                    </a:tc>
                    <a:tc>
                      <a:txBody>
                        <a:bodyPr/>
                        <a:lstStyle/>
                        <a:p>
                          <a:pPr algn="ctr"/>
                          <a:r>
                            <a:rPr lang="en-US" altLang="zh-CN" sz="1600" b="0" dirty="0">
                              <a:latin typeface="Arial" panose="020B0604020202020204" pitchFamily="34" charset="0"/>
                              <a:cs typeface="Arial" panose="020B0604020202020204" pitchFamily="34" charset="0"/>
                            </a:rPr>
                            <a:t>3</a:t>
                          </a:r>
                          <a:endParaRPr lang="zh-CN" altLang="en-US" sz="1600" b="0"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sz="1600" b="0" i="1" smtClean="0">
                                    <a:solidFill>
                                      <a:schemeClr val="tx1"/>
                                    </a:solidFill>
                                    <a:latin typeface="Cambria Math" panose="02040503050406030204" pitchFamily="18" charset="0"/>
                                    <a:cs typeface="Arial" panose="020B0604020202020204" pitchFamily="34" charset="0"/>
                                  </a:rPr>
                                  <m:t>𝑡</m:t>
                                </m:r>
                                <m:r>
                                  <a:rPr lang="en-US" altLang="zh-CN" sz="1600" b="0" i="1" smtClean="0">
                                    <a:solidFill>
                                      <a:schemeClr val="tx1"/>
                                    </a:solidFill>
                                    <a:latin typeface="Cambria Math" panose="02040503050406030204" pitchFamily="18" charset="0"/>
                                    <a:cs typeface="Arial" panose="020B0604020202020204" pitchFamily="34" charset="0"/>
                                  </a:rPr>
                                  <m:t>&lt;</m:t>
                                </m:r>
                                <m:d>
                                  <m:dPr>
                                    <m:ctrlPr>
                                      <a:rPr lang="en-US" altLang="zh-CN" sz="1600" b="0" i="1" smtClean="0">
                                        <a:solidFill>
                                          <a:schemeClr val="tx1"/>
                                        </a:solidFill>
                                        <a:latin typeface="Cambria Math" panose="02040503050406030204" pitchFamily="18" charset="0"/>
                                        <a:cs typeface="Arial" panose="020B0604020202020204" pitchFamily="34" charset="0"/>
                                      </a:rPr>
                                    </m:ctrlPr>
                                  </m:dPr>
                                  <m:e>
                                    <m:r>
                                      <a:rPr lang="en-US" altLang="zh-CN" sz="1600" b="0" i="1" smtClean="0">
                                        <a:solidFill>
                                          <a:schemeClr val="tx1"/>
                                        </a:solidFill>
                                        <a:latin typeface="Cambria Math" panose="02040503050406030204" pitchFamily="18" charset="0"/>
                                        <a:cs typeface="Arial" panose="020B0604020202020204" pitchFamily="34" charset="0"/>
                                      </a:rPr>
                                      <m:t>1−</m:t>
                                    </m:r>
                                    <m:r>
                                      <a:rPr lang="en-US" altLang="zh-CN" sz="1600" b="0" i="1" smtClean="0">
                                        <a:solidFill>
                                          <a:schemeClr val="tx1"/>
                                        </a:solidFill>
                                        <a:latin typeface="Cambria Math" panose="02040503050406030204" pitchFamily="18" charset="0"/>
                                        <a:cs typeface="Arial" panose="020B0604020202020204" pitchFamily="34" charset="0"/>
                                      </a:rPr>
                                      <m:t>𝜖</m:t>
                                    </m:r>
                                  </m:e>
                                </m:d>
                                <m:r>
                                  <a:rPr lang="en-US" altLang="zh-CN" sz="1600" b="0" i="1" smtClean="0">
                                    <a:solidFill>
                                      <a:schemeClr val="tx1"/>
                                    </a:solidFill>
                                    <a:latin typeface="Cambria Math" panose="02040503050406030204" pitchFamily="18" charset="0"/>
                                    <a:cs typeface="Arial" panose="020B0604020202020204" pitchFamily="34" charset="0"/>
                                  </a:rPr>
                                  <m:t>𝑛</m:t>
                                </m:r>
                              </m:oMath>
                            </m:oMathPara>
                          </a14:m>
                          <a:endParaRPr lang="zh-CN" altLang="en-US" sz="1600" b="0" dirty="0">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sz="1600" b="0" i="1" smtClean="0">
                                    <a:solidFill>
                                      <a:schemeClr val="accent5">
                                        <a:lumMod val="75000"/>
                                      </a:schemeClr>
                                    </a:solidFill>
                                    <a:latin typeface="Cambria Math" panose="02040503050406030204" pitchFamily="18" charset="0"/>
                                    <a:cs typeface="Arial" panose="020B0604020202020204" pitchFamily="34" charset="0"/>
                                  </a:rPr>
                                  <m:t>𝑂</m:t>
                                </m:r>
                                <m:r>
                                  <a:rPr lang="en-US" altLang="zh-CN" sz="1600" b="0" i="1" smtClean="0">
                                    <a:solidFill>
                                      <a:schemeClr val="accent5">
                                        <a:lumMod val="75000"/>
                                      </a:schemeClr>
                                    </a:solidFill>
                                    <a:latin typeface="Cambria Math" panose="02040503050406030204" pitchFamily="18" charset="0"/>
                                    <a:cs typeface="Arial" panose="020B0604020202020204" pitchFamily="34" charset="0"/>
                                  </a:rPr>
                                  <m:t>(</m:t>
                                </m:r>
                                <m:r>
                                  <a:rPr lang="en-US" altLang="zh-CN" sz="1600" b="0" i="1" smtClean="0">
                                    <a:solidFill>
                                      <a:schemeClr val="accent5">
                                        <a:lumMod val="75000"/>
                                      </a:schemeClr>
                                    </a:solidFill>
                                    <a:latin typeface="Cambria Math" panose="02040503050406030204" pitchFamily="18" charset="0"/>
                                    <a:cs typeface="Arial" panose="020B0604020202020204" pitchFamily="34" charset="0"/>
                                  </a:rPr>
                                  <m:t>𝐶</m:t>
                                </m:r>
                                <m:r>
                                  <a:rPr lang="en-US" altLang="zh-CN" sz="1600" b="0" i="1" smtClean="0">
                                    <a:solidFill>
                                      <a:schemeClr val="accent5">
                                        <a:lumMod val="75000"/>
                                      </a:schemeClr>
                                    </a:solidFill>
                                    <a:latin typeface="Cambria Math" panose="02040503050406030204" pitchFamily="18" charset="0"/>
                                    <a:cs typeface="Arial" panose="020B0604020202020204" pitchFamily="34" charset="0"/>
                                  </a:rPr>
                                  <m:t>)</m:t>
                                </m:r>
                              </m:oMath>
                            </m:oMathPara>
                          </a14:m>
                          <a:endParaRPr lang="zh-CN" altLang="en-US" sz="1600" b="0" dirty="0">
                            <a:solidFill>
                              <a:schemeClr val="accent5">
                                <a:lumMod val="75000"/>
                              </a:schemeClr>
                            </a:solidFill>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b="0" dirty="0">
                              <a:solidFill>
                                <a:schemeClr val="accent5">
                                  <a:lumMod val="75000"/>
                                </a:schemeClr>
                              </a:solidFill>
                              <a:latin typeface="Arial" panose="020B0604020202020204" pitchFamily="34" charset="0"/>
                              <a:cs typeface="Arial" panose="020B0604020202020204" pitchFamily="34" charset="0"/>
                            </a:rPr>
                            <a:t>1.1</a:t>
                          </a:r>
                          <a:endParaRPr lang="zh-CN" altLang="en-US" sz="1600" b="0" dirty="0">
                            <a:solidFill>
                              <a:schemeClr val="accent5">
                                <a:lumMod val="75000"/>
                              </a:schemeClr>
                            </a:solidFill>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b="0" dirty="0">
                              <a:solidFill>
                                <a:schemeClr val="tx1"/>
                              </a:solidFill>
                              <a:latin typeface="Arial" panose="020B0604020202020204" pitchFamily="34" charset="0"/>
                              <a:cs typeface="Arial" panose="020B0604020202020204" pitchFamily="34" charset="0"/>
                            </a:rPr>
                            <a:t>Prep.</a:t>
                          </a:r>
                          <a:endParaRPr lang="zh-CN" altLang="en-US" sz="1600" b="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878061738"/>
                      </a:ext>
                    </a:extLst>
                  </a:tr>
                  <a:tr h="354146">
                    <a:tc>
                      <a:txBody>
                        <a:bodyPr/>
                        <a:lstStyle/>
                        <a:p>
                          <a:pPr algn="ctr"/>
                          <a:r>
                            <a:rPr lang="en-US" altLang="zh-CN" sz="1600" b="0" dirty="0">
                              <a:latin typeface="Arial" panose="020B0604020202020204" pitchFamily="34" charset="0"/>
                              <a:cs typeface="Arial" panose="020B0604020202020204" pitchFamily="34" charset="0"/>
                            </a:rPr>
                            <a:t>This Work</a:t>
                          </a:r>
                          <a:endParaRPr lang="zh-CN" altLang="en-US" sz="1600" b="0" dirty="0">
                            <a:latin typeface="Arial" panose="020B0604020202020204" pitchFamily="34" charset="0"/>
                            <a:cs typeface="Arial" panose="020B0604020202020204" pitchFamily="34" charset="0"/>
                          </a:endParaRPr>
                        </a:p>
                      </a:txBody>
                      <a:tcPr/>
                    </a:tc>
                    <a:tc>
                      <a:txBody>
                        <a:bodyPr/>
                        <a:lstStyle/>
                        <a:p>
                          <a:pPr algn="ctr"/>
                          <a:r>
                            <a:rPr lang="en-US" altLang="zh-CN" sz="1600" b="0" dirty="0">
                              <a:solidFill>
                                <a:schemeClr val="accent5">
                                  <a:lumMod val="75000"/>
                                </a:schemeClr>
                              </a:solidFill>
                              <a:latin typeface="Arial" panose="020B0604020202020204" pitchFamily="34" charset="0"/>
                              <a:cs typeface="Arial" panose="020B0604020202020204" pitchFamily="34" charset="0"/>
                            </a:rPr>
                            <a:t>1</a:t>
                          </a:r>
                          <a:endParaRPr lang="zh-CN" altLang="en-US" sz="1600" b="0" dirty="0">
                            <a:solidFill>
                              <a:schemeClr val="accent5">
                                <a:lumMod val="75000"/>
                              </a:schemeClr>
                            </a:solidFill>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sz="1600" b="0" i="1" smtClean="0">
                                    <a:solidFill>
                                      <a:schemeClr val="accent1"/>
                                    </a:solidFill>
                                    <a:latin typeface="Cambria Math" panose="02040503050406030204" pitchFamily="18" charset="0"/>
                                    <a:cs typeface="Arial" panose="020B0604020202020204" pitchFamily="34" charset="0"/>
                                  </a:rPr>
                                  <m:t>𝑡</m:t>
                                </m:r>
                                <m:r>
                                  <a:rPr lang="en-US" altLang="zh-CN" sz="1600" b="0" i="1" smtClean="0">
                                    <a:solidFill>
                                      <a:schemeClr val="accent1"/>
                                    </a:solidFill>
                                    <a:latin typeface="Cambria Math" panose="02040503050406030204" pitchFamily="18" charset="0"/>
                                    <a:cs typeface="Arial" panose="020B0604020202020204" pitchFamily="34" charset="0"/>
                                  </a:rPr>
                                  <m:t>&lt;</m:t>
                                </m:r>
                                <m:r>
                                  <a:rPr lang="en-US" altLang="zh-CN" sz="1600" b="0" i="1" smtClean="0">
                                    <a:solidFill>
                                      <a:schemeClr val="accent1"/>
                                    </a:solidFill>
                                    <a:latin typeface="Cambria Math" panose="02040503050406030204" pitchFamily="18" charset="0"/>
                                    <a:cs typeface="Arial" panose="020B0604020202020204" pitchFamily="34" charset="0"/>
                                  </a:rPr>
                                  <m:t>𝑛</m:t>
                                </m:r>
                              </m:oMath>
                            </m:oMathPara>
                          </a14:m>
                          <a:endParaRPr lang="zh-CN" altLang="en-US" sz="1600" b="0" dirty="0">
                            <a:solidFill>
                              <a:schemeClr val="accent1"/>
                            </a:solidFill>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sz="1600" b="0" i="1" smtClean="0">
                                    <a:solidFill>
                                      <a:schemeClr val="tx1"/>
                                    </a:solidFill>
                                    <a:latin typeface="Cambria Math" panose="02040503050406030204" pitchFamily="18" charset="0"/>
                                    <a:cs typeface="Arial" panose="020B0604020202020204" pitchFamily="34" charset="0"/>
                                  </a:rPr>
                                  <m:t>𝑂</m:t>
                                </m:r>
                                <m:r>
                                  <a:rPr lang="en-US" altLang="zh-CN" sz="1600" b="0" i="1" smtClean="0">
                                    <a:solidFill>
                                      <a:schemeClr val="tx1"/>
                                    </a:solidFill>
                                    <a:latin typeface="Cambria Math" panose="02040503050406030204" pitchFamily="18" charset="0"/>
                                    <a:cs typeface="Arial" panose="020B0604020202020204" pitchFamily="34" charset="0"/>
                                  </a:rPr>
                                  <m:t>(</m:t>
                                </m:r>
                                <m:r>
                                  <a:rPr lang="en-US" altLang="zh-CN" sz="1600" b="0" i="1" smtClean="0">
                                    <a:solidFill>
                                      <a:schemeClr val="tx1"/>
                                    </a:solidFill>
                                    <a:latin typeface="Cambria Math" panose="02040503050406030204" pitchFamily="18" charset="0"/>
                                    <a:cs typeface="Arial" panose="020B0604020202020204" pitchFamily="34" charset="0"/>
                                  </a:rPr>
                                  <m:t>𝐶</m:t>
                                </m:r>
                                <m:r>
                                  <a:rPr lang="en-US" altLang="zh-CN" sz="1600" b="0" i="1" smtClean="0">
                                    <a:solidFill>
                                      <a:schemeClr val="tx1"/>
                                    </a:solidFill>
                                    <a:latin typeface="Cambria Math" panose="02040503050406030204" pitchFamily="18" charset="0"/>
                                    <a:cs typeface="Arial" panose="020B0604020202020204" pitchFamily="34" charset="0"/>
                                  </a:rPr>
                                  <m:t>⋅</m:t>
                                </m:r>
                                <m:r>
                                  <a:rPr lang="en-US" altLang="zh-CN" sz="1600" b="0" i="1" smtClean="0">
                                    <a:solidFill>
                                      <a:schemeClr val="tx1"/>
                                    </a:solidFill>
                                    <a:latin typeface="Cambria Math" panose="02040503050406030204" pitchFamily="18" charset="0"/>
                                    <a:cs typeface="Arial" panose="020B0604020202020204" pitchFamily="34" charset="0"/>
                                  </a:rPr>
                                  <m:t>𝑛</m:t>
                                </m:r>
                                <m:r>
                                  <a:rPr lang="en-US" altLang="zh-CN" sz="1600" b="0" i="1" smtClean="0">
                                    <a:solidFill>
                                      <a:schemeClr val="tx1"/>
                                    </a:solidFill>
                                    <a:latin typeface="Cambria Math" panose="02040503050406030204" pitchFamily="18" charset="0"/>
                                    <a:cs typeface="Arial" panose="020B0604020202020204" pitchFamily="34" charset="0"/>
                                  </a:rPr>
                                  <m:t>)</m:t>
                                </m:r>
                              </m:oMath>
                            </m:oMathPara>
                          </a14:m>
                          <a:endParaRPr lang="zh-CN" altLang="en-US" sz="1600" b="0" dirty="0">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b="0" dirty="0">
                              <a:solidFill>
                                <a:schemeClr val="tx1"/>
                              </a:solidFill>
                              <a:latin typeface="Arial" panose="020B0604020202020204" pitchFamily="34" charset="0"/>
                              <a:cs typeface="Arial" panose="020B0604020202020204" pitchFamily="34" charset="0"/>
                            </a:rPr>
                            <a:t>2.7</a:t>
                          </a:r>
                          <a:endParaRPr lang="zh-CN" altLang="en-US" sz="1600" b="0" dirty="0">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b="0" dirty="0" err="1">
                              <a:solidFill>
                                <a:schemeClr val="tx1"/>
                              </a:solidFill>
                              <a:latin typeface="Arial" panose="020B0604020202020204" pitchFamily="34" charset="0"/>
                              <a:cs typeface="Arial" panose="020B0604020202020204" pitchFamily="34" charset="0"/>
                            </a:rPr>
                            <a:t>Prep.+RO</a:t>
                          </a:r>
                          <a:endParaRPr lang="zh-CN" altLang="en-US" sz="1600" b="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10502496"/>
                      </a:ext>
                    </a:extLst>
                  </a:tr>
                </a:tbl>
              </a:graphicData>
            </a:graphic>
          </p:graphicFrame>
        </mc:Choice>
        <mc:Fallback xmlns="">
          <p:graphicFrame>
            <p:nvGraphicFramePr>
              <p:cNvPr id="11" name="表格 2">
                <a:extLst>
                  <a:ext uri="{FF2B5EF4-FFF2-40B4-BE49-F238E27FC236}">
                    <a16:creationId xmlns:a16="http://schemas.microsoft.com/office/drawing/2014/main" id="{8EB8AE01-5C5C-3A43-BE1B-8DC5ED1B41B4}"/>
                  </a:ext>
                </a:extLst>
              </p:cNvPr>
              <p:cNvGraphicFramePr>
                <a:graphicFrameLocks noGrp="1"/>
              </p:cNvGraphicFramePr>
              <p:nvPr>
                <p:extLst>
                  <p:ext uri="{D42A27DB-BD31-4B8C-83A1-F6EECF244321}">
                    <p14:modId xmlns:p14="http://schemas.microsoft.com/office/powerpoint/2010/main" val="1824112248"/>
                  </p:ext>
                </p:extLst>
              </p:nvPr>
            </p:nvGraphicFramePr>
            <p:xfrm>
              <a:off x="1435165" y="1863242"/>
              <a:ext cx="8947492" cy="1287412"/>
            </p:xfrm>
            <a:graphic>
              <a:graphicData uri="http://schemas.openxmlformats.org/drawingml/2006/table">
                <a:tbl>
                  <a:tblPr firstRow="1">
                    <a:tableStyleId>{3B4B98B0-60AC-42C2-AFA5-B58CD77FA1E5}</a:tableStyleId>
                  </a:tblPr>
                  <a:tblGrid>
                    <a:gridCol w="1194960">
                      <a:extLst>
                        <a:ext uri="{9D8B030D-6E8A-4147-A177-3AD203B41FA5}">
                          <a16:colId xmlns:a16="http://schemas.microsoft.com/office/drawing/2014/main" val="445368523"/>
                        </a:ext>
                      </a:extLst>
                    </a:gridCol>
                    <a:gridCol w="1127139">
                      <a:extLst>
                        <a:ext uri="{9D8B030D-6E8A-4147-A177-3AD203B41FA5}">
                          <a16:colId xmlns:a16="http://schemas.microsoft.com/office/drawing/2014/main" val="177454663"/>
                        </a:ext>
                      </a:extLst>
                    </a:gridCol>
                    <a:gridCol w="1680278">
                      <a:extLst>
                        <a:ext uri="{9D8B030D-6E8A-4147-A177-3AD203B41FA5}">
                          <a16:colId xmlns:a16="http://schemas.microsoft.com/office/drawing/2014/main" val="1914294059"/>
                        </a:ext>
                      </a:extLst>
                    </a:gridCol>
                    <a:gridCol w="1944853">
                      <a:extLst>
                        <a:ext uri="{9D8B030D-6E8A-4147-A177-3AD203B41FA5}">
                          <a16:colId xmlns:a16="http://schemas.microsoft.com/office/drawing/2014/main" val="3749432849"/>
                        </a:ext>
                      </a:extLst>
                    </a:gridCol>
                    <a:gridCol w="1500131">
                      <a:extLst>
                        <a:ext uri="{9D8B030D-6E8A-4147-A177-3AD203B41FA5}">
                          <a16:colId xmlns:a16="http://schemas.microsoft.com/office/drawing/2014/main" val="856516241"/>
                        </a:ext>
                      </a:extLst>
                    </a:gridCol>
                    <a:gridCol w="1500131">
                      <a:extLst>
                        <a:ext uri="{9D8B030D-6E8A-4147-A177-3AD203B41FA5}">
                          <a16:colId xmlns:a16="http://schemas.microsoft.com/office/drawing/2014/main" val="1254808460"/>
                        </a:ext>
                      </a:extLst>
                    </a:gridCol>
                  </a:tblGrid>
                  <a:tr h="579120">
                    <a:tc>
                      <a:txBody>
                        <a:bodyPr/>
                        <a:lstStyle/>
                        <a:p>
                          <a:pPr algn="ctr"/>
                          <a:r>
                            <a:rPr lang="en-US" altLang="zh-CN" sz="1600" b="0" dirty="0">
                              <a:latin typeface="Arial" panose="020B0604020202020204" pitchFamily="34" charset="0"/>
                              <a:cs typeface="Arial" panose="020B0604020202020204" pitchFamily="34" charset="0"/>
                            </a:rPr>
                            <a:t>Protocol</a:t>
                          </a:r>
                          <a:endParaRPr lang="zh-CN" altLang="en-US" sz="1600" b="0" dirty="0">
                            <a:latin typeface="Arial" panose="020B0604020202020204" pitchFamily="34" charset="0"/>
                            <a:cs typeface="Arial" panose="020B0604020202020204" pitchFamily="34" charset="0"/>
                          </a:endParaRPr>
                        </a:p>
                      </a:txBody>
                      <a:tcPr/>
                    </a:tc>
                    <a:tc>
                      <a:txBody>
                        <a:bodyPr/>
                        <a:lstStyle/>
                        <a:p>
                          <a:pPr algn="ctr"/>
                          <a:r>
                            <a:rPr lang="en-US" altLang="zh-CN" sz="1600" b="0" dirty="0">
                              <a:latin typeface="Arial" panose="020B0604020202020204" pitchFamily="34" charset="0"/>
                              <a:cs typeface="Arial" panose="020B0604020202020204" pitchFamily="34" charset="0"/>
                            </a:rPr>
                            <a:t>#Round for Online</a:t>
                          </a:r>
                          <a:endParaRPr lang="zh-CN" altLang="en-US" sz="1600" b="0" dirty="0">
                            <a:latin typeface="Arial" panose="020B0604020202020204" pitchFamily="34" charset="0"/>
                            <a:cs typeface="Arial" panose="020B0604020202020204" pitchFamily="34" charset="0"/>
                          </a:endParaRPr>
                        </a:p>
                      </a:txBody>
                      <a:tcPr/>
                    </a:tc>
                    <a:tc>
                      <a:txBody>
                        <a:bodyPr/>
                        <a:lstStyle/>
                        <a:p>
                          <a:pPr algn="ctr"/>
                          <a:r>
                            <a:rPr lang="en-US" altLang="zh-CN" sz="1600" b="0" dirty="0">
                              <a:latin typeface="Arial" panose="020B0604020202020204" pitchFamily="34" charset="0"/>
                              <a:cs typeface="Arial" panose="020B0604020202020204" pitchFamily="34" charset="0"/>
                            </a:rPr>
                            <a:t>Corruption Threshold</a:t>
                          </a:r>
                          <a:endParaRPr lang="zh-CN" altLang="en-US" sz="1600" b="0" dirty="0">
                            <a:latin typeface="Arial" panose="020B0604020202020204" pitchFamily="34" charset="0"/>
                            <a:cs typeface="Arial" panose="020B0604020202020204" pitchFamily="34" charset="0"/>
                          </a:endParaRPr>
                        </a:p>
                      </a:txBody>
                      <a:tcPr/>
                    </a:tc>
                    <a:tc>
                      <a:txBody>
                        <a:bodyPr/>
                        <a:lstStyle/>
                        <a:p>
                          <a:pPr algn="ctr"/>
                          <a:r>
                            <a:rPr lang="en-US" altLang="zh-CN" sz="1600" b="0" dirty="0">
                              <a:latin typeface="Arial" panose="020B0604020202020204" pitchFamily="34" charset="0"/>
                              <a:cs typeface="Arial" panose="020B0604020202020204" pitchFamily="34" charset="0"/>
                            </a:rPr>
                            <a:t>Communication Complexity</a:t>
                          </a:r>
                          <a:endParaRPr lang="zh-CN" altLang="en-US" sz="1600" b="0" dirty="0">
                            <a:latin typeface="Arial" panose="020B0604020202020204" pitchFamily="34" charset="0"/>
                            <a:cs typeface="Arial" panose="020B0604020202020204" pitchFamily="34" charset="0"/>
                          </a:endParaRPr>
                        </a:p>
                      </a:txBody>
                      <a:tcPr/>
                    </a:tc>
                    <a:tc>
                      <a:txBody>
                        <a:bodyPr/>
                        <a:lstStyle/>
                        <a:p>
                          <a:pPr algn="ctr"/>
                          <a:r>
                            <a:rPr lang="en-US" altLang="zh-CN" sz="1600" b="0" dirty="0">
                              <a:latin typeface="Arial" panose="020B0604020202020204" pitchFamily="34" charset="0"/>
                              <a:cs typeface="Arial" panose="020B0604020202020204" pitchFamily="34" charset="0"/>
                            </a:rPr>
                            <a:t>Running Time</a:t>
                          </a:r>
                        </a:p>
                        <a:p>
                          <a:pPr algn="ctr"/>
                          <a:r>
                            <a:rPr lang="en-US" altLang="zh-CN" sz="1600" b="0" dirty="0">
                              <a:latin typeface="Arial" panose="020B0604020202020204" pitchFamily="34" charset="0"/>
                              <a:cs typeface="Arial" panose="020B0604020202020204" pitchFamily="34" charset="0"/>
                            </a:rPr>
                            <a:t>(us/gate)</a:t>
                          </a:r>
                          <a:endParaRPr lang="zh-CN" altLang="en-US" sz="1600" b="0" dirty="0">
                            <a:latin typeface="Arial" panose="020B0604020202020204" pitchFamily="34" charset="0"/>
                            <a:cs typeface="Arial" panose="020B0604020202020204" pitchFamily="34" charset="0"/>
                          </a:endParaRPr>
                        </a:p>
                      </a:txBody>
                      <a:tcPr/>
                    </a:tc>
                    <a:tc>
                      <a:txBody>
                        <a:bodyPr/>
                        <a:lstStyle/>
                        <a:p>
                          <a:pPr algn="ctr"/>
                          <a:r>
                            <a:rPr lang="en-US" altLang="zh-CN" sz="1600" b="0" dirty="0">
                              <a:latin typeface="Arial" panose="020B0604020202020204" pitchFamily="34" charset="0"/>
                              <a:cs typeface="Arial" panose="020B0604020202020204" pitchFamily="34" charset="0"/>
                            </a:rPr>
                            <a:t>Setup</a:t>
                          </a:r>
                        </a:p>
                        <a:p>
                          <a:pPr algn="ctr"/>
                          <a:r>
                            <a:rPr lang="en-US" altLang="zh-CN" sz="1600" b="0" dirty="0">
                              <a:latin typeface="Arial" panose="020B0604020202020204" pitchFamily="34" charset="0"/>
                              <a:cs typeface="Arial" panose="020B0604020202020204" pitchFamily="34" charset="0"/>
                            </a:rPr>
                            <a:t>Assumption</a:t>
                          </a:r>
                          <a:endParaRPr lang="zh-CN" altLang="en-US" sz="16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234709330"/>
                      </a:ext>
                    </a:extLst>
                  </a:tr>
                  <a:tr h="354146">
                    <a:tc>
                      <a:txBody>
                        <a:bodyPr/>
                        <a:lstStyle/>
                        <a:p>
                          <a:pPr algn="ctr"/>
                          <a:r>
                            <a:rPr lang="en-US" altLang="zh-CN" sz="1600" b="0" dirty="0">
                              <a:latin typeface="Arial" panose="020B0604020202020204" pitchFamily="34" charset="0"/>
                              <a:cs typeface="Arial" panose="020B0604020202020204" pitchFamily="34" charset="0"/>
                            </a:rPr>
                            <a:t>[EPSW24]</a:t>
                          </a:r>
                          <a:endParaRPr lang="zh-CN" altLang="en-US" sz="1600" b="0" dirty="0">
                            <a:latin typeface="Arial" panose="020B0604020202020204" pitchFamily="34" charset="0"/>
                            <a:cs typeface="Arial" panose="020B0604020202020204" pitchFamily="34" charset="0"/>
                          </a:endParaRPr>
                        </a:p>
                      </a:txBody>
                      <a:tcPr/>
                    </a:tc>
                    <a:tc>
                      <a:txBody>
                        <a:bodyPr/>
                        <a:lstStyle/>
                        <a:p>
                          <a:pPr algn="ctr"/>
                          <a:r>
                            <a:rPr lang="en-US" altLang="zh-CN" sz="1600" b="0" dirty="0">
                              <a:latin typeface="Arial" panose="020B0604020202020204" pitchFamily="34" charset="0"/>
                              <a:cs typeface="Arial" panose="020B0604020202020204" pitchFamily="34" charset="0"/>
                            </a:rPr>
                            <a:t>3</a:t>
                          </a:r>
                          <a:endParaRPr lang="zh-CN" altLang="en-US" sz="1600" b="0" dirty="0">
                            <a:latin typeface="Arial" panose="020B0604020202020204" pitchFamily="34" charset="0"/>
                            <a:cs typeface="Arial" panose="020B0604020202020204" pitchFamily="34" charset="0"/>
                          </a:endParaRPr>
                        </a:p>
                      </a:txBody>
                      <a:tcPr/>
                    </a:tc>
                    <a:tc>
                      <a:txBody>
                        <a:bodyPr/>
                        <a:lstStyle/>
                        <a:p>
                          <a:endParaRPr lang="zh-CN"/>
                        </a:p>
                      </a:txBody>
                      <a:tcPr>
                        <a:blipFill>
                          <a:blip r:embed="rId4"/>
                          <a:stretch>
                            <a:fillRect l="-139394" t="-162069" r="-296212" b="-113793"/>
                          </a:stretch>
                        </a:blipFill>
                      </a:tcPr>
                    </a:tc>
                    <a:tc>
                      <a:txBody>
                        <a:bodyPr/>
                        <a:lstStyle/>
                        <a:p>
                          <a:endParaRPr lang="zh-CN"/>
                        </a:p>
                      </a:txBody>
                      <a:tcPr>
                        <a:blipFill>
                          <a:blip r:embed="rId4"/>
                          <a:stretch>
                            <a:fillRect l="-205195" t="-162069" r="-153896" b="-113793"/>
                          </a:stretch>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b="0" dirty="0">
                              <a:solidFill>
                                <a:schemeClr val="accent5">
                                  <a:lumMod val="75000"/>
                                </a:schemeClr>
                              </a:solidFill>
                              <a:latin typeface="Arial" panose="020B0604020202020204" pitchFamily="34" charset="0"/>
                              <a:cs typeface="Arial" panose="020B0604020202020204" pitchFamily="34" charset="0"/>
                            </a:rPr>
                            <a:t>1.1</a:t>
                          </a:r>
                          <a:endParaRPr lang="zh-CN" altLang="en-US" sz="1600" b="0" dirty="0">
                            <a:solidFill>
                              <a:schemeClr val="accent5">
                                <a:lumMod val="75000"/>
                              </a:schemeClr>
                            </a:solidFill>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b="0" dirty="0">
                              <a:solidFill>
                                <a:schemeClr val="tx1"/>
                              </a:solidFill>
                              <a:latin typeface="Arial" panose="020B0604020202020204" pitchFamily="34" charset="0"/>
                              <a:cs typeface="Arial" panose="020B0604020202020204" pitchFamily="34" charset="0"/>
                            </a:rPr>
                            <a:t>Prep.</a:t>
                          </a:r>
                          <a:endParaRPr lang="zh-CN" altLang="en-US" sz="1600" b="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878061738"/>
                      </a:ext>
                    </a:extLst>
                  </a:tr>
                  <a:tr h="354146">
                    <a:tc>
                      <a:txBody>
                        <a:bodyPr/>
                        <a:lstStyle/>
                        <a:p>
                          <a:pPr algn="ctr"/>
                          <a:r>
                            <a:rPr lang="en-US" altLang="zh-CN" sz="1600" b="0" dirty="0">
                              <a:latin typeface="Arial" panose="020B0604020202020204" pitchFamily="34" charset="0"/>
                              <a:cs typeface="Arial" panose="020B0604020202020204" pitchFamily="34" charset="0"/>
                            </a:rPr>
                            <a:t>This Work</a:t>
                          </a:r>
                          <a:endParaRPr lang="zh-CN" altLang="en-US" sz="1600" b="0" dirty="0">
                            <a:latin typeface="Arial" panose="020B0604020202020204" pitchFamily="34" charset="0"/>
                            <a:cs typeface="Arial" panose="020B0604020202020204" pitchFamily="34" charset="0"/>
                          </a:endParaRPr>
                        </a:p>
                      </a:txBody>
                      <a:tcPr/>
                    </a:tc>
                    <a:tc>
                      <a:txBody>
                        <a:bodyPr/>
                        <a:lstStyle/>
                        <a:p>
                          <a:pPr algn="ctr"/>
                          <a:r>
                            <a:rPr lang="en-US" altLang="zh-CN" sz="1600" b="0" dirty="0">
                              <a:solidFill>
                                <a:schemeClr val="accent5">
                                  <a:lumMod val="75000"/>
                                </a:schemeClr>
                              </a:solidFill>
                              <a:latin typeface="Arial" panose="020B0604020202020204" pitchFamily="34" charset="0"/>
                              <a:cs typeface="Arial" panose="020B0604020202020204" pitchFamily="34" charset="0"/>
                            </a:rPr>
                            <a:t>1</a:t>
                          </a:r>
                          <a:endParaRPr lang="zh-CN" altLang="en-US" sz="1600" b="0" dirty="0">
                            <a:solidFill>
                              <a:schemeClr val="accent5">
                                <a:lumMod val="75000"/>
                              </a:schemeClr>
                            </a:solidFill>
                            <a:latin typeface="Arial" panose="020B0604020202020204" pitchFamily="34" charset="0"/>
                            <a:cs typeface="Arial" panose="020B0604020202020204" pitchFamily="34" charset="0"/>
                          </a:endParaRPr>
                        </a:p>
                      </a:txBody>
                      <a:tcPr/>
                    </a:tc>
                    <a:tc>
                      <a:txBody>
                        <a:bodyPr/>
                        <a:lstStyle/>
                        <a:p>
                          <a:endParaRPr lang="zh-CN"/>
                        </a:p>
                      </a:txBody>
                      <a:tcPr>
                        <a:blipFill>
                          <a:blip r:embed="rId4"/>
                          <a:stretch>
                            <a:fillRect l="-139394" t="-271429" r="-296212" b="-17857"/>
                          </a:stretch>
                        </a:blipFill>
                      </a:tcPr>
                    </a:tc>
                    <a:tc>
                      <a:txBody>
                        <a:bodyPr/>
                        <a:lstStyle/>
                        <a:p>
                          <a:endParaRPr lang="zh-CN"/>
                        </a:p>
                      </a:txBody>
                      <a:tcPr>
                        <a:blipFill>
                          <a:blip r:embed="rId4"/>
                          <a:stretch>
                            <a:fillRect l="-205195" t="-271429" r="-153896" b="-17857"/>
                          </a:stretch>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b="0" dirty="0">
                              <a:solidFill>
                                <a:schemeClr val="tx1"/>
                              </a:solidFill>
                              <a:latin typeface="Arial" panose="020B0604020202020204" pitchFamily="34" charset="0"/>
                              <a:cs typeface="Arial" panose="020B0604020202020204" pitchFamily="34" charset="0"/>
                            </a:rPr>
                            <a:t>2.7</a:t>
                          </a:r>
                          <a:endParaRPr lang="zh-CN" altLang="en-US" sz="1600" b="0" dirty="0">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b="0" dirty="0" err="1">
                              <a:solidFill>
                                <a:schemeClr val="tx1"/>
                              </a:solidFill>
                              <a:latin typeface="Arial" panose="020B0604020202020204" pitchFamily="34" charset="0"/>
                              <a:cs typeface="Arial" panose="020B0604020202020204" pitchFamily="34" charset="0"/>
                            </a:rPr>
                            <a:t>Prep.+RO</a:t>
                          </a:r>
                          <a:endParaRPr lang="zh-CN" altLang="en-US" sz="1600" b="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10502496"/>
                      </a:ext>
                    </a:extLst>
                  </a:tr>
                </a:tbl>
              </a:graphicData>
            </a:graphic>
          </p:graphicFrame>
        </mc:Fallback>
      </mc:AlternateContent>
      <p:sp>
        <p:nvSpPr>
          <p:cNvPr id="12" name="文本框 11">
            <a:extLst>
              <a:ext uri="{FF2B5EF4-FFF2-40B4-BE49-F238E27FC236}">
                <a16:creationId xmlns:a16="http://schemas.microsoft.com/office/drawing/2014/main" id="{2B24EE28-8AEC-3040-B48A-4F7F790C1351}"/>
              </a:ext>
            </a:extLst>
          </p:cNvPr>
          <p:cNvSpPr txBox="1"/>
          <p:nvPr/>
        </p:nvSpPr>
        <p:spPr>
          <a:xfrm>
            <a:off x="2413485" y="3517387"/>
            <a:ext cx="7510397" cy="1420261"/>
          </a:xfrm>
          <a:prstGeom prst="rect">
            <a:avLst/>
          </a:prstGeom>
          <a:noFill/>
        </p:spPr>
        <p:txBody>
          <a:bodyPr wrap="square" rtlCol="0">
            <a:spAutoFit/>
          </a:bodyPr>
          <a:lstStyle/>
          <a:p>
            <a:pPr>
              <a:lnSpc>
                <a:spcPct val="150000"/>
              </a:lnSpc>
            </a:pPr>
            <a:r>
              <a:rPr kumimoji="1" lang="en-US" altLang="zh-CN" sz="2000" dirty="0">
                <a:latin typeface="Arial" charset="0"/>
                <a:ea typeface="Arial" charset="0"/>
                <a:cs typeface="Arial" charset="0"/>
              </a:rPr>
              <a:t>[EPSW24] makes use of Packed Secret Sharing (PSS): </a:t>
            </a:r>
          </a:p>
          <a:p>
            <a:pPr marL="342900" indent="-342900">
              <a:lnSpc>
                <a:spcPct val="150000"/>
              </a:lnSpc>
              <a:buFont typeface="Arial" panose="020B0604020202020204" pitchFamily="34" charset="0"/>
              <a:buChar char="•"/>
            </a:pPr>
            <a:r>
              <a:rPr kumimoji="1" lang="en-US" altLang="zh-CN" sz="2000" dirty="0">
                <a:solidFill>
                  <a:schemeClr val="accent5">
                    <a:lumMod val="75000"/>
                  </a:schemeClr>
                </a:solidFill>
                <a:latin typeface="Arial" charset="0"/>
                <a:ea typeface="Arial" charset="0"/>
                <a:cs typeface="Arial" charset="0"/>
              </a:rPr>
              <a:t>Better communication complexity</a:t>
            </a:r>
          </a:p>
          <a:p>
            <a:pPr marL="342900" indent="-342900">
              <a:lnSpc>
                <a:spcPct val="150000"/>
              </a:lnSpc>
              <a:buFont typeface="Arial" panose="020B0604020202020204" pitchFamily="34" charset="0"/>
              <a:buChar char="•"/>
            </a:pPr>
            <a:r>
              <a:rPr kumimoji="1" lang="en-US" altLang="zh-CN" sz="2000" dirty="0">
                <a:solidFill>
                  <a:srgbClr val="C00000"/>
                </a:solidFill>
                <a:latin typeface="Arial" charset="0"/>
                <a:ea typeface="Arial" charset="0"/>
                <a:cs typeface="Arial" charset="0"/>
              </a:rPr>
              <a:t>Worse corruption threshold</a:t>
            </a:r>
          </a:p>
        </p:txBody>
      </p:sp>
    </p:spTree>
    <p:extLst>
      <p:ext uri="{BB962C8B-B14F-4D97-AF65-F5344CB8AC3E}">
        <p14:creationId xmlns:p14="http://schemas.microsoft.com/office/powerpoint/2010/main" val="2806358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5" name="组合 3">
            <a:extLst>
              <a:ext uri="{FF2B5EF4-FFF2-40B4-BE49-F238E27FC236}">
                <a16:creationId xmlns:a16="http://schemas.microsoft.com/office/drawing/2014/main" id="{A8620B76-98A7-47E6-B7E5-EB9CFB286886}"/>
              </a:ext>
            </a:extLst>
          </p:cNvPr>
          <p:cNvGrpSpPr>
            <a:grpSpLocks/>
          </p:cNvGrpSpPr>
          <p:nvPr/>
        </p:nvGrpSpPr>
        <p:grpSpPr bwMode="auto">
          <a:xfrm>
            <a:off x="0" y="337911"/>
            <a:ext cx="1312863" cy="471488"/>
            <a:chOff x="4831847" y="1415943"/>
            <a:chExt cx="1108990" cy="346728"/>
          </a:xfrm>
        </p:grpSpPr>
        <p:sp>
          <p:nvSpPr>
            <p:cNvPr id="5" name="任意多边形: 形状 4">
              <a:extLst>
                <a:ext uri="{FF2B5EF4-FFF2-40B4-BE49-F238E27FC236}">
                  <a16:creationId xmlns:a16="http://schemas.microsoft.com/office/drawing/2014/main" id="{B8FB2049-1008-4C5F-9771-98BBA7D85EAF}"/>
                </a:ext>
              </a:extLst>
            </p:cNvPr>
            <p:cNvSpPr/>
            <p:nvPr/>
          </p:nvSpPr>
          <p:spPr>
            <a:xfrm>
              <a:off x="4932421" y="1415943"/>
              <a:ext cx="1008416" cy="346728"/>
            </a:xfrm>
            <a:custGeom>
              <a:avLst/>
              <a:gdLst>
                <a:gd name="connsiteX0" fmla="*/ 0 w 1008421"/>
                <a:gd name="connsiteY0" fmla="*/ 0 h 346728"/>
                <a:gd name="connsiteX1" fmla="*/ 858142 w 1008421"/>
                <a:gd name="connsiteY1" fmla="*/ 0 h 346728"/>
                <a:gd name="connsiteX2" fmla="*/ 1008421 w 1008421"/>
                <a:gd name="connsiteY2" fmla="*/ 346728 h 346728"/>
                <a:gd name="connsiteX3" fmla="*/ 0 w 1008421"/>
                <a:gd name="connsiteY3" fmla="*/ 346728 h 346728"/>
              </a:gdLst>
              <a:ahLst/>
              <a:cxnLst>
                <a:cxn ang="0">
                  <a:pos x="connsiteX0" y="connsiteY0"/>
                </a:cxn>
                <a:cxn ang="0">
                  <a:pos x="connsiteX1" y="connsiteY1"/>
                </a:cxn>
                <a:cxn ang="0">
                  <a:pos x="connsiteX2" y="connsiteY2"/>
                </a:cxn>
                <a:cxn ang="0">
                  <a:pos x="connsiteX3" y="connsiteY3"/>
                </a:cxn>
              </a:cxnLst>
              <a:rect l="l" t="t" r="r" b="b"/>
              <a:pathLst>
                <a:path w="1008421" h="346728">
                  <a:moveTo>
                    <a:pt x="0" y="0"/>
                  </a:moveTo>
                  <a:lnTo>
                    <a:pt x="858142" y="0"/>
                  </a:lnTo>
                  <a:lnTo>
                    <a:pt x="1008421" y="346728"/>
                  </a:lnTo>
                  <a:lnTo>
                    <a:pt x="0" y="346728"/>
                  </a:lnTo>
                  <a:close/>
                </a:path>
              </a:pathLst>
            </a:custGeom>
            <a:solidFill>
              <a:srgbClr val="E9BE8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latin typeface="Roboto Regular"/>
                <a:ea typeface="思源黑体 CN Regular"/>
              </a:endParaRPr>
            </a:p>
          </p:txBody>
        </p:sp>
        <p:sp>
          <p:nvSpPr>
            <p:cNvPr id="6" name="任意多边形: 形状 5">
              <a:extLst>
                <a:ext uri="{FF2B5EF4-FFF2-40B4-BE49-F238E27FC236}">
                  <a16:creationId xmlns:a16="http://schemas.microsoft.com/office/drawing/2014/main" id="{A2F16EED-A923-4881-9725-3EA0DF1FEF5A}"/>
                </a:ext>
              </a:extLst>
            </p:cNvPr>
            <p:cNvSpPr/>
            <p:nvPr/>
          </p:nvSpPr>
          <p:spPr>
            <a:xfrm>
              <a:off x="4831847" y="1415943"/>
              <a:ext cx="1008416" cy="346728"/>
            </a:xfrm>
            <a:custGeom>
              <a:avLst/>
              <a:gdLst>
                <a:gd name="connsiteX0" fmla="*/ 0 w 1008421"/>
                <a:gd name="connsiteY0" fmla="*/ 0 h 346728"/>
                <a:gd name="connsiteX1" fmla="*/ 858142 w 1008421"/>
                <a:gd name="connsiteY1" fmla="*/ 0 h 346728"/>
                <a:gd name="connsiteX2" fmla="*/ 1008421 w 1008421"/>
                <a:gd name="connsiteY2" fmla="*/ 346728 h 346728"/>
                <a:gd name="connsiteX3" fmla="*/ 0 w 1008421"/>
                <a:gd name="connsiteY3" fmla="*/ 346728 h 346728"/>
              </a:gdLst>
              <a:ahLst/>
              <a:cxnLst>
                <a:cxn ang="0">
                  <a:pos x="connsiteX0" y="connsiteY0"/>
                </a:cxn>
                <a:cxn ang="0">
                  <a:pos x="connsiteX1" y="connsiteY1"/>
                </a:cxn>
                <a:cxn ang="0">
                  <a:pos x="connsiteX2" y="connsiteY2"/>
                </a:cxn>
                <a:cxn ang="0">
                  <a:pos x="connsiteX3" y="connsiteY3"/>
                </a:cxn>
              </a:cxnLst>
              <a:rect l="l" t="t" r="r" b="b"/>
              <a:pathLst>
                <a:path w="1008421" h="346728">
                  <a:moveTo>
                    <a:pt x="0" y="0"/>
                  </a:moveTo>
                  <a:lnTo>
                    <a:pt x="858142" y="0"/>
                  </a:lnTo>
                  <a:lnTo>
                    <a:pt x="1008421" y="346728"/>
                  </a:lnTo>
                  <a:lnTo>
                    <a:pt x="0" y="346728"/>
                  </a:lnTo>
                  <a:close/>
                </a:path>
              </a:pathLst>
            </a:custGeom>
            <a:gradFill>
              <a:gsLst>
                <a:gs pos="0">
                  <a:srgbClr val="00468E"/>
                </a:gs>
                <a:gs pos="100000">
                  <a:srgbClr val="002A7E"/>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latin typeface="Roboto Regular"/>
                <a:ea typeface="思源黑体 CN Regular"/>
              </a:endParaRPr>
            </a:p>
          </p:txBody>
        </p:sp>
      </p:grpSp>
      <p:cxnSp>
        <p:nvCxnSpPr>
          <p:cNvPr id="62" name="直接连接符 61">
            <a:extLst>
              <a:ext uri="{FF2B5EF4-FFF2-40B4-BE49-F238E27FC236}">
                <a16:creationId xmlns:a16="http://schemas.microsoft.com/office/drawing/2014/main" id="{C6ECD0A2-4899-4D3A-9DA3-2BFF7529ECD9}"/>
              </a:ext>
            </a:extLst>
          </p:cNvPr>
          <p:cNvCxnSpPr>
            <a:cxnSpLocks/>
          </p:cNvCxnSpPr>
          <p:nvPr/>
        </p:nvCxnSpPr>
        <p:spPr>
          <a:xfrm flipV="1">
            <a:off x="184150" y="764989"/>
            <a:ext cx="11640023" cy="33651"/>
          </a:xfrm>
          <a:prstGeom prst="line">
            <a:avLst/>
          </a:prstGeom>
          <a:noFill/>
          <a:ln w="3175">
            <a:gradFill>
              <a:gsLst>
                <a:gs pos="0">
                  <a:srgbClr val="00468E">
                    <a:alpha val="0"/>
                  </a:srgbClr>
                </a:gs>
                <a:gs pos="100000">
                  <a:srgbClr val="00468E"/>
                </a:gs>
              </a:gsLst>
              <a:lin ang="10800000" scaled="0"/>
            </a:gradFill>
          </a:ln>
        </p:spPr>
        <p:style>
          <a:lnRef idx="2">
            <a:schemeClr val="accent1">
              <a:shade val="50000"/>
            </a:schemeClr>
          </a:lnRef>
          <a:fillRef idx="1">
            <a:schemeClr val="accent1"/>
          </a:fillRef>
          <a:effectRef idx="0">
            <a:schemeClr val="accent1"/>
          </a:effectRef>
          <a:fontRef idx="minor">
            <a:schemeClr val="lt1"/>
          </a:fontRef>
        </p:style>
      </p:cxnSp>
      <p:sp>
        <p:nvSpPr>
          <p:cNvPr id="8207" name="文本框 16">
            <a:extLst>
              <a:ext uri="{FF2B5EF4-FFF2-40B4-BE49-F238E27FC236}">
                <a16:creationId xmlns:a16="http://schemas.microsoft.com/office/drawing/2014/main" id="{5363EDE1-E825-4751-B7D3-C23B887494A3}"/>
              </a:ext>
            </a:extLst>
          </p:cNvPr>
          <p:cNvSpPr txBox="1">
            <a:spLocks noChangeArrowheads="1"/>
          </p:cNvSpPr>
          <p:nvPr/>
        </p:nvSpPr>
        <p:spPr bwMode="auto">
          <a:xfrm>
            <a:off x="1331912" y="265113"/>
            <a:ext cx="967354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eaLnBrk="1" hangingPunct="1">
              <a:lnSpc>
                <a:spcPct val="100000"/>
              </a:lnSpc>
              <a:spcBef>
                <a:spcPct val="0"/>
              </a:spcBef>
              <a:buFontTx/>
              <a:buNone/>
            </a:pPr>
            <a:r>
              <a:rPr lang="en-US" altLang="zh-CN" sz="3200" b="1" dirty="0">
                <a:solidFill>
                  <a:srgbClr val="002A7E"/>
                </a:solidFill>
                <a:latin typeface="方正粗雅宋_GBK" pitchFamily="2" charset="-122"/>
                <a:ea typeface="方正粗雅宋_GBK" pitchFamily="2" charset="-122"/>
                <a:cs typeface="阿里巴巴普惠体 Medium" pitchFamily="18" charset="-122"/>
              </a:rPr>
              <a:t>Part III</a:t>
            </a:r>
            <a:endParaRPr lang="zh-CN" altLang="en-US" sz="3200" b="1" dirty="0">
              <a:solidFill>
                <a:srgbClr val="FF0000"/>
              </a:solidFill>
              <a:latin typeface="方正粗雅宋_GBK" pitchFamily="2" charset="-122"/>
              <a:ea typeface="方正粗雅宋_GBK" pitchFamily="2" charset="-122"/>
              <a:cs typeface="阿里巴巴普惠体 Medium" pitchFamily="18" charset="-122"/>
            </a:endParaRPr>
          </a:p>
        </p:txBody>
      </p:sp>
      <p:sp>
        <p:nvSpPr>
          <p:cNvPr id="13" name="文本框 16">
            <a:extLst>
              <a:ext uri="{FF2B5EF4-FFF2-40B4-BE49-F238E27FC236}">
                <a16:creationId xmlns:a16="http://schemas.microsoft.com/office/drawing/2014/main" id="{33B11048-4648-4F09-A193-B1F112D45793}"/>
              </a:ext>
            </a:extLst>
          </p:cNvPr>
          <p:cNvSpPr txBox="1">
            <a:spLocks noChangeArrowheads="1"/>
          </p:cNvSpPr>
          <p:nvPr/>
        </p:nvSpPr>
        <p:spPr bwMode="auto">
          <a:xfrm>
            <a:off x="2244077" y="3017597"/>
            <a:ext cx="7435951"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algn="ctr" eaLnBrk="1" hangingPunct="1">
              <a:lnSpc>
                <a:spcPct val="100000"/>
              </a:lnSpc>
              <a:spcBef>
                <a:spcPct val="0"/>
              </a:spcBef>
              <a:buFontTx/>
              <a:buNone/>
            </a:pPr>
            <a:r>
              <a:rPr lang="en-US" altLang="zh-CN" sz="4000" b="1" dirty="0">
                <a:solidFill>
                  <a:srgbClr val="002A7E"/>
                </a:solidFill>
                <a:latin typeface="方正粗雅宋_GBK" pitchFamily="2" charset="-122"/>
                <a:ea typeface="方正粗雅宋_GBK" pitchFamily="2" charset="-122"/>
                <a:cs typeface="阿里巴巴普惠体 Medium" pitchFamily="18" charset="-122"/>
              </a:rPr>
              <a:t>Part III:</a:t>
            </a:r>
          </a:p>
          <a:p>
            <a:pPr algn="ctr" eaLnBrk="1" hangingPunct="1">
              <a:lnSpc>
                <a:spcPct val="100000"/>
              </a:lnSpc>
              <a:spcBef>
                <a:spcPct val="0"/>
              </a:spcBef>
              <a:buFontTx/>
              <a:buNone/>
            </a:pPr>
            <a:r>
              <a:rPr lang="en-US" altLang="zh-CN" sz="4000" b="1" dirty="0">
                <a:solidFill>
                  <a:schemeClr val="accent5"/>
                </a:solidFill>
                <a:latin typeface="方正粗雅宋_GBK" pitchFamily="2" charset="-122"/>
                <a:ea typeface="方正粗雅宋_GBK" pitchFamily="2" charset="-122"/>
                <a:cs typeface="阿里巴巴普惠体 Medium" pitchFamily="18" charset="-122"/>
              </a:rPr>
              <a:t>Discussion and Future Work</a:t>
            </a:r>
            <a:endParaRPr lang="zh-CN" altLang="en-US" sz="4000" b="1" dirty="0">
              <a:solidFill>
                <a:schemeClr val="accent5"/>
              </a:solidFill>
              <a:latin typeface="方正粗雅宋_GBK" pitchFamily="2" charset="-122"/>
              <a:ea typeface="方正粗雅宋_GBK" pitchFamily="2" charset="-122"/>
              <a:cs typeface="阿里巴巴普惠体 Medium" pitchFamily="18" charset="-122"/>
            </a:endParaRPr>
          </a:p>
        </p:txBody>
      </p:sp>
    </p:spTree>
    <p:extLst>
      <p:ext uri="{BB962C8B-B14F-4D97-AF65-F5344CB8AC3E}">
        <p14:creationId xmlns:p14="http://schemas.microsoft.com/office/powerpoint/2010/main" val="12728609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5" name="组合 3">
            <a:extLst>
              <a:ext uri="{FF2B5EF4-FFF2-40B4-BE49-F238E27FC236}">
                <a16:creationId xmlns:a16="http://schemas.microsoft.com/office/drawing/2014/main" id="{A8620B76-98A7-47E6-B7E5-EB9CFB286886}"/>
              </a:ext>
            </a:extLst>
          </p:cNvPr>
          <p:cNvGrpSpPr>
            <a:grpSpLocks/>
          </p:cNvGrpSpPr>
          <p:nvPr/>
        </p:nvGrpSpPr>
        <p:grpSpPr bwMode="auto">
          <a:xfrm>
            <a:off x="0" y="337911"/>
            <a:ext cx="1312863" cy="471488"/>
            <a:chOff x="4831847" y="1415943"/>
            <a:chExt cx="1108990" cy="346728"/>
          </a:xfrm>
        </p:grpSpPr>
        <p:sp>
          <p:nvSpPr>
            <p:cNvPr id="5" name="任意多边形: 形状 4">
              <a:extLst>
                <a:ext uri="{FF2B5EF4-FFF2-40B4-BE49-F238E27FC236}">
                  <a16:creationId xmlns:a16="http://schemas.microsoft.com/office/drawing/2014/main" id="{B8FB2049-1008-4C5F-9771-98BBA7D85EAF}"/>
                </a:ext>
              </a:extLst>
            </p:cNvPr>
            <p:cNvSpPr/>
            <p:nvPr/>
          </p:nvSpPr>
          <p:spPr>
            <a:xfrm>
              <a:off x="4932421" y="1415943"/>
              <a:ext cx="1008416" cy="346728"/>
            </a:xfrm>
            <a:custGeom>
              <a:avLst/>
              <a:gdLst>
                <a:gd name="connsiteX0" fmla="*/ 0 w 1008421"/>
                <a:gd name="connsiteY0" fmla="*/ 0 h 346728"/>
                <a:gd name="connsiteX1" fmla="*/ 858142 w 1008421"/>
                <a:gd name="connsiteY1" fmla="*/ 0 h 346728"/>
                <a:gd name="connsiteX2" fmla="*/ 1008421 w 1008421"/>
                <a:gd name="connsiteY2" fmla="*/ 346728 h 346728"/>
                <a:gd name="connsiteX3" fmla="*/ 0 w 1008421"/>
                <a:gd name="connsiteY3" fmla="*/ 346728 h 346728"/>
              </a:gdLst>
              <a:ahLst/>
              <a:cxnLst>
                <a:cxn ang="0">
                  <a:pos x="connsiteX0" y="connsiteY0"/>
                </a:cxn>
                <a:cxn ang="0">
                  <a:pos x="connsiteX1" y="connsiteY1"/>
                </a:cxn>
                <a:cxn ang="0">
                  <a:pos x="connsiteX2" y="connsiteY2"/>
                </a:cxn>
                <a:cxn ang="0">
                  <a:pos x="connsiteX3" y="connsiteY3"/>
                </a:cxn>
              </a:cxnLst>
              <a:rect l="l" t="t" r="r" b="b"/>
              <a:pathLst>
                <a:path w="1008421" h="346728">
                  <a:moveTo>
                    <a:pt x="0" y="0"/>
                  </a:moveTo>
                  <a:lnTo>
                    <a:pt x="858142" y="0"/>
                  </a:lnTo>
                  <a:lnTo>
                    <a:pt x="1008421" y="346728"/>
                  </a:lnTo>
                  <a:lnTo>
                    <a:pt x="0" y="346728"/>
                  </a:lnTo>
                  <a:close/>
                </a:path>
              </a:pathLst>
            </a:custGeom>
            <a:solidFill>
              <a:srgbClr val="E9BE8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latin typeface="Roboto Regular"/>
                <a:ea typeface="思源黑体 CN Regular"/>
              </a:endParaRPr>
            </a:p>
          </p:txBody>
        </p:sp>
        <p:sp>
          <p:nvSpPr>
            <p:cNvPr id="6" name="任意多边形: 形状 5">
              <a:extLst>
                <a:ext uri="{FF2B5EF4-FFF2-40B4-BE49-F238E27FC236}">
                  <a16:creationId xmlns:a16="http://schemas.microsoft.com/office/drawing/2014/main" id="{A2F16EED-A923-4881-9725-3EA0DF1FEF5A}"/>
                </a:ext>
              </a:extLst>
            </p:cNvPr>
            <p:cNvSpPr/>
            <p:nvPr/>
          </p:nvSpPr>
          <p:spPr>
            <a:xfrm>
              <a:off x="4831847" y="1415943"/>
              <a:ext cx="1008416" cy="346728"/>
            </a:xfrm>
            <a:custGeom>
              <a:avLst/>
              <a:gdLst>
                <a:gd name="connsiteX0" fmla="*/ 0 w 1008421"/>
                <a:gd name="connsiteY0" fmla="*/ 0 h 346728"/>
                <a:gd name="connsiteX1" fmla="*/ 858142 w 1008421"/>
                <a:gd name="connsiteY1" fmla="*/ 0 h 346728"/>
                <a:gd name="connsiteX2" fmla="*/ 1008421 w 1008421"/>
                <a:gd name="connsiteY2" fmla="*/ 346728 h 346728"/>
                <a:gd name="connsiteX3" fmla="*/ 0 w 1008421"/>
                <a:gd name="connsiteY3" fmla="*/ 346728 h 346728"/>
              </a:gdLst>
              <a:ahLst/>
              <a:cxnLst>
                <a:cxn ang="0">
                  <a:pos x="connsiteX0" y="connsiteY0"/>
                </a:cxn>
                <a:cxn ang="0">
                  <a:pos x="connsiteX1" y="connsiteY1"/>
                </a:cxn>
                <a:cxn ang="0">
                  <a:pos x="connsiteX2" y="connsiteY2"/>
                </a:cxn>
                <a:cxn ang="0">
                  <a:pos x="connsiteX3" y="connsiteY3"/>
                </a:cxn>
              </a:cxnLst>
              <a:rect l="l" t="t" r="r" b="b"/>
              <a:pathLst>
                <a:path w="1008421" h="346728">
                  <a:moveTo>
                    <a:pt x="0" y="0"/>
                  </a:moveTo>
                  <a:lnTo>
                    <a:pt x="858142" y="0"/>
                  </a:lnTo>
                  <a:lnTo>
                    <a:pt x="1008421" y="346728"/>
                  </a:lnTo>
                  <a:lnTo>
                    <a:pt x="0" y="346728"/>
                  </a:lnTo>
                  <a:close/>
                </a:path>
              </a:pathLst>
            </a:custGeom>
            <a:gradFill>
              <a:gsLst>
                <a:gs pos="0">
                  <a:srgbClr val="00468E"/>
                </a:gs>
                <a:gs pos="100000">
                  <a:srgbClr val="002A7E"/>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latin typeface="Roboto Regular"/>
                <a:ea typeface="思源黑体 CN Regular"/>
              </a:endParaRPr>
            </a:p>
          </p:txBody>
        </p:sp>
      </p:grpSp>
      <p:cxnSp>
        <p:nvCxnSpPr>
          <p:cNvPr id="62" name="直接连接符 61">
            <a:extLst>
              <a:ext uri="{FF2B5EF4-FFF2-40B4-BE49-F238E27FC236}">
                <a16:creationId xmlns:a16="http://schemas.microsoft.com/office/drawing/2014/main" id="{C6ECD0A2-4899-4D3A-9DA3-2BFF7529ECD9}"/>
              </a:ext>
            </a:extLst>
          </p:cNvPr>
          <p:cNvCxnSpPr>
            <a:cxnSpLocks/>
          </p:cNvCxnSpPr>
          <p:nvPr/>
        </p:nvCxnSpPr>
        <p:spPr>
          <a:xfrm flipV="1">
            <a:off x="184150" y="764989"/>
            <a:ext cx="11640023" cy="33651"/>
          </a:xfrm>
          <a:prstGeom prst="line">
            <a:avLst/>
          </a:prstGeom>
          <a:noFill/>
          <a:ln w="3175">
            <a:gradFill>
              <a:gsLst>
                <a:gs pos="0">
                  <a:srgbClr val="00468E">
                    <a:alpha val="0"/>
                  </a:srgbClr>
                </a:gs>
                <a:gs pos="100000">
                  <a:srgbClr val="00468E"/>
                </a:gs>
              </a:gsLst>
              <a:lin ang="10800000" scaled="0"/>
            </a:gradFill>
          </a:ln>
        </p:spPr>
        <p:style>
          <a:lnRef idx="2">
            <a:schemeClr val="accent1">
              <a:shade val="50000"/>
            </a:schemeClr>
          </a:lnRef>
          <a:fillRef idx="1">
            <a:schemeClr val="accent1"/>
          </a:fillRef>
          <a:effectRef idx="0">
            <a:schemeClr val="accent1"/>
          </a:effectRef>
          <a:fontRef idx="minor">
            <a:schemeClr val="lt1"/>
          </a:fontRef>
        </p:style>
      </p:cxnSp>
      <p:sp>
        <p:nvSpPr>
          <p:cNvPr id="8207" name="文本框 16">
            <a:extLst>
              <a:ext uri="{FF2B5EF4-FFF2-40B4-BE49-F238E27FC236}">
                <a16:creationId xmlns:a16="http://schemas.microsoft.com/office/drawing/2014/main" id="{5363EDE1-E825-4751-B7D3-C23B887494A3}"/>
              </a:ext>
            </a:extLst>
          </p:cNvPr>
          <p:cNvSpPr txBox="1">
            <a:spLocks noChangeArrowheads="1"/>
          </p:cNvSpPr>
          <p:nvPr/>
        </p:nvSpPr>
        <p:spPr bwMode="auto">
          <a:xfrm>
            <a:off x="1331912" y="265113"/>
            <a:ext cx="967354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eaLnBrk="1" hangingPunct="1">
              <a:lnSpc>
                <a:spcPct val="100000"/>
              </a:lnSpc>
              <a:spcBef>
                <a:spcPct val="0"/>
              </a:spcBef>
              <a:buFontTx/>
              <a:buNone/>
            </a:pPr>
            <a:r>
              <a:rPr lang="en-US" altLang="zh-CN" sz="3200" b="1" dirty="0">
                <a:solidFill>
                  <a:srgbClr val="002A7E"/>
                </a:solidFill>
                <a:latin typeface="方正粗雅宋_GBK" pitchFamily="2" charset="-122"/>
                <a:ea typeface="方正粗雅宋_GBK" pitchFamily="2" charset="-122"/>
                <a:cs typeface="阿里巴巴普惠体 Medium" pitchFamily="18" charset="-122"/>
              </a:rPr>
              <a:t>Multi-Party Computation (MPC)</a:t>
            </a:r>
            <a:endParaRPr lang="zh-CN" altLang="en-US" sz="3200" b="1" dirty="0">
              <a:solidFill>
                <a:srgbClr val="FF0000"/>
              </a:solidFill>
              <a:latin typeface="方正粗雅宋_GBK" pitchFamily="2" charset="-122"/>
              <a:ea typeface="方正粗雅宋_GBK" pitchFamily="2" charset="-122"/>
              <a:cs typeface="阿里巴巴普惠体 Medium" pitchFamily="18" charset="-122"/>
            </a:endParaRPr>
          </a:p>
        </p:txBody>
      </p:sp>
      <p:sp>
        <p:nvSpPr>
          <p:cNvPr id="2" name="文本框 1"/>
          <p:cNvSpPr txBox="1"/>
          <p:nvPr/>
        </p:nvSpPr>
        <p:spPr>
          <a:xfrm>
            <a:off x="430666" y="842195"/>
            <a:ext cx="11476036" cy="1131848"/>
          </a:xfrm>
          <a:prstGeom prst="rect">
            <a:avLst/>
          </a:prstGeom>
          <a:noFill/>
        </p:spPr>
        <p:txBody>
          <a:bodyPr wrap="square" rtlCol="0">
            <a:spAutoFit/>
          </a:bodyPr>
          <a:lstStyle/>
          <a:p>
            <a:pPr>
              <a:lnSpc>
                <a:spcPct val="150000"/>
              </a:lnSpc>
            </a:pPr>
            <a:r>
              <a:rPr kumimoji="1" lang="en-US" altLang="zh-CN" sz="2400" dirty="0">
                <a:latin typeface="Arial" charset="0"/>
                <a:ea typeface="Arial" charset="0"/>
                <a:cs typeface="Arial" charset="0"/>
              </a:rPr>
              <a:t>Multi-Party Computation (MPC) [Yao82,GMW87,BGW88] allows a group of people who are </a:t>
            </a:r>
            <a:r>
              <a:rPr kumimoji="1" lang="en-US" altLang="zh-CN" sz="2400" dirty="0">
                <a:solidFill>
                  <a:schemeClr val="accent1">
                    <a:lumMod val="75000"/>
                  </a:schemeClr>
                </a:solidFill>
                <a:latin typeface="Arial" charset="0"/>
                <a:ea typeface="Arial" charset="0"/>
                <a:cs typeface="Arial" charset="0"/>
              </a:rPr>
              <a:t>distrustful</a:t>
            </a:r>
            <a:r>
              <a:rPr kumimoji="1" lang="en-US" altLang="zh-CN" sz="2400" dirty="0">
                <a:latin typeface="Arial" charset="0"/>
                <a:ea typeface="Arial" charset="0"/>
                <a:cs typeface="Arial" charset="0"/>
              </a:rPr>
              <a:t> of each other to jointly compute a given function.</a:t>
            </a:r>
          </a:p>
        </p:txBody>
      </p:sp>
      <p:grpSp>
        <p:nvGrpSpPr>
          <p:cNvPr id="13" name="组合 12">
            <a:extLst>
              <a:ext uri="{FF2B5EF4-FFF2-40B4-BE49-F238E27FC236}">
                <a16:creationId xmlns:a16="http://schemas.microsoft.com/office/drawing/2014/main" id="{DC0448F8-10A1-EB48-A6A9-F3186F7F5ACC}"/>
              </a:ext>
            </a:extLst>
          </p:cNvPr>
          <p:cNvGrpSpPr/>
          <p:nvPr/>
        </p:nvGrpSpPr>
        <p:grpSpPr>
          <a:xfrm>
            <a:off x="2470064" y="1974043"/>
            <a:ext cx="6410960" cy="2128295"/>
            <a:chOff x="2370477" y="2392396"/>
            <a:chExt cx="6410960" cy="2128295"/>
          </a:xfrm>
        </p:grpSpPr>
        <p:sp>
          <p:nvSpPr>
            <p:cNvPr id="12" name="矩形 11"/>
            <p:cNvSpPr/>
            <p:nvPr/>
          </p:nvSpPr>
          <p:spPr>
            <a:xfrm>
              <a:off x="6928767" y="3125299"/>
              <a:ext cx="317500" cy="2485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14" name="图片 13">
              <a:extLst>
                <a:ext uri="{FF2B5EF4-FFF2-40B4-BE49-F238E27FC236}">
                  <a16:creationId xmlns:a16="http://schemas.microsoft.com/office/drawing/2014/main" id="{6370BE76-01C6-8F4B-994C-49B4A5EF736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53112" y="2909165"/>
              <a:ext cx="729728" cy="729728"/>
            </a:xfrm>
            <a:prstGeom prst="rect">
              <a:avLst/>
            </a:prstGeom>
          </p:spPr>
        </p:pic>
        <p:cxnSp>
          <p:nvCxnSpPr>
            <p:cNvPr id="15" name="直接箭头连接符 67">
              <a:extLst>
                <a:ext uri="{FF2B5EF4-FFF2-40B4-BE49-F238E27FC236}">
                  <a16:creationId xmlns:a16="http://schemas.microsoft.com/office/drawing/2014/main" id="{2A14B906-2DF9-A24F-9E76-FC55F16BBAFD}"/>
                </a:ext>
              </a:extLst>
            </p:cNvPr>
            <p:cNvCxnSpPr>
              <a:cxnSpLocks/>
            </p:cNvCxnSpPr>
            <p:nvPr/>
          </p:nvCxnSpPr>
          <p:spPr>
            <a:xfrm flipH="1">
              <a:off x="6369307" y="3741443"/>
              <a:ext cx="1336040" cy="364490"/>
            </a:xfrm>
            <a:prstGeom prst="straightConnector1">
              <a:avLst/>
            </a:prstGeom>
            <a:ln w="19050">
              <a:solidFill>
                <a:srgbClr val="00428C"/>
              </a:solidFill>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6" name="文本框 15">
                  <a:extLst>
                    <a:ext uri="{FF2B5EF4-FFF2-40B4-BE49-F238E27FC236}">
                      <a16:creationId xmlns:a16="http://schemas.microsoft.com/office/drawing/2014/main" id="{D5AE3882-D898-EA4A-94CE-15CF18D62F4D}"/>
                    </a:ext>
                  </a:extLst>
                </p:cNvPr>
                <p:cNvSpPr txBox="1"/>
                <p:nvPr/>
              </p:nvSpPr>
              <p:spPr>
                <a:xfrm>
                  <a:off x="3570368" y="3555388"/>
                  <a:ext cx="937260" cy="3683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𝑥</m:t>
                            </m:r>
                          </m:e>
                          <m:sub>
                            <m: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1</m:t>
                            </m:r>
                          </m:sub>
                        </m:sSub>
                      </m:oMath>
                    </m:oMathPara>
                  </a14:m>
                  <a:endParaRPr kumimoji="0" lang="zh-CN" altLang="en-US" sz="18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mc:Choice>
          <mc:Fallback xmlns="">
            <p:sp>
              <p:nvSpPr>
                <p:cNvPr id="16" name="文本框 15">
                  <a:extLst>
                    <a:ext uri="{FF2B5EF4-FFF2-40B4-BE49-F238E27FC236}">
                      <a16:creationId xmlns:a16="http://schemas.microsoft.com/office/drawing/2014/main" id="{D5AE3882-D898-EA4A-94CE-15CF18D62F4D}"/>
                    </a:ext>
                  </a:extLst>
                </p:cNvPr>
                <p:cNvSpPr txBox="1">
                  <a:spLocks noRot="1" noChangeAspect="1" noMove="1" noResize="1" noEditPoints="1" noAdjustHandles="1" noChangeArrowheads="1" noChangeShapeType="1" noTextEdit="1"/>
                </p:cNvSpPr>
                <p:nvPr/>
              </p:nvSpPr>
              <p:spPr>
                <a:xfrm>
                  <a:off x="3570368" y="3555388"/>
                  <a:ext cx="937260" cy="368300"/>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7" name="文本框 16">
                  <a:extLst>
                    <a:ext uri="{FF2B5EF4-FFF2-40B4-BE49-F238E27FC236}">
                      <a16:creationId xmlns:a16="http://schemas.microsoft.com/office/drawing/2014/main" id="{81BDEE17-5E8F-3445-B5F6-1930D5658C9A}"/>
                    </a:ext>
                  </a:extLst>
                </p:cNvPr>
                <p:cNvSpPr txBox="1"/>
                <p:nvPr/>
              </p:nvSpPr>
              <p:spPr>
                <a:xfrm>
                  <a:off x="4194845" y="3516026"/>
                  <a:ext cx="1649212" cy="3683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𝑥</m:t>
                            </m:r>
                          </m:e>
                          <m:sub>
                            <m: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2</m:t>
                            </m:r>
                          </m:sub>
                        </m:sSub>
                      </m:oMath>
                    </m:oMathPara>
                  </a14:m>
                  <a:endParaRPr kumimoji="0" lang="zh-CN" altLang="en-US" sz="18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mc:Choice>
          <mc:Fallback xmlns="">
            <p:sp>
              <p:nvSpPr>
                <p:cNvPr id="17" name="文本框 16">
                  <a:extLst>
                    <a:ext uri="{FF2B5EF4-FFF2-40B4-BE49-F238E27FC236}">
                      <a16:creationId xmlns:a16="http://schemas.microsoft.com/office/drawing/2014/main" id="{81BDEE17-5E8F-3445-B5F6-1930D5658C9A}"/>
                    </a:ext>
                  </a:extLst>
                </p:cNvPr>
                <p:cNvSpPr txBox="1">
                  <a:spLocks noRot="1" noChangeAspect="1" noMove="1" noResize="1" noEditPoints="1" noAdjustHandles="1" noChangeArrowheads="1" noChangeShapeType="1" noTextEdit="1"/>
                </p:cNvSpPr>
                <p:nvPr/>
              </p:nvSpPr>
              <p:spPr>
                <a:xfrm>
                  <a:off x="4194845" y="3516026"/>
                  <a:ext cx="1649212" cy="368300"/>
                </a:xfrm>
                <a:prstGeom prst="rect">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 name="文本框 17">
                  <a:extLst>
                    <a:ext uri="{FF2B5EF4-FFF2-40B4-BE49-F238E27FC236}">
                      <a16:creationId xmlns:a16="http://schemas.microsoft.com/office/drawing/2014/main" id="{FCE472BA-F213-6A4D-87EB-9709D4FC8C1D}"/>
                    </a:ext>
                  </a:extLst>
                </p:cNvPr>
                <p:cNvSpPr txBox="1"/>
                <p:nvPr/>
              </p:nvSpPr>
              <p:spPr>
                <a:xfrm>
                  <a:off x="2370477" y="3676776"/>
                  <a:ext cx="117094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𝑃</m:t>
                            </m:r>
                          </m:e>
                          <m:sub>
                            <m: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1</m:t>
                            </m:r>
                          </m:sub>
                        </m:sSub>
                        <m: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ea typeface="MS Mincho" charset="0"/>
                            <a:cs typeface="Cambria Math" panose="02040503050406030204" pitchFamily="18" charset="0"/>
                          </a:rPr>
                          <m:t> </m:t>
                        </m:r>
                      </m:oMath>
                    </m:oMathPara>
                  </a14:m>
                  <a:endParaRPr kumimoji="0" lang="en-US" altLang="zh-CN" sz="1800" b="0" i="1" u="none" strike="noStrike" kern="1200" cap="none" spc="0" normalizeH="0" baseline="0" noProof="0" dirty="0">
                    <a:ln>
                      <a:noFill/>
                    </a:ln>
                    <a:solidFill>
                      <a:prstClr val="black"/>
                    </a:solidFill>
                    <a:effectLst/>
                    <a:uLnTx/>
                    <a:uFillTx/>
                    <a:latin typeface="Cambria Math" panose="02040503050406030204" pitchFamily="18" charset="0"/>
                    <a:ea typeface="MS Mincho" charset="0"/>
                    <a:cs typeface="Cambria Math" panose="02040503050406030204" pitchFamily="18" charset="0"/>
                  </a:endParaRPr>
                </a:p>
              </p:txBody>
            </p:sp>
          </mc:Choice>
          <mc:Fallback xmlns="">
            <p:sp>
              <p:nvSpPr>
                <p:cNvPr id="18" name="文本框 17">
                  <a:extLst>
                    <a:ext uri="{FF2B5EF4-FFF2-40B4-BE49-F238E27FC236}">
                      <a16:creationId xmlns:a16="http://schemas.microsoft.com/office/drawing/2014/main" id="{FCE472BA-F213-6A4D-87EB-9709D4FC8C1D}"/>
                    </a:ext>
                  </a:extLst>
                </p:cNvPr>
                <p:cNvSpPr txBox="1">
                  <a:spLocks noRot="1" noChangeAspect="1" noMove="1" noResize="1" noEditPoints="1" noAdjustHandles="1" noChangeArrowheads="1" noChangeShapeType="1" noTextEdit="1"/>
                </p:cNvSpPr>
                <p:nvPr/>
              </p:nvSpPr>
              <p:spPr>
                <a:xfrm>
                  <a:off x="2370477" y="3676776"/>
                  <a:ext cx="1170940" cy="369332"/>
                </a:xfrm>
                <a:prstGeom prst="rect">
                  <a:avLst/>
                </a:prstGeom>
                <a:blipFill>
                  <a:blip r:embed="rId7"/>
                  <a:stretch>
                    <a:fillRect b="-13333"/>
                  </a:stretch>
                </a:blipFill>
              </p:spPr>
              <p:txBody>
                <a:bodyPr/>
                <a:lstStyle/>
                <a:p>
                  <a:r>
                    <a:rPr lang="zh-CN" altLang="en-US">
                      <a:noFill/>
                    </a:rPr>
                    <a:t> </a:t>
                  </a:r>
                </a:p>
              </p:txBody>
            </p:sp>
          </mc:Fallback>
        </mc:AlternateContent>
        <p:cxnSp>
          <p:nvCxnSpPr>
            <p:cNvPr id="20" name="直接箭头连接符 25">
              <a:extLst>
                <a:ext uri="{FF2B5EF4-FFF2-40B4-BE49-F238E27FC236}">
                  <a16:creationId xmlns:a16="http://schemas.microsoft.com/office/drawing/2014/main" id="{11D3E90F-30C6-4B49-8F4E-3987D7015B56}"/>
                </a:ext>
              </a:extLst>
            </p:cNvPr>
            <p:cNvCxnSpPr>
              <a:cxnSpLocks/>
              <a:stCxn id="18" idx="3"/>
            </p:cNvCxnSpPr>
            <p:nvPr/>
          </p:nvCxnSpPr>
          <p:spPr>
            <a:xfrm>
              <a:off x="3541417" y="3861442"/>
              <a:ext cx="1039445" cy="197803"/>
            </a:xfrm>
            <a:prstGeom prst="straightConnector1">
              <a:avLst/>
            </a:prstGeom>
            <a:ln w="19050">
              <a:solidFill>
                <a:srgbClr val="00428C"/>
              </a:solidFill>
              <a:tailEnd type="triangle"/>
            </a:ln>
          </p:spPr>
          <p:style>
            <a:lnRef idx="1">
              <a:schemeClr val="dk1"/>
            </a:lnRef>
            <a:fillRef idx="0">
              <a:schemeClr val="dk1"/>
            </a:fillRef>
            <a:effectRef idx="0">
              <a:schemeClr val="dk1"/>
            </a:effectRef>
            <a:fontRef idx="minor">
              <a:schemeClr val="tx1"/>
            </a:fontRef>
          </p:style>
        </p:cxnSp>
        <p:pic>
          <p:nvPicPr>
            <p:cNvPr id="21" name="图片 20">
              <a:extLst>
                <a:ext uri="{FF2B5EF4-FFF2-40B4-BE49-F238E27FC236}">
                  <a16:creationId xmlns:a16="http://schemas.microsoft.com/office/drawing/2014/main" id="{D3A026FE-33CA-EE48-8AEB-D17130AD52A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4431665" y="2392396"/>
              <a:ext cx="729728" cy="729728"/>
            </a:xfrm>
            <a:prstGeom prst="rect">
              <a:avLst/>
            </a:prstGeom>
          </p:spPr>
        </p:pic>
        <p:pic>
          <p:nvPicPr>
            <p:cNvPr id="22" name="图片 21">
              <a:extLst>
                <a:ext uri="{FF2B5EF4-FFF2-40B4-BE49-F238E27FC236}">
                  <a16:creationId xmlns:a16="http://schemas.microsoft.com/office/drawing/2014/main" id="{053BFFAE-8FB1-784D-9D34-6A75F87B9D1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6096000" y="2395571"/>
              <a:ext cx="729728" cy="729728"/>
            </a:xfrm>
            <a:prstGeom prst="rect">
              <a:avLst/>
            </a:prstGeom>
          </p:spPr>
        </p:pic>
        <p:cxnSp>
          <p:nvCxnSpPr>
            <p:cNvPr id="23" name="直接箭头连接符 25">
              <a:extLst>
                <a:ext uri="{FF2B5EF4-FFF2-40B4-BE49-F238E27FC236}">
                  <a16:creationId xmlns:a16="http://schemas.microsoft.com/office/drawing/2014/main" id="{538BEEF6-DAE1-4044-984E-6D82FE5E9DCF}"/>
                </a:ext>
              </a:extLst>
            </p:cNvPr>
            <p:cNvCxnSpPr>
              <a:cxnSpLocks/>
            </p:cNvCxnSpPr>
            <p:nvPr/>
          </p:nvCxnSpPr>
          <p:spPr>
            <a:xfrm>
              <a:off x="4780252" y="3524575"/>
              <a:ext cx="175260" cy="448945"/>
            </a:xfrm>
            <a:prstGeom prst="straightConnector1">
              <a:avLst/>
            </a:prstGeom>
            <a:ln w="19050">
              <a:solidFill>
                <a:srgbClr val="00428C"/>
              </a:solidFill>
              <a:tailEnd type="triangle"/>
            </a:ln>
          </p:spPr>
          <p:style>
            <a:lnRef idx="1">
              <a:schemeClr val="dk1"/>
            </a:lnRef>
            <a:fillRef idx="0">
              <a:schemeClr val="dk1"/>
            </a:fillRef>
            <a:effectRef idx="0">
              <a:schemeClr val="dk1"/>
            </a:effectRef>
            <a:fontRef idx="minor">
              <a:schemeClr val="tx1"/>
            </a:fontRef>
          </p:style>
        </p:cxnSp>
        <p:cxnSp>
          <p:nvCxnSpPr>
            <p:cNvPr id="24" name="直接箭头连接符 25">
              <a:extLst>
                <a:ext uri="{FF2B5EF4-FFF2-40B4-BE49-F238E27FC236}">
                  <a16:creationId xmlns:a16="http://schemas.microsoft.com/office/drawing/2014/main" id="{12DB9A40-3987-3848-8D60-449D5996B84E}"/>
                </a:ext>
              </a:extLst>
            </p:cNvPr>
            <p:cNvCxnSpPr>
              <a:cxnSpLocks/>
            </p:cNvCxnSpPr>
            <p:nvPr/>
          </p:nvCxnSpPr>
          <p:spPr>
            <a:xfrm flipH="1">
              <a:off x="5861022" y="3520765"/>
              <a:ext cx="154305" cy="486410"/>
            </a:xfrm>
            <a:prstGeom prst="straightConnector1">
              <a:avLst/>
            </a:prstGeom>
            <a:ln w="19050">
              <a:solidFill>
                <a:srgbClr val="00428C"/>
              </a:solidFill>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5" name="文本框 24">
                  <a:extLst>
                    <a:ext uri="{FF2B5EF4-FFF2-40B4-BE49-F238E27FC236}">
                      <a16:creationId xmlns:a16="http://schemas.microsoft.com/office/drawing/2014/main" id="{E72AA86B-60B3-DF4C-9404-82B7EABEF09C}"/>
                    </a:ext>
                  </a:extLst>
                </p:cNvPr>
                <p:cNvSpPr txBox="1"/>
                <p:nvPr/>
              </p:nvSpPr>
              <p:spPr>
                <a:xfrm>
                  <a:off x="5370230" y="3517296"/>
                  <a:ext cx="1649212" cy="3683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oMath>
                    </m:oMathPara>
                  </a14:m>
                  <a:endParaRPr kumimoji="0" lang="zh-CN" altLang="en-US" sz="18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mc:Choice>
          <mc:Fallback xmlns="">
            <p:sp>
              <p:nvSpPr>
                <p:cNvPr id="25" name="文本框 24">
                  <a:extLst>
                    <a:ext uri="{FF2B5EF4-FFF2-40B4-BE49-F238E27FC236}">
                      <a16:creationId xmlns:a16="http://schemas.microsoft.com/office/drawing/2014/main" id="{E72AA86B-60B3-DF4C-9404-82B7EABEF09C}"/>
                    </a:ext>
                  </a:extLst>
                </p:cNvPr>
                <p:cNvSpPr txBox="1">
                  <a:spLocks noRot="1" noChangeAspect="1" noMove="1" noResize="1" noEditPoints="1" noAdjustHandles="1" noChangeArrowheads="1" noChangeShapeType="1" noTextEdit="1"/>
                </p:cNvSpPr>
                <p:nvPr/>
              </p:nvSpPr>
              <p:spPr>
                <a:xfrm>
                  <a:off x="5370230" y="3517296"/>
                  <a:ext cx="1649212" cy="368300"/>
                </a:xfrm>
                <a:prstGeom prst="rect">
                  <a:avLst/>
                </a:prstGeom>
                <a:blipFill>
                  <a:blip r:embed="rId9"/>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6" name="文本框 25">
                  <a:extLst>
                    <a:ext uri="{FF2B5EF4-FFF2-40B4-BE49-F238E27FC236}">
                      <a16:creationId xmlns:a16="http://schemas.microsoft.com/office/drawing/2014/main" id="{FB97AE3B-A808-8F40-9564-C8D08D2B9902}"/>
                    </a:ext>
                  </a:extLst>
                </p:cNvPr>
                <p:cNvSpPr txBox="1"/>
                <p:nvPr/>
              </p:nvSpPr>
              <p:spPr>
                <a:xfrm>
                  <a:off x="6310626" y="3504215"/>
                  <a:ext cx="1649212" cy="3683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𝑥</m:t>
                            </m:r>
                          </m:e>
                          <m:sub>
                            <m: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𝑛</m:t>
                            </m:r>
                          </m:sub>
                        </m:sSub>
                      </m:oMath>
                    </m:oMathPara>
                  </a14:m>
                  <a:endParaRPr kumimoji="0" lang="zh-CN" altLang="en-US" sz="1800" b="0" i="0" u="none" strike="noStrike" kern="1200" cap="none" spc="0" normalizeH="0" baseline="0" noProof="0" dirty="0">
                    <a:ln>
                      <a:noFill/>
                    </a:ln>
                    <a:solidFill>
                      <a:prstClr val="black"/>
                    </a:solidFill>
                    <a:effectLst/>
                    <a:uLnTx/>
                    <a:uFillTx/>
                    <a:latin typeface="等线"/>
                    <a:ea typeface="等线" panose="02010600030101010101" pitchFamily="2" charset="-122"/>
                    <a:cs typeface="+mn-cs"/>
                  </a:endParaRPr>
                </a:p>
              </p:txBody>
            </p:sp>
          </mc:Choice>
          <mc:Fallback xmlns="">
            <p:sp>
              <p:nvSpPr>
                <p:cNvPr id="26" name="文本框 25">
                  <a:extLst>
                    <a:ext uri="{FF2B5EF4-FFF2-40B4-BE49-F238E27FC236}">
                      <a16:creationId xmlns:a16="http://schemas.microsoft.com/office/drawing/2014/main" id="{FB97AE3B-A808-8F40-9564-C8D08D2B9902}"/>
                    </a:ext>
                  </a:extLst>
                </p:cNvPr>
                <p:cNvSpPr txBox="1">
                  <a:spLocks noRot="1" noChangeAspect="1" noMove="1" noResize="1" noEditPoints="1" noAdjustHandles="1" noChangeArrowheads="1" noChangeShapeType="1" noTextEdit="1"/>
                </p:cNvSpPr>
                <p:nvPr/>
              </p:nvSpPr>
              <p:spPr>
                <a:xfrm>
                  <a:off x="6310626" y="3504215"/>
                  <a:ext cx="1649212" cy="368300"/>
                </a:xfrm>
                <a:prstGeom prst="rect">
                  <a:avLst/>
                </a:prstGeom>
                <a:blipFill>
                  <a:blip r:embed="rId10"/>
                  <a:stretch>
                    <a:fillRect/>
                  </a:stretch>
                </a:blipFill>
              </p:spPr>
              <p:txBody>
                <a:bodyPr/>
                <a:lstStyle/>
                <a:p>
                  <a:r>
                    <a:rPr lang="zh-CN" altLang="en-US">
                      <a:noFill/>
                    </a:rPr>
                    <a:t> </a:t>
                  </a:r>
                </a:p>
              </p:txBody>
            </p:sp>
          </mc:Fallback>
        </mc:AlternateContent>
        <p:pic>
          <p:nvPicPr>
            <p:cNvPr id="27" name="图片 26">
              <a:extLst>
                <a:ext uri="{FF2B5EF4-FFF2-40B4-BE49-F238E27FC236}">
                  <a16:creationId xmlns:a16="http://schemas.microsoft.com/office/drawing/2014/main" id="{1C275223-7D05-174A-9BFA-08D00220B5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15903" y="2953081"/>
              <a:ext cx="729728" cy="729728"/>
            </a:xfrm>
            <a:prstGeom prst="rect">
              <a:avLst/>
            </a:prstGeom>
          </p:spPr>
        </p:pic>
        <p:sp>
          <p:nvSpPr>
            <p:cNvPr id="28" name="文本框 27">
              <a:extLst>
                <a:ext uri="{FF2B5EF4-FFF2-40B4-BE49-F238E27FC236}">
                  <a16:creationId xmlns:a16="http://schemas.microsoft.com/office/drawing/2014/main" id="{78C89DBA-2C33-C443-BC62-FFD02E27878E}"/>
                </a:ext>
              </a:extLst>
            </p:cNvPr>
            <p:cNvSpPr txBox="1"/>
            <p:nvPr/>
          </p:nvSpPr>
          <p:spPr>
            <a:xfrm>
              <a:off x="6118608" y="3015773"/>
              <a:ext cx="640080" cy="4603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a:t>
              </a:r>
            </a:p>
          </p:txBody>
        </p:sp>
        <mc:AlternateContent xmlns:mc="http://schemas.openxmlformats.org/markup-compatibility/2006" xmlns:a14="http://schemas.microsoft.com/office/drawing/2010/main">
          <mc:Choice Requires="a14">
            <p:sp>
              <p:nvSpPr>
                <p:cNvPr id="29" name="文本框 28">
                  <a:extLst>
                    <a:ext uri="{FF2B5EF4-FFF2-40B4-BE49-F238E27FC236}">
                      <a16:creationId xmlns:a16="http://schemas.microsoft.com/office/drawing/2014/main" id="{71D7DEEE-C45A-3944-9F7F-825616B222ED}"/>
                    </a:ext>
                  </a:extLst>
                </p:cNvPr>
                <p:cNvSpPr txBox="1"/>
                <p:nvPr/>
              </p:nvSpPr>
              <p:spPr>
                <a:xfrm>
                  <a:off x="4316752" y="3155841"/>
                  <a:ext cx="117094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𝑃</m:t>
                            </m:r>
                          </m:e>
                          <m:sub>
                            <m: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2</m:t>
                            </m:r>
                          </m:sub>
                        </m:sSub>
                        <m: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ea typeface="MS Mincho" charset="0"/>
                            <a:cs typeface="Cambria Math" panose="02040503050406030204" pitchFamily="18" charset="0"/>
                          </a:rPr>
                          <m:t> </m:t>
                        </m:r>
                      </m:oMath>
                    </m:oMathPara>
                  </a14:m>
                  <a:endParaRPr kumimoji="0" lang="en-US" altLang="zh-CN" sz="1800" b="0" i="1" u="none" strike="noStrike" kern="1200" cap="none" spc="0" normalizeH="0" baseline="0" noProof="0" dirty="0">
                    <a:ln>
                      <a:noFill/>
                    </a:ln>
                    <a:solidFill>
                      <a:prstClr val="black"/>
                    </a:solidFill>
                    <a:effectLst/>
                    <a:uLnTx/>
                    <a:uFillTx/>
                    <a:latin typeface="Cambria Math" panose="02040503050406030204" pitchFamily="18" charset="0"/>
                    <a:ea typeface="MS Mincho" charset="0"/>
                    <a:cs typeface="Cambria Math" panose="02040503050406030204" pitchFamily="18" charset="0"/>
                  </a:endParaRPr>
                </a:p>
              </p:txBody>
            </p:sp>
          </mc:Choice>
          <mc:Fallback xmlns="">
            <p:sp>
              <p:nvSpPr>
                <p:cNvPr id="29" name="文本框 28">
                  <a:extLst>
                    <a:ext uri="{FF2B5EF4-FFF2-40B4-BE49-F238E27FC236}">
                      <a16:creationId xmlns:a16="http://schemas.microsoft.com/office/drawing/2014/main" id="{71D7DEEE-C45A-3944-9F7F-825616B222ED}"/>
                    </a:ext>
                  </a:extLst>
                </p:cNvPr>
                <p:cNvSpPr txBox="1">
                  <a:spLocks noRot="1" noChangeAspect="1" noMove="1" noResize="1" noEditPoints="1" noAdjustHandles="1" noChangeArrowheads="1" noChangeShapeType="1" noTextEdit="1"/>
                </p:cNvSpPr>
                <p:nvPr/>
              </p:nvSpPr>
              <p:spPr>
                <a:xfrm>
                  <a:off x="4316752" y="3155841"/>
                  <a:ext cx="1170940" cy="369332"/>
                </a:xfrm>
                <a:prstGeom prst="rect">
                  <a:avLst/>
                </a:prstGeom>
                <a:blipFill>
                  <a:blip r:embed="rId11"/>
                  <a:stretch>
                    <a:fillRect b="-1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0" name="文本框 29">
                  <a:extLst>
                    <a:ext uri="{FF2B5EF4-FFF2-40B4-BE49-F238E27FC236}">
                      <a16:creationId xmlns:a16="http://schemas.microsoft.com/office/drawing/2014/main" id="{73263A7C-1954-1643-A57C-B80FA43B5EFF}"/>
                    </a:ext>
                  </a:extLst>
                </p:cNvPr>
                <p:cNvSpPr txBox="1"/>
                <p:nvPr/>
              </p:nvSpPr>
              <p:spPr>
                <a:xfrm>
                  <a:off x="7489212" y="3693921"/>
                  <a:ext cx="129222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𝑃</m:t>
                            </m:r>
                          </m:e>
                          <m:sub>
                            <m: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𝑛</m:t>
                            </m:r>
                          </m:sub>
                        </m:sSub>
                        <m: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ea typeface="MS Mincho" charset="0"/>
                            <a:cs typeface="Cambria Math" panose="02040503050406030204" pitchFamily="18" charset="0"/>
                          </a:rPr>
                          <m:t> </m:t>
                        </m:r>
                      </m:oMath>
                    </m:oMathPara>
                  </a14:m>
                  <a:endParaRPr kumimoji="0" lang="en-US" altLang="zh-CN" sz="1800" b="0" i="1" u="none" strike="noStrike" kern="1200" cap="none" spc="0" normalizeH="0" baseline="0" noProof="0" dirty="0">
                    <a:ln>
                      <a:noFill/>
                    </a:ln>
                    <a:solidFill>
                      <a:prstClr val="black"/>
                    </a:solidFill>
                    <a:effectLst/>
                    <a:uLnTx/>
                    <a:uFillTx/>
                    <a:latin typeface="Cambria Math" panose="02040503050406030204" pitchFamily="18" charset="0"/>
                    <a:ea typeface="MS Mincho" charset="0"/>
                    <a:cs typeface="Cambria Math" panose="02040503050406030204" pitchFamily="18" charset="0"/>
                  </a:endParaRPr>
                </a:p>
              </p:txBody>
            </p:sp>
          </mc:Choice>
          <mc:Fallback xmlns="">
            <p:sp>
              <p:nvSpPr>
                <p:cNvPr id="30" name="文本框 29">
                  <a:extLst>
                    <a:ext uri="{FF2B5EF4-FFF2-40B4-BE49-F238E27FC236}">
                      <a16:creationId xmlns:a16="http://schemas.microsoft.com/office/drawing/2014/main" id="{73263A7C-1954-1643-A57C-B80FA43B5EFF}"/>
                    </a:ext>
                  </a:extLst>
                </p:cNvPr>
                <p:cNvSpPr txBox="1">
                  <a:spLocks noRot="1" noChangeAspect="1" noMove="1" noResize="1" noEditPoints="1" noAdjustHandles="1" noChangeArrowheads="1" noChangeShapeType="1" noTextEdit="1"/>
                </p:cNvSpPr>
                <p:nvPr/>
              </p:nvSpPr>
              <p:spPr>
                <a:xfrm>
                  <a:off x="7489212" y="3693921"/>
                  <a:ext cx="1292225" cy="369332"/>
                </a:xfrm>
                <a:prstGeom prst="rect">
                  <a:avLst/>
                </a:prstGeom>
                <a:blipFill>
                  <a:blip r:embed="rId12"/>
                  <a:stretch>
                    <a:fillRect b="-16667"/>
                  </a:stretch>
                </a:blipFill>
              </p:spPr>
              <p:txBody>
                <a:bodyPr/>
                <a:lstStyle/>
                <a:p>
                  <a:r>
                    <a:rPr lang="zh-CN" altLang="en-US">
                      <a:noFill/>
                    </a:rPr>
                    <a:t> </a:t>
                  </a:r>
                </a:p>
              </p:txBody>
            </p:sp>
          </mc:Fallback>
        </mc:AlternateContent>
        <p:sp>
          <p:nvSpPr>
            <p:cNvPr id="32" name="流程图: 终止 37">
              <a:extLst>
                <a:ext uri="{FF2B5EF4-FFF2-40B4-BE49-F238E27FC236}">
                  <a16:creationId xmlns:a16="http://schemas.microsoft.com/office/drawing/2014/main" id="{0C5A5EAE-578F-2245-9CDC-4162CCE57A7F}"/>
                </a:ext>
              </a:extLst>
            </p:cNvPr>
            <p:cNvSpPr/>
            <p:nvPr/>
          </p:nvSpPr>
          <p:spPr>
            <a:xfrm>
              <a:off x="4580912" y="4057141"/>
              <a:ext cx="1634490" cy="463550"/>
            </a:xfrm>
            <a:prstGeom prst="flowChartTerminator">
              <a:avLst/>
            </a:prstGeom>
            <a:noFill/>
            <a:ln>
              <a:solidFill>
                <a:schemeClr val="tx1"/>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mc:AlternateContent xmlns:mc="http://schemas.openxmlformats.org/markup-compatibility/2006" xmlns:a14="http://schemas.microsoft.com/office/drawing/2010/main">
          <mc:Choice Requires="a14">
            <p:sp>
              <p:nvSpPr>
                <p:cNvPr id="33" name="文本框 32">
                  <a:extLst>
                    <a:ext uri="{FF2B5EF4-FFF2-40B4-BE49-F238E27FC236}">
                      <a16:creationId xmlns:a16="http://schemas.microsoft.com/office/drawing/2014/main" id="{7DCA12E3-F7C7-5E4B-A229-1E228E07C61A}"/>
                    </a:ext>
                  </a:extLst>
                </p:cNvPr>
                <p:cNvSpPr txBox="1"/>
                <p:nvPr/>
              </p:nvSpPr>
              <p:spPr>
                <a:xfrm>
                  <a:off x="2370477" y="4104766"/>
                  <a:ext cx="6096000" cy="368300"/>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𝑓</m:t>
                        </m:r>
                        <m: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sSub>
                          <m:sSubPr>
                            <m:ctrlP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𝑥</m:t>
                            </m:r>
                          </m:e>
                          <m:sub>
                            <m: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1</m:t>
                            </m:r>
                          </m:sub>
                        </m:sSub>
                        <m: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sSub>
                          <m:sSubPr>
                            <m:ctrlP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𝑥</m:t>
                            </m:r>
                          </m:e>
                          <m:sub>
                            <m: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𝑛</m:t>
                            </m:r>
                          </m:sub>
                        </m:sSub>
                        <m:r>
                          <a:rPr kumimoji="0" lang="en-US" altLang="zh-CN" sz="1800" b="0" i="1" u="none" strike="noStrike" kern="1200" cap="none" spc="0" normalizeH="0" baseline="0" noProof="0">
                            <a:ln>
                              <a:noFill/>
                            </a:ln>
                            <a:solidFill>
                              <a:prstClr val="black"/>
                            </a:solidFill>
                            <a:effectLst/>
                            <a:uLnTx/>
                            <a:uFillTx/>
                            <a:latin typeface="Cambria Math" panose="02040503050406030204" pitchFamily="18" charset="0"/>
                            <a:cs typeface="+mn-cs"/>
                          </a:rPr>
                          <m:t>)</m:t>
                        </m:r>
                      </m:oMath>
                    </m:oMathPara>
                  </a14:m>
                  <a:endParaRPr kumimoji="0" lang="en-US" altLang="zh-CN" sz="1800" b="0" i="1" u="none" strike="noStrike" kern="1200" cap="none" spc="0" normalizeH="0" baseline="0" noProof="0" dirty="0">
                    <a:ln>
                      <a:noFill/>
                    </a:ln>
                    <a:solidFill>
                      <a:prstClr val="black"/>
                    </a:solidFill>
                    <a:effectLst/>
                    <a:uLnTx/>
                    <a:uFillTx/>
                    <a:latin typeface="Cambria Math" panose="02040503050406030204" pitchFamily="18" charset="0"/>
                    <a:ea typeface="等线" panose="02010600030101010101" pitchFamily="2" charset="-122"/>
                    <a:cs typeface="+mn-cs"/>
                  </a:endParaRPr>
                </a:p>
              </p:txBody>
            </p:sp>
          </mc:Choice>
          <mc:Fallback xmlns="">
            <p:sp>
              <p:nvSpPr>
                <p:cNvPr id="33" name="文本框 32">
                  <a:extLst>
                    <a:ext uri="{FF2B5EF4-FFF2-40B4-BE49-F238E27FC236}">
                      <a16:creationId xmlns:a16="http://schemas.microsoft.com/office/drawing/2014/main" id="{7DCA12E3-F7C7-5E4B-A229-1E228E07C61A}"/>
                    </a:ext>
                  </a:extLst>
                </p:cNvPr>
                <p:cNvSpPr txBox="1">
                  <a:spLocks noRot="1" noChangeAspect="1" noMove="1" noResize="1" noEditPoints="1" noAdjustHandles="1" noChangeArrowheads="1" noChangeShapeType="1" noTextEdit="1"/>
                </p:cNvSpPr>
                <p:nvPr/>
              </p:nvSpPr>
              <p:spPr>
                <a:xfrm>
                  <a:off x="2370477" y="4104766"/>
                  <a:ext cx="6096000" cy="368300"/>
                </a:xfrm>
                <a:prstGeom prst="rect">
                  <a:avLst/>
                </a:prstGeom>
                <a:blipFill>
                  <a:blip r:embed="rId13"/>
                  <a:stretch>
                    <a:fillRect b="-12903"/>
                  </a:stretch>
                </a:blipFill>
              </p:spPr>
              <p:txBody>
                <a:bodyPr/>
                <a:lstStyle/>
                <a:p>
                  <a:r>
                    <a:rPr lang="zh-CN" altLang="en-US">
                      <a:noFill/>
                    </a:rPr>
                    <a:t> </a:t>
                  </a:r>
                </a:p>
              </p:txBody>
            </p:sp>
          </mc:Fallback>
        </mc:AlternateContent>
      </p:grpSp>
      <p:grpSp>
        <p:nvGrpSpPr>
          <p:cNvPr id="11" name="组合 10">
            <a:extLst>
              <a:ext uri="{FF2B5EF4-FFF2-40B4-BE49-F238E27FC236}">
                <a16:creationId xmlns:a16="http://schemas.microsoft.com/office/drawing/2014/main" id="{26D64A6D-F236-BF48-AFA7-DBC19552B76F}"/>
              </a:ext>
            </a:extLst>
          </p:cNvPr>
          <p:cNvGrpSpPr/>
          <p:nvPr/>
        </p:nvGrpSpPr>
        <p:grpSpPr>
          <a:xfrm>
            <a:off x="1847186" y="4218639"/>
            <a:ext cx="7814370" cy="1733104"/>
            <a:chOff x="1768359" y="4752942"/>
            <a:chExt cx="7814370" cy="1733104"/>
          </a:xfrm>
        </p:grpSpPr>
        <mc:AlternateContent xmlns:mc="http://schemas.openxmlformats.org/markup-compatibility/2006" xmlns:a14="http://schemas.microsoft.com/office/drawing/2010/main">
          <mc:Choice Requires="a14">
            <p:sp>
              <p:nvSpPr>
                <p:cNvPr id="37" name="文本框 36">
                  <a:extLst>
                    <a:ext uri="{FF2B5EF4-FFF2-40B4-BE49-F238E27FC236}">
                      <a16:creationId xmlns:a16="http://schemas.microsoft.com/office/drawing/2014/main" id="{C3392562-8ED9-9C4A-AC92-BDCC744A37E6}"/>
                    </a:ext>
                  </a:extLst>
                </p:cNvPr>
                <p:cNvSpPr txBox="1"/>
                <p:nvPr/>
              </p:nvSpPr>
              <p:spPr>
                <a:xfrm>
                  <a:off x="2047488" y="5249358"/>
                  <a:ext cx="7535241" cy="1195071"/>
                </a:xfrm>
                <a:prstGeom prst="rect">
                  <a:avLst/>
                </a:prstGeom>
                <a:noFill/>
              </p:spPr>
              <p:txBody>
                <a:bodyPr wrap="square" rtlCol="0">
                  <a:spAutoFit/>
                </a:bodyPr>
                <a:lstStyle/>
                <a:p>
                  <a:pPr marL="285750" indent="-285750">
                    <a:lnSpc>
                      <a:spcPct val="150000"/>
                    </a:lnSpc>
                    <a:buFont typeface="Arial" charset="0"/>
                    <a:buChar char="•"/>
                  </a:pPr>
                  <a:r>
                    <a:rPr kumimoji="1" lang="en-US" altLang="zh-CN" sz="2400" dirty="0">
                      <a:latin typeface="Arial" charset="0"/>
                      <a:ea typeface="Arial" charset="0"/>
                      <a:cs typeface="Arial" charset="0"/>
                    </a:rPr>
                    <a:t>Completeness: Each party will get </a:t>
                  </a:r>
                  <a14:m>
                    <m:oMath xmlns:m="http://schemas.openxmlformats.org/officeDocument/2006/math">
                      <m:r>
                        <a:rPr kumimoji="1" lang="en-US" altLang="zh-CN" sz="2400" b="0" i="1" smtClean="0">
                          <a:latin typeface="Cambria Math" panose="02040503050406030204" pitchFamily="18" charset="0"/>
                          <a:ea typeface="Arial" charset="0"/>
                          <a:cs typeface="Arial" charset="0"/>
                        </a:rPr>
                        <m:t>𝑦</m:t>
                      </m:r>
                      <m:r>
                        <a:rPr kumimoji="1" lang="en-US" altLang="zh-CN" sz="2400" b="0" i="1" smtClean="0">
                          <a:latin typeface="Cambria Math" panose="02040503050406030204" pitchFamily="18" charset="0"/>
                          <a:ea typeface="Arial" charset="0"/>
                          <a:cs typeface="Arial" charset="0"/>
                        </a:rPr>
                        <m:t>=</m:t>
                      </m:r>
                      <m:r>
                        <a:rPr kumimoji="1" lang="en-US" altLang="zh-CN" sz="2400" b="0" i="1" smtClean="0">
                          <a:latin typeface="Cambria Math" panose="02040503050406030204" pitchFamily="18" charset="0"/>
                          <a:ea typeface="Arial" charset="0"/>
                          <a:cs typeface="Arial" charset="0"/>
                        </a:rPr>
                        <m:t>𝑓</m:t>
                      </m:r>
                      <m:r>
                        <a:rPr kumimoji="1" lang="en-US" altLang="zh-CN" sz="2400" b="0" i="1" smtClean="0">
                          <a:latin typeface="Cambria Math" panose="02040503050406030204" pitchFamily="18" charset="0"/>
                          <a:ea typeface="Arial" charset="0"/>
                          <a:cs typeface="Arial" charset="0"/>
                        </a:rPr>
                        <m:t>(</m:t>
                      </m:r>
                      <m:sSub>
                        <m:sSubPr>
                          <m:ctrlPr>
                            <a:rPr kumimoji="1" lang="en-US" altLang="zh-CN" sz="2400" b="0" i="1" smtClean="0">
                              <a:latin typeface="Cambria Math" panose="02040503050406030204" pitchFamily="18" charset="0"/>
                              <a:ea typeface="Arial" charset="0"/>
                              <a:cs typeface="Arial" charset="0"/>
                            </a:rPr>
                          </m:ctrlPr>
                        </m:sSubPr>
                        <m:e>
                          <m:r>
                            <a:rPr kumimoji="1" lang="en-US" altLang="zh-CN" sz="2400" b="0" i="1" smtClean="0">
                              <a:latin typeface="Cambria Math" panose="02040503050406030204" pitchFamily="18" charset="0"/>
                              <a:ea typeface="Arial" charset="0"/>
                              <a:cs typeface="Arial" charset="0"/>
                            </a:rPr>
                            <m:t>𝑥</m:t>
                          </m:r>
                        </m:e>
                        <m:sub>
                          <m:r>
                            <a:rPr kumimoji="1" lang="en-US" altLang="zh-CN" sz="2400" b="0" i="1" smtClean="0">
                              <a:latin typeface="Cambria Math" panose="02040503050406030204" pitchFamily="18" charset="0"/>
                              <a:ea typeface="Arial" charset="0"/>
                              <a:cs typeface="Arial" charset="0"/>
                            </a:rPr>
                            <m:t>1</m:t>
                          </m:r>
                        </m:sub>
                      </m:sSub>
                      <m:r>
                        <a:rPr kumimoji="1" lang="en-US" altLang="zh-CN" sz="2400" b="0" i="1" smtClean="0">
                          <a:latin typeface="Cambria Math" panose="02040503050406030204" pitchFamily="18" charset="0"/>
                          <a:ea typeface="Arial" charset="0"/>
                          <a:cs typeface="Arial" charset="0"/>
                        </a:rPr>
                        <m:t>,…,</m:t>
                      </m:r>
                      <m:sSub>
                        <m:sSubPr>
                          <m:ctrlPr>
                            <a:rPr kumimoji="1" lang="en-US" altLang="zh-CN" sz="2400" b="0" i="1" smtClean="0">
                              <a:latin typeface="Cambria Math" panose="02040503050406030204" pitchFamily="18" charset="0"/>
                              <a:ea typeface="Arial" charset="0"/>
                              <a:cs typeface="Arial" charset="0"/>
                            </a:rPr>
                          </m:ctrlPr>
                        </m:sSubPr>
                        <m:e>
                          <m:r>
                            <a:rPr kumimoji="1" lang="en-US" altLang="zh-CN" sz="2400" b="0" i="1" smtClean="0">
                              <a:latin typeface="Cambria Math" panose="02040503050406030204" pitchFamily="18" charset="0"/>
                              <a:ea typeface="Arial" charset="0"/>
                              <a:cs typeface="Arial" charset="0"/>
                            </a:rPr>
                            <m:t>𝑥</m:t>
                          </m:r>
                        </m:e>
                        <m:sub>
                          <m:r>
                            <a:rPr kumimoji="1" lang="en-US" altLang="zh-CN" sz="2400" b="0" i="1" smtClean="0">
                              <a:latin typeface="Cambria Math" panose="02040503050406030204" pitchFamily="18" charset="0"/>
                              <a:ea typeface="Arial" charset="0"/>
                              <a:cs typeface="Arial" charset="0"/>
                            </a:rPr>
                            <m:t>𝑛</m:t>
                          </m:r>
                        </m:sub>
                      </m:sSub>
                      <m:r>
                        <a:rPr kumimoji="1" lang="en-US" altLang="zh-CN" sz="2400" b="0" i="1" smtClean="0">
                          <a:latin typeface="Cambria Math" panose="02040503050406030204" pitchFamily="18" charset="0"/>
                          <a:ea typeface="Arial" charset="0"/>
                          <a:cs typeface="Arial" charset="0"/>
                        </a:rPr>
                        <m:t>)</m:t>
                      </m:r>
                    </m:oMath>
                  </a14:m>
                  <a:endParaRPr kumimoji="1" lang="en-US" altLang="zh-CN" sz="2400" dirty="0">
                    <a:latin typeface="Arial" charset="0"/>
                    <a:ea typeface="Arial" charset="0"/>
                    <a:cs typeface="Arial" charset="0"/>
                  </a:endParaRPr>
                </a:p>
                <a:p>
                  <a:pPr marL="285750" indent="-285750">
                    <a:lnSpc>
                      <a:spcPct val="150000"/>
                    </a:lnSpc>
                    <a:buFont typeface="Arial" charset="0"/>
                    <a:buChar char="•"/>
                  </a:pPr>
                  <a:r>
                    <a:rPr kumimoji="1" lang="en-US" altLang="zh-CN" sz="2400" dirty="0">
                      <a:latin typeface="Arial" charset="0"/>
                      <a:ea typeface="Arial" charset="0"/>
                      <a:cs typeface="Arial" charset="0"/>
                    </a:rPr>
                    <a:t>Privacy: </a:t>
                  </a:r>
                  <a14:m>
                    <m:oMath xmlns:m="http://schemas.openxmlformats.org/officeDocument/2006/math">
                      <m:sSub>
                        <m:sSubPr>
                          <m:ctrlPr>
                            <a:rPr kumimoji="1" lang="en-US" altLang="zh-CN" sz="2400" b="0" i="1" smtClean="0">
                              <a:latin typeface="Cambria Math" panose="02040503050406030204" pitchFamily="18" charset="0"/>
                              <a:ea typeface="Arial" charset="0"/>
                              <a:cs typeface="Arial" charset="0"/>
                            </a:rPr>
                          </m:ctrlPr>
                        </m:sSubPr>
                        <m:e>
                          <m:r>
                            <a:rPr kumimoji="1" lang="en-US" altLang="zh-CN" sz="2400" b="0" i="1" smtClean="0">
                              <a:latin typeface="Cambria Math" panose="02040503050406030204" pitchFamily="18" charset="0"/>
                              <a:ea typeface="Arial" charset="0"/>
                              <a:cs typeface="Arial" charset="0"/>
                            </a:rPr>
                            <m:t>𝑃</m:t>
                          </m:r>
                        </m:e>
                        <m:sub>
                          <m:r>
                            <a:rPr kumimoji="1" lang="en-US" altLang="zh-CN" sz="2400" b="0" i="1" smtClean="0">
                              <a:latin typeface="Cambria Math" panose="02040503050406030204" pitchFamily="18" charset="0"/>
                              <a:ea typeface="Arial" charset="0"/>
                              <a:cs typeface="Arial" charset="0"/>
                            </a:rPr>
                            <m:t>𝑖</m:t>
                          </m:r>
                        </m:sub>
                      </m:sSub>
                    </m:oMath>
                  </a14:m>
                  <a:r>
                    <a:rPr kumimoji="1" lang="en-US" altLang="zh-CN" sz="2400" dirty="0">
                      <a:latin typeface="Arial" charset="0"/>
                      <a:ea typeface="Arial" charset="0"/>
                      <a:cs typeface="Arial" charset="0"/>
                    </a:rPr>
                    <a:t> cannot learn any </a:t>
                  </a:r>
                  <a14:m>
                    <m:oMath xmlns:m="http://schemas.openxmlformats.org/officeDocument/2006/math">
                      <m:sSub>
                        <m:sSubPr>
                          <m:ctrlPr>
                            <a:rPr kumimoji="1" lang="en-US" altLang="zh-CN" sz="2400" b="0" i="1" smtClean="0">
                              <a:latin typeface="Cambria Math" panose="02040503050406030204" pitchFamily="18" charset="0"/>
                              <a:ea typeface="Arial" charset="0"/>
                              <a:cs typeface="Arial" charset="0"/>
                            </a:rPr>
                          </m:ctrlPr>
                        </m:sSubPr>
                        <m:e>
                          <m:r>
                            <a:rPr kumimoji="1" lang="en-US" altLang="zh-CN" sz="2400" b="0" i="1" smtClean="0">
                              <a:latin typeface="Cambria Math" panose="02040503050406030204" pitchFamily="18" charset="0"/>
                              <a:ea typeface="Arial" charset="0"/>
                              <a:cs typeface="Arial" charset="0"/>
                            </a:rPr>
                            <m:t>𝑥</m:t>
                          </m:r>
                        </m:e>
                        <m:sub>
                          <m:r>
                            <a:rPr kumimoji="1" lang="en-US" altLang="zh-CN" sz="2400" b="0" i="1" smtClean="0">
                              <a:latin typeface="Cambria Math" panose="02040503050406030204" pitchFamily="18" charset="0"/>
                              <a:ea typeface="Arial" charset="0"/>
                              <a:cs typeface="Arial" charset="0"/>
                            </a:rPr>
                            <m:t>𝑗</m:t>
                          </m:r>
                        </m:sub>
                      </m:sSub>
                    </m:oMath>
                  </a14:m>
                  <a:endParaRPr kumimoji="1" lang="en-US" altLang="zh-CN" sz="2400" dirty="0">
                    <a:latin typeface="Arial" charset="0"/>
                    <a:ea typeface="Arial" charset="0"/>
                    <a:cs typeface="Arial" charset="0"/>
                  </a:endParaRPr>
                </a:p>
              </p:txBody>
            </p:sp>
          </mc:Choice>
          <mc:Fallback xmlns="">
            <p:sp>
              <p:nvSpPr>
                <p:cNvPr id="37" name="文本框 36">
                  <a:extLst>
                    <a:ext uri="{FF2B5EF4-FFF2-40B4-BE49-F238E27FC236}">
                      <a16:creationId xmlns:a16="http://schemas.microsoft.com/office/drawing/2014/main" id="{C3392562-8ED9-9C4A-AC92-BDCC744A37E6}"/>
                    </a:ext>
                  </a:extLst>
                </p:cNvPr>
                <p:cNvSpPr txBox="1">
                  <a:spLocks noRot="1" noChangeAspect="1" noMove="1" noResize="1" noEditPoints="1" noAdjustHandles="1" noChangeArrowheads="1" noChangeShapeType="1" noTextEdit="1"/>
                </p:cNvSpPr>
                <p:nvPr/>
              </p:nvSpPr>
              <p:spPr>
                <a:xfrm>
                  <a:off x="2047488" y="5249358"/>
                  <a:ext cx="7535241" cy="1195071"/>
                </a:xfrm>
                <a:prstGeom prst="rect">
                  <a:avLst/>
                </a:prstGeom>
                <a:blipFill>
                  <a:blip r:embed="rId14"/>
                  <a:stretch>
                    <a:fillRect l="-1178" b="-7368"/>
                  </a:stretch>
                </a:blipFill>
              </p:spPr>
              <p:txBody>
                <a:bodyPr/>
                <a:lstStyle/>
                <a:p>
                  <a:r>
                    <a:rPr lang="zh-CN" altLang="en-US">
                      <a:noFill/>
                    </a:rPr>
                    <a:t> </a:t>
                  </a:r>
                </a:p>
              </p:txBody>
            </p:sp>
          </mc:Fallback>
        </mc:AlternateContent>
        <p:sp>
          <p:nvSpPr>
            <p:cNvPr id="39" name="Rounded Rectangle 5">
              <a:extLst>
                <a:ext uri="{FF2B5EF4-FFF2-40B4-BE49-F238E27FC236}">
                  <a16:creationId xmlns:a16="http://schemas.microsoft.com/office/drawing/2014/main" id="{A6499520-AD53-DE4C-B6BC-E7F3F5E2F7EE}"/>
                </a:ext>
              </a:extLst>
            </p:cNvPr>
            <p:cNvSpPr/>
            <p:nvPr/>
          </p:nvSpPr>
          <p:spPr>
            <a:xfrm>
              <a:off x="1768359" y="5066180"/>
              <a:ext cx="7814370" cy="1419866"/>
            </a:xfrm>
            <a:prstGeom prst="roundRect">
              <a:avLst/>
            </a:prstGeom>
            <a:noFill/>
            <a:ln w="19050">
              <a:solidFill>
                <a:srgbClr val="2F5597"/>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sp>
          <p:nvSpPr>
            <p:cNvPr id="38" name="PA-矩形: 圆角 37">
              <a:extLst>
                <a:ext uri="{FF2B5EF4-FFF2-40B4-BE49-F238E27FC236}">
                  <a16:creationId xmlns:a16="http://schemas.microsoft.com/office/drawing/2014/main" id="{7C31C9D8-8B22-2D44-83DA-478DADB83512}"/>
                </a:ext>
              </a:extLst>
            </p:cNvPr>
            <p:cNvSpPr/>
            <p:nvPr>
              <p:custDataLst>
                <p:tags r:id="rId1"/>
              </p:custDataLst>
            </p:nvPr>
          </p:nvSpPr>
          <p:spPr>
            <a:xfrm>
              <a:off x="3889212" y="4752942"/>
              <a:ext cx="3600000" cy="584775"/>
            </a:xfrm>
            <a:prstGeom prst="roundRect">
              <a:avLst>
                <a:gd name="adj" fmla="val 3397"/>
              </a:avLst>
            </a:prstGeom>
            <a:solidFill>
              <a:schemeClr val="accent1">
                <a:lumMod val="75000"/>
              </a:schemeClr>
            </a:solidFill>
            <a:ln w="6350">
              <a:solidFill>
                <a:srgbClr val="0070C0">
                  <a:alpha val="28000"/>
                </a:srgbClr>
              </a:solidFill>
            </a:ln>
            <a:effectLst>
              <a:outerShdw blurRad="203200" dist="88900" dir="5400000" sx="96000" sy="96000" algn="t" rotWithShape="0">
                <a:srgbClr val="063078">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prstClr val="white"/>
                  </a:solidFill>
                  <a:effectLst/>
                  <a:uLnTx/>
                  <a:uFillTx/>
                  <a:latin typeface="微软雅黑"/>
                  <a:ea typeface="微软雅黑"/>
                  <a:cs typeface="+mn-ea"/>
                </a:rPr>
                <a:t>Basic Properties</a:t>
              </a:r>
              <a:endParaRPr kumimoji="0" lang="zh-CN" altLang="en-US" sz="2400" b="1" i="0" u="none" strike="noStrike" kern="1200" cap="none" spc="0" normalizeH="0" baseline="0" noProof="0" dirty="0">
                <a:ln>
                  <a:noFill/>
                </a:ln>
                <a:solidFill>
                  <a:prstClr val="white"/>
                </a:solidFill>
                <a:effectLst/>
                <a:uLnTx/>
                <a:uFillTx/>
                <a:latin typeface="微软雅黑"/>
                <a:ea typeface="微软雅黑"/>
                <a:cs typeface="+mn-ea"/>
              </a:endParaRPr>
            </a:p>
          </p:txBody>
        </p:sp>
      </p:grpSp>
      <p:sp>
        <p:nvSpPr>
          <p:cNvPr id="3" name="文本框 2">
            <a:extLst>
              <a:ext uri="{FF2B5EF4-FFF2-40B4-BE49-F238E27FC236}">
                <a16:creationId xmlns:a16="http://schemas.microsoft.com/office/drawing/2014/main" id="{9D91208F-7EA4-2344-ADEE-CDC08ACD0E1D}"/>
              </a:ext>
            </a:extLst>
          </p:cNvPr>
          <p:cNvSpPr txBox="1"/>
          <p:nvPr/>
        </p:nvSpPr>
        <p:spPr>
          <a:xfrm>
            <a:off x="117590" y="6023807"/>
            <a:ext cx="12074410" cy="738664"/>
          </a:xfrm>
          <a:prstGeom prst="rect">
            <a:avLst/>
          </a:prstGeom>
          <a:noFill/>
        </p:spPr>
        <p:txBody>
          <a:bodyPr wrap="square" rtlCol="0">
            <a:spAutoFit/>
          </a:bodyPr>
          <a:lstStyle/>
          <a:p>
            <a:r>
              <a:rPr kumimoji="1" lang="en-US" altLang="zh-CN" sz="1400" dirty="0">
                <a:solidFill>
                  <a:schemeClr val="bg2">
                    <a:lumMod val="75000"/>
                  </a:schemeClr>
                </a:solidFill>
                <a:latin typeface="Times" pitchFamily="2" charset="0"/>
              </a:rPr>
              <a:t>[Yao82] Andrew C Yao. Protocols for secure computations. FOCS 1982.</a:t>
            </a:r>
          </a:p>
          <a:p>
            <a:r>
              <a:rPr kumimoji="1" lang="en-US" altLang="zh-CN" sz="1400" dirty="0">
                <a:solidFill>
                  <a:schemeClr val="bg2">
                    <a:lumMod val="75000"/>
                  </a:schemeClr>
                </a:solidFill>
                <a:latin typeface="Times" pitchFamily="2" charset="0"/>
              </a:rPr>
              <a:t>[GMW87] Oded </a:t>
            </a:r>
            <a:r>
              <a:rPr kumimoji="1" lang="en-US" altLang="zh-CN" sz="1400" dirty="0" err="1">
                <a:solidFill>
                  <a:schemeClr val="bg2">
                    <a:lumMod val="75000"/>
                  </a:schemeClr>
                </a:solidFill>
                <a:latin typeface="Times" pitchFamily="2" charset="0"/>
              </a:rPr>
              <a:t>Goldreich</a:t>
            </a:r>
            <a:r>
              <a:rPr kumimoji="1" lang="en-US" altLang="zh-CN" sz="1400" dirty="0">
                <a:solidFill>
                  <a:schemeClr val="bg2">
                    <a:lumMod val="75000"/>
                  </a:schemeClr>
                </a:solidFill>
                <a:latin typeface="Times" pitchFamily="2" charset="0"/>
              </a:rPr>
              <a:t>, Silvio </a:t>
            </a:r>
            <a:r>
              <a:rPr kumimoji="1" lang="en-US" altLang="zh-CN" sz="1400" dirty="0" err="1">
                <a:solidFill>
                  <a:schemeClr val="bg2">
                    <a:lumMod val="75000"/>
                  </a:schemeClr>
                </a:solidFill>
                <a:latin typeface="Times" pitchFamily="2" charset="0"/>
              </a:rPr>
              <a:t>Micali</a:t>
            </a:r>
            <a:r>
              <a:rPr kumimoji="1" lang="en-US" altLang="zh-CN" sz="1400" dirty="0">
                <a:solidFill>
                  <a:schemeClr val="bg2">
                    <a:lumMod val="75000"/>
                  </a:schemeClr>
                </a:solidFill>
                <a:latin typeface="Times" pitchFamily="2" charset="0"/>
              </a:rPr>
              <a:t>, and </a:t>
            </a:r>
            <a:r>
              <a:rPr kumimoji="1" lang="en-US" altLang="zh-CN" sz="1400" dirty="0" err="1">
                <a:solidFill>
                  <a:schemeClr val="bg2">
                    <a:lumMod val="75000"/>
                  </a:schemeClr>
                </a:solidFill>
                <a:latin typeface="Times" pitchFamily="2" charset="0"/>
              </a:rPr>
              <a:t>Avi</a:t>
            </a:r>
            <a:r>
              <a:rPr kumimoji="1" lang="en-US" altLang="zh-CN" sz="1400" dirty="0">
                <a:solidFill>
                  <a:schemeClr val="bg2">
                    <a:lumMod val="75000"/>
                  </a:schemeClr>
                </a:solidFill>
                <a:latin typeface="Times" pitchFamily="2" charset="0"/>
              </a:rPr>
              <a:t> </a:t>
            </a:r>
            <a:r>
              <a:rPr kumimoji="1" lang="en-US" altLang="zh-CN" sz="1400" dirty="0" err="1">
                <a:solidFill>
                  <a:schemeClr val="bg2">
                    <a:lumMod val="75000"/>
                  </a:schemeClr>
                </a:solidFill>
                <a:latin typeface="Times" pitchFamily="2" charset="0"/>
              </a:rPr>
              <a:t>Wigderson</a:t>
            </a:r>
            <a:r>
              <a:rPr kumimoji="1" lang="en-US" altLang="zh-CN" sz="1400" dirty="0">
                <a:solidFill>
                  <a:schemeClr val="bg2">
                    <a:lumMod val="75000"/>
                  </a:schemeClr>
                </a:solidFill>
                <a:latin typeface="Times" pitchFamily="2" charset="0"/>
              </a:rPr>
              <a:t>. How to play any mental game. STOC 1987.</a:t>
            </a:r>
          </a:p>
          <a:p>
            <a:r>
              <a:rPr kumimoji="1" lang="en-US" altLang="zh-CN" sz="1400" dirty="0">
                <a:solidFill>
                  <a:schemeClr val="bg2">
                    <a:lumMod val="75000"/>
                  </a:schemeClr>
                </a:solidFill>
                <a:latin typeface="Times" pitchFamily="2" charset="0"/>
              </a:rPr>
              <a:t>[BGW88] Michael Ben-Or, </a:t>
            </a:r>
            <a:r>
              <a:rPr kumimoji="1" lang="en-US" altLang="zh-CN" sz="1400" dirty="0" err="1">
                <a:solidFill>
                  <a:schemeClr val="bg2">
                    <a:lumMod val="75000"/>
                  </a:schemeClr>
                </a:solidFill>
                <a:latin typeface="Times" pitchFamily="2" charset="0"/>
              </a:rPr>
              <a:t>Shafi</a:t>
            </a:r>
            <a:r>
              <a:rPr kumimoji="1" lang="en-US" altLang="zh-CN" sz="1400" dirty="0">
                <a:solidFill>
                  <a:schemeClr val="bg2">
                    <a:lumMod val="75000"/>
                  </a:schemeClr>
                </a:solidFill>
                <a:latin typeface="Times" pitchFamily="2" charset="0"/>
              </a:rPr>
              <a:t> Goldwasser, and </a:t>
            </a:r>
            <a:r>
              <a:rPr kumimoji="1" lang="en-US" altLang="zh-CN" sz="1400" dirty="0" err="1">
                <a:solidFill>
                  <a:schemeClr val="bg2">
                    <a:lumMod val="75000"/>
                  </a:schemeClr>
                </a:solidFill>
                <a:latin typeface="Times" pitchFamily="2" charset="0"/>
              </a:rPr>
              <a:t>Avi</a:t>
            </a:r>
            <a:r>
              <a:rPr kumimoji="1" lang="en-US" altLang="zh-CN" sz="1400" dirty="0">
                <a:solidFill>
                  <a:schemeClr val="bg2">
                    <a:lumMod val="75000"/>
                  </a:schemeClr>
                </a:solidFill>
                <a:latin typeface="Times" pitchFamily="2" charset="0"/>
              </a:rPr>
              <a:t> </a:t>
            </a:r>
            <a:r>
              <a:rPr kumimoji="1" lang="en-US" altLang="zh-CN" sz="1400" dirty="0" err="1">
                <a:solidFill>
                  <a:schemeClr val="bg2">
                    <a:lumMod val="75000"/>
                  </a:schemeClr>
                </a:solidFill>
                <a:latin typeface="Times" pitchFamily="2" charset="0"/>
              </a:rPr>
              <a:t>Wigderson</a:t>
            </a:r>
            <a:r>
              <a:rPr kumimoji="1" lang="en-US" altLang="zh-CN" sz="1400" dirty="0">
                <a:solidFill>
                  <a:schemeClr val="bg2">
                    <a:lumMod val="75000"/>
                  </a:schemeClr>
                </a:solidFill>
                <a:latin typeface="Times" pitchFamily="2" charset="0"/>
              </a:rPr>
              <a:t>. Completeness theorems for non-cryptographic fault-tolerant distributed computation. STOC 1988.</a:t>
            </a:r>
            <a:endParaRPr kumimoji="1" lang="zh-CN" altLang="en-US" sz="1400" dirty="0">
              <a:solidFill>
                <a:schemeClr val="bg2">
                  <a:lumMod val="75000"/>
                </a:schemeClr>
              </a:solidFill>
              <a:latin typeface="Times" pitchFamily="2" charset="0"/>
            </a:endParaRPr>
          </a:p>
        </p:txBody>
      </p:sp>
    </p:spTree>
    <p:extLst>
      <p:ext uri="{BB962C8B-B14F-4D97-AF65-F5344CB8AC3E}">
        <p14:creationId xmlns:p14="http://schemas.microsoft.com/office/powerpoint/2010/main" val="1521148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5" name="组合 3">
            <a:extLst>
              <a:ext uri="{FF2B5EF4-FFF2-40B4-BE49-F238E27FC236}">
                <a16:creationId xmlns:a16="http://schemas.microsoft.com/office/drawing/2014/main" id="{A8620B76-98A7-47E6-B7E5-EB9CFB286886}"/>
              </a:ext>
            </a:extLst>
          </p:cNvPr>
          <p:cNvGrpSpPr>
            <a:grpSpLocks/>
          </p:cNvGrpSpPr>
          <p:nvPr/>
        </p:nvGrpSpPr>
        <p:grpSpPr bwMode="auto">
          <a:xfrm>
            <a:off x="0" y="337911"/>
            <a:ext cx="1312863" cy="471488"/>
            <a:chOff x="4831847" y="1415943"/>
            <a:chExt cx="1108990" cy="346728"/>
          </a:xfrm>
        </p:grpSpPr>
        <p:sp>
          <p:nvSpPr>
            <p:cNvPr id="5" name="任意多边形: 形状 4">
              <a:extLst>
                <a:ext uri="{FF2B5EF4-FFF2-40B4-BE49-F238E27FC236}">
                  <a16:creationId xmlns:a16="http://schemas.microsoft.com/office/drawing/2014/main" id="{B8FB2049-1008-4C5F-9771-98BBA7D85EAF}"/>
                </a:ext>
              </a:extLst>
            </p:cNvPr>
            <p:cNvSpPr/>
            <p:nvPr/>
          </p:nvSpPr>
          <p:spPr>
            <a:xfrm>
              <a:off x="4932421" y="1415943"/>
              <a:ext cx="1008416" cy="346728"/>
            </a:xfrm>
            <a:custGeom>
              <a:avLst/>
              <a:gdLst>
                <a:gd name="connsiteX0" fmla="*/ 0 w 1008421"/>
                <a:gd name="connsiteY0" fmla="*/ 0 h 346728"/>
                <a:gd name="connsiteX1" fmla="*/ 858142 w 1008421"/>
                <a:gd name="connsiteY1" fmla="*/ 0 h 346728"/>
                <a:gd name="connsiteX2" fmla="*/ 1008421 w 1008421"/>
                <a:gd name="connsiteY2" fmla="*/ 346728 h 346728"/>
                <a:gd name="connsiteX3" fmla="*/ 0 w 1008421"/>
                <a:gd name="connsiteY3" fmla="*/ 346728 h 346728"/>
              </a:gdLst>
              <a:ahLst/>
              <a:cxnLst>
                <a:cxn ang="0">
                  <a:pos x="connsiteX0" y="connsiteY0"/>
                </a:cxn>
                <a:cxn ang="0">
                  <a:pos x="connsiteX1" y="connsiteY1"/>
                </a:cxn>
                <a:cxn ang="0">
                  <a:pos x="connsiteX2" y="connsiteY2"/>
                </a:cxn>
                <a:cxn ang="0">
                  <a:pos x="connsiteX3" y="connsiteY3"/>
                </a:cxn>
              </a:cxnLst>
              <a:rect l="l" t="t" r="r" b="b"/>
              <a:pathLst>
                <a:path w="1008421" h="346728">
                  <a:moveTo>
                    <a:pt x="0" y="0"/>
                  </a:moveTo>
                  <a:lnTo>
                    <a:pt x="858142" y="0"/>
                  </a:lnTo>
                  <a:lnTo>
                    <a:pt x="1008421" y="346728"/>
                  </a:lnTo>
                  <a:lnTo>
                    <a:pt x="0" y="346728"/>
                  </a:lnTo>
                  <a:close/>
                </a:path>
              </a:pathLst>
            </a:custGeom>
            <a:solidFill>
              <a:srgbClr val="E9BE8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latin typeface="Roboto Regular"/>
                <a:ea typeface="思源黑体 CN Regular"/>
              </a:endParaRPr>
            </a:p>
          </p:txBody>
        </p:sp>
        <p:sp>
          <p:nvSpPr>
            <p:cNvPr id="6" name="任意多边形: 形状 5">
              <a:extLst>
                <a:ext uri="{FF2B5EF4-FFF2-40B4-BE49-F238E27FC236}">
                  <a16:creationId xmlns:a16="http://schemas.microsoft.com/office/drawing/2014/main" id="{A2F16EED-A923-4881-9725-3EA0DF1FEF5A}"/>
                </a:ext>
              </a:extLst>
            </p:cNvPr>
            <p:cNvSpPr/>
            <p:nvPr/>
          </p:nvSpPr>
          <p:spPr>
            <a:xfrm>
              <a:off x="4831847" y="1415943"/>
              <a:ext cx="1008416" cy="346728"/>
            </a:xfrm>
            <a:custGeom>
              <a:avLst/>
              <a:gdLst>
                <a:gd name="connsiteX0" fmla="*/ 0 w 1008421"/>
                <a:gd name="connsiteY0" fmla="*/ 0 h 346728"/>
                <a:gd name="connsiteX1" fmla="*/ 858142 w 1008421"/>
                <a:gd name="connsiteY1" fmla="*/ 0 h 346728"/>
                <a:gd name="connsiteX2" fmla="*/ 1008421 w 1008421"/>
                <a:gd name="connsiteY2" fmla="*/ 346728 h 346728"/>
                <a:gd name="connsiteX3" fmla="*/ 0 w 1008421"/>
                <a:gd name="connsiteY3" fmla="*/ 346728 h 346728"/>
              </a:gdLst>
              <a:ahLst/>
              <a:cxnLst>
                <a:cxn ang="0">
                  <a:pos x="connsiteX0" y="connsiteY0"/>
                </a:cxn>
                <a:cxn ang="0">
                  <a:pos x="connsiteX1" y="connsiteY1"/>
                </a:cxn>
                <a:cxn ang="0">
                  <a:pos x="connsiteX2" y="connsiteY2"/>
                </a:cxn>
                <a:cxn ang="0">
                  <a:pos x="connsiteX3" y="connsiteY3"/>
                </a:cxn>
              </a:cxnLst>
              <a:rect l="l" t="t" r="r" b="b"/>
              <a:pathLst>
                <a:path w="1008421" h="346728">
                  <a:moveTo>
                    <a:pt x="0" y="0"/>
                  </a:moveTo>
                  <a:lnTo>
                    <a:pt x="858142" y="0"/>
                  </a:lnTo>
                  <a:lnTo>
                    <a:pt x="1008421" y="346728"/>
                  </a:lnTo>
                  <a:lnTo>
                    <a:pt x="0" y="346728"/>
                  </a:lnTo>
                  <a:close/>
                </a:path>
              </a:pathLst>
            </a:custGeom>
            <a:gradFill>
              <a:gsLst>
                <a:gs pos="0">
                  <a:srgbClr val="00468E"/>
                </a:gs>
                <a:gs pos="100000">
                  <a:srgbClr val="002A7E"/>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latin typeface="Roboto Regular"/>
                <a:ea typeface="思源黑体 CN Regular"/>
              </a:endParaRPr>
            </a:p>
          </p:txBody>
        </p:sp>
      </p:grpSp>
      <p:sp>
        <p:nvSpPr>
          <p:cNvPr id="8207" name="文本框 16">
            <a:extLst>
              <a:ext uri="{FF2B5EF4-FFF2-40B4-BE49-F238E27FC236}">
                <a16:creationId xmlns:a16="http://schemas.microsoft.com/office/drawing/2014/main" id="{5363EDE1-E825-4751-B7D3-C23B887494A3}"/>
              </a:ext>
            </a:extLst>
          </p:cNvPr>
          <p:cNvSpPr txBox="1">
            <a:spLocks noChangeArrowheads="1"/>
          </p:cNvSpPr>
          <p:nvPr/>
        </p:nvSpPr>
        <p:spPr bwMode="auto">
          <a:xfrm>
            <a:off x="1331912" y="265113"/>
            <a:ext cx="967354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eaLnBrk="1" hangingPunct="1">
              <a:lnSpc>
                <a:spcPct val="100000"/>
              </a:lnSpc>
              <a:spcBef>
                <a:spcPct val="0"/>
              </a:spcBef>
              <a:buFontTx/>
              <a:buNone/>
            </a:pPr>
            <a:r>
              <a:rPr lang="en-US" altLang="zh-CN" sz="3200" b="1" dirty="0">
                <a:solidFill>
                  <a:srgbClr val="002A7E"/>
                </a:solidFill>
                <a:latin typeface="方正粗雅宋_GBK" pitchFamily="2" charset="-122"/>
                <a:ea typeface="方正粗雅宋_GBK" pitchFamily="2" charset="-122"/>
                <a:cs typeface="阿里巴巴普惠体 Medium" pitchFamily="18" charset="-122"/>
              </a:rPr>
              <a:t>Necessity of broadcast channels </a:t>
            </a:r>
            <a:endParaRPr lang="zh-CN" altLang="en-US" sz="3200" b="1" dirty="0">
              <a:solidFill>
                <a:srgbClr val="FF0000"/>
              </a:solidFill>
              <a:latin typeface="方正粗雅宋_GBK" pitchFamily="2" charset="-122"/>
              <a:ea typeface="方正粗雅宋_GBK" pitchFamily="2" charset="-122"/>
              <a:cs typeface="阿里巴巴普惠体 Medium" pitchFamily="18" charset="-122"/>
            </a:endParaRPr>
          </a:p>
        </p:txBody>
      </p:sp>
      <p:sp>
        <p:nvSpPr>
          <p:cNvPr id="28" name="文本框 27">
            <a:extLst>
              <a:ext uri="{FF2B5EF4-FFF2-40B4-BE49-F238E27FC236}">
                <a16:creationId xmlns:a16="http://schemas.microsoft.com/office/drawing/2014/main" id="{B8B388D0-0503-B64B-AFB9-2673D76692E2}"/>
              </a:ext>
            </a:extLst>
          </p:cNvPr>
          <p:cNvSpPr txBox="1"/>
          <p:nvPr/>
        </p:nvSpPr>
        <p:spPr>
          <a:xfrm>
            <a:off x="430666" y="1060809"/>
            <a:ext cx="11476036" cy="496931"/>
          </a:xfrm>
          <a:prstGeom prst="rect">
            <a:avLst/>
          </a:prstGeom>
          <a:noFill/>
        </p:spPr>
        <p:txBody>
          <a:bodyPr wrap="square" rtlCol="0">
            <a:spAutoFit/>
          </a:bodyPr>
          <a:lstStyle/>
          <a:p>
            <a:pPr>
              <a:lnSpc>
                <a:spcPct val="150000"/>
              </a:lnSpc>
            </a:pPr>
            <a:r>
              <a:rPr kumimoji="1" lang="en-US" altLang="zh-CN" sz="2000" dirty="0">
                <a:latin typeface="Arial" charset="0"/>
                <a:ea typeface="Arial" charset="0"/>
                <a:cs typeface="Arial" charset="0"/>
              </a:rPr>
              <a:t>Current 1-round protocols ([LMS05], [AKP22] and this work) all require broadcast channels.</a:t>
            </a:r>
            <a:endParaRPr kumimoji="1" lang="en-US" altLang="zh-CN" sz="2400" dirty="0">
              <a:latin typeface="Arial" charset="0"/>
              <a:ea typeface="Arial" charset="0"/>
              <a:cs typeface="Arial" charset="0"/>
            </a:endParaRPr>
          </a:p>
        </p:txBody>
      </p:sp>
      <p:cxnSp>
        <p:nvCxnSpPr>
          <p:cNvPr id="26" name="直接连接符 61">
            <a:extLst>
              <a:ext uri="{FF2B5EF4-FFF2-40B4-BE49-F238E27FC236}">
                <a16:creationId xmlns:a16="http://schemas.microsoft.com/office/drawing/2014/main" id="{49DBBDD8-4F0E-5045-862A-F6CF305A2FDB}"/>
              </a:ext>
            </a:extLst>
          </p:cNvPr>
          <p:cNvCxnSpPr>
            <a:cxnSpLocks/>
          </p:cNvCxnSpPr>
          <p:nvPr/>
        </p:nvCxnSpPr>
        <p:spPr>
          <a:xfrm flipV="1">
            <a:off x="184150" y="764989"/>
            <a:ext cx="11640023" cy="33651"/>
          </a:xfrm>
          <a:prstGeom prst="line">
            <a:avLst/>
          </a:prstGeom>
          <a:noFill/>
          <a:ln w="3175">
            <a:gradFill>
              <a:gsLst>
                <a:gs pos="0">
                  <a:srgbClr val="00468E">
                    <a:alpha val="0"/>
                  </a:srgbClr>
                </a:gs>
                <a:gs pos="100000">
                  <a:srgbClr val="00468E"/>
                </a:gs>
              </a:gsLst>
              <a:lin ang="10800000" scaled="0"/>
            </a:gradFill>
          </a:ln>
        </p:spPr>
        <p:style>
          <a:lnRef idx="2">
            <a:schemeClr val="accent1">
              <a:shade val="50000"/>
            </a:schemeClr>
          </a:lnRef>
          <a:fillRef idx="1">
            <a:schemeClr val="accent1"/>
          </a:fillRef>
          <a:effectRef idx="0">
            <a:schemeClr val="accent1"/>
          </a:effectRef>
          <a:fontRef idx="minor">
            <a:schemeClr val="lt1"/>
          </a:fontRef>
        </p:style>
      </p:cxnSp>
      <p:grpSp>
        <p:nvGrpSpPr>
          <p:cNvPr id="27" name="组合 26">
            <a:extLst>
              <a:ext uri="{FF2B5EF4-FFF2-40B4-BE49-F238E27FC236}">
                <a16:creationId xmlns:a16="http://schemas.microsoft.com/office/drawing/2014/main" id="{0BE6DD14-1B5A-EB4E-A961-A004FEE772EA}"/>
              </a:ext>
            </a:extLst>
          </p:cNvPr>
          <p:cNvGrpSpPr/>
          <p:nvPr/>
        </p:nvGrpSpPr>
        <p:grpSpPr>
          <a:xfrm>
            <a:off x="519057" y="1819911"/>
            <a:ext cx="11056993" cy="1210103"/>
            <a:chOff x="1875577" y="4787910"/>
            <a:chExt cx="8522828" cy="1694981"/>
          </a:xfrm>
        </p:grpSpPr>
        <p:sp>
          <p:nvSpPr>
            <p:cNvPr id="43" name="文本框 42">
              <a:extLst>
                <a:ext uri="{FF2B5EF4-FFF2-40B4-BE49-F238E27FC236}">
                  <a16:creationId xmlns:a16="http://schemas.microsoft.com/office/drawing/2014/main" id="{E5BE017E-8B8A-0946-82B2-4261F6D25CC5}"/>
                </a:ext>
              </a:extLst>
            </p:cNvPr>
            <p:cNvSpPr txBox="1"/>
            <p:nvPr/>
          </p:nvSpPr>
          <p:spPr>
            <a:xfrm>
              <a:off x="1923500" y="4787910"/>
              <a:ext cx="8474905" cy="1585370"/>
            </a:xfrm>
            <a:prstGeom prst="rect">
              <a:avLst/>
            </a:prstGeom>
            <a:noFill/>
          </p:spPr>
          <p:txBody>
            <a:bodyPr wrap="square" rtlCol="0">
              <a:spAutoFit/>
            </a:bodyPr>
            <a:lstStyle/>
            <a:p>
              <a:pPr>
                <a:lnSpc>
                  <a:spcPct val="150000"/>
                </a:lnSpc>
              </a:pPr>
              <a:r>
                <a:rPr kumimoji="1" lang="en-US" altLang="zh-CN" sz="2400" i="1" dirty="0">
                  <a:solidFill>
                    <a:schemeClr val="accent1"/>
                  </a:solidFill>
                  <a:latin typeface="Arial" charset="0"/>
                  <a:ea typeface="Arial" charset="0"/>
                  <a:cs typeface="Arial" charset="0"/>
                </a:rPr>
                <a:t>Assuming the preprocessing model, is it possible to construct a </a:t>
              </a:r>
              <a:r>
                <a:rPr kumimoji="1" lang="en-US" altLang="zh-CN" sz="2400" b="1" i="1" dirty="0">
                  <a:solidFill>
                    <a:schemeClr val="accent1"/>
                  </a:solidFill>
                  <a:latin typeface="Arial" charset="0"/>
                  <a:ea typeface="Arial" charset="0"/>
                  <a:cs typeface="Arial" charset="0"/>
                </a:rPr>
                <a:t>1-round</a:t>
              </a:r>
              <a:r>
                <a:rPr kumimoji="1" lang="en-US" altLang="zh-CN" sz="2400" i="1" dirty="0">
                  <a:solidFill>
                    <a:schemeClr val="accent1"/>
                  </a:solidFill>
                  <a:latin typeface="Arial" charset="0"/>
                  <a:ea typeface="Arial" charset="0"/>
                  <a:cs typeface="Arial" charset="0"/>
                </a:rPr>
                <a:t> SIF protocol </a:t>
              </a:r>
              <a:r>
                <a:rPr kumimoji="1" lang="en-US" altLang="zh-CN" sz="2400" b="1" i="1" dirty="0">
                  <a:solidFill>
                    <a:schemeClr val="accent1"/>
                  </a:solidFill>
                  <a:latin typeface="Arial" charset="0"/>
                  <a:ea typeface="Arial" charset="0"/>
                  <a:cs typeface="Arial" charset="0"/>
                </a:rPr>
                <a:t>without</a:t>
              </a:r>
              <a:r>
                <a:rPr kumimoji="1" lang="en-US" altLang="zh-CN" sz="2400" i="1" dirty="0">
                  <a:solidFill>
                    <a:schemeClr val="accent1"/>
                  </a:solidFill>
                  <a:latin typeface="Arial" charset="0"/>
                  <a:ea typeface="Arial" charset="0"/>
                  <a:cs typeface="Arial" charset="0"/>
                </a:rPr>
                <a:t> broadcast channels?</a:t>
              </a:r>
            </a:p>
          </p:txBody>
        </p:sp>
        <p:sp>
          <p:nvSpPr>
            <p:cNvPr id="44" name="Rounded Rectangle 5">
              <a:extLst>
                <a:ext uri="{FF2B5EF4-FFF2-40B4-BE49-F238E27FC236}">
                  <a16:creationId xmlns:a16="http://schemas.microsoft.com/office/drawing/2014/main" id="{8233C2CA-06FB-1642-8076-6E4E8613D6EE}"/>
                </a:ext>
              </a:extLst>
            </p:cNvPr>
            <p:cNvSpPr/>
            <p:nvPr/>
          </p:nvSpPr>
          <p:spPr>
            <a:xfrm>
              <a:off x="1875577" y="4897521"/>
              <a:ext cx="8346621" cy="1585370"/>
            </a:xfrm>
            <a:prstGeom prst="roundRect">
              <a:avLst/>
            </a:prstGeom>
            <a:noFill/>
            <a:ln w="19050">
              <a:solidFill>
                <a:srgbClr val="2F5597"/>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grpSp>
      <p:pic>
        <p:nvPicPr>
          <p:cNvPr id="4" name="图片 3">
            <a:extLst>
              <a:ext uri="{FF2B5EF4-FFF2-40B4-BE49-F238E27FC236}">
                <a16:creationId xmlns:a16="http://schemas.microsoft.com/office/drawing/2014/main" id="{778C72CA-B80C-6840-81D6-78E3A9860968}"/>
              </a:ext>
            </a:extLst>
          </p:cNvPr>
          <p:cNvPicPr>
            <a:picLocks noChangeAspect="1"/>
          </p:cNvPicPr>
          <p:nvPr/>
        </p:nvPicPr>
        <p:blipFill>
          <a:blip r:embed="rId3"/>
          <a:stretch>
            <a:fillRect/>
          </a:stretch>
        </p:blipFill>
        <p:spPr>
          <a:xfrm>
            <a:off x="6589750" y="2385834"/>
            <a:ext cx="1131849" cy="1131849"/>
          </a:xfrm>
          <a:prstGeom prst="rect">
            <a:avLst/>
          </a:prstGeom>
        </p:spPr>
      </p:pic>
      <p:sp>
        <p:nvSpPr>
          <p:cNvPr id="45" name="文本框 44">
            <a:extLst>
              <a:ext uri="{FF2B5EF4-FFF2-40B4-BE49-F238E27FC236}">
                <a16:creationId xmlns:a16="http://schemas.microsoft.com/office/drawing/2014/main" id="{BE140F6E-627F-A949-9E80-328CA5B89A80}"/>
              </a:ext>
            </a:extLst>
          </p:cNvPr>
          <p:cNvSpPr txBox="1"/>
          <p:nvPr/>
        </p:nvSpPr>
        <p:spPr>
          <a:xfrm>
            <a:off x="430666" y="3517682"/>
            <a:ext cx="11476036" cy="496931"/>
          </a:xfrm>
          <a:prstGeom prst="rect">
            <a:avLst/>
          </a:prstGeom>
          <a:noFill/>
        </p:spPr>
        <p:txBody>
          <a:bodyPr wrap="square" rtlCol="0">
            <a:spAutoFit/>
          </a:bodyPr>
          <a:lstStyle/>
          <a:p>
            <a:pPr>
              <a:lnSpc>
                <a:spcPct val="150000"/>
              </a:lnSpc>
            </a:pPr>
            <a:r>
              <a:rPr kumimoji="1" lang="en-US" altLang="zh-CN" sz="2000" dirty="0">
                <a:latin typeface="Arial" charset="0"/>
                <a:ea typeface="Arial" charset="0"/>
                <a:cs typeface="Arial" charset="0"/>
              </a:rPr>
              <a:t>Intuition: SIF implies MVZK, and MVZK has a “consensus” property.</a:t>
            </a:r>
            <a:endParaRPr kumimoji="1" lang="en-US" altLang="zh-CN" sz="2400" dirty="0">
              <a:latin typeface="Arial" charset="0"/>
              <a:ea typeface="Arial" charset="0"/>
              <a:cs typeface="Arial" charset="0"/>
            </a:endParaRPr>
          </a:p>
        </p:txBody>
      </p:sp>
      <p:grpSp>
        <p:nvGrpSpPr>
          <p:cNvPr id="46" name="组合 45">
            <a:extLst>
              <a:ext uri="{FF2B5EF4-FFF2-40B4-BE49-F238E27FC236}">
                <a16:creationId xmlns:a16="http://schemas.microsoft.com/office/drawing/2014/main" id="{B7C0C719-A3CA-9D4F-A340-D4A26EF3454E}"/>
              </a:ext>
            </a:extLst>
          </p:cNvPr>
          <p:cNvGrpSpPr/>
          <p:nvPr/>
        </p:nvGrpSpPr>
        <p:grpSpPr>
          <a:xfrm>
            <a:off x="519057" y="4889156"/>
            <a:ext cx="1170940" cy="1141732"/>
            <a:chOff x="0" y="4812978"/>
            <a:chExt cx="1170940" cy="1141732"/>
          </a:xfrm>
        </p:grpSpPr>
        <p:pic>
          <p:nvPicPr>
            <p:cNvPr id="47" name="图片 46">
              <a:extLst>
                <a:ext uri="{FF2B5EF4-FFF2-40B4-BE49-F238E27FC236}">
                  <a16:creationId xmlns:a16="http://schemas.microsoft.com/office/drawing/2014/main" id="{604D70F3-9C8F-3A41-83EF-0EFF60CD986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1112" y="4812978"/>
              <a:ext cx="729728" cy="729728"/>
            </a:xfrm>
            <a:prstGeom prst="rect">
              <a:avLst/>
            </a:prstGeom>
          </p:spPr>
        </p:pic>
        <mc:AlternateContent xmlns:mc="http://schemas.openxmlformats.org/markup-compatibility/2006" xmlns:a14="http://schemas.microsoft.com/office/drawing/2010/main">
          <mc:Choice Requires="a14">
            <p:sp>
              <p:nvSpPr>
                <p:cNvPr id="48" name="文本框 47">
                  <a:extLst>
                    <a:ext uri="{FF2B5EF4-FFF2-40B4-BE49-F238E27FC236}">
                      <a16:creationId xmlns:a16="http://schemas.microsoft.com/office/drawing/2014/main" id="{30303D49-E7A6-CE4F-9D56-65C7A7C958CD}"/>
                    </a:ext>
                  </a:extLst>
                </p:cNvPr>
                <p:cNvSpPr txBox="1"/>
                <p:nvPr/>
              </p:nvSpPr>
              <p:spPr>
                <a:xfrm>
                  <a:off x="0" y="5584672"/>
                  <a:ext cx="1170940" cy="3700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ea typeface="MS Mincho" charset="0"/>
                            <a:cs typeface="Cambria Math" panose="02040503050406030204" pitchFamily="18" charset="0"/>
                          </a:rPr>
                          <m:t>𝑃</m:t>
                        </m:r>
                      </m:oMath>
                    </m:oMathPara>
                  </a14:m>
                  <a:endParaRPr kumimoji="0" lang="en-US" altLang="zh-CN" sz="1800" b="0" i="1" u="none" strike="noStrike" kern="1200" cap="none" spc="0" normalizeH="0" baseline="0" noProof="0" dirty="0">
                    <a:ln>
                      <a:noFill/>
                    </a:ln>
                    <a:solidFill>
                      <a:prstClr val="black"/>
                    </a:solidFill>
                    <a:effectLst/>
                    <a:uLnTx/>
                    <a:uFillTx/>
                    <a:latin typeface="Cambria Math" panose="02040503050406030204" pitchFamily="18" charset="0"/>
                    <a:ea typeface="MS Mincho" charset="0"/>
                    <a:cs typeface="Cambria Math" panose="02040503050406030204" pitchFamily="18" charset="0"/>
                  </a:endParaRPr>
                </a:p>
              </p:txBody>
            </p:sp>
          </mc:Choice>
          <mc:Fallback xmlns="">
            <p:sp>
              <p:nvSpPr>
                <p:cNvPr id="48" name="文本框 47">
                  <a:extLst>
                    <a:ext uri="{FF2B5EF4-FFF2-40B4-BE49-F238E27FC236}">
                      <a16:creationId xmlns:a16="http://schemas.microsoft.com/office/drawing/2014/main" id="{30303D49-E7A6-CE4F-9D56-65C7A7C958CD}"/>
                    </a:ext>
                  </a:extLst>
                </p:cNvPr>
                <p:cNvSpPr txBox="1">
                  <a:spLocks noRot="1" noChangeAspect="1" noMove="1" noResize="1" noEditPoints="1" noAdjustHandles="1" noChangeArrowheads="1" noChangeShapeType="1" noTextEdit="1"/>
                </p:cNvSpPr>
                <p:nvPr/>
              </p:nvSpPr>
              <p:spPr>
                <a:xfrm>
                  <a:off x="0" y="5584672"/>
                  <a:ext cx="1170940" cy="370038"/>
                </a:xfrm>
                <a:prstGeom prst="rect">
                  <a:avLst/>
                </a:prstGeom>
                <a:blipFill>
                  <a:blip r:embed="rId5"/>
                  <a:stretch>
                    <a:fillRect/>
                  </a:stretch>
                </a:blipFill>
              </p:spPr>
              <p:txBody>
                <a:bodyPr/>
                <a:lstStyle/>
                <a:p>
                  <a:r>
                    <a:rPr lang="zh-CN" altLang="en-US">
                      <a:noFill/>
                    </a:rPr>
                    <a:t> </a:t>
                  </a:r>
                </a:p>
              </p:txBody>
            </p:sp>
          </mc:Fallback>
        </mc:AlternateContent>
      </p:grpSp>
      <p:grpSp>
        <p:nvGrpSpPr>
          <p:cNvPr id="49" name="组合 48">
            <a:extLst>
              <a:ext uri="{FF2B5EF4-FFF2-40B4-BE49-F238E27FC236}">
                <a16:creationId xmlns:a16="http://schemas.microsoft.com/office/drawing/2014/main" id="{3D2EFF50-D354-C142-94A5-3268209650DD}"/>
              </a:ext>
            </a:extLst>
          </p:cNvPr>
          <p:cNvGrpSpPr/>
          <p:nvPr/>
        </p:nvGrpSpPr>
        <p:grpSpPr>
          <a:xfrm>
            <a:off x="5581927" y="4251096"/>
            <a:ext cx="1170940" cy="1070745"/>
            <a:chOff x="2482213" y="3898716"/>
            <a:chExt cx="1170940" cy="1070745"/>
          </a:xfrm>
        </p:grpSpPr>
        <p:pic>
          <p:nvPicPr>
            <p:cNvPr id="50" name="图片 49">
              <a:extLst>
                <a:ext uri="{FF2B5EF4-FFF2-40B4-BE49-F238E27FC236}">
                  <a16:creationId xmlns:a16="http://schemas.microsoft.com/office/drawing/2014/main" id="{380A0779-52D6-7B42-A0B2-6B1C5960E8F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2695508" y="3898716"/>
              <a:ext cx="729728" cy="729728"/>
            </a:xfrm>
            <a:prstGeom prst="rect">
              <a:avLst/>
            </a:prstGeom>
          </p:spPr>
        </p:pic>
        <mc:AlternateContent xmlns:mc="http://schemas.openxmlformats.org/markup-compatibility/2006" xmlns:a14="http://schemas.microsoft.com/office/drawing/2010/main">
          <mc:Choice Requires="a14">
            <p:sp>
              <p:nvSpPr>
                <p:cNvPr id="51" name="文本框 50">
                  <a:extLst>
                    <a:ext uri="{FF2B5EF4-FFF2-40B4-BE49-F238E27FC236}">
                      <a16:creationId xmlns:a16="http://schemas.microsoft.com/office/drawing/2014/main" id="{15610A17-FF40-BC47-A9E4-477B8BE630A0}"/>
                    </a:ext>
                  </a:extLst>
                </p:cNvPr>
                <p:cNvSpPr txBox="1"/>
                <p:nvPr/>
              </p:nvSpPr>
              <p:spPr>
                <a:xfrm>
                  <a:off x="2482213" y="4599423"/>
                  <a:ext cx="1170940" cy="3700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ea typeface="MS Mincho" charset="0"/>
                                <a:cs typeface="Cambria Math" panose="02040503050406030204" pitchFamily="18" charset="0"/>
                              </a:rPr>
                            </m:ctrlPr>
                          </m:sSubPr>
                          <m:e>
                            <m: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ea typeface="MS Mincho" charset="0"/>
                                <a:cs typeface="Cambria Math" panose="02040503050406030204" pitchFamily="18" charset="0"/>
                              </a:rPr>
                              <m:t>𝑉</m:t>
                            </m:r>
                          </m:e>
                          <m:sub>
                            <m: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ea typeface="MS Mincho" charset="0"/>
                                <a:cs typeface="Cambria Math" panose="02040503050406030204" pitchFamily="18" charset="0"/>
                              </a:rPr>
                              <m:t>1</m:t>
                            </m:r>
                          </m:sub>
                        </m:sSub>
                      </m:oMath>
                    </m:oMathPara>
                  </a14:m>
                  <a:endParaRPr kumimoji="0" lang="en-US" altLang="zh-CN" sz="1800" b="0" i="1" u="none" strike="noStrike" kern="1200" cap="none" spc="0" normalizeH="0" baseline="0" noProof="0" dirty="0">
                    <a:ln>
                      <a:noFill/>
                    </a:ln>
                    <a:solidFill>
                      <a:prstClr val="black"/>
                    </a:solidFill>
                    <a:effectLst/>
                    <a:uLnTx/>
                    <a:uFillTx/>
                    <a:latin typeface="Cambria Math" panose="02040503050406030204" pitchFamily="18" charset="0"/>
                    <a:ea typeface="MS Mincho" charset="0"/>
                    <a:cs typeface="Cambria Math" panose="02040503050406030204" pitchFamily="18" charset="0"/>
                  </a:endParaRPr>
                </a:p>
              </p:txBody>
            </p:sp>
          </mc:Choice>
          <mc:Fallback xmlns="">
            <p:sp>
              <p:nvSpPr>
                <p:cNvPr id="60" name="文本框 59">
                  <a:extLst>
                    <a:ext uri="{FF2B5EF4-FFF2-40B4-BE49-F238E27FC236}">
                      <a16:creationId xmlns:a16="http://schemas.microsoft.com/office/drawing/2014/main" id="{498E7963-E07B-CB48-A65B-E8E433EA7FD4}"/>
                    </a:ext>
                  </a:extLst>
                </p:cNvPr>
                <p:cNvSpPr txBox="1">
                  <a:spLocks noRot="1" noChangeAspect="1" noMove="1" noResize="1" noEditPoints="1" noAdjustHandles="1" noChangeArrowheads="1" noChangeShapeType="1" noTextEdit="1"/>
                </p:cNvSpPr>
                <p:nvPr/>
              </p:nvSpPr>
              <p:spPr>
                <a:xfrm>
                  <a:off x="2482213" y="4599423"/>
                  <a:ext cx="1170940" cy="370038"/>
                </a:xfrm>
                <a:prstGeom prst="rect">
                  <a:avLst/>
                </a:prstGeom>
                <a:blipFill>
                  <a:blip r:embed="rId15"/>
                  <a:stretch>
                    <a:fillRect/>
                  </a:stretch>
                </a:blipFill>
              </p:spPr>
              <p:txBody>
                <a:bodyPr/>
                <a:lstStyle/>
                <a:p>
                  <a:r>
                    <a:rPr lang="zh-CN" altLang="en-US">
                      <a:noFill/>
                    </a:rPr>
                    <a:t> </a:t>
                  </a:r>
                </a:p>
              </p:txBody>
            </p:sp>
          </mc:Fallback>
        </mc:AlternateContent>
      </p:grpSp>
      <p:grpSp>
        <p:nvGrpSpPr>
          <p:cNvPr id="52" name="组合 51">
            <a:extLst>
              <a:ext uri="{FF2B5EF4-FFF2-40B4-BE49-F238E27FC236}">
                <a16:creationId xmlns:a16="http://schemas.microsoft.com/office/drawing/2014/main" id="{7B553334-AC95-2749-8F3F-21AAE0194994}"/>
              </a:ext>
            </a:extLst>
          </p:cNvPr>
          <p:cNvGrpSpPr/>
          <p:nvPr/>
        </p:nvGrpSpPr>
        <p:grpSpPr>
          <a:xfrm>
            <a:off x="5513973" y="5804833"/>
            <a:ext cx="1292225" cy="1053167"/>
            <a:chOff x="2421991" y="5754421"/>
            <a:chExt cx="1292225" cy="1053167"/>
          </a:xfrm>
        </p:grpSpPr>
        <mc:AlternateContent xmlns:mc="http://schemas.openxmlformats.org/markup-compatibility/2006" xmlns:a14="http://schemas.microsoft.com/office/drawing/2010/main">
          <mc:Choice Requires="a14">
            <p:sp>
              <p:nvSpPr>
                <p:cNvPr id="53" name="文本框 52">
                  <a:extLst>
                    <a:ext uri="{FF2B5EF4-FFF2-40B4-BE49-F238E27FC236}">
                      <a16:creationId xmlns:a16="http://schemas.microsoft.com/office/drawing/2014/main" id="{6182C17D-0184-4A4C-9BE4-ADDB1ED7B6F7}"/>
                    </a:ext>
                  </a:extLst>
                </p:cNvPr>
                <p:cNvSpPr txBox="1"/>
                <p:nvPr/>
              </p:nvSpPr>
              <p:spPr>
                <a:xfrm>
                  <a:off x="2421991" y="6438256"/>
                  <a:ext cx="129222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𝑉</m:t>
                            </m:r>
                          </m:e>
                          <m:sub>
                            <m: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2</m:t>
                            </m:r>
                          </m:sub>
                        </m:sSub>
                      </m:oMath>
                    </m:oMathPara>
                  </a14:m>
                  <a:endParaRPr kumimoji="0" lang="en-US" altLang="zh-CN" sz="1800" b="0" i="1" u="none" strike="noStrike" kern="1200" cap="none" spc="0" normalizeH="0" baseline="0" noProof="0" dirty="0">
                    <a:ln>
                      <a:noFill/>
                    </a:ln>
                    <a:solidFill>
                      <a:prstClr val="black"/>
                    </a:solidFill>
                    <a:effectLst/>
                    <a:uLnTx/>
                    <a:uFillTx/>
                    <a:latin typeface="Cambria Math" panose="02040503050406030204" pitchFamily="18" charset="0"/>
                    <a:ea typeface="MS Mincho" charset="0"/>
                    <a:cs typeface="Cambria Math" panose="02040503050406030204" pitchFamily="18" charset="0"/>
                  </a:endParaRPr>
                </a:p>
              </p:txBody>
            </p:sp>
          </mc:Choice>
          <mc:Fallback xmlns="">
            <p:sp>
              <p:nvSpPr>
                <p:cNvPr id="53" name="文本框 52">
                  <a:extLst>
                    <a:ext uri="{FF2B5EF4-FFF2-40B4-BE49-F238E27FC236}">
                      <a16:creationId xmlns:a16="http://schemas.microsoft.com/office/drawing/2014/main" id="{6182C17D-0184-4A4C-9BE4-ADDB1ED7B6F7}"/>
                    </a:ext>
                  </a:extLst>
                </p:cNvPr>
                <p:cNvSpPr txBox="1">
                  <a:spLocks noRot="1" noChangeAspect="1" noMove="1" noResize="1" noEditPoints="1" noAdjustHandles="1" noChangeArrowheads="1" noChangeShapeType="1" noTextEdit="1"/>
                </p:cNvSpPr>
                <p:nvPr/>
              </p:nvSpPr>
              <p:spPr>
                <a:xfrm>
                  <a:off x="2421991" y="6438256"/>
                  <a:ext cx="1292225" cy="369332"/>
                </a:xfrm>
                <a:prstGeom prst="rect">
                  <a:avLst/>
                </a:prstGeom>
                <a:blipFill>
                  <a:blip r:embed="rId16"/>
                  <a:stretch>
                    <a:fillRect/>
                  </a:stretch>
                </a:blipFill>
              </p:spPr>
              <p:txBody>
                <a:bodyPr/>
                <a:lstStyle/>
                <a:p>
                  <a:r>
                    <a:rPr lang="zh-CN" altLang="en-US">
                      <a:noFill/>
                    </a:rPr>
                    <a:t> </a:t>
                  </a:r>
                </a:p>
              </p:txBody>
            </p:sp>
          </mc:Fallback>
        </mc:AlternateContent>
        <p:pic>
          <p:nvPicPr>
            <p:cNvPr id="54" name="图片 53">
              <a:extLst>
                <a:ext uri="{FF2B5EF4-FFF2-40B4-BE49-F238E27FC236}">
                  <a16:creationId xmlns:a16="http://schemas.microsoft.com/office/drawing/2014/main" id="{CEEE712B-17BC-C04B-A5B2-1D1581BD93E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2710551" y="5754421"/>
              <a:ext cx="729728" cy="729728"/>
            </a:xfrm>
            <a:prstGeom prst="rect">
              <a:avLst/>
            </a:prstGeom>
          </p:spPr>
        </p:pic>
      </p:grpSp>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E57C7E92-1DFE-2949-B685-D26A0F44DBB1}"/>
                  </a:ext>
                </a:extLst>
              </p:cNvPr>
              <p:cNvSpPr txBox="1"/>
              <p:nvPr/>
            </p:nvSpPr>
            <p:spPr>
              <a:xfrm>
                <a:off x="592342" y="4066038"/>
                <a:ext cx="2358851" cy="276999"/>
              </a:xfrm>
              <a:prstGeom prst="rect">
                <a:avLst/>
              </a:prstGeom>
              <a:noFill/>
            </p:spPr>
            <p:txBody>
              <a:bodyPr wrap="none" lIns="0" tIns="0" rIns="0" bIns="0" rtlCol="0">
                <a:spAutoFit/>
              </a:bodyPr>
              <a:lstStyle/>
              <a:p>
                <a14:m>
                  <m:oMath xmlns:m="http://schemas.openxmlformats.org/officeDocument/2006/math">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𝑤</m:t>
                        </m:r>
                      </m:e>
                      <m:sub>
                        <m:r>
                          <a:rPr kumimoji="1" lang="en-US" altLang="zh-CN" b="0" i="1" smtClean="0">
                            <a:latin typeface="Cambria Math" panose="02040503050406030204" pitchFamily="18" charset="0"/>
                          </a:rPr>
                          <m:t>1</m:t>
                        </m:r>
                      </m:sub>
                    </m:sSub>
                  </m:oMath>
                </a14:m>
                <a:r>
                  <a:rPr kumimoji="1" lang="en-US" altLang="zh-CN" dirty="0"/>
                  <a:t> </a:t>
                </a:r>
                <a:r>
                  <a:rPr kumimoji="1" lang="en-US" altLang="zh-CN" dirty="0">
                    <a:latin typeface="Arial" panose="020B0604020202020204" pitchFamily="34" charset="0"/>
                    <a:cs typeface="Arial" panose="020B0604020202020204" pitchFamily="34" charset="0"/>
                  </a:rPr>
                  <a:t>such that</a:t>
                </a:r>
                <a:r>
                  <a:rPr kumimoji="1" lang="en-US" altLang="zh-CN" dirty="0"/>
                  <a:t> </a:t>
                </a:r>
                <a14:m>
                  <m:oMath xmlns:m="http://schemas.openxmlformats.org/officeDocument/2006/math">
                    <m:r>
                      <a:rPr kumimoji="1" lang="en-US" altLang="zh-CN" b="0" i="1" smtClean="0">
                        <a:latin typeface="Cambria Math" panose="02040503050406030204" pitchFamily="18" charset="0"/>
                      </a:rPr>
                      <m:t>𝐶</m:t>
                    </m:r>
                    <m:d>
                      <m:dPr>
                        <m:ctrlPr>
                          <a:rPr kumimoji="1" lang="en-US" altLang="zh-CN" b="0" i="1" smtClean="0">
                            <a:latin typeface="Cambria Math" panose="02040503050406030204" pitchFamily="18" charset="0"/>
                          </a:rPr>
                        </m:ctrlPr>
                      </m:dPr>
                      <m:e>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𝑤</m:t>
                            </m:r>
                          </m:e>
                          <m:sub>
                            <m:r>
                              <a:rPr kumimoji="1" lang="en-US" altLang="zh-CN" b="0" i="1" smtClean="0">
                                <a:latin typeface="Cambria Math" panose="02040503050406030204" pitchFamily="18" charset="0"/>
                              </a:rPr>
                              <m:t>1</m:t>
                            </m:r>
                          </m:sub>
                        </m:sSub>
                      </m:e>
                    </m:d>
                    <m:r>
                      <a:rPr kumimoji="1" lang="en-US" altLang="zh-CN" b="0" i="1" smtClean="0">
                        <a:latin typeface="Cambria Math" panose="02040503050406030204" pitchFamily="18" charset="0"/>
                      </a:rPr>
                      <m:t>=1</m:t>
                    </m:r>
                  </m:oMath>
                </a14:m>
                <a:endParaRPr kumimoji="1" lang="en-US" altLang="zh-CN" dirty="0"/>
              </a:p>
            </p:txBody>
          </p:sp>
        </mc:Choice>
        <mc:Fallback xmlns="">
          <p:sp>
            <p:nvSpPr>
              <p:cNvPr id="7" name="文本框 6">
                <a:extLst>
                  <a:ext uri="{FF2B5EF4-FFF2-40B4-BE49-F238E27FC236}">
                    <a16:creationId xmlns:a16="http://schemas.microsoft.com/office/drawing/2014/main" id="{E57C7E92-1DFE-2949-B685-D26A0F44DBB1}"/>
                  </a:ext>
                </a:extLst>
              </p:cNvPr>
              <p:cNvSpPr txBox="1">
                <a:spLocks noRot="1" noChangeAspect="1" noMove="1" noResize="1" noEditPoints="1" noAdjustHandles="1" noChangeArrowheads="1" noChangeShapeType="1" noTextEdit="1"/>
              </p:cNvSpPr>
              <p:nvPr/>
            </p:nvSpPr>
            <p:spPr>
              <a:xfrm>
                <a:off x="592342" y="4066038"/>
                <a:ext cx="2358851" cy="276999"/>
              </a:xfrm>
              <a:prstGeom prst="rect">
                <a:avLst/>
              </a:prstGeom>
              <a:blipFill>
                <a:blip r:embed="rId17"/>
                <a:stretch>
                  <a:fillRect l="-2139" t="-31818" r="-2139" b="-50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5" name="文本框 54">
                <a:extLst>
                  <a:ext uri="{FF2B5EF4-FFF2-40B4-BE49-F238E27FC236}">
                    <a16:creationId xmlns:a16="http://schemas.microsoft.com/office/drawing/2014/main" id="{BBE1D3FD-CFF3-8B4A-8C86-A83EB2F4BD5A}"/>
                  </a:ext>
                </a:extLst>
              </p:cNvPr>
              <p:cNvSpPr txBox="1"/>
              <p:nvPr/>
            </p:nvSpPr>
            <p:spPr>
              <a:xfrm>
                <a:off x="592342" y="4442036"/>
                <a:ext cx="2369495" cy="276999"/>
              </a:xfrm>
              <a:prstGeom prst="rect">
                <a:avLst/>
              </a:prstGeom>
              <a:noFill/>
            </p:spPr>
            <p:txBody>
              <a:bodyPr wrap="none" lIns="0" tIns="0" rIns="0" bIns="0" rtlCol="0">
                <a:spAutoFit/>
              </a:bodyPr>
              <a:lstStyle/>
              <a:p>
                <a14:m>
                  <m:oMath xmlns:m="http://schemas.openxmlformats.org/officeDocument/2006/math">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𝑤</m:t>
                        </m:r>
                      </m:e>
                      <m:sub>
                        <m:r>
                          <a:rPr kumimoji="1" lang="en-US" altLang="zh-CN" b="0" i="1" smtClean="0">
                            <a:latin typeface="Cambria Math" panose="02040503050406030204" pitchFamily="18" charset="0"/>
                          </a:rPr>
                          <m:t>2</m:t>
                        </m:r>
                      </m:sub>
                    </m:sSub>
                  </m:oMath>
                </a14:m>
                <a:r>
                  <a:rPr kumimoji="1" lang="en-US" altLang="zh-CN" dirty="0"/>
                  <a:t> </a:t>
                </a:r>
                <a:r>
                  <a:rPr kumimoji="1" lang="en-US" altLang="zh-CN" dirty="0">
                    <a:latin typeface="Arial" panose="020B0604020202020204" pitchFamily="34" charset="0"/>
                    <a:cs typeface="Arial" panose="020B0604020202020204" pitchFamily="34" charset="0"/>
                  </a:rPr>
                  <a:t>such that</a:t>
                </a:r>
                <a:r>
                  <a:rPr kumimoji="1" lang="en-US" altLang="zh-CN" dirty="0"/>
                  <a:t> </a:t>
                </a:r>
                <a14:m>
                  <m:oMath xmlns:m="http://schemas.openxmlformats.org/officeDocument/2006/math">
                    <m:r>
                      <a:rPr kumimoji="1" lang="en-US" altLang="zh-CN" b="0" i="1" smtClean="0">
                        <a:latin typeface="Cambria Math" panose="02040503050406030204" pitchFamily="18" charset="0"/>
                      </a:rPr>
                      <m:t>𝐶</m:t>
                    </m:r>
                    <m:d>
                      <m:dPr>
                        <m:ctrlPr>
                          <a:rPr kumimoji="1" lang="en-US" altLang="zh-CN" b="0" i="1" smtClean="0">
                            <a:latin typeface="Cambria Math" panose="02040503050406030204" pitchFamily="18" charset="0"/>
                          </a:rPr>
                        </m:ctrlPr>
                      </m:dPr>
                      <m:e>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𝑤</m:t>
                            </m:r>
                          </m:e>
                          <m:sub>
                            <m:r>
                              <a:rPr kumimoji="1" lang="en-US" altLang="zh-CN" b="0" i="1" smtClean="0">
                                <a:latin typeface="Cambria Math" panose="02040503050406030204" pitchFamily="18" charset="0"/>
                              </a:rPr>
                              <m:t>2</m:t>
                            </m:r>
                          </m:sub>
                        </m:sSub>
                      </m:e>
                    </m:d>
                    <m:r>
                      <a:rPr kumimoji="1" lang="en-US" altLang="zh-CN" b="0" i="1" smtClean="0">
                        <a:latin typeface="Cambria Math" panose="02040503050406030204" pitchFamily="18" charset="0"/>
                      </a:rPr>
                      <m:t>=0</m:t>
                    </m:r>
                  </m:oMath>
                </a14:m>
                <a:endParaRPr kumimoji="1" lang="zh-CN" altLang="en-US" dirty="0"/>
              </a:p>
            </p:txBody>
          </p:sp>
        </mc:Choice>
        <mc:Fallback xmlns="">
          <p:sp>
            <p:nvSpPr>
              <p:cNvPr id="55" name="文本框 54">
                <a:extLst>
                  <a:ext uri="{FF2B5EF4-FFF2-40B4-BE49-F238E27FC236}">
                    <a16:creationId xmlns:a16="http://schemas.microsoft.com/office/drawing/2014/main" id="{BBE1D3FD-CFF3-8B4A-8C86-A83EB2F4BD5A}"/>
                  </a:ext>
                </a:extLst>
              </p:cNvPr>
              <p:cNvSpPr txBox="1">
                <a:spLocks noRot="1" noChangeAspect="1" noMove="1" noResize="1" noEditPoints="1" noAdjustHandles="1" noChangeArrowheads="1" noChangeShapeType="1" noTextEdit="1"/>
              </p:cNvSpPr>
              <p:nvPr/>
            </p:nvSpPr>
            <p:spPr>
              <a:xfrm>
                <a:off x="592342" y="4442036"/>
                <a:ext cx="2369495" cy="276999"/>
              </a:xfrm>
              <a:prstGeom prst="rect">
                <a:avLst/>
              </a:prstGeom>
              <a:blipFill>
                <a:blip r:embed="rId18"/>
                <a:stretch>
                  <a:fillRect l="-2128" t="-26087" r="-2128" b="-47826"/>
                </a:stretch>
              </a:blipFill>
            </p:spPr>
            <p:txBody>
              <a:bodyPr/>
              <a:lstStyle/>
              <a:p>
                <a:r>
                  <a:rPr lang="zh-CN" altLang="en-US">
                    <a:noFill/>
                  </a:rPr>
                  <a:t> </a:t>
                </a:r>
              </a:p>
            </p:txBody>
          </p:sp>
        </mc:Fallback>
      </mc:AlternateContent>
      <p:cxnSp>
        <p:nvCxnSpPr>
          <p:cNvPr id="56" name="直线箭头连接符 55">
            <a:extLst>
              <a:ext uri="{FF2B5EF4-FFF2-40B4-BE49-F238E27FC236}">
                <a16:creationId xmlns:a16="http://schemas.microsoft.com/office/drawing/2014/main" id="{239647E0-C3B1-1F45-A8DC-200F9348CB61}"/>
              </a:ext>
            </a:extLst>
          </p:cNvPr>
          <p:cNvCxnSpPr>
            <a:cxnSpLocks/>
          </p:cNvCxnSpPr>
          <p:nvPr/>
        </p:nvCxnSpPr>
        <p:spPr>
          <a:xfrm flipV="1">
            <a:off x="1907344" y="4752922"/>
            <a:ext cx="3567935" cy="544057"/>
          </a:xfrm>
          <a:prstGeom prst="straightConnector1">
            <a:avLst/>
          </a:prstGeom>
          <a:ln w="25400">
            <a:solidFill>
              <a:srgbClr val="08418A"/>
            </a:solidFill>
            <a:tailEnd type="triangle"/>
          </a:ln>
        </p:spPr>
        <p:style>
          <a:lnRef idx="1">
            <a:schemeClr val="accent1"/>
          </a:lnRef>
          <a:fillRef idx="0">
            <a:schemeClr val="accent1"/>
          </a:fillRef>
          <a:effectRef idx="0">
            <a:schemeClr val="accent1"/>
          </a:effectRef>
          <a:fontRef idx="minor">
            <a:schemeClr val="tx1"/>
          </a:fontRef>
        </p:style>
      </p:cxnSp>
      <p:cxnSp>
        <p:nvCxnSpPr>
          <p:cNvPr id="57" name="直线箭头连接符 56">
            <a:extLst>
              <a:ext uri="{FF2B5EF4-FFF2-40B4-BE49-F238E27FC236}">
                <a16:creationId xmlns:a16="http://schemas.microsoft.com/office/drawing/2014/main" id="{79732696-DF07-5A42-BF39-DCE2D13B936D}"/>
              </a:ext>
            </a:extLst>
          </p:cNvPr>
          <p:cNvCxnSpPr>
            <a:cxnSpLocks/>
          </p:cNvCxnSpPr>
          <p:nvPr/>
        </p:nvCxnSpPr>
        <p:spPr>
          <a:xfrm>
            <a:off x="1907344" y="5410913"/>
            <a:ext cx="3564505" cy="540666"/>
          </a:xfrm>
          <a:prstGeom prst="straightConnector1">
            <a:avLst/>
          </a:prstGeom>
          <a:ln w="25400">
            <a:solidFill>
              <a:srgbClr val="08418A"/>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8" name="文本框 57">
                <a:extLst>
                  <a:ext uri="{FF2B5EF4-FFF2-40B4-BE49-F238E27FC236}">
                    <a16:creationId xmlns:a16="http://schemas.microsoft.com/office/drawing/2014/main" id="{5AD0D08D-7060-A344-8E45-3CA26EE0C71C}"/>
                  </a:ext>
                </a:extLst>
              </p:cNvPr>
              <p:cNvSpPr txBox="1"/>
              <p:nvPr/>
            </p:nvSpPr>
            <p:spPr>
              <a:xfrm>
                <a:off x="3543300" y="4653065"/>
                <a:ext cx="444500" cy="369332"/>
              </a:xfrm>
              <a:prstGeom prst="rect">
                <a:avLst/>
              </a:prstGeom>
              <a:noFill/>
            </p:spPr>
            <p:txBody>
              <a:bodyPr wrap="square">
                <a:spAutoFit/>
              </a:bodyPr>
              <a:lstStyle/>
              <a:p>
                <a14:m>
                  <m:oMath xmlns:m="http://schemas.openxmlformats.org/officeDocument/2006/math">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𝜋</m:t>
                        </m:r>
                      </m:e>
                      <m:sub>
                        <m:r>
                          <a:rPr kumimoji="1" lang="en-US" altLang="zh-CN" b="0" i="1" smtClean="0">
                            <a:latin typeface="Cambria Math" panose="02040503050406030204" pitchFamily="18" charset="0"/>
                          </a:rPr>
                          <m:t>1</m:t>
                        </m:r>
                      </m:sub>
                    </m:sSub>
                  </m:oMath>
                </a14:m>
                <a:r>
                  <a:rPr kumimoji="1" lang="en-US" altLang="zh-CN" dirty="0"/>
                  <a:t> </a:t>
                </a:r>
                <a:endParaRPr lang="zh-CN" altLang="en-US" dirty="0"/>
              </a:p>
            </p:txBody>
          </p:sp>
        </mc:Choice>
        <mc:Fallback xmlns="">
          <p:sp>
            <p:nvSpPr>
              <p:cNvPr id="58" name="文本框 57">
                <a:extLst>
                  <a:ext uri="{FF2B5EF4-FFF2-40B4-BE49-F238E27FC236}">
                    <a16:creationId xmlns:a16="http://schemas.microsoft.com/office/drawing/2014/main" id="{5AD0D08D-7060-A344-8E45-3CA26EE0C71C}"/>
                  </a:ext>
                </a:extLst>
              </p:cNvPr>
              <p:cNvSpPr txBox="1">
                <a:spLocks noRot="1" noChangeAspect="1" noMove="1" noResize="1" noEditPoints="1" noAdjustHandles="1" noChangeArrowheads="1" noChangeShapeType="1" noTextEdit="1"/>
              </p:cNvSpPr>
              <p:nvPr/>
            </p:nvSpPr>
            <p:spPr>
              <a:xfrm>
                <a:off x="3543300" y="4653065"/>
                <a:ext cx="444500" cy="369332"/>
              </a:xfrm>
              <a:prstGeom prst="rect">
                <a:avLst/>
              </a:prstGeom>
              <a:blipFill>
                <a:blip r:embed="rId19"/>
                <a:stretch>
                  <a:fillRect/>
                </a:stretch>
              </a:blipFill>
            </p:spPr>
            <p:txBody>
              <a:bodyPr/>
              <a:lstStyle/>
              <a:p>
                <a:r>
                  <a:rPr lang="zh-CN" altLang="en-US">
                    <a:noFill/>
                  </a:rPr>
                  <a:t> </a:t>
                </a:r>
              </a:p>
            </p:txBody>
          </p:sp>
        </mc:Fallback>
      </mc:AlternateContent>
      <p:sp>
        <p:nvSpPr>
          <p:cNvPr id="59" name="文本框 58">
            <a:extLst>
              <a:ext uri="{FF2B5EF4-FFF2-40B4-BE49-F238E27FC236}">
                <a16:creationId xmlns:a16="http://schemas.microsoft.com/office/drawing/2014/main" id="{43A1FF79-1A37-1147-9082-FB053BEB9CA0}"/>
              </a:ext>
            </a:extLst>
          </p:cNvPr>
          <p:cNvSpPr txBox="1"/>
          <p:nvPr/>
        </p:nvSpPr>
        <p:spPr>
          <a:xfrm>
            <a:off x="6589750" y="4442873"/>
            <a:ext cx="892873" cy="276999"/>
          </a:xfrm>
          <a:prstGeom prst="rect">
            <a:avLst/>
          </a:prstGeom>
          <a:noFill/>
        </p:spPr>
        <p:txBody>
          <a:bodyPr wrap="none" lIns="0" tIns="0" rIns="0" bIns="0" rtlCol="0">
            <a:spAutoFit/>
          </a:bodyPr>
          <a:lstStyle/>
          <a:p>
            <a:r>
              <a:rPr kumimoji="1" lang="en-US" altLang="zh-CN" dirty="0">
                <a:latin typeface="Arial" panose="020B0604020202020204" pitchFamily="34" charset="0"/>
                <a:cs typeface="Arial" panose="020B0604020202020204" pitchFamily="34" charset="0"/>
              </a:rPr>
              <a:t>Output 1</a:t>
            </a:r>
          </a:p>
        </p:txBody>
      </p:sp>
      <mc:AlternateContent xmlns:mc="http://schemas.openxmlformats.org/markup-compatibility/2006" xmlns:a14="http://schemas.microsoft.com/office/drawing/2010/main">
        <mc:Choice Requires="a14">
          <p:sp>
            <p:nvSpPr>
              <p:cNvPr id="60" name="文本框 59">
                <a:extLst>
                  <a:ext uri="{FF2B5EF4-FFF2-40B4-BE49-F238E27FC236}">
                    <a16:creationId xmlns:a16="http://schemas.microsoft.com/office/drawing/2014/main" id="{BDEF1115-7931-ED46-9CB3-F9EF263DA411}"/>
                  </a:ext>
                </a:extLst>
              </p:cNvPr>
              <p:cNvSpPr txBox="1"/>
              <p:nvPr/>
            </p:nvSpPr>
            <p:spPr>
              <a:xfrm>
                <a:off x="3543300" y="5321841"/>
                <a:ext cx="444500" cy="369332"/>
              </a:xfrm>
              <a:prstGeom prst="rect">
                <a:avLst/>
              </a:prstGeom>
              <a:noFill/>
            </p:spPr>
            <p:txBody>
              <a:bodyPr wrap="square">
                <a:spAutoFit/>
              </a:bodyPr>
              <a:lstStyle/>
              <a:p>
                <a14:m>
                  <m:oMath xmlns:m="http://schemas.openxmlformats.org/officeDocument/2006/math">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𝜋</m:t>
                        </m:r>
                      </m:e>
                      <m:sub>
                        <m:r>
                          <a:rPr kumimoji="1" lang="en-US" altLang="zh-CN" b="0" i="1" smtClean="0">
                            <a:latin typeface="Cambria Math" panose="02040503050406030204" pitchFamily="18" charset="0"/>
                          </a:rPr>
                          <m:t>2</m:t>
                        </m:r>
                      </m:sub>
                    </m:sSub>
                  </m:oMath>
                </a14:m>
                <a:r>
                  <a:rPr kumimoji="1" lang="en-US" altLang="zh-CN" dirty="0"/>
                  <a:t> </a:t>
                </a:r>
                <a:endParaRPr lang="zh-CN" altLang="en-US" dirty="0"/>
              </a:p>
            </p:txBody>
          </p:sp>
        </mc:Choice>
        <mc:Fallback xmlns="">
          <p:sp>
            <p:nvSpPr>
              <p:cNvPr id="60" name="文本框 59">
                <a:extLst>
                  <a:ext uri="{FF2B5EF4-FFF2-40B4-BE49-F238E27FC236}">
                    <a16:creationId xmlns:a16="http://schemas.microsoft.com/office/drawing/2014/main" id="{BDEF1115-7931-ED46-9CB3-F9EF263DA411}"/>
                  </a:ext>
                </a:extLst>
              </p:cNvPr>
              <p:cNvSpPr txBox="1">
                <a:spLocks noRot="1" noChangeAspect="1" noMove="1" noResize="1" noEditPoints="1" noAdjustHandles="1" noChangeArrowheads="1" noChangeShapeType="1" noTextEdit="1"/>
              </p:cNvSpPr>
              <p:nvPr/>
            </p:nvSpPr>
            <p:spPr>
              <a:xfrm>
                <a:off x="3543300" y="5321841"/>
                <a:ext cx="444500" cy="369332"/>
              </a:xfrm>
              <a:prstGeom prst="rect">
                <a:avLst/>
              </a:prstGeom>
              <a:blipFill>
                <a:blip r:embed="rId20"/>
                <a:stretch>
                  <a:fillRect/>
                </a:stretch>
              </a:blipFill>
            </p:spPr>
            <p:txBody>
              <a:bodyPr/>
              <a:lstStyle/>
              <a:p>
                <a:r>
                  <a:rPr lang="zh-CN" altLang="en-US">
                    <a:noFill/>
                  </a:rPr>
                  <a:t> </a:t>
                </a:r>
              </a:p>
            </p:txBody>
          </p:sp>
        </mc:Fallback>
      </mc:AlternateContent>
      <p:sp>
        <p:nvSpPr>
          <p:cNvPr id="61" name="文本框 60">
            <a:extLst>
              <a:ext uri="{FF2B5EF4-FFF2-40B4-BE49-F238E27FC236}">
                <a16:creationId xmlns:a16="http://schemas.microsoft.com/office/drawing/2014/main" id="{9A377272-3ECC-E34C-B6CF-7B797EBC2C64}"/>
              </a:ext>
            </a:extLst>
          </p:cNvPr>
          <p:cNvSpPr txBox="1"/>
          <p:nvPr/>
        </p:nvSpPr>
        <p:spPr>
          <a:xfrm>
            <a:off x="6589750" y="6021210"/>
            <a:ext cx="884858" cy="276999"/>
          </a:xfrm>
          <a:prstGeom prst="rect">
            <a:avLst/>
          </a:prstGeom>
          <a:noFill/>
        </p:spPr>
        <p:txBody>
          <a:bodyPr wrap="none" lIns="0" tIns="0" rIns="0" bIns="0" rtlCol="0">
            <a:spAutoFit/>
          </a:bodyPr>
          <a:lstStyle/>
          <a:p>
            <a:r>
              <a:rPr kumimoji="1" lang="en-US" altLang="zh-CN" dirty="0">
                <a:latin typeface="Arial" panose="020B0604020202020204" pitchFamily="34" charset="0"/>
                <a:cs typeface="Arial" panose="020B0604020202020204" pitchFamily="34" charset="0"/>
              </a:rPr>
              <a:t>Output 0</a:t>
            </a:r>
          </a:p>
        </p:txBody>
      </p:sp>
      <p:sp>
        <p:nvSpPr>
          <p:cNvPr id="9" name="右大括号 8">
            <a:extLst>
              <a:ext uri="{FF2B5EF4-FFF2-40B4-BE49-F238E27FC236}">
                <a16:creationId xmlns:a16="http://schemas.microsoft.com/office/drawing/2014/main" id="{2A3B6573-4E54-ED45-882B-32760FA72841}"/>
              </a:ext>
            </a:extLst>
          </p:cNvPr>
          <p:cNvSpPr/>
          <p:nvPr/>
        </p:nvSpPr>
        <p:spPr>
          <a:xfrm>
            <a:off x="7670800" y="4580535"/>
            <a:ext cx="419100" cy="1655165"/>
          </a:xfrm>
          <a:prstGeom prst="rightBrace">
            <a:avLst>
              <a:gd name="adj1" fmla="val 44697"/>
              <a:gd name="adj2" fmla="val 50000"/>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p>
        </p:txBody>
      </p:sp>
      <p:sp>
        <p:nvSpPr>
          <p:cNvPr id="63" name="文本框 62">
            <a:extLst>
              <a:ext uri="{FF2B5EF4-FFF2-40B4-BE49-F238E27FC236}">
                <a16:creationId xmlns:a16="http://schemas.microsoft.com/office/drawing/2014/main" id="{5A992BC3-E0CA-DE4B-AC8E-C74055E537A0}"/>
              </a:ext>
            </a:extLst>
          </p:cNvPr>
          <p:cNvSpPr txBox="1"/>
          <p:nvPr/>
        </p:nvSpPr>
        <p:spPr>
          <a:xfrm>
            <a:off x="8251998" y="4862798"/>
            <a:ext cx="2966132" cy="958596"/>
          </a:xfrm>
          <a:prstGeom prst="rect">
            <a:avLst/>
          </a:prstGeom>
          <a:noFill/>
        </p:spPr>
        <p:txBody>
          <a:bodyPr wrap="square" rtlCol="0">
            <a:spAutoFit/>
          </a:bodyPr>
          <a:lstStyle/>
          <a:p>
            <a:pPr>
              <a:lnSpc>
                <a:spcPct val="150000"/>
              </a:lnSpc>
            </a:pPr>
            <a:r>
              <a:rPr kumimoji="1" lang="en-US" altLang="zh-CN" sz="2000" dirty="0">
                <a:latin typeface="Arial" charset="0"/>
                <a:ea typeface="Arial" charset="0"/>
                <a:cs typeface="Arial" charset="0"/>
              </a:rPr>
              <a:t>Break the “consensus” property of MVZK</a:t>
            </a:r>
            <a:endParaRPr kumimoji="1" lang="en-US" altLang="zh-CN" sz="2400" dirty="0">
              <a:latin typeface="Arial" charset="0"/>
              <a:ea typeface="Arial" charset="0"/>
              <a:cs typeface="Arial" charset="0"/>
            </a:endParaRPr>
          </a:p>
        </p:txBody>
      </p:sp>
      <p:sp>
        <p:nvSpPr>
          <p:cNvPr id="11" name="下箭头 10">
            <a:extLst>
              <a:ext uri="{FF2B5EF4-FFF2-40B4-BE49-F238E27FC236}">
                <a16:creationId xmlns:a16="http://schemas.microsoft.com/office/drawing/2014/main" id="{329BC529-FCBB-904E-8A08-49ABB570B0DA}"/>
              </a:ext>
            </a:extLst>
          </p:cNvPr>
          <p:cNvSpPr/>
          <p:nvPr/>
        </p:nvSpPr>
        <p:spPr>
          <a:xfrm rot="18290932">
            <a:off x="3200019" y="4103069"/>
            <a:ext cx="250657" cy="713164"/>
          </a:xfrm>
          <a:prstGeom prst="downArrow">
            <a:avLst/>
          </a:prstGeom>
          <a:solidFill>
            <a:schemeClr val="bg2">
              <a:lumMod val="9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8" name="下箭头 37">
            <a:extLst>
              <a:ext uri="{FF2B5EF4-FFF2-40B4-BE49-F238E27FC236}">
                <a16:creationId xmlns:a16="http://schemas.microsoft.com/office/drawing/2014/main" id="{691B268F-89DD-0F4A-AE4F-E5D08E8D499D}"/>
              </a:ext>
            </a:extLst>
          </p:cNvPr>
          <p:cNvSpPr/>
          <p:nvPr/>
        </p:nvSpPr>
        <p:spPr>
          <a:xfrm rot="19205181">
            <a:off x="3156452" y="4595063"/>
            <a:ext cx="250657" cy="980201"/>
          </a:xfrm>
          <a:prstGeom prst="downArrow">
            <a:avLst/>
          </a:prstGeom>
          <a:solidFill>
            <a:schemeClr val="bg2">
              <a:lumMod val="9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317887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500" fill="hold"/>
                                        <p:tgtEl>
                                          <p:spTgt spid="45"/>
                                        </p:tgtEl>
                                        <p:attrNameLst>
                                          <p:attrName>ppt_x</p:attrName>
                                        </p:attrNameLst>
                                      </p:cBhvr>
                                      <p:tavLst>
                                        <p:tav tm="0">
                                          <p:val>
                                            <p:strVal val="#ppt_x"/>
                                          </p:val>
                                        </p:tav>
                                        <p:tav tm="100000">
                                          <p:val>
                                            <p:strVal val="#ppt_x"/>
                                          </p:val>
                                        </p:tav>
                                      </p:tavLst>
                                    </p:anim>
                                    <p:anim calcmode="lin" valueType="num">
                                      <p:cBhvr additive="base">
                                        <p:cTn id="20" dur="500" fill="hold"/>
                                        <p:tgtEl>
                                          <p:spTgt spid="45"/>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 calcmode="lin" valueType="num">
                                      <p:cBhvr additive="base">
                                        <p:cTn id="23" dur="500" fill="hold"/>
                                        <p:tgtEl>
                                          <p:spTgt spid="46"/>
                                        </p:tgtEl>
                                        <p:attrNameLst>
                                          <p:attrName>ppt_x</p:attrName>
                                        </p:attrNameLst>
                                      </p:cBhvr>
                                      <p:tavLst>
                                        <p:tav tm="0">
                                          <p:val>
                                            <p:strVal val="#ppt_x"/>
                                          </p:val>
                                        </p:tav>
                                        <p:tav tm="100000">
                                          <p:val>
                                            <p:strVal val="#ppt_x"/>
                                          </p:val>
                                        </p:tav>
                                      </p:tavLst>
                                    </p:anim>
                                    <p:anim calcmode="lin" valueType="num">
                                      <p:cBhvr additive="base">
                                        <p:cTn id="24" dur="500" fill="hold"/>
                                        <p:tgtEl>
                                          <p:spTgt spid="46"/>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500" fill="hold"/>
                                        <p:tgtEl>
                                          <p:spTgt spid="49"/>
                                        </p:tgtEl>
                                        <p:attrNameLst>
                                          <p:attrName>ppt_x</p:attrName>
                                        </p:attrNameLst>
                                      </p:cBhvr>
                                      <p:tavLst>
                                        <p:tav tm="0">
                                          <p:val>
                                            <p:strVal val="#ppt_x"/>
                                          </p:val>
                                        </p:tav>
                                        <p:tav tm="100000">
                                          <p:val>
                                            <p:strVal val="#ppt_x"/>
                                          </p:val>
                                        </p:tav>
                                      </p:tavLst>
                                    </p:anim>
                                    <p:anim calcmode="lin" valueType="num">
                                      <p:cBhvr additive="base">
                                        <p:cTn id="28" dur="500" fill="hold"/>
                                        <p:tgtEl>
                                          <p:spTgt spid="49"/>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500" fill="hold"/>
                                        <p:tgtEl>
                                          <p:spTgt spid="52"/>
                                        </p:tgtEl>
                                        <p:attrNameLst>
                                          <p:attrName>ppt_x</p:attrName>
                                        </p:attrNameLst>
                                      </p:cBhvr>
                                      <p:tavLst>
                                        <p:tav tm="0">
                                          <p:val>
                                            <p:strVal val="#ppt_x"/>
                                          </p:val>
                                        </p:tav>
                                        <p:tav tm="100000">
                                          <p:val>
                                            <p:strVal val="#ppt_x"/>
                                          </p:val>
                                        </p:tav>
                                      </p:tavLst>
                                    </p:anim>
                                    <p:anim calcmode="lin" valueType="num">
                                      <p:cBhvr additive="base">
                                        <p:cTn id="32"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500" fill="hold"/>
                                        <p:tgtEl>
                                          <p:spTgt spid="55"/>
                                        </p:tgtEl>
                                        <p:attrNameLst>
                                          <p:attrName>ppt_x</p:attrName>
                                        </p:attrNameLst>
                                      </p:cBhvr>
                                      <p:tavLst>
                                        <p:tav tm="0">
                                          <p:val>
                                            <p:strVal val="#ppt_x"/>
                                          </p:val>
                                        </p:tav>
                                        <p:tav tm="100000">
                                          <p:val>
                                            <p:strVal val="#ppt_x"/>
                                          </p:val>
                                        </p:tav>
                                      </p:tavLst>
                                    </p:anim>
                                    <p:anim calcmode="lin" valueType="num">
                                      <p:cBhvr additive="base">
                                        <p:cTn id="42"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additive="base">
                                        <p:cTn id="47" dur="500" fill="hold"/>
                                        <p:tgtEl>
                                          <p:spTgt spid="11"/>
                                        </p:tgtEl>
                                        <p:attrNameLst>
                                          <p:attrName>ppt_x</p:attrName>
                                        </p:attrNameLst>
                                      </p:cBhvr>
                                      <p:tavLst>
                                        <p:tav tm="0">
                                          <p:val>
                                            <p:strVal val="#ppt_x"/>
                                          </p:val>
                                        </p:tav>
                                        <p:tav tm="100000">
                                          <p:val>
                                            <p:strVal val="#ppt_x"/>
                                          </p:val>
                                        </p:tav>
                                      </p:tavLst>
                                    </p:anim>
                                    <p:anim calcmode="lin" valueType="num">
                                      <p:cBhvr additive="base">
                                        <p:cTn id="48" dur="500" fill="hold"/>
                                        <p:tgtEl>
                                          <p:spTgt spid="1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additive="base">
                                        <p:cTn id="51" dur="500" fill="hold"/>
                                        <p:tgtEl>
                                          <p:spTgt spid="38"/>
                                        </p:tgtEl>
                                        <p:attrNameLst>
                                          <p:attrName>ppt_x</p:attrName>
                                        </p:attrNameLst>
                                      </p:cBhvr>
                                      <p:tavLst>
                                        <p:tav tm="0">
                                          <p:val>
                                            <p:strVal val="#ppt_x"/>
                                          </p:val>
                                        </p:tav>
                                        <p:tav tm="100000">
                                          <p:val>
                                            <p:strVal val="#ppt_x"/>
                                          </p:val>
                                        </p:tav>
                                      </p:tavLst>
                                    </p:anim>
                                    <p:anim calcmode="lin" valueType="num">
                                      <p:cBhvr additive="base">
                                        <p:cTn id="52" dur="500" fill="hold"/>
                                        <p:tgtEl>
                                          <p:spTgt spid="3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additive="base">
                                        <p:cTn id="55" dur="500" fill="hold"/>
                                        <p:tgtEl>
                                          <p:spTgt spid="58"/>
                                        </p:tgtEl>
                                        <p:attrNameLst>
                                          <p:attrName>ppt_x</p:attrName>
                                        </p:attrNameLst>
                                      </p:cBhvr>
                                      <p:tavLst>
                                        <p:tav tm="0">
                                          <p:val>
                                            <p:strVal val="#ppt_x"/>
                                          </p:val>
                                        </p:tav>
                                        <p:tav tm="100000">
                                          <p:val>
                                            <p:strVal val="#ppt_x"/>
                                          </p:val>
                                        </p:tav>
                                      </p:tavLst>
                                    </p:anim>
                                    <p:anim calcmode="lin" valueType="num">
                                      <p:cBhvr additive="base">
                                        <p:cTn id="56" dur="500" fill="hold"/>
                                        <p:tgtEl>
                                          <p:spTgt spid="58"/>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56"/>
                                        </p:tgtEl>
                                        <p:attrNameLst>
                                          <p:attrName>style.visibility</p:attrName>
                                        </p:attrNameLst>
                                      </p:cBhvr>
                                      <p:to>
                                        <p:strVal val="visible"/>
                                      </p:to>
                                    </p:set>
                                    <p:anim calcmode="lin" valueType="num">
                                      <p:cBhvr additive="base">
                                        <p:cTn id="59" dur="500" fill="hold"/>
                                        <p:tgtEl>
                                          <p:spTgt spid="56"/>
                                        </p:tgtEl>
                                        <p:attrNameLst>
                                          <p:attrName>ppt_x</p:attrName>
                                        </p:attrNameLst>
                                      </p:cBhvr>
                                      <p:tavLst>
                                        <p:tav tm="0">
                                          <p:val>
                                            <p:strVal val="#ppt_x"/>
                                          </p:val>
                                        </p:tav>
                                        <p:tav tm="100000">
                                          <p:val>
                                            <p:strVal val="#ppt_x"/>
                                          </p:val>
                                        </p:tav>
                                      </p:tavLst>
                                    </p:anim>
                                    <p:anim calcmode="lin" valueType="num">
                                      <p:cBhvr additive="base">
                                        <p:cTn id="60" dur="500" fill="hold"/>
                                        <p:tgtEl>
                                          <p:spTgt spid="5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additive="base">
                                        <p:cTn id="63" dur="500" fill="hold"/>
                                        <p:tgtEl>
                                          <p:spTgt spid="60"/>
                                        </p:tgtEl>
                                        <p:attrNameLst>
                                          <p:attrName>ppt_x</p:attrName>
                                        </p:attrNameLst>
                                      </p:cBhvr>
                                      <p:tavLst>
                                        <p:tav tm="0">
                                          <p:val>
                                            <p:strVal val="#ppt_x"/>
                                          </p:val>
                                        </p:tav>
                                        <p:tav tm="100000">
                                          <p:val>
                                            <p:strVal val="#ppt_x"/>
                                          </p:val>
                                        </p:tav>
                                      </p:tavLst>
                                    </p:anim>
                                    <p:anim calcmode="lin" valueType="num">
                                      <p:cBhvr additive="base">
                                        <p:cTn id="64" dur="500" fill="hold"/>
                                        <p:tgtEl>
                                          <p:spTgt spid="60"/>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57"/>
                                        </p:tgtEl>
                                        <p:attrNameLst>
                                          <p:attrName>style.visibility</p:attrName>
                                        </p:attrNameLst>
                                      </p:cBhvr>
                                      <p:to>
                                        <p:strVal val="visible"/>
                                      </p:to>
                                    </p:set>
                                    <p:anim calcmode="lin" valueType="num">
                                      <p:cBhvr additive="base">
                                        <p:cTn id="67" dur="500" fill="hold"/>
                                        <p:tgtEl>
                                          <p:spTgt spid="57"/>
                                        </p:tgtEl>
                                        <p:attrNameLst>
                                          <p:attrName>ppt_x</p:attrName>
                                        </p:attrNameLst>
                                      </p:cBhvr>
                                      <p:tavLst>
                                        <p:tav tm="0">
                                          <p:val>
                                            <p:strVal val="#ppt_x"/>
                                          </p:val>
                                        </p:tav>
                                        <p:tav tm="100000">
                                          <p:val>
                                            <p:strVal val="#ppt_x"/>
                                          </p:val>
                                        </p:tav>
                                      </p:tavLst>
                                    </p:anim>
                                    <p:anim calcmode="lin" valueType="num">
                                      <p:cBhvr additive="base">
                                        <p:cTn id="68"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59"/>
                                        </p:tgtEl>
                                        <p:attrNameLst>
                                          <p:attrName>style.visibility</p:attrName>
                                        </p:attrNameLst>
                                      </p:cBhvr>
                                      <p:to>
                                        <p:strVal val="visible"/>
                                      </p:to>
                                    </p:set>
                                    <p:anim calcmode="lin" valueType="num">
                                      <p:cBhvr additive="base">
                                        <p:cTn id="73" dur="500" fill="hold"/>
                                        <p:tgtEl>
                                          <p:spTgt spid="59"/>
                                        </p:tgtEl>
                                        <p:attrNameLst>
                                          <p:attrName>ppt_x</p:attrName>
                                        </p:attrNameLst>
                                      </p:cBhvr>
                                      <p:tavLst>
                                        <p:tav tm="0">
                                          <p:val>
                                            <p:strVal val="#ppt_x"/>
                                          </p:val>
                                        </p:tav>
                                        <p:tav tm="100000">
                                          <p:val>
                                            <p:strVal val="#ppt_x"/>
                                          </p:val>
                                        </p:tav>
                                      </p:tavLst>
                                    </p:anim>
                                    <p:anim calcmode="lin" valueType="num">
                                      <p:cBhvr additive="base">
                                        <p:cTn id="74" dur="500" fill="hold"/>
                                        <p:tgtEl>
                                          <p:spTgt spid="59"/>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additive="base">
                                        <p:cTn id="77" dur="500" fill="hold"/>
                                        <p:tgtEl>
                                          <p:spTgt spid="61"/>
                                        </p:tgtEl>
                                        <p:attrNameLst>
                                          <p:attrName>ppt_x</p:attrName>
                                        </p:attrNameLst>
                                      </p:cBhvr>
                                      <p:tavLst>
                                        <p:tav tm="0">
                                          <p:val>
                                            <p:strVal val="#ppt_x"/>
                                          </p:val>
                                        </p:tav>
                                        <p:tav tm="100000">
                                          <p:val>
                                            <p:strVal val="#ppt_x"/>
                                          </p:val>
                                        </p:tav>
                                      </p:tavLst>
                                    </p:anim>
                                    <p:anim calcmode="lin" valueType="num">
                                      <p:cBhvr additive="base">
                                        <p:cTn id="78" dur="500" fill="hold"/>
                                        <p:tgtEl>
                                          <p:spTgt spid="61"/>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additive="base">
                                        <p:cTn id="81" dur="500" fill="hold"/>
                                        <p:tgtEl>
                                          <p:spTgt spid="9"/>
                                        </p:tgtEl>
                                        <p:attrNameLst>
                                          <p:attrName>ppt_x</p:attrName>
                                        </p:attrNameLst>
                                      </p:cBhvr>
                                      <p:tavLst>
                                        <p:tav tm="0">
                                          <p:val>
                                            <p:strVal val="#ppt_x"/>
                                          </p:val>
                                        </p:tav>
                                        <p:tav tm="100000">
                                          <p:val>
                                            <p:strVal val="#ppt_x"/>
                                          </p:val>
                                        </p:tav>
                                      </p:tavLst>
                                    </p:anim>
                                    <p:anim calcmode="lin" valueType="num">
                                      <p:cBhvr additive="base">
                                        <p:cTn id="82" dur="500" fill="hold"/>
                                        <p:tgtEl>
                                          <p:spTgt spid="9"/>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63"/>
                                        </p:tgtEl>
                                        <p:attrNameLst>
                                          <p:attrName>style.visibility</p:attrName>
                                        </p:attrNameLst>
                                      </p:cBhvr>
                                      <p:to>
                                        <p:strVal val="visible"/>
                                      </p:to>
                                    </p:set>
                                    <p:anim calcmode="lin" valueType="num">
                                      <p:cBhvr additive="base">
                                        <p:cTn id="85" dur="500" fill="hold"/>
                                        <p:tgtEl>
                                          <p:spTgt spid="63"/>
                                        </p:tgtEl>
                                        <p:attrNameLst>
                                          <p:attrName>ppt_x</p:attrName>
                                        </p:attrNameLst>
                                      </p:cBhvr>
                                      <p:tavLst>
                                        <p:tav tm="0">
                                          <p:val>
                                            <p:strVal val="#ppt_x"/>
                                          </p:val>
                                        </p:tav>
                                        <p:tav tm="100000">
                                          <p:val>
                                            <p:strVal val="#ppt_x"/>
                                          </p:val>
                                        </p:tav>
                                      </p:tavLst>
                                    </p:anim>
                                    <p:anim calcmode="lin" valueType="num">
                                      <p:cBhvr additive="base">
                                        <p:cTn id="86"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7" grpId="0"/>
      <p:bldP spid="55" grpId="0"/>
      <p:bldP spid="58" grpId="0"/>
      <p:bldP spid="59" grpId="0"/>
      <p:bldP spid="60" grpId="0"/>
      <p:bldP spid="61" grpId="0"/>
      <p:bldP spid="9" grpId="0" animBg="1"/>
      <p:bldP spid="63" grpId="0"/>
      <p:bldP spid="11" grpId="0" animBg="1"/>
      <p:bldP spid="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5" name="组合 3">
            <a:extLst>
              <a:ext uri="{FF2B5EF4-FFF2-40B4-BE49-F238E27FC236}">
                <a16:creationId xmlns:a16="http://schemas.microsoft.com/office/drawing/2014/main" id="{A8620B76-98A7-47E6-B7E5-EB9CFB286886}"/>
              </a:ext>
            </a:extLst>
          </p:cNvPr>
          <p:cNvGrpSpPr>
            <a:grpSpLocks/>
          </p:cNvGrpSpPr>
          <p:nvPr/>
        </p:nvGrpSpPr>
        <p:grpSpPr bwMode="auto">
          <a:xfrm>
            <a:off x="0" y="337911"/>
            <a:ext cx="1312863" cy="471488"/>
            <a:chOff x="4831847" y="1415943"/>
            <a:chExt cx="1108990" cy="346728"/>
          </a:xfrm>
        </p:grpSpPr>
        <p:sp>
          <p:nvSpPr>
            <p:cNvPr id="5" name="任意多边形: 形状 4">
              <a:extLst>
                <a:ext uri="{FF2B5EF4-FFF2-40B4-BE49-F238E27FC236}">
                  <a16:creationId xmlns:a16="http://schemas.microsoft.com/office/drawing/2014/main" id="{B8FB2049-1008-4C5F-9771-98BBA7D85EAF}"/>
                </a:ext>
              </a:extLst>
            </p:cNvPr>
            <p:cNvSpPr/>
            <p:nvPr/>
          </p:nvSpPr>
          <p:spPr>
            <a:xfrm>
              <a:off x="4932421" y="1415943"/>
              <a:ext cx="1008416" cy="346728"/>
            </a:xfrm>
            <a:custGeom>
              <a:avLst/>
              <a:gdLst>
                <a:gd name="connsiteX0" fmla="*/ 0 w 1008421"/>
                <a:gd name="connsiteY0" fmla="*/ 0 h 346728"/>
                <a:gd name="connsiteX1" fmla="*/ 858142 w 1008421"/>
                <a:gd name="connsiteY1" fmla="*/ 0 h 346728"/>
                <a:gd name="connsiteX2" fmla="*/ 1008421 w 1008421"/>
                <a:gd name="connsiteY2" fmla="*/ 346728 h 346728"/>
                <a:gd name="connsiteX3" fmla="*/ 0 w 1008421"/>
                <a:gd name="connsiteY3" fmla="*/ 346728 h 346728"/>
              </a:gdLst>
              <a:ahLst/>
              <a:cxnLst>
                <a:cxn ang="0">
                  <a:pos x="connsiteX0" y="connsiteY0"/>
                </a:cxn>
                <a:cxn ang="0">
                  <a:pos x="connsiteX1" y="connsiteY1"/>
                </a:cxn>
                <a:cxn ang="0">
                  <a:pos x="connsiteX2" y="connsiteY2"/>
                </a:cxn>
                <a:cxn ang="0">
                  <a:pos x="connsiteX3" y="connsiteY3"/>
                </a:cxn>
              </a:cxnLst>
              <a:rect l="l" t="t" r="r" b="b"/>
              <a:pathLst>
                <a:path w="1008421" h="346728">
                  <a:moveTo>
                    <a:pt x="0" y="0"/>
                  </a:moveTo>
                  <a:lnTo>
                    <a:pt x="858142" y="0"/>
                  </a:lnTo>
                  <a:lnTo>
                    <a:pt x="1008421" y="346728"/>
                  </a:lnTo>
                  <a:lnTo>
                    <a:pt x="0" y="346728"/>
                  </a:lnTo>
                  <a:close/>
                </a:path>
              </a:pathLst>
            </a:custGeom>
            <a:solidFill>
              <a:srgbClr val="E9BE8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latin typeface="Roboto Regular"/>
                <a:ea typeface="思源黑体 CN Regular"/>
              </a:endParaRPr>
            </a:p>
          </p:txBody>
        </p:sp>
        <p:sp>
          <p:nvSpPr>
            <p:cNvPr id="6" name="任意多边形: 形状 5">
              <a:extLst>
                <a:ext uri="{FF2B5EF4-FFF2-40B4-BE49-F238E27FC236}">
                  <a16:creationId xmlns:a16="http://schemas.microsoft.com/office/drawing/2014/main" id="{A2F16EED-A923-4881-9725-3EA0DF1FEF5A}"/>
                </a:ext>
              </a:extLst>
            </p:cNvPr>
            <p:cNvSpPr/>
            <p:nvPr/>
          </p:nvSpPr>
          <p:spPr>
            <a:xfrm>
              <a:off x="4831847" y="1415943"/>
              <a:ext cx="1008416" cy="346728"/>
            </a:xfrm>
            <a:custGeom>
              <a:avLst/>
              <a:gdLst>
                <a:gd name="connsiteX0" fmla="*/ 0 w 1008421"/>
                <a:gd name="connsiteY0" fmla="*/ 0 h 346728"/>
                <a:gd name="connsiteX1" fmla="*/ 858142 w 1008421"/>
                <a:gd name="connsiteY1" fmla="*/ 0 h 346728"/>
                <a:gd name="connsiteX2" fmla="*/ 1008421 w 1008421"/>
                <a:gd name="connsiteY2" fmla="*/ 346728 h 346728"/>
                <a:gd name="connsiteX3" fmla="*/ 0 w 1008421"/>
                <a:gd name="connsiteY3" fmla="*/ 346728 h 346728"/>
              </a:gdLst>
              <a:ahLst/>
              <a:cxnLst>
                <a:cxn ang="0">
                  <a:pos x="connsiteX0" y="connsiteY0"/>
                </a:cxn>
                <a:cxn ang="0">
                  <a:pos x="connsiteX1" y="connsiteY1"/>
                </a:cxn>
                <a:cxn ang="0">
                  <a:pos x="connsiteX2" y="connsiteY2"/>
                </a:cxn>
                <a:cxn ang="0">
                  <a:pos x="connsiteX3" y="connsiteY3"/>
                </a:cxn>
              </a:cxnLst>
              <a:rect l="l" t="t" r="r" b="b"/>
              <a:pathLst>
                <a:path w="1008421" h="346728">
                  <a:moveTo>
                    <a:pt x="0" y="0"/>
                  </a:moveTo>
                  <a:lnTo>
                    <a:pt x="858142" y="0"/>
                  </a:lnTo>
                  <a:lnTo>
                    <a:pt x="1008421" y="346728"/>
                  </a:lnTo>
                  <a:lnTo>
                    <a:pt x="0" y="346728"/>
                  </a:lnTo>
                  <a:close/>
                </a:path>
              </a:pathLst>
            </a:custGeom>
            <a:gradFill>
              <a:gsLst>
                <a:gs pos="0">
                  <a:srgbClr val="00468E"/>
                </a:gs>
                <a:gs pos="100000">
                  <a:srgbClr val="002A7E"/>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latin typeface="Roboto Regular"/>
                <a:ea typeface="思源黑体 CN Regular"/>
              </a:endParaRPr>
            </a:p>
          </p:txBody>
        </p:sp>
      </p:grpSp>
      <p:cxnSp>
        <p:nvCxnSpPr>
          <p:cNvPr id="62" name="直接连接符 61">
            <a:extLst>
              <a:ext uri="{FF2B5EF4-FFF2-40B4-BE49-F238E27FC236}">
                <a16:creationId xmlns:a16="http://schemas.microsoft.com/office/drawing/2014/main" id="{C6ECD0A2-4899-4D3A-9DA3-2BFF7529ECD9}"/>
              </a:ext>
            </a:extLst>
          </p:cNvPr>
          <p:cNvCxnSpPr>
            <a:cxnSpLocks/>
          </p:cNvCxnSpPr>
          <p:nvPr/>
        </p:nvCxnSpPr>
        <p:spPr>
          <a:xfrm flipV="1">
            <a:off x="184150" y="764989"/>
            <a:ext cx="11640023" cy="33651"/>
          </a:xfrm>
          <a:prstGeom prst="line">
            <a:avLst/>
          </a:prstGeom>
          <a:noFill/>
          <a:ln w="3175">
            <a:gradFill>
              <a:gsLst>
                <a:gs pos="0">
                  <a:srgbClr val="00468E">
                    <a:alpha val="0"/>
                  </a:srgbClr>
                </a:gs>
                <a:gs pos="100000">
                  <a:srgbClr val="00468E"/>
                </a:gs>
              </a:gsLst>
              <a:lin ang="10800000" scaled="0"/>
            </a:gradFill>
          </a:ln>
        </p:spPr>
        <p:style>
          <a:lnRef idx="2">
            <a:schemeClr val="accent1">
              <a:shade val="50000"/>
            </a:schemeClr>
          </a:lnRef>
          <a:fillRef idx="1">
            <a:schemeClr val="accent1"/>
          </a:fillRef>
          <a:effectRef idx="0">
            <a:schemeClr val="accent1"/>
          </a:effectRef>
          <a:fontRef idx="minor">
            <a:schemeClr val="lt1"/>
          </a:fontRef>
        </p:style>
      </p:cxnSp>
      <p:sp>
        <p:nvSpPr>
          <p:cNvPr id="8207" name="文本框 16">
            <a:extLst>
              <a:ext uri="{FF2B5EF4-FFF2-40B4-BE49-F238E27FC236}">
                <a16:creationId xmlns:a16="http://schemas.microsoft.com/office/drawing/2014/main" id="{5363EDE1-E825-4751-B7D3-C23B887494A3}"/>
              </a:ext>
            </a:extLst>
          </p:cNvPr>
          <p:cNvSpPr txBox="1">
            <a:spLocks noChangeArrowheads="1"/>
          </p:cNvSpPr>
          <p:nvPr/>
        </p:nvSpPr>
        <p:spPr bwMode="auto">
          <a:xfrm>
            <a:off x="1331912" y="265113"/>
            <a:ext cx="967354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eaLnBrk="1" hangingPunct="1">
              <a:lnSpc>
                <a:spcPct val="100000"/>
              </a:lnSpc>
              <a:spcBef>
                <a:spcPct val="0"/>
              </a:spcBef>
              <a:buFontTx/>
              <a:buNone/>
            </a:pPr>
            <a:r>
              <a:rPr lang="en-US" altLang="zh-CN" sz="3200" b="1" dirty="0">
                <a:solidFill>
                  <a:srgbClr val="002A7E"/>
                </a:solidFill>
                <a:latin typeface="方正粗雅宋_GBK" pitchFamily="2" charset="-122"/>
                <a:ea typeface="方正粗雅宋_GBK" pitchFamily="2" charset="-122"/>
                <a:cs typeface="阿里巴巴普惠体 Medium" pitchFamily="18" charset="-122"/>
              </a:rPr>
              <a:t>Future Directions</a:t>
            </a:r>
            <a:endParaRPr lang="zh-CN" altLang="en-US" sz="3200" b="1" dirty="0">
              <a:solidFill>
                <a:srgbClr val="FF0000"/>
              </a:solidFill>
              <a:latin typeface="方正粗雅宋_GBK" pitchFamily="2" charset="-122"/>
              <a:ea typeface="方正粗雅宋_GBK" pitchFamily="2" charset="-122"/>
              <a:cs typeface="阿里巴巴普惠体 Medium" pitchFamily="18" charset="-122"/>
            </a:endParaRPr>
          </a:p>
        </p:txBody>
      </p:sp>
      <mc:AlternateContent xmlns:mc="http://schemas.openxmlformats.org/markup-compatibility/2006" xmlns:a14="http://schemas.microsoft.com/office/drawing/2010/main">
        <mc:Choice Requires="a14">
          <p:sp>
            <p:nvSpPr>
              <p:cNvPr id="11" name="文本框 10">
                <a:extLst>
                  <a:ext uri="{FF2B5EF4-FFF2-40B4-BE49-F238E27FC236}">
                    <a16:creationId xmlns:a16="http://schemas.microsoft.com/office/drawing/2014/main" id="{10EDCD65-F1D8-9F47-B3A7-E95DC9AC3852}"/>
                  </a:ext>
                </a:extLst>
              </p:cNvPr>
              <p:cNvSpPr txBox="1"/>
              <p:nvPr/>
            </p:nvSpPr>
            <p:spPr>
              <a:xfrm>
                <a:off x="348137" y="1060839"/>
                <a:ext cx="11476036" cy="577850"/>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kumimoji="1" lang="en-US" altLang="zh-CN" sz="2400" dirty="0">
                    <a:latin typeface="Arial" charset="0"/>
                    <a:ea typeface="Arial" charset="0"/>
                    <a:cs typeface="Arial" charset="0"/>
                  </a:rPr>
                  <a:t>Constructing a 1-round SIF that has </a:t>
                </a:r>
                <a14:m>
                  <m:oMath xmlns:m="http://schemas.openxmlformats.org/officeDocument/2006/math">
                    <m:r>
                      <a:rPr kumimoji="1" lang="en-US" altLang="zh-CN" sz="2400" b="0" i="1" smtClean="0">
                        <a:latin typeface="Cambria Math" panose="02040503050406030204" pitchFamily="18" charset="0"/>
                        <a:ea typeface="Arial" charset="0"/>
                        <a:cs typeface="Arial" charset="0"/>
                      </a:rPr>
                      <m:t>𝑂</m:t>
                    </m:r>
                    <m:r>
                      <a:rPr kumimoji="1" lang="en-US" altLang="zh-CN" sz="2400" b="0" i="1" smtClean="0">
                        <a:latin typeface="Cambria Math" panose="02040503050406030204" pitchFamily="18" charset="0"/>
                        <a:ea typeface="Arial" charset="0"/>
                        <a:cs typeface="Arial" charset="0"/>
                      </a:rPr>
                      <m:t>(</m:t>
                    </m:r>
                    <m:r>
                      <a:rPr kumimoji="1" lang="en-US" altLang="zh-CN" sz="2400" b="0" i="1" smtClean="0">
                        <a:latin typeface="Cambria Math" panose="02040503050406030204" pitchFamily="18" charset="0"/>
                        <a:ea typeface="Arial" charset="0"/>
                        <a:cs typeface="Arial" charset="0"/>
                      </a:rPr>
                      <m:t>𝐶</m:t>
                    </m:r>
                    <m:r>
                      <a:rPr kumimoji="1" lang="en-US" altLang="zh-CN" sz="2400" b="0" i="1" smtClean="0">
                        <a:latin typeface="Cambria Math" panose="02040503050406030204" pitchFamily="18" charset="0"/>
                        <a:ea typeface="Arial" charset="0"/>
                        <a:cs typeface="Arial" charset="0"/>
                      </a:rPr>
                      <m:t>)</m:t>
                    </m:r>
                  </m:oMath>
                </a14:m>
                <a:r>
                  <a:rPr kumimoji="1" lang="en-US" altLang="zh-CN" sz="2400" i="1" dirty="0">
                    <a:latin typeface="Arial" charset="0"/>
                    <a:ea typeface="Arial" charset="0"/>
                    <a:cs typeface="Arial" charset="0"/>
                  </a:rPr>
                  <a:t> </a:t>
                </a:r>
                <a:r>
                  <a:rPr kumimoji="1" lang="en-US" altLang="zh-CN" sz="2400" dirty="0">
                    <a:latin typeface="Arial" charset="0"/>
                    <a:ea typeface="Arial" charset="0"/>
                    <a:cs typeface="Arial" charset="0"/>
                  </a:rPr>
                  <a:t>communication complexity</a:t>
                </a:r>
                <a:endParaRPr kumimoji="1" lang="en-US" altLang="zh-CN" sz="2400" i="1" dirty="0">
                  <a:latin typeface="Arial" charset="0"/>
                  <a:ea typeface="Arial" charset="0"/>
                  <a:cs typeface="Arial" charset="0"/>
                </a:endParaRPr>
              </a:p>
            </p:txBody>
          </p:sp>
        </mc:Choice>
        <mc:Fallback xmlns="">
          <p:sp>
            <p:nvSpPr>
              <p:cNvPr id="11" name="文本框 10">
                <a:extLst>
                  <a:ext uri="{FF2B5EF4-FFF2-40B4-BE49-F238E27FC236}">
                    <a16:creationId xmlns:a16="http://schemas.microsoft.com/office/drawing/2014/main" id="{10EDCD65-F1D8-9F47-B3A7-E95DC9AC3852}"/>
                  </a:ext>
                </a:extLst>
              </p:cNvPr>
              <p:cNvSpPr txBox="1">
                <a:spLocks noRot="1" noChangeAspect="1" noMove="1" noResize="1" noEditPoints="1" noAdjustHandles="1" noChangeArrowheads="1" noChangeShapeType="1" noTextEdit="1"/>
              </p:cNvSpPr>
              <p:nvPr/>
            </p:nvSpPr>
            <p:spPr>
              <a:xfrm>
                <a:off x="348137" y="1060839"/>
                <a:ext cx="11476036" cy="577850"/>
              </a:xfrm>
              <a:prstGeom prst="rect">
                <a:avLst/>
              </a:prstGeom>
              <a:blipFill>
                <a:blip r:embed="rId3"/>
                <a:stretch>
                  <a:fillRect l="-773" b="-19149"/>
                </a:stretch>
              </a:blipFill>
            </p:spPr>
            <p:txBody>
              <a:bodyPr/>
              <a:lstStyle/>
              <a:p>
                <a:r>
                  <a:rPr lang="zh-CN" altLang="en-US">
                    <a:noFill/>
                  </a:rPr>
                  <a:t> </a:t>
                </a:r>
              </a:p>
            </p:txBody>
          </p:sp>
        </mc:Fallback>
      </mc:AlternateContent>
      <p:sp>
        <p:nvSpPr>
          <p:cNvPr id="15" name="文本框 14">
            <a:extLst>
              <a:ext uri="{FF2B5EF4-FFF2-40B4-BE49-F238E27FC236}">
                <a16:creationId xmlns:a16="http://schemas.microsoft.com/office/drawing/2014/main" id="{497670D6-51DA-1141-B655-AA284DAD4661}"/>
              </a:ext>
            </a:extLst>
          </p:cNvPr>
          <p:cNvSpPr txBox="1"/>
          <p:nvPr/>
        </p:nvSpPr>
        <p:spPr>
          <a:xfrm>
            <a:off x="357982" y="2972189"/>
            <a:ext cx="11476036" cy="577850"/>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kumimoji="1" lang="en-US" altLang="zh-CN" sz="2400" dirty="0">
                <a:latin typeface="Arial" charset="0"/>
                <a:ea typeface="Arial" charset="0"/>
                <a:cs typeface="Arial" charset="0"/>
              </a:rPr>
              <a:t>Exploring more real-life application scenarios of SIF/MVZK/VRS</a:t>
            </a:r>
            <a:endParaRPr kumimoji="1" lang="en-US" altLang="zh-CN" sz="2400" i="1" dirty="0">
              <a:latin typeface="Arial" charset="0"/>
              <a:ea typeface="Arial" charset="0"/>
              <a:cs typeface="Arial" charset="0"/>
            </a:endParaRPr>
          </a:p>
        </p:txBody>
      </p:sp>
      <p:sp>
        <p:nvSpPr>
          <p:cNvPr id="19" name="文本框 18">
            <a:extLst>
              <a:ext uri="{FF2B5EF4-FFF2-40B4-BE49-F238E27FC236}">
                <a16:creationId xmlns:a16="http://schemas.microsoft.com/office/drawing/2014/main" id="{6BFA3265-DAA5-0D41-89AF-3EF65A043345}"/>
              </a:ext>
            </a:extLst>
          </p:cNvPr>
          <p:cNvSpPr txBox="1"/>
          <p:nvPr/>
        </p:nvSpPr>
        <p:spPr>
          <a:xfrm>
            <a:off x="430666" y="4883539"/>
            <a:ext cx="11476036" cy="577850"/>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kumimoji="1" lang="en-US" altLang="zh-CN" sz="2400" dirty="0">
                <a:latin typeface="Arial" charset="0"/>
                <a:ea typeface="Arial" charset="0"/>
                <a:cs typeface="Arial" charset="0"/>
              </a:rPr>
              <a:t>Revealing connections between SIF and other useful cryptographic primitives</a:t>
            </a:r>
            <a:endParaRPr kumimoji="1" lang="en-US" altLang="zh-CN" sz="2400" i="1" dirty="0">
              <a:latin typeface="Arial" charset="0"/>
              <a:ea typeface="Arial" charset="0"/>
              <a:cs typeface="Arial" charset="0"/>
            </a:endParaRPr>
          </a:p>
        </p:txBody>
      </p:sp>
    </p:spTree>
    <p:extLst>
      <p:ext uri="{BB962C8B-B14F-4D97-AF65-F5344CB8AC3E}">
        <p14:creationId xmlns:p14="http://schemas.microsoft.com/office/powerpoint/2010/main" val="9978428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矩形 90">
            <a:extLst>
              <a:ext uri="{FF2B5EF4-FFF2-40B4-BE49-F238E27FC236}">
                <a16:creationId xmlns:a16="http://schemas.microsoft.com/office/drawing/2014/main" id="{7F442BA9-E3B3-4EAB-BCA1-EE28E3B6FEFE}"/>
              </a:ext>
            </a:extLst>
          </p:cNvPr>
          <p:cNvSpPr/>
          <p:nvPr/>
        </p:nvSpPr>
        <p:spPr>
          <a:xfrm>
            <a:off x="0" y="5102225"/>
            <a:ext cx="12192000" cy="1770063"/>
          </a:xfrm>
          <a:prstGeom prst="rect">
            <a:avLst/>
          </a:prstGeom>
          <a:gradFill>
            <a:gsLst>
              <a:gs pos="0">
                <a:srgbClr val="002A7E"/>
              </a:gs>
              <a:gs pos="100000">
                <a:srgbClr val="00468E"/>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61" name="矩形: 圆角 37">
            <a:extLst>
              <a:ext uri="{FF2B5EF4-FFF2-40B4-BE49-F238E27FC236}">
                <a16:creationId xmlns:a16="http://schemas.microsoft.com/office/drawing/2014/main" id="{4D0B581E-755C-2E4E-B48D-69BF66DE3CE6}"/>
              </a:ext>
            </a:extLst>
          </p:cNvPr>
          <p:cNvSpPr/>
          <p:nvPr/>
        </p:nvSpPr>
        <p:spPr>
          <a:xfrm>
            <a:off x="3011557" y="1809440"/>
            <a:ext cx="6370983" cy="1125054"/>
          </a:xfrm>
          <a:prstGeom prst="roundRect">
            <a:avLst>
              <a:gd name="adj" fmla="val 3397"/>
            </a:avLst>
          </a:prstGeom>
          <a:solidFill>
            <a:schemeClr val="bg1"/>
          </a:solidFill>
          <a:ln w="6350">
            <a:solidFill>
              <a:srgbClr val="0070C0">
                <a:alpha val="28000"/>
              </a:srgbClr>
            </a:solidFill>
          </a:ln>
          <a:effectLst>
            <a:outerShdw blurRad="203200" dist="88900" dir="5400000" sx="96000" sy="96000" algn="t" rotWithShape="0">
              <a:srgbClr val="063078">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dirty="0">
              <a:solidFill>
                <a:prstClr val="white"/>
              </a:solidFill>
              <a:latin typeface="Roboto"/>
            </a:endParaRPr>
          </a:p>
        </p:txBody>
      </p:sp>
      <p:sp>
        <p:nvSpPr>
          <p:cNvPr id="65" name="文本框 18">
            <a:extLst>
              <a:ext uri="{FF2B5EF4-FFF2-40B4-BE49-F238E27FC236}">
                <a16:creationId xmlns:a16="http://schemas.microsoft.com/office/drawing/2014/main" id="{64490304-3EFD-1E40-9987-75BF59EA0A44}"/>
              </a:ext>
            </a:extLst>
          </p:cNvPr>
          <p:cNvSpPr txBox="1"/>
          <p:nvPr/>
        </p:nvSpPr>
        <p:spPr>
          <a:xfrm>
            <a:off x="2040973" y="1946517"/>
            <a:ext cx="8312150" cy="850900"/>
          </a:xfrm>
          <a:prstGeom prst="roundRect">
            <a:avLst/>
          </a:prstGeom>
          <a:noFill/>
          <a:ln w="28575">
            <a:noFill/>
          </a:ln>
        </p:spPr>
        <p:style>
          <a:lnRef idx="2">
            <a:schemeClr val="accent2"/>
          </a:lnRef>
          <a:fillRef idx="1">
            <a:schemeClr val="lt1"/>
          </a:fillRef>
          <a:effectRef idx="0">
            <a:schemeClr val="accent2"/>
          </a:effectRef>
          <a:fontRef idx="minor">
            <a:schemeClr val="dk1"/>
          </a:fontRef>
        </p:style>
        <p:txBody>
          <a:bodyPr anchor="ctr"/>
          <a:lstStyle>
            <a:defPPr>
              <a:defRPr lang="zh-CN"/>
            </a:defPPr>
            <a:lvl1pPr algn="ctr">
              <a:lnSpc>
                <a:spcPct val="130000"/>
              </a:lnSpc>
              <a:defRPr sz="2800" b="1">
                <a:solidFill>
                  <a:srgbClr val="002060"/>
                </a:solidFill>
                <a:latin typeface="微软雅黑" panose="020B0503020204020204" pitchFamily="34" charset="-122"/>
                <a:ea typeface="微软雅黑" panose="020B0503020204020204" pitchFamily="34" charset="-122"/>
                <a:cs typeface="+mn-ea"/>
              </a:defRPr>
            </a:lvl1pPr>
          </a:lstStyle>
          <a:p>
            <a:pPr eaLnBrk="1" fontAlgn="auto" hangingPunct="1">
              <a:lnSpc>
                <a:spcPct val="100000"/>
              </a:lnSpc>
              <a:spcBef>
                <a:spcPts val="0"/>
              </a:spcBef>
              <a:spcAft>
                <a:spcPts val="0"/>
              </a:spcAft>
              <a:defRPr/>
            </a:pPr>
            <a:r>
              <a:rPr lang="en-US" altLang="zh-CN" sz="4400" dirty="0">
                <a:latin typeface="方正粗雅宋_GBK" panose="02000000000000000000" pitchFamily="2" charset="-122"/>
                <a:ea typeface="方正粗雅宋_GBK" panose="02000000000000000000" pitchFamily="2" charset="-122"/>
              </a:rPr>
              <a:t>Thank you!</a:t>
            </a:r>
            <a:endParaRPr lang="zh-CN" altLang="en-US" sz="4400" dirty="0">
              <a:latin typeface="方正粗雅宋_GBK" panose="02000000000000000000" pitchFamily="2" charset="-122"/>
              <a:ea typeface="方正粗雅宋_GBK" panose="02000000000000000000" pitchFamily="2" charset="-122"/>
            </a:endParaRPr>
          </a:p>
        </p:txBody>
      </p:sp>
      <p:sp>
        <p:nvSpPr>
          <p:cNvPr id="2" name="文本框 1">
            <a:extLst>
              <a:ext uri="{FF2B5EF4-FFF2-40B4-BE49-F238E27FC236}">
                <a16:creationId xmlns:a16="http://schemas.microsoft.com/office/drawing/2014/main" id="{C332060F-B873-2240-80A5-24AF16A0E638}"/>
              </a:ext>
            </a:extLst>
          </p:cNvPr>
          <p:cNvSpPr txBox="1"/>
          <p:nvPr/>
        </p:nvSpPr>
        <p:spPr>
          <a:xfrm>
            <a:off x="3249699" y="3075057"/>
            <a:ext cx="6220229" cy="707886"/>
          </a:xfrm>
          <a:prstGeom prst="rect">
            <a:avLst/>
          </a:prstGeom>
          <a:noFill/>
        </p:spPr>
        <p:txBody>
          <a:bodyPr wrap="none" rtlCol="0">
            <a:spAutoFit/>
          </a:bodyPr>
          <a:lstStyle/>
          <a:p>
            <a:pPr algn="ctr"/>
            <a:r>
              <a:rPr kumimoji="1" lang="en-US" altLang="zh-CN" sz="2000" dirty="0">
                <a:latin typeface="Arial" panose="020B0604020202020204" pitchFamily="34" charset="0"/>
                <a:cs typeface="Arial" panose="020B0604020202020204" pitchFamily="34" charset="0"/>
              </a:rPr>
              <a:t>Contact me: </a:t>
            </a:r>
            <a:r>
              <a:rPr kumimoji="1" lang="en-US" altLang="zh-CN" sz="2000" dirty="0" err="1">
                <a:latin typeface="Arial" panose="020B0604020202020204" pitchFamily="34" charset="0"/>
                <a:cs typeface="Arial" panose="020B0604020202020204" pitchFamily="34" charset="0"/>
              </a:rPr>
              <a:t>Zhelei</a:t>
            </a:r>
            <a:r>
              <a:rPr kumimoji="1" lang="en-US" altLang="zh-CN" sz="2000" dirty="0">
                <a:latin typeface="Arial" panose="020B0604020202020204" pitchFamily="34" charset="0"/>
                <a:cs typeface="Arial" panose="020B0604020202020204" pitchFamily="34" charset="0"/>
              </a:rPr>
              <a:t> Zhou, </a:t>
            </a:r>
            <a:r>
              <a:rPr kumimoji="1" lang="en-US" altLang="zh-CN" sz="2000" dirty="0" err="1">
                <a:latin typeface="Arial" panose="020B0604020202020204" pitchFamily="34" charset="0"/>
                <a:cs typeface="Arial" panose="020B0604020202020204" pitchFamily="34" charset="0"/>
              </a:rPr>
              <a:t>zl_zhou@zju.edu.cn</a:t>
            </a:r>
            <a:endParaRPr kumimoji="1" lang="en-US" altLang="zh-CN" sz="2000" dirty="0">
              <a:latin typeface="Arial" panose="020B0604020202020204" pitchFamily="34" charset="0"/>
              <a:cs typeface="Arial" panose="020B0604020202020204" pitchFamily="34" charset="0"/>
            </a:endParaRPr>
          </a:p>
          <a:p>
            <a:pPr algn="ctr"/>
            <a:r>
              <a:rPr kumimoji="1" lang="en-US" altLang="zh-CN" sz="2000" dirty="0" err="1">
                <a:latin typeface="Arial" panose="020B0604020202020204" pitchFamily="34" charset="0"/>
                <a:cs typeface="Arial" panose="020B0604020202020204" pitchFamily="34" charset="0"/>
              </a:rPr>
              <a:t>Eprint</a:t>
            </a:r>
            <a:r>
              <a:rPr kumimoji="1" lang="en-US" altLang="zh-CN" sz="2000" dirty="0">
                <a:latin typeface="Arial" panose="020B0604020202020204" pitchFamily="34" charset="0"/>
                <a:cs typeface="Arial" panose="020B0604020202020204" pitchFamily="34" charset="0"/>
              </a:rPr>
              <a:t> version paper: https://</a:t>
            </a:r>
            <a:r>
              <a:rPr kumimoji="1" lang="en-US" altLang="zh-CN" sz="2000" dirty="0" err="1">
                <a:latin typeface="Arial" panose="020B0604020202020204" pitchFamily="34" charset="0"/>
                <a:cs typeface="Arial" panose="020B0604020202020204" pitchFamily="34" charset="0"/>
              </a:rPr>
              <a:t>eprint.iacr.org</a:t>
            </a:r>
            <a:r>
              <a:rPr kumimoji="1" lang="en-US" altLang="zh-CN" sz="2000" dirty="0">
                <a:latin typeface="Arial" panose="020B0604020202020204" pitchFamily="34" charset="0"/>
                <a:cs typeface="Arial" panose="020B0604020202020204" pitchFamily="34" charset="0"/>
              </a:rPr>
              <a:t>/2024/305</a:t>
            </a:r>
            <a:endParaRPr kumimoji="1" lang="zh-CN" alt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66468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5" name="组合 3">
            <a:extLst>
              <a:ext uri="{FF2B5EF4-FFF2-40B4-BE49-F238E27FC236}">
                <a16:creationId xmlns:a16="http://schemas.microsoft.com/office/drawing/2014/main" id="{A8620B76-98A7-47E6-B7E5-EB9CFB286886}"/>
              </a:ext>
            </a:extLst>
          </p:cNvPr>
          <p:cNvGrpSpPr>
            <a:grpSpLocks/>
          </p:cNvGrpSpPr>
          <p:nvPr/>
        </p:nvGrpSpPr>
        <p:grpSpPr bwMode="auto">
          <a:xfrm>
            <a:off x="0" y="337911"/>
            <a:ext cx="1312863" cy="471488"/>
            <a:chOff x="4831847" y="1415943"/>
            <a:chExt cx="1108990" cy="346728"/>
          </a:xfrm>
        </p:grpSpPr>
        <p:sp>
          <p:nvSpPr>
            <p:cNvPr id="5" name="任意多边形: 形状 4">
              <a:extLst>
                <a:ext uri="{FF2B5EF4-FFF2-40B4-BE49-F238E27FC236}">
                  <a16:creationId xmlns:a16="http://schemas.microsoft.com/office/drawing/2014/main" id="{B8FB2049-1008-4C5F-9771-98BBA7D85EAF}"/>
                </a:ext>
              </a:extLst>
            </p:cNvPr>
            <p:cNvSpPr/>
            <p:nvPr/>
          </p:nvSpPr>
          <p:spPr>
            <a:xfrm>
              <a:off x="4932421" y="1415943"/>
              <a:ext cx="1008416" cy="346728"/>
            </a:xfrm>
            <a:custGeom>
              <a:avLst/>
              <a:gdLst>
                <a:gd name="connsiteX0" fmla="*/ 0 w 1008421"/>
                <a:gd name="connsiteY0" fmla="*/ 0 h 346728"/>
                <a:gd name="connsiteX1" fmla="*/ 858142 w 1008421"/>
                <a:gd name="connsiteY1" fmla="*/ 0 h 346728"/>
                <a:gd name="connsiteX2" fmla="*/ 1008421 w 1008421"/>
                <a:gd name="connsiteY2" fmla="*/ 346728 h 346728"/>
                <a:gd name="connsiteX3" fmla="*/ 0 w 1008421"/>
                <a:gd name="connsiteY3" fmla="*/ 346728 h 346728"/>
              </a:gdLst>
              <a:ahLst/>
              <a:cxnLst>
                <a:cxn ang="0">
                  <a:pos x="connsiteX0" y="connsiteY0"/>
                </a:cxn>
                <a:cxn ang="0">
                  <a:pos x="connsiteX1" y="connsiteY1"/>
                </a:cxn>
                <a:cxn ang="0">
                  <a:pos x="connsiteX2" y="connsiteY2"/>
                </a:cxn>
                <a:cxn ang="0">
                  <a:pos x="connsiteX3" y="connsiteY3"/>
                </a:cxn>
              </a:cxnLst>
              <a:rect l="l" t="t" r="r" b="b"/>
              <a:pathLst>
                <a:path w="1008421" h="346728">
                  <a:moveTo>
                    <a:pt x="0" y="0"/>
                  </a:moveTo>
                  <a:lnTo>
                    <a:pt x="858142" y="0"/>
                  </a:lnTo>
                  <a:lnTo>
                    <a:pt x="1008421" y="346728"/>
                  </a:lnTo>
                  <a:lnTo>
                    <a:pt x="0" y="346728"/>
                  </a:lnTo>
                  <a:close/>
                </a:path>
              </a:pathLst>
            </a:custGeom>
            <a:solidFill>
              <a:srgbClr val="E9BE8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latin typeface="Roboto Regular"/>
                <a:ea typeface="思源黑体 CN Regular"/>
              </a:endParaRPr>
            </a:p>
          </p:txBody>
        </p:sp>
        <p:sp>
          <p:nvSpPr>
            <p:cNvPr id="6" name="任意多边形: 形状 5">
              <a:extLst>
                <a:ext uri="{FF2B5EF4-FFF2-40B4-BE49-F238E27FC236}">
                  <a16:creationId xmlns:a16="http://schemas.microsoft.com/office/drawing/2014/main" id="{A2F16EED-A923-4881-9725-3EA0DF1FEF5A}"/>
                </a:ext>
              </a:extLst>
            </p:cNvPr>
            <p:cNvSpPr/>
            <p:nvPr/>
          </p:nvSpPr>
          <p:spPr>
            <a:xfrm>
              <a:off x="4831847" y="1415943"/>
              <a:ext cx="1008416" cy="346728"/>
            </a:xfrm>
            <a:custGeom>
              <a:avLst/>
              <a:gdLst>
                <a:gd name="connsiteX0" fmla="*/ 0 w 1008421"/>
                <a:gd name="connsiteY0" fmla="*/ 0 h 346728"/>
                <a:gd name="connsiteX1" fmla="*/ 858142 w 1008421"/>
                <a:gd name="connsiteY1" fmla="*/ 0 h 346728"/>
                <a:gd name="connsiteX2" fmla="*/ 1008421 w 1008421"/>
                <a:gd name="connsiteY2" fmla="*/ 346728 h 346728"/>
                <a:gd name="connsiteX3" fmla="*/ 0 w 1008421"/>
                <a:gd name="connsiteY3" fmla="*/ 346728 h 346728"/>
              </a:gdLst>
              <a:ahLst/>
              <a:cxnLst>
                <a:cxn ang="0">
                  <a:pos x="connsiteX0" y="connsiteY0"/>
                </a:cxn>
                <a:cxn ang="0">
                  <a:pos x="connsiteX1" y="connsiteY1"/>
                </a:cxn>
                <a:cxn ang="0">
                  <a:pos x="connsiteX2" y="connsiteY2"/>
                </a:cxn>
                <a:cxn ang="0">
                  <a:pos x="connsiteX3" y="connsiteY3"/>
                </a:cxn>
              </a:cxnLst>
              <a:rect l="l" t="t" r="r" b="b"/>
              <a:pathLst>
                <a:path w="1008421" h="346728">
                  <a:moveTo>
                    <a:pt x="0" y="0"/>
                  </a:moveTo>
                  <a:lnTo>
                    <a:pt x="858142" y="0"/>
                  </a:lnTo>
                  <a:lnTo>
                    <a:pt x="1008421" y="346728"/>
                  </a:lnTo>
                  <a:lnTo>
                    <a:pt x="0" y="346728"/>
                  </a:lnTo>
                  <a:close/>
                </a:path>
              </a:pathLst>
            </a:custGeom>
            <a:gradFill>
              <a:gsLst>
                <a:gs pos="0">
                  <a:srgbClr val="00468E"/>
                </a:gs>
                <a:gs pos="100000">
                  <a:srgbClr val="002A7E"/>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latin typeface="Roboto Regular"/>
                <a:ea typeface="思源黑体 CN Regular"/>
              </a:endParaRPr>
            </a:p>
          </p:txBody>
        </p:sp>
      </p:grpSp>
      <p:cxnSp>
        <p:nvCxnSpPr>
          <p:cNvPr id="62" name="直接连接符 61">
            <a:extLst>
              <a:ext uri="{FF2B5EF4-FFF2-40B4-BE49-F238E27FC236}">
                <a16:creationId xmlns:a16="http://schemas.microsoft.com/office/drawing/2014/main" id="{C6ECD0A2-4899-4D3A-9DA3-2BFF7529ECD9}"/>
              </a:ext>
            </a:extLst>
          </p:cNvPr>
          <p:cNvCxnSpPr>
            <a:cxnSpLocks/>
          </p:cNvCxnSpPr>
          <p:nvPr/>
        </p:nvCxnSpPr>
        <p:spPr>
          <a:xfrm flipV="1">
            <a:off x="184150" y="764989"/>
            <a:ext cx="11640023" cy="33651"/>
          </a:xfrm>
          <a:prstGeom prst="line">
            <a:avLst/>
          </a:prstGeom>
          <a:noFill/>
          <a:ln w="3175">
            <a:gradFill>
              <a:gsLst>
                <a:gs pos="0">
                  <a:srgbClr val="00468E">
                    <a:alpha val="0"/>
                  </a:srgbClr>
                </a:gs>
                <a:gs pos="100000">
                  <a:srgbClr val="00468E"/>
                </a:gs>
              </a:gsLst>
              <a:lin ang="10800000" scaled="0"/>
            </a:gradFill>
          </a:ln>
        </p:spPr>
        <p:style>
          <a:lnRef idx="2">
            <a:schemeClr val="accent1">
              <a:shade val="50000"/>
            </a:schemeClr>
          </a:lnRef>
          <a:fillRef idx="1">
            <a:schemeClr val="accent1"/>
          </a:fillRef>
          <a:effectRef idx="0">
            <a:schemeClr val="accent1"/>
          </a:effectRef>
          <a:fontRef idx="minor">
            <a:schemeClr val="lt1"/>
          </a:fontRef>
        </p:style>
      </p:cxnSp>
      <p:sp>
        <p:nvSpPr>
          <p:cNvPr id="8207" name="文本框 16">
            <a:extLst>
              <a:ext uri="{FF2B5EF4-FFF2-40B4-BE49-F238E27FC236}">
                <a16:creationId xmlns:a16="http://schemas.microsoft.com/office/drawing/2014/main" id="{5363EDE1-E825-4751-B7D3-C23B887494A3}"/>
              </a:ext>
            </a:extLst>
          </p:cNvPr>
          <p:cNvSpPr txBox="1">
            <a:spLocks noChangeArrowheads="1"/>
          </p:cNvSpPr>
          <p:nvPr/>
        </p:nvSpPr>
        <p:spPr bwMode="auto">
          <a:xfrm>
            <a:off x="1331912" y="265113"/>
            <a:ext cx="967354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eaLnBrk="1" hangingPunct="1">
              <a:lnSpc>
                <a:spcPct val="100000"/>
              </a:lnSpc>
              <a:spcBef>
                <a:spcPct val="0"/>
              </a:spcBef>
              <a:buFontTx/>
              <a:buNone/>
            </a:pPr>
            <a:r>
              <a:rPr lang="en-US" altLang="zh-CN" sz="3200" b="1" dirty="0">
                <a:solidFill>
                  <a:srgbClr val="002A7E"/>
                </a:solidFill>
                <a:latin typeface="方正粗雅宋_GBK" pitchFamily="2" charset="-122"/>
                <a:ea typeface="方正粗雅宋_GBK" pitchFamily="2" charset="-122"/>
                <a:cs typeface="阿里巴巴普惠体 Medium" pitchFamily="18" charset="-122"/>
              </a:rPr>
              <a:t>Single Input Functionality (SIF)</a:t>
            </a:r>
            <a:endParaRPr lang="zh-CN" altLang="en-US" sz="3200" b="1" dirty="0">
              <a:solidFill>
                <a:srgbClr val="FF0000"/>
              </a:solidFill>
              <a:latin typeface="方正粗雅宋_GBK" pitchFamily="2" charset="-122"/>
              <a:ea typeface="方正粗雅宋_GBK" pitchFamily="2" charset="-122"/>
              <a:cs typeface="阿里巴巴普惠体 Medium" pitchFamily="18" charset="-122"/>
            </a:endParaRPr>
          </a:p>
        </p:txBody>
      </p:sp>
      <p:sp>
        <p:nvSpPr>
          <p:cNvPr id="2" name="文本框 1"/>
          <p:cNvSpPr txBox="1"/>
          <p:nvPr/>
        </p:nvSpPr>
        <p:spPr>
          <a:xfrm>
            <a:off x="430666" y="690288"/>
            <a:ext cx="11476036" cy="1131848"/>
          </a:xfrm>
          <a:prstGeom prst="rect">
            <a:avLst/>
          </a:prstGeom>
          <a:noFill/>
        </p:spPr>
        <p:txBody>
          <a:bodyPr wrap="square" rtlCol="0">
            <a:spAutoFit/>
          </a:bodyPr>
          <a:lstStyle/>
          <a:p>
            <a:pPr>
              <a:lnSpc>
                <a:spcPct val="150000"/>
              </a:lnSpc>
            </a:pPr>
            <a:r>
              <a:rPr kumimoji="1" lang="en-US" altLang="zh-CN" sz="2400" dirty="0">
                <a:latin typeface="Arial" charset="0"/>
                <a:ea typeface="Arial" charset="0"/>
                <a:cs typeface="Arial" charset="0"/>
              </a:rPr>
              <a:t>Single Input Functionality (SIF) [GIKR02] is a special case of MPC, where only one party has private input.</a:t>
            </a:r>
          </a:p>
        </p:txBody>
      </p:sp>
      <p:sp>
        <p:nvSpPr>
          <p:cNvPr id="12" name="矩形 11"/>
          <p:cNvSpPr/>
          <p:nvPr/>
        </p:nvSpPr>
        <p:spPr>
          <a:xfrm>
            <a:off x="6893136" y="2030089"/>
            <a:ext cx="317500" cy="2485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14" name="图片 13">
            <a:extLst>
              <a:ext uri="{FF2B5EF4-FFF2-40B4-BE49-F238E27FC236}">
                <a16:creationId xmlns:a16="http://schemas.microsoft.com/office/drawing/2014/main" id="{6370BE76-01C6-8F4B-994C-49B4A5EF736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0720" y="2556246"/>
            <a:ext cx="729728" cy="729728"/>
          </a:xfrm>
          <a:prstGeom prst="rect">
            <a:avLst/>
          </a:prstGeom>
        </p:spPr>
      </p:pic>
      <mc:AlternateContent xmlns:mc="http://schemas.openxmlformats.org/markup-compatibility/2006" xmlns:a14="http://schemas.microsoft.com/office/drawing/2010/main">
        <mc:Choice Requires="a14">
          <p:sp>
            <p:nvSpPr>
              <p:cNvPr id="16" name="文本框 15">
                <a:extLst>
                  <a:ext uri="{FF2B5EF4-FFF2-40B4-BE49-F238E27FC236}">
                    <a16:creationId xmlns:a16="http://schemas.microsoft.com/office/drawing/2014/main" id="{D5AE3882-D898-EA4A-94CE-15CF18D62F4D}"/>
                  </a:ext>
                </a:extLst>
              </p:cNvPr>
              <p:cNvSpPr txBox="1"/>
              <p:nvPr/>
            </p:nvSpPr>
            <p:spPr>
              <a:xfrm>
                <a:off x="1245536" y="2522302"/>
                <a:ext cx="937260" cy="3683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𝑥</m:t>
                      </m:r>
                    </m:oMath>
                  </m:oMathPara>
                </a14:m>
                <a:endParaRPr kumimoji="0" lang="zh-CN" altLang="en-US" sz="1800" b="0" i="0" u="none" strike="noStrike" kern="1200" cap="none" spc="0" normalizeH="0" baseline="0" noProof="0" dirty="0">
                  <a:ln>
                    <a:noFill/>
                  </a:ln>
                  <a:solidFill>
                    <a:prstClr val="black"/>
                  </a:solidFill>
                  <a:effectLst/>
                  <a:uLnTx/>
                  <a:uFillTx/>
                  <a:latin typeface="等线"/>
                  <a:ea typeface="等线" panose="02010600030101010101" pitchFamily="2" charset="-122"/>
                  <a:cs typeface="+mn-cs"/>
                </a:endParaRPr>
              </a:p>
            </p:txBody>
          </p:sp>
        </mc:Choice>
        <mc:Fallback xmlns="">
          <p:sp>
            <p:nvSpPr>
              <p:cNvPr id="16" name="文本框 15">
                <a:extLst>
                  <a:ext uri="{FF2B5EF4-FFF2-40B4-BE49-F238E27FC236}">
                    <a16:creationId xmlns:a16="http://schemas.microsoft.com/office/drawing/2014/main" id="{D5AE3882-D898-EA4A-94CE-15CF18D62F4D}"/>
                  </a:ext>
                </a:extLst>
              </p:cNvPr>
              <p:cNvSpPr txBox="1">
                <a:spLocks noRot="1" noChangeAspect="1" noMove="1" noResize="1" noEditPoints="1" noAdjustHandles="1" noChangeArrowheads="1" noChangeShapeType="1" noTextEdit="1"/>
              </p:cNvSpPr>
              <p:nvPr/>
            </p:nvSpPr>
            <p:spPr>
              <a:xfrm>
                <a:off x="1245536" y="2522302"/>
                <a:ext cx="937260" cy="368300"/>
              </a:xfrm>
              <a:prstGeom prst="rect">
                <a:avLst/>
              </a:prstGeom>
              <a:blipFill>
                <a:blip r:embed="rId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 name="文本框 17">
                <a:extLst>
                  <a:ext uri="{FF2B5EF4-FFF2-40B4-BE49-F238E27FC236}">
                    <a16:creationId xmlns:a16="http://schemas.microsoft.com/office/drawing/2014/main" id="{FCE472BA-F213-6A4D-87EB-9709D4FC8C1D}"/>
                  </a:ext>
                </a:extLst>
              </p:cNvPr>
              <p:cNvSpPr txBox="1"/>
              <p:nvPr/>
            </p:nvSpPr>
            <p:spPr>
              <a:xfrm>
                <a:off x="300114" y="3264757"/>
                <a:ext cx="1170940" cy="3700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ea typeface="MS Mincho" charset="0"/>
                          <a:cs typeface="Cambria Math" panose="02040503050406030204" pitchFamily="18" charset="0"/>
                        </a:rPr>
                        <m:t>𝐷</m:t>
                      </m:r>
                    </m:oMath>
                  </m:oMathPara>
                </a14:m>
                <a:endParaRPr kumimoji="0" lang="en-US" altLang="zh-CN" sz="1800" b="0" i="1" u="none" strike="noStrike" kern="1200" cap="none" spc="0" normalizeH="0" baseline="0" noProof="0" dirty="0">
                  <a:ln>
                    <a:noFill/>
                  </a:ln>
                  <a:solidFill>
                    <a:prstClr val="black"/>
                  </a:solidFill>
                  <a:effectLst/>
                  <a:uLnTx/>
                  <a:uFillTx/>
                  <a:latin typeface="Cambria Math" panose="02040503050406030204" pitchFamily="18" charset="0"/>
                  <a:ea typeface="MS Mincho" charset="0"/>
                  <a:cs typeface="Cambria Math" panose="02040503050406030204" pitchFamily="18" charset="0"/>
                </a:endParaRPr>
              </a:p>
            </p:txBody>
          </p:sp>
        </mc:Choice>
        <mc:Fallback xmlns="">
          <p:sp>
            <p:nvSpPr>
              <p:cNvPr id="18" name="文本框 17">
                <a:extLst>
                  <a:ext uri="{FF2B5EF4-FFF2-40B4-BE49-F238E27FC236}">
                    <a16:creationId xmlns:a16="http://schemas.microsoft.com/office/drawing/2014/main" id="{FCE472BA-F213-6A4D-87EB-9709D4FC8C1D}"/>
                  </a:ext>
                </a:extLst>
              </p:cNvPr>
              <p:cNvSpPr txBox="1">
                <a:spLocks noRot="1" noChangeAspect="1" noMove="1" noResize="1" noEditPoints="1" noAdjustHandles="1" noChangeArrowheads="1" noChangeShapeType="1" noTextEdit="1"/>
              </p:cNvSpPr>
              <p:nvPr/>
            </p:nvSpPr>
            <p:spPr>
              <a:xfrm>
                <a:off x="300114" y="3264757"/>
                <a:ext cx="1170940" cy="370038"/>
              </a:xfrm>
              <a:prstGeom prst="rect">
                <a:avLst/>
              </a:prstGeom>
              <a:blipFill>
                <a:blip r:embed="rId8"/>
                <a:stretch>
                  <a:fillRect/>
                </a:stretch>
              </a:blipFill>
            </p:spPr>
            <p:txBody>
              <a:bodyPr/>
              <a:lstStyle/>
              <a:p>
                <a:r>
                  <a:rPr lang="zh-CN" altLang="en-US">
                    <a:noFill/>
                  </a:rPr>
                  <a:t> </a:t>
                </a:r>
              </a:p>
            </p:txBody>
          </p:sp>
        </mc:Fallback>
      </mc:AlternateContent>
      <p:cxnSp>
        <p:nvCxnSpPr>
          <p:cNvPr id="20" name="直接箭头连接符 25">
            <a:extLst>
              <a:ext uri="{FF2B5EF4-FFF2-40B4-BE49-F238E27FC236}">
                <a16:creationId xmlns:a16="http://schemas.microsoft.com/office/drawing/2014/main" id="{11D3E90F-30C6-4B49-8F4E-3987D7015B56}"/>
              </a:ext>
            </a:extLst>
          </p:cNvPr>
          <p:cNvCxnSpPr>
            <a:cxnSpLocks/>
          </p:cNvCxnSpPr>
          <p:nvPr/>
        </p:nvCxnSpPr>
        <p:spPr>
          <a:xfrm flipV="1">
            <a:off x="1324955" y="2881251"/>
            <a:ext cx="738511" cy="6074"/>
          </a:xfrm>
          <a:prstGeom prst="straightConnector1">
            <a:avLst/>
          </a:prstGeom>
          <a:ln w="19050">
            <a:solidFill>
              <a:srgbClr val="00428C"/>
            </a:solidFill>
            <a:tailEnd type="triangle"/>
          </a:ln>
        </p:spPr>
        <p:style>
          <a:lnRef idx="1">
            <a:schemeClr val="dk1"/>
          </a:lnRef>
          <a:fillRef idx="0">
            <a:schemeClr val="dk1"/>
          </a:fillRef>
          <a:effectRef idx="0">
            <a:schemeClr val="dk1"/>
          </a:effectRef>
          <a:fontRef idx="minor">
            <a:schemeClr val="tx1"/>
          </a:fontRef>
        </p:style>
      </p:cxnSp>
      <p:pic>
        <p:nvPicPr>
          <p:cNvPr id="21" name="图片 20">
            <a:extLst>
              <a:ext uri="{FF2B5EF4-FFF2-40B4-BE49-F238E27FC236}">
                <a16:creationId xmlns:a16="http://schemas.microsoft.com/office/drawing/2014/main" id="{D3A026FE-33CA-EE48-8AEB-D17130AD52A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4505961" y="1250612"/>
            <a:ext cx="729728" cy="729728"/>
          </a:xfrm>
          <a:prstGeom prst="rect">
            <a:avLst/>
          </a:prstGeom>
        </p:spPr>
      </p:pic>
      <p:pic>
        <p:nvPicPr>
          <p:cNvPr id="22" name="图片 21">
            <a:extLst>
              <a:ext uri="{FF2B5EF4-FFF2-40B4-BE49-F238E27FC236}">
                <a16:creationId xmlns:a16="http://schemas.microsoft.com/office/drawing/2014/main" id="{053BFFAE-8FB1-784D-9D34-6A75F87B9D1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4505961" y="2364631"/>
            <a:ext cx="729728" cy="729728"/>
          </a:xfrm>
          <a:prstGeom prst="rect">
            <a:avLst/>
          </a:prstGeom>
        </p:spPr>
      </p:pic>
      <p:cxnSp>
        <p:nvCxnSpPr>
          <p:cNvPr id="23" name="直接箭头连接符 25">
            <a:extLst>
              <a:ext uri="{FF2B5EF4-FFF2-40B4-BE49-F238E27FC236}">
                <a16:creationId xmlns:a16="http://schemas.microsoft.com/office/drawing/2014/main" id="{538BEEF6-DAE1-4044-984E-6D82FE5E9DCF}"/>
              </a:ext>
            </a:extLst>
          </p:cNvPr>
          <p:cNvCxnSpPr>
            <a:cxnSpLocks/>
          </p:cNvCxnSpPr>
          <p:nvPr/>
        </p:nvCxnSpPr>
        <p:spPr>
          <a:xfrm flipV="1">
            <a:off x="3901876" y="1808092"/>
            <a:ext cx="442679" cy="1028318"/>
          </a:xfrm>
          <a:prstGeom prst="straightConnector1">
            <a:avLst/>
          </a:prstGeom>
          <a:ln w="19050">
            <a:solidFill>
              <a:srgbClr val="00428C"/>
            </a:solidFill>
            <a:tailEnd type="triangle"/>
          </a:ln>
        </p:spPr>
        <p:style>
          <a:lnRef idx="1">
            <a:schemeClr val="dk1"/>
          </a:lnRef>
          <a:fillRef idx="0">
            <a:schemeClr val="dk1"/>
          </a:fillRef>
          <a:effectRef idx="0">
            <a:schemeClr val="dk1"/>
          </a:effectRef>
          <a:fontRef idx="minor">
            <a:schemeClr val="tx1"/>
          </a:fontRef>
        </p:style>
      </p:cxnSp>
      <p:cxnSp>
        <p:nvCxnSpPr>
          <p:cNvPr id="24" name="直接箭头连接符 25">
            <a:extLst>
              <a:ext uri="{FF2B5EF4-FFF2-40B4-BE49-F238E27FC236}">
                <a16:creationId xmlns:a16="http://schemas.microsoft.com/office/drawing/2014/main" id="{12DB9A40-3987-3848-8D60-449D5996B84E}"/>
              </a:ext>
            </a:extLst>
          </p:cNvPr>
          <p:cNvCxnSpPr>
            <a:cxnSpLocks/>
          </p:cNvCxnSpPr>
          <p:nvPr/>
        </p:nvCxnSpPr>
        <p:spPr>
          <a:xfrm>
            <a:off x="3887412" y="2836410"/>
            <a:ext cx="500095" cy="0"/>
          </a:xfrm>
          <a:prstGeom prst="straightConnector1">
            <a:avLst/>
          </a:prstGeom>
          <a:ln w="19050">
            <a:solidFill>
              <a:srgbClr val="00428C"/>
            </a:solidFill>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6" name="文本框 25">
                <a:extLst>
                  <a:ext uri="{FF2B5EF4-FFF2-40B4-BE49-F238E27FC236}">
                    <a16:creationId xmlns:a16="http://schemas.microsoft.com/office/drawing/2014/main" id="{FB97AE3B-A808-8F40-9564-C8D08D2B9902}"/>
                  </a:ext>
                </a:extLst>
              </p:cNvPr>
              <p:cNvSpPr txBox="1"/>
              <p:nvPr/>
            </p:nvSpPr>
            <p:spPr>
              <a:xfrm>
                <a:off x="3657779" y="1989790"/>
                <a:ext cx="729728" cy="3683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𝑦</m:t>
                      </m:r>
                    </m:oMath>
                  </m:oMathPara>
                </a14:m>
                <a:endParaRPr kumimoji="0" lang="zh-CN" altLang="en-US" sz="1800" b="0" i="0" u="none" strike="noStrike" kern="1200" cap="none" spc="0" normalizeH="0" baseline="0" noProof="0" dirty="0">
                  <a:ln>
                    <a:noFill/>
                  </a:ln>
                  <a:solidFill>
                    <a:prstClr val="black"/>
                  </a:solidFill>
                  <a:effectLst/>
                  <a:uLnTx/>
                  <a:uFillTx/>
                  <a:latin typeface="等线"/>
                  <a:ea typeface="等线" panose="02010600030101010101" pitchFamily="2" charset="-122"/>
                  <a:cs typeface="+mn-cs"/>
                </a:endParaRPr>
              </a:p>
            </p:txBody>
          </p:sp>
        </mc:Choice>
        <mc:Fallback xmlns="">
          <p:sp>
            <p:nvSpPr>
              <p:cNvPr id="26" name="文本框 25">
                <a:extLst>
                  <a:ext uri="{FF2B5EF4-FFF2-40B4-BE49-F238E27FC236}">
                    <a16:creationId xmlns:a16="http://schemas.microsoft.com/office/drawing/2014/main" id="{FB97AE3B-A808-8F40-9564-C8D08D2B9902}"/>
                  </a:ext>
                </a:extLst>
              </p:cNvPr>
              <p:cNvSpPr txBox="1">
                <a:spLocks noRot="1" noChangeAspect="1" noMove="1" noResize="1" noEditPoints="1" noAdjustHandles="1" noChangeArrowheads="1" noChangeShapeType="1" noTextEdit="1"/>
              </p:cNvSpPr>
              <p:nvPr/>
            </p:nvSpPr>
            <p:spPr>
              <a:xfrm>
                <a:off x="3657779" y="1989790"/>
                <a:ext cx="729728" cy="368300"/>
              </a:xfrm>
              <a:prstGeom prst="rect">
                <a:avLst/>
              </a:prstGeom>
              <a:blipFill>
                <a:blip r:embed="rId10"/>
                <a:stretch>
                  <a:fillRect b="-10000"/>
                </a:stretch>
              </a:blipFill>
            </p:spPr>
            <p:txBody>
              <a:bodyPr/>
              <a:lstStyle/>
              <a:p>
                <a:r>
                  <a:rPr lang="zh-CN" altLang="en-US">
                    <a:noFill/>
                  </a:rPr>
                  <a:t> </a:t>
                </a:r>
              </a:p>
            </p:txBody>
          </p:sp>
        </mc:Fallback>
      </mc:AlternateContent>
      <p:sp>
        <p:nvSpPr>
          <p:cNvPr id="28" name="文本框 27">
            <a:extLst>
              <a:ext uri="{FF2B5EF4-FFF2-40B4-BE49-F238E27FC236}">
                <a16:creationId xmlns:a16="http://schemas.microsoft.com/office/drawing/2014/main" id="{78C89DBA-2C33-C443-BC62-FFD02E27878E}"/>
              </a:ext>
            </a:extLst>
          </p:cNvPr>
          <p:cNvSpPr txBox="1"/>
          <p:nvPr/>
        </p:nvSpPr>
        <p:spPr>
          <a:xfrm>
            <a:off x="4534804" y="2937445"/>
            <a:ext cx="640080" cy="4603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a:t>
            </a:r>
          </a:p>
        </p:txBody>
      </p:sp>
      <mc:AlternateContent xmlns:mc="http://schemas.openxmlformats.org/markup-compatibility/2006" xmlns:a14="http://schemas.microsoft.com/office/drawing/2010/main">
        <mc:Choice Requires="a14">
          <p:sp>
            <p:nvSpPr>
              <p:cNvPr id="29" name="文本框 28">
                <a:extLst>
                  <a:ext uri="{FF2B5EF4-FFF2-40B4-BE49-F238E27FC236}">
                    <a16:creationId xmlns:a16="http://schemas.microsoft.com/office/drawing/2014/main" id="{71D7DEEE-C45A-3944-9F7F-825616B222ED}"/>
                  </a:ext>
                </a:extLst>
              </p:cNvPr>
              <p:cNvSpPr txBox="1"/>
              <p:nvPr/>
            </p:nvSpPr>
            <p:spPr>
              <a:xfrm>
                <a:off x="4292666" y="1951319"/>
                <a:ext cx="1170940" cy="3700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ea typeface="MS Mincho" charset="0"/>
                              <a:cs typeface="Cambria Math" panose="02040503050406030204" pitchFamily="18" charset="0"/>
                            </a:rPr>
                          </m:ctrlPr>
                        </m:sSubPr>
                        <m:e>
                          <m: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ea typeface="MS Mincho" charset="0"/>
                              <a:cs typeface="Cambria Math" panose="02040503050406030204" pitchFamily="18" charset="0"/>
                            </a:rPr>
                            <m:t>𝑉</m:t>
                          </m:r>
                        </m:e>
                        <m:sub>
                          <m: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ea typeface="MS Mincho" charset="0"/>
                              <a:cs typeface="Cambria Math" panose="02040503050406030204" pitchFamily="18" charset="0"/>
                            </a:rPr>
                            <m:t>1</m:t>
                          </m:r>
                        </m:sub>
                      </m:sSub>
                    </m:oMath>
                  </m:oMathPara>
                </a14:m>
                <a:endParaRPr kumimoji="0" lang="en-US" altLang="zh-CN" sz="1800" b="0" i="1" u="none" strike="noStrike" kern="1200" cap="none" spc="0" normalizeH="0" baseline="0" noProof="0" dirty="0">
                  <a:ln>
                    <a:noFill/>
                  </a:ln>
                  <a:solidFill>
                    <a:prstClr val="black"/>
                  </a:solidFill>
                  <a:effectLst/>
                  <a:uLnTx/>
                  <a:uFillTx/>
                  <a:latin typeface="Cambria Math" panose="02040503050406030204" pitchFamily="18" charset="0"/>
                  <a:ea typeface="MS Mincho" charset="0"/>
                  <a:cs typeface="Cambria Math" panose="02040503050406030204" pitchFamily="18" charset="0"/>
                </a:endParaRPr>
              </a:p>
            </p:txBody>
          </p:sp>
        </mc:Choice>
        <mc:Fallback xmlns="">
          <p:sp>
            <p:nvSpPr>
              <p:cNvPr id="29" name="文本框 28">
                <a:extLst>
                  <a:ext uri="{FF2B5EF4-FFF2-40B4-BE49-F238E27FC236}">
                    <a16:creationId xmlns:a16="http://schemas.microsoft.com/office/drawing/2014/main" id="{71D7DEEE-C45A-3944-9F7F-825616B222ED}"/>
                  </a:ext>
                </a:extLst>
              </p:cNvPr>
              <p:cNvSpPr txBox="1">
                <a:spLocks noRot="1" noChangeAspect="1" noMove="1" noResize="1" noEditPoints="1" noAdjustHandles="1" noChangeArrowheads="1" noChangeShapeType="1" noTextEdit="1"/>
              </p:cNvSpPr>
              <p:nvPr/>
            </p:nvSpPr>
            <p:spPr>
              <a:xfrm>
                <a:off x="4292666" y="1951319"/>
                <a:ext cx="1170940" cy="370038"/>
              </a:xfrm>
              <a:prstGeom prst="rect">
                <a:avLst/>
              </a:prstGeom>
              <a:blipFill>
                <a:blip r:embed="rId11"/>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0" name="文本框 29">
                <a:extLst>
                  <a:ext uri="{FF2B5EF4-FFF2-40B4-BE49-F238E27FC236}">
                    <a16:creationId xmlns:a16="http://schemas.microsoft.com/office/drawing/2014/main" id="{73263A7C-1954-1643-A57C-B80FA43B5EFF}"/>
                  </a:ext>
                </a:extLst>
              </p:cNvPr>
              <p:cNvSpPr txBox="1"/>
              <p:nvPr/>
            </p:nvSpPr>
            <p:spPr>
              <a:xfrm>
                <a:off x="4232023" y="4160502"/>
                <a:ext cx="129222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𝑉</m:t>
                          </m:r>
                        </m:e>
                        <m:sub>
                          <m: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𝑛</m:t>
                          </m:r>
                        </m:sub>
                      </m:sSub>
                    </m:oMath>
                  </m:oMathPara>
                </a14:m>
                <a:endParaRPr kumimoji="0" lang="en-US" altLang="zh-CN" sz="1800" b="0" i="1" u="none" strike="noStrike" kern="1200" cap="none" spc="0" normalizeH="0" baseline="0" noProof="0" dirty="0">
                  <a:ln>
                    <a:noFill/>
                  </a:ln>
                  <a:solidFill>
                    <a:prstClr val="black"/>
                  </a:solidFill>
                  <a:effectLst/>
                  <a:uLnTx/>
                  <a:uFillTx/>
                  <a:latin typeface="Cambria Math" panose="02040503050406030204" pitchFamily="18" charset="0"/>
                  <a:ea typeface="MS Mincho" charset="0"/>
                  <a:cs typeface="Cambria Math" panose="02040503050406030204" pitchFamily="18" charset="0"/>
                </a:endParaRPr>
              </a:p>
            </p:txBody>
          </p:sp>
        </mc:Choice>
        <mc:Fallback xmlns="">
          <p:sp>
            <p:nvSpPr>
              <p:cNvPr id="30" name="文本框 29">
                <a:extLst>
                  <a:ext uri="{FF2B5EF4-FFF2-40B4-BE49-F238E27FC236}">
                    <a16:creationId xmlns:a16="http://schemas.microsoft.com/office/drawing/2014/main" id="{73263A7C-1954-1643-A57C-B80FA43B5EFF}"/>
                  </a:ext>
                </a:extLst>
              </p:cNvPr>
              <p:cNvSpPr txBox="1">
                <a:spLocks noRot="1" noChangeAspect="1" noMove="1" noResize="1" noEditPoints="1" noAdjustHandles="1" noChangeArrowheads="1" noChangeShapeType="1" noTextEdit="1"/>
              </p:cNvSpPr>
              <p:nvPr/>
            </p:nvSpPr>
            <p:spPr>
              <a:xfrm>
                <a:off x="4232023" y="4160502"/>
                <a:ext cx="1292225" cy="369332"/>
              </a:xfrm>
              <a:prstGeom prst="rect">
                <a:avLst/>
              </a:prstGeom>
              <a:blipFill>
                <a:blip r:embed="rId12"/>
                <a:stretch>
                  <a:fillRect/>
                </a:stretch>
              </a:blipFill>
            </p:spPr>
            <p:txBody>
              <a:bodyPr/>
              <a:lstStyle/>
              <a:p>
                <a:r>
                  <a:rPr lang="zh-CN" altLang="en-US">
                    <a:noFill/>
                  </a:rPr>
                  <a:t> </a:t>
                </a:r>
              </a:p>
            </p:txBody>
          </p:sp>
        </mc:Fallback>
      </mc:AlternateContent>
      <p:grpSp>
        <p:nvGrpSpPr>
          <p:cNvPr id="3" name="组合 2">
            <a:extLst>
              <a:ext uri="{FF2B5EF4-FFF2-40B4-BE49-F238E27FC236}">
                <a16:creationId xmlns:a16="http://schemas.microsoft.com/office/drawing/2014/main" id="{12A666A7-CED9-9840-A6D0-11F85F33E10C}"/>
              </a:ext>
            </a:extLst>
          </p:cNvPr>
          <p:cNvGrpSpPr/>
          <p:nvPr/>
        </p:nvGrpSpPr>
        <p:grpSpPr>
          <a:xfrm>
            <a:off x="2183811" y="2621226"/>
            <a:ext cx="1634490" cy="463550"/>
            <a:chOff x="4571955" y="3807471"/>
            <a:chExt cx="1634490" cy="463550"/>
          </a:xfrm>
        </p:grpSpPr>
        <p:sp>
          <p:nvSpPr>
            <p:cNvPr id="32" name="流程图: 终止 37">
              <a:extLst>
                <a:ext uri="{FF2B5EF4-FFF2-40B4-BE49-F238E27FC236}">
                  <a16:creationId xmlns:a16="http://schemas.microsoft.com/office/drawing/2014/main" id="{0C5A5EAE-578F-2245-9CDC-4162CCE57A7F}"/>
                </a:ext>
              </a:extLst>
            </p:cNvPr>
            <p:cNvSpPr/>
            <p:nvPr/>
          </p:nvSpPr>
          <p:spPr>
            <a:xfrm>
              <a:off x="4571955" y="3807471"/>
              <a:ext cx="1634490" cy="463550"/>
            </a:xfrm>
            <a:prstGeom prst="flowChartTerminator">
              <a:avLst/>
            </a:prstGeom>
            <a:noFill/>
            <a:ln>
              <a:solidFill>
                <a:schemeClr val="tx1"/>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mc:AlternateContent xmlns:mc="http://schemas.openxmlformats.org/markup-compatibility/2006" xmlns:a14="http://schemas.microsoft.com/office/drawing/2010/main">
          <mc:Choice Requires="a14">
            <p:sp>
              <p:nvSpPr>
                <p:cNvPr id="33" name="文本框 32">
                  <a:extLst>
                    <a:ext uri="{FF2B5EF4-FFF2-40B4-BE49-F238E27FC236}">
                      <a16:creationId xmlns:a16="http://schemas.microsoft.com/office/drawing/2014/main" id="{7DCA12E3-F7C7-5E4B-A229-1E228E07C61A}"/>
                    </a:ext>
                  </a:extLst>
                </p:cNvPr>
                <p:cNvSpPr txBox="1"/>
                <p:nvPr/>
              </p:nvSpPr>
              <p:spPr>
                <a:xfrm>
                  <a:off x="4702495" y="3842503"/>
                  <a:ext cx="1292226" cy="368300"/>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𝑦</m:t>
                        </m:r>
                        <m: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𝑓</m:t>
                        </m:r>
                        <m: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𝑥</m:t>
                        </m:r>
                        <m:r>
                          <a:rPr kumimoji="0" lang="en-US" altLang="zh-CN" sz="1800" b="0" i="1" u="none" strike="noStrike" kern="1200" cap="none" spc="0" normalizeH="0" baseline="0" noProof="0">
                            <a:ln>
                              <a:noFill/>
                            </a:ln>
                            <a:solidFill>
                              <a:prstClr val="black"/>
                            </a:solidFill>
                            <a:effectLst/>
                            <a:uLnTx/>
                            <a:uFillTx/>
                            <a:latin typeface="Cambria Math" panose="02040503050406030204" pitchFamily="18" charset="0"/>
                            <a:cs typeface="+mn-cs"/>
                          </a:rPr>
                          <m:t>)</m:t>
                        </m:r>
                      </m:oMath>
                    </m:oMathPara>
                  </a14:m>
                  <a:endParaRPr kumimoji="0" lang="en-US" altLang="zh-CN" sz="1800" b="0" i="1" u="none" strike="noStrike" kern="1200" cap="none" spc="0" normalizeH="0" baseline="0" noProof="0" dirty="0">
                    <a:ln>
                      <a:noFill/>
                    </a:ln>
                    <a:solidFill>
                      <a:prstClr val="black"/>
                    </a:solidFill>
                    <a:effectLst/>
                    <a:uLnTx/>
                    <a:uFillTx/>
                    <a:latin typeface="Cambria Math" panose="02040503050406030204" pitchFamily="18" charset="0"/>
                    <a:ea typeface="等线" panose="02010600030101010101" pitchFamily="2" charset="-122"/>
                    <a:cs typeface="+mn-cs"/>
                  </a:endParaRPr>
                </a:p>
              </p:txBody>
            </p:sp>
          </mc:Choice>
          <mc:Fallback xmlns="">
            <p:sp>
              <p:nvSpPr>
                <p:cNvPr id="33" name="文本框 32">
                  <a:extLst>
                    <a:ext uri="{FF2B5EF4-FFF2-40B4-BE49-F238E27FC236}">
                      <a16:creationId xmlns:a16="http://schemas.microsoft.com/office/drawing/2014/main" id="{7DCA12E3-F7C7-5E4B-A229-1E228E07C61A}"/>
                    </a:ext>
                  </a:extLst>
                </p:cNvPr>
                <p:cNvSpPr txBox="1">
                  <a:spLocks noRot="1" noChangeAspect="1" noMove="1" noResize="1" noEditPoints="1" noAdjustHandles="1" noChangeArrowheads="1" noChangeShapeType="1" noTextEdit="1"/>
                </p:cNvSpPr>
                <p:nvPr/>
              </p:nvSpPr>
              <p:spPr>
                <a:xfrm>
                  <a:off x="4702495" y="3842503"/>
                  <a:ext cx="1292226" cy="368300"/>
                </a:xfrm>
                <a:prstGeom prst="rect">
                  <a:avLst/>
                </a:prstGeom>
                <a:blipFill>
                  <a:blip r:embed="rId13"/>
                  <a:stretch>
                    <a:fillRect b="-13333"/>
                  </a:stretch>
                </a:blipFill>
              </p:spPr>
              <p:txBody>
                <a:bodyPr/>
                <a:lstStyle/>
                <a:p>
                  <a:r>
                    <a:rPr lang="zh-CN" altLang="en-US">
                      <a:noFill/>
                    </a:rPr>
                    <a:t> </a:t>
                  </a:r>
                </a:p>
              </p:txBody>
            </p:sp>
          </mc:Fallback>
        </mc:AlternateContent>
      </p:grpSp>
      <p:pic>
        <p:nvPicPr>
          <p:cNvPr id="34" name="图片 33">
            <a:extLst>
              <a:ext uri="{FF2B5EF4-FFF2-40B4-BE49-F238E27FC236}">
                <a16:creationId xmlns:a16="http://schemas.microsoft.com/office/drawing/2014/main" id="{F32847D2-FC7B-3743-8963-91D6EA21AEB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4513272" y="3398778"/>
            <a:ext cx="729728" cy="729728"/>
          </a:xfrm>
          <a:prstGeom prst="rect">
            <a:avLst/>
          </a:prstGeom>
        </p:spPr>
      </p:pic>
      <p:cxnSp>
        <p:nvCxnSpPr>
          <p:cNvPr id="40" name="直接箭头连接符 25">
            <a:extLst>
              <a:ext uri="{FF2B5EF4-FFF2-40B4-BE49-F238E27FC236}">
                <a16:creationId xmlns:a16="http://schemas.microsoft.com/office/drawing/2014/main" id="{24E10563-85E9-C142-9FED-354781AC973D}"/>
              </a:ext>
            </a:extLst>
          </p:cNvPr>
          <p:cNvCxnSpPr>
            <a:cxnSpLocks/>
          </p:cNvCxnSpPr>
          <p:nvPr/>
        </p:nvCxnSpPr>
        <p:spPr>
          <a:xfrm>
            <a:off x="3901876" y="2836410"/>
            <a:ext cx="485631" cy="1140914"/>
          </a:xfrm>
          <a:prstGeom prst="straightConnector1">
            <a:avLst/>
          </a:prstGeom>
          <a:ln w="19050">
            <a:solidFill>
              <a:srgbClr val="00428C"/>
            </a:solidFill>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42" name="文本框 41">
                <a:extLst>
                  <a:ext uri="{FF2B5EF4-FFF2-40B4-BE49-F238E27FC236}">
                    <a16:creationId xmlns:a16="http://schemas.microsoft.com/office/drawing/2014/main" id="{3190BFFF-8840-1049-B6D4-77213AEBD838}"/>
                  </a:ext>
                </a:extLst>
              </p:cNvPr>
              <p:cNvSpPr txBox="1"/>
              <p:nvPr/>
            </p:nvSpPr>
            <p:spPr>
              <a:xfrm>
                <a:off x="3776233" y="2494138"/>
                <a:ext cx="729728" cy="3683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𝑦</m:t>
                      </m:r>
                    </m:oMath>
                  </m:oMathPara>
                </a14:m>
                <a:endParaRPr kumimoji="0" lang="zh-CN" altLang="en-US" sz="1800" b="0" i="0" u="none" strike="noStrike" kern="1200" cap="none" spc="0" normalizeH="0" baseline="0" noProof="0" dirty="0">
                  <a:ln>
                    <a:noFill/>
                  </a:ln>
                  <a:solidFill>
                    <a:prstClr val="black"/>
                  </a:solidFill>
                  <a:effectLst/>
                  <a:uLnTx/>
                  <a:uFillTx/>
                  <a:latin typeface="等线"/>
                  <a:ea typeface="等线" panose="02010600030101010101" pitchFamily="2" charset="-122"/>
                  <a:cs typeface="+mn-cs"/>
                </a:endParaRPr>
              </a:p>
            </p:txBody>
          </p:sp>
        </mc:Choice>
        <mc:Fallback xmlns="">
          <p:sp>
            <p:nvSpPr>
              <p:cNvPr id="42" name="文本框 41">
                <a:extLst>
                  <a:ext uri="{FF2B5EF4-FFF2-40B4-BE49-F238E27FC236}">
                    <a16:creationId xmlns:a16="http://schemas.microsoft.com/office/drawing/2014/main" id="{3190BFFF-8840-1049-B6D4-77213AEBD838}"/>
                  </a:ext>
                </a:extLst>
              </p:cNvPr>
              <p:cNvSpPr txBox="1">
                <a:spLocks noRot="1" noChangeAspect="1" noMove="1" noResize="1" noEditPoints="1" noAdjustHandles="1" noChangeArrowheads="1" noChangeShapeType="1" noTextEdit="1"/>
              </p:cNvSpPr>
              <p:nvPr/>
            </p:nvSpPr>
            <p:spPr>
              <a:xfrm>
                <a:off x="3776233" y="2494138"/>
                <a:ext cx="729728" cy="368300"/>
              </a:xfrm>
              <a:prstGeom prst="rect">
                <a:avLst/>
              </a:prstGeom>
              <a:blipFill>
                <a:blip r:embed="rId14"/>
                <a:stretch>
                  <a:fillRect b="-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3" name="文本框 42">
                <a:extLst>
                  <a:ext uri="{FF2B5EF4-FFF2-40B4-BE49-F238E27FC236}">
                    <a16:creationId xmlns:a16="http://schemas.microsoft.com/office/drawing/2014/main" id="{6BFE79B5-4976-944C-BA8E-BFBBFA61060E}"/>
                  </a:ext>
                </a:extLst>
              </p:cNvPr>
              <p:cNvSpPr txBox="1"/>
              <p:nvPr/>
            </p:nvSpPr>
            <p:spPr>
              <a:xfrm>
                <a:off x="3632554" y="3235126"/>
                <a:ext cx="729728" cy="3683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𝑦</m:t>
                      </m:r>
                    </m:oMath>
                  </m:oMathPara>
                </a14:m>
                <a:endParaRPr kumimoji="0" lang="zh-CN" altLang="en-US" sz="1800" b="0" i="0" u="none" strike="noStrike" kern="1200" cap="none" spc="0" normalizeH="0" baseline="0" noProof="0" dirty="0">
                  <a:ln>
                    <a:noFill/>
                  </a:ln>
                  <a:solidFill>
                    <a:prstClr val="black"/>
                  </a:solidFill>
                  <a:effectLst/>
                  <a:uLnTx/>
                  <a:uFillTx/>
                  <a:latin typeface="等线"/>
                  <a:ea typeface="等线" panose="02010600030101010101" pitchFamily="2" charset="-122"/>
                  <a:cs typeface="+mn-cs"/>
                </a:endParaRPr>
              </a:p>
            </p:txBody>
          </p:sp>
        </mc:Choice>
        <mc:Fallback xmlns="">
          <p:sp>
            <p:nvSpPr>
              <p:cNvPr id="43" name="文本框 42">
                <a:extLst>
                  <a:ext uri="{FF2B5EF4-FFF2-40B4-BE49-F238E27FC236}">
                    <a16:creationId xmlns:a16="http://schemas.microsoft.com/office/drawing/2014/main" id="{6BFE79B5-4976-944C-BA8E-BFBBFA61060E}"/>
                  </a:ext>
                </a:extLst>
              </p:cNvPr>
              <p:cNvSpPr txBox="1">
                <a:spLocks noRot="1" noChangeAspect="1" noMove="1" noResize="1" noEditPoints="1" noAdjustHandles="1" noChangeArrowheads="1" noChangeShapeType="1" noTextEdit="1"/>
              </p:cNvSpPr>
              <p:nvPr/>
            </p:nvSpPr>
            <p:spPr>
              <a:xfrm>
                <a:off x="3632554" y="3235126"/>
                <a:ext cx="729728" cy="368300"/>
              </a:xfrm>
              <a:prstGeom prst="rect">
                <a:avLst/>
              </a:prstGeom>
              <a:blipFill>
                <a:blip r:embed="rId10"/>
                <a:stretch>
                  <a:fillRect b="-10000"/>
                </a:stretch>
              </a:blipFill>
            </p:spPr>
            <p:txBody>
              <a:bodyPr/>
              <a:lstStyle/>
              <a:p>
                <a:r>
                  <a:rPr lang="zh-CN" altLang="en-US">
                    <a:noFill/>
                  </a:rPr>
                  <a:t> </a:t>
                </a:r>
              </a:p>
            </p:txBody>
          </p:sp>
        </mc:Fallback>
      </mc:AlternateContent>
      <p:sp>
        <p:nvSpPr>
          <p:cNvPr id="35" name="右箭头 34">
            <a:extLst>
              <a:ext uri="{FF2B5EF4-FFF2-40B4-BE49-F238E27FC236}">
                <a16:creationId xmlns:a16="http://schemas.microsoft.com/office/drawing/2014/main" id="{ED6B5A85-EA04-094D-BD1D-55E2CC40502C}"/>
              </a:ext>
            </a:extLst>
          </p:cNvPr>
          <p:cNvSpPr/>
          <p:nvPr/>
        </p:nvSpPr>
        <p:spPr>
          <a:xfrm rot="20250117">
            <a:off x="6441009" y="1568761"/>
            <a:ext cx="283029" cy="7156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5" name="右箭头 44">
            <a:extLst>
              <a:ext uri="{FF2B5EF4-FFF2-40B4-BE49-F238E27FC236}">
                <a16:creationId xmlns:a16="http://schemas.microsoft.com/office/drawing/2014/main" id="{934852FD-E4F8-9145-8CEA-44FCF0E16A3D}"/>
              </a:ext>
            </a:extLst>
          </p:cNvPr>
          <p:cNvSpPr/>
          <p:nvPr/>
        </p:nvSpPr>
        <p:spPr>
          <a:xfrm rot="1135178">
            <a:off x="6446575" y="3316689"/>
            <a:ext cx="283029" cy="7156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6" name="PA-矩形: 圆角 37">
            <a:extLst>
              <a:ext uri="{FF2B5EF4-FFF2-40B4-BE49-F238E27FC236}">
                <a16:creationId xmlns:a16="http://schemas.microsoft.com/office/drawing/2014/main" id="{B9AA55BD-AFBC-904B-B824-25C733F59B83}"/>
              </a:ext>
            </a:extLst>
          </p:cNvPr>
          <p:cNvSpPr/>
          <p:nvPr>
            <p:custDataLst>
              <p:tags r:id="rId1"/>
            </p:custDataLst>
          </p:nvPr>
        </p:nvSpPr>
        <p:spPr>
          <a:xfrm>
            <a:off x="7390962" y="1374826"/>
            <a:ext cx="3600000" cy="866531"/>
          </a:xfrm>
          <a:prstGeom prst="roundRect">
            <a:avLst>
              <a:gd name="adj" fmla="val 3397"/>
            </a:avLst>
          </a:prstGeom>
          <a:solidFill>
            <a:schemeClr val="accent1">
              <a:lumMod val="75000"/>
            </a:schemeClr>
          </a:solidFill>
          <a:ln w="6350">
            <a:solidFill>
              <a:srgbClr val="0070C0">
                <a:alpha val="28000"/>
              </a:srgbClr>
            </a:solidFill>
          </a:ln>
          <a:effectLst>
            <a:outerShdw blurRad="203200" dist="88900" dir="5400000" sx="96000" sy="96000" algn="t" rotWithShape="0">
              <a:srgbClr val="063078">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prstClr val="white"/>
                </a:solidFill>
                <a:effectLst/>
                <a:uLnTx/>
                <a:uFillTx/>
                <a:latin typeface="微软雅黑"/>
                <a:ea typeface="微软雅黑"/>
                <a:cs typeface="+mn-ea"/>
              </a:rPr>
              <a:t>Multi-Verifier Zero-Knowledge (MVZK)</a:t>
            </a:r>
            <a:endParaRPr kumimoji="0" lang="zh-CN" altLang="en-US" sz="2400" b="1" i="0" u="none" strike="noStrike" kern="1200" cap="none" spc="0" normalizeH="0" baseline="0" noProof="0" dirty="0">
              <a:ln>
                <a:noFill/>
              </a:ln>
              <a:solidFill>
                <a:prstClr val="white"/>
              </a:solidFill>
              <a:effectLst/>
              <a:uLnTx/>
              <a:uFillTx/>
              <a:latin typeface="微软雅黑"/>
              <a:ea typeface="微软雅黑"/>
              <a:cs typeface="+mn-ea"/>
            </a:endParaRPr>
          </a:p>
        </p:txBody>
      </p:sp>
      <p:sp>
        <p:nvSpPr>
          <p:cNvPr id="47" name="PA-矩形: 圆角 37">
            <a:extLst>
              <a:ext uri="{FF2B5EF4-FFF2-40B4-BE49-F238E27FC236}">
                <a16:creationId xmlns:a16="http://schemas.microsoft.com/office/drawing/2014/main" id="{380C49B4-9FF9-7F45-BB43-8255BC28E1D3}"/>
              </a:ext>
            </a:extLst>
          </p:cNvPr>
          <p:cNvSpPr/>
          <p:nvPr>
            <p:custDataLst>
              <p:tags r:id="rId2"/>
            </p:custDataLst>
          </p:nvPr>
        </p:nvSpPr>
        <p:spPr>
          <a:xfrm>
            <a:off x="7390962" y="3465268"/>
            <a:ext cx="3600000" cy="866531"/>
          </a:xfrm>
          <a:prstGeom prst="roundRect">
            <a:avLst>
              <a:gd name="adj" fmla="val 3397"/>
            </a:avLst>
          </a:prstGeom>
          <a:solidFill>
            <a:schemeClr val="accent1">
              <a:lumMod val="75000"/>
            </a:schemeClr>
          </a:solidFill>
          <a:ln w="6350">
            <a:solidFill>
              <a:srgbClr val="0070C0">
                <a:alpha val="28000"/>
              </a:srgbClr>
            </a:solidFill>
          </a:ln>
          <a:effectLst>
            <a:outerShdw blurRad="203200" dist="88900" dir="5400000" sx="96000" sy="96000" algn="t" rotWithShape="0">
              <a:srgbClr val="063078">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prstClr val="white"/>
                </a:solidFill>
                <a:effectLst/>
                <a:uLnTx/>
                <a:uFillTx/>
                <a:latin typeface="微软雅黑"/>
                <a:ea typeface="微软雅黑"/>
                <a:cs typeface="+mn-ea"/>
              </a:rPr>
              <a:t>Verifiable Relation Sharing (VRS)</a:t>
            </a:r>
            <a:endParaRPr kumimoji="0" lang="zh-CN" altLang="en-US" sz="2400" b="1" i="0" u="none" strike="noStrike" kern="1200" cap="none" spc="0" normalizeH="0" baseline="0" noProof="0" dirty="0">
              <a:ln>
                <a:noFill/>
              </a:ln>
              <a:solidFill>
                <a:prstClr val="white"/>
              </a:solidFill>
              <a:effectLst/>
              <a:uLnTx/>
              <a:uFillTx/>
              <a:latin typeface="微软雅黑"/>
              <a:ea typeface="微软雅黑"/>
              <a:cs typeface="+mn-ea"/>
            </a:endParaRPr>
          </a:p>
        </p:txBody>
      </p:sp>
      <p:grpSp>
        <p:nvGrpSpPr>
          <p:cNvPr id="36" name="组合 35">
            <a:extLst>
              <a:ext uri="{FF2B5EF4-FFF2-40B4-BE49-F238E27FC236}">
                <a16:creationId xmlns:a16="http://schemas.microsoft.com/office/drawing/2014/main" id="{2F417930-F143-F94B-ADE8-4BD0E0D34A60}"/>
              </a:ext>
            </a:extLst>
          </p:cNvPr>
          <p:cNvGrpSpPr/>
          <p:nvPr/>
        </p:nvGrpSpPr>
        <p:grpSpPr>
          <a:xfrm>
            <a:off x="2123829" y="4506797"/>
            <a:ext cx="7346262" cy="1712254"/>
            <a:chOff x="1768359" y="4773792"/>
            <a:chExt cx="7346262" cy="1712254"/>
          </a:xfrm>
        </p:grpSpPr>
        <mc:AlternateContent xmlns:mc="http://schemas.openxmlformats.org/markup-compatibility/2006" xmlns:a14="http://schemas.microsoft.com/office/drawing/2010/main">
          <mc:Choice Requires="a14">
            <p:sp>
              <p:nvSpPr>
                <p:cNvPr id="37" name="文本框 36">
                  <a:extLst>
                    <a:ext uri="{FF2B5EF4-FFF2-40B4-BE49-F238E27FC236}">
                      <a16:creationId xmlns:a16="http://schemas.microsoft.com/office/drawing/2014/main" id="{5B7A5F41-445F-FC41-BF47-A46DC452FAD3}"/>
                    </a:ext>
                  </a:extLst>
                </p:cNvPr>
                <p:cNvSpPr txBox="1"/>
                <p:nvPr/>
              </p:nvSpPr>
              <p:spPr>
                <a:xfrm>
                  <a:off x="2047488" y="5249358"/>
                  <a:ext cx="7067133" cy="1131848"/>
                </a:xfrm>
                <a:prstGeom prst="rect">
                  <a:avLst/>
                </a:prstGeom>
                <a:noFill/>
              </p:spPr>
              <p:txBody>
                <a:bodyPr wrap="square" rtlCol="0">
                  <a:spAutoFit/>
                </a:bodyPr>
                <a:lstStyle/>
                <a:p>
                  <a:pPr marL="285750" indent="-285750">
                    <a:lnSpc>
                      <a:spcPct val="150000"/>
                    </a:lnSpc>
                    <a:buFont typeface="Arial" charset="0"/>
                    <a:buChar char="•"/>
                  </a:pPr>
                  <a:r>
                    <a:rPr kumimoji="1" lang="en-US" altLang="zh-CN" sz="2400" dirty="0">
                      <a:latin typeface="Arial" charset="0"/>
                      <a:ea typeface="Arial" charset="0"/>
                      <a:cs typeface="Arial" charset="0"/>
                    </a:rPr>
                    <a:t>Completeness: Each </a:t>
                  </a:r>
                  <a14:m>
                    <m:oMath xmlns:m="http://schemas.openxmlformats.org/officeDocument/2006/math">
                      <m:sSub>
                        <m:sSubPr>
                          <m:ctrlPr>
                            <a:rPr lang="en-US" altLang="zh-CN" sz="2400" i="1">
                              <a:solidFill>
                                <a:prstClr val="black"/>
                              </a:solidFill>
                              <a:latin typeface="Cambria Math" panose="02040503050406030204" pitchFamily="18" charset="0"/>
                              <a:ea typeface="MS Mincho" charset="0"/>
                              <a:cs typeface="Cambria Math" panose="02040503050406030204" pitchFamily="18" charset="0"/>
                            </a:rPr>
                          </m:ctrlPr>
                        </m:sSubPr>
                        <m:e>
                          <m:r>
                            <a:rPr lang="en-US" altLang="zh-CN" sz="2400" i="1">
                              <a:solidFill>
                                <a:prstClr val="black"/>
                              </a:solidFill>
                              <a:latin typeface="Cambria Math" panose="02040503050406030204" pitchFamily="18" charset="0"/>
                              <a:ea typeface="MS Mincho" charset="0"/>
                              <a:cs typeface="Cambria Math" panose="02040503050406030204" pitchFamily="18" charset="0"/>
                            </a:rPr>
                            <m:t>𝑉</m:t>
                          </m:r>
                        </m:e>
                        <m:sub>
                          <m:r>
                            <a:rPr lang="en-US" altLang="zh-CN" sz="2400" b="0" i="1" smtClean="0">
                              <a:solidFill>
                                <a:prstClr val="black"/>
                              </a:solidFill>
                              <a:latin typeface="Cambria Math" panose="02040503050406030204" pitchFamily="18" charset="0"/>
                              <a:ea typeface="MS Mincho" charset="0"/>
                              <a:cs typeface="Cambria Math" panose="02040503050406030204" pitchFamily="18" charset="0"/>
                            </a:rPr>
                            <m:t>𝑖</m:t>
                          </m:r>
                        </m:sub>
                      </m:sSub>
                      <m:r>
                        <a:rPr lang="en-US" altLang="zh-CN" sz="2400" i="1">
                          <a:solidFill>
                            <a:prstClr val="black"/>
                          </a:solidFill>
                          <a:latin typeface="Cambria Math" panose="02040503050406030204" pitchFamily="18" charset="0"/>
                          <a:ea typeface="MS Mincho" charset="0"/>
                          <a:cs typeface="Cambria Math" panose="02040503050406030204" pitchFamily="18" charset="0"/>
                        </a:rPr>
                        <m:t> </m:t>
                      </m:r>
                    </m:oMath>
                  </a14:m>
                  <a:r>
                    <a:rPr kumimoji="1" lang="en-US" altLang="zh-CN" sz="2400" dirty="0">
                      <a:latin typeface="Arial" charset="0"/>
                      <a:ea typeface="Arial" charset="0"/>
                      <a:cs typeface="Arial" charset="0"/>
                    </a:rPr>
                    <a:t>will get </a:t>
                  </a:r>
                  <a14:m>
                    <m:oMath xmlns:m="http://schemas.openxmlformats.org/officeDocument/2006/math">
                      <m:r>
                        <a:rPr kumimoji="1" lang="en-US" altLang="zh-CN" sz="2400" b="0" i="1" smtClean="0">
                          <a:latin typeface="Cambria Math" panose="02040503050406030204" pitchFamily="18" charset="0"/>
                          <a:ea typeface="Arial" charset="0"/>
                          <a:cs typeface="Arial" charset="0"/>
                        </a:rPr>
                        <m:t>𝑦</m:t>
                      </m:r>
                      <m:r>
                        <a:rPr kumimoji="1" lang="en-US" altLang="zh-CN" sz="2400" b="0" i="1" smtClean="0">
                          <a:latin typeface="Cambria Math" panose="02040503050406030204" pitchFamily="18" charset="0"/>
                          <a:ea typeface="Arial" charset="0"/>
                          <a:cs typeface="Arial" charset="0"/>
                        </a:rPr>
                        <m:t>=</m:t>
                      </m:r>
                      <m:r>
                        <a:rPr kumimoji="1" lang="en-US" altLang="zh-CN" sz="2400" b="0" i="1" smtClean="0">
                          <a:latin typeface="Cambria Math" panose="02040503050406030204" pitchFamily="18" charset="0"/>
                          <a:ea typeface="Arial" charset="0"/>
                          <a:cs typeface="Arial" charset="0"/>
                        </a:rPr>
                        <m:t>𝑓</m:t>
                      </m:r>
                      <m:r>
                        <a:rPr kumimoji="1" lang="en-US" altLang="zh-CN" sz="2400" b="0" i="1" smtClean="0">
                          <a:latin typeface="Cambria Math" panose="02040503050406030204" pitchFamily="18" charset="0"/>
                          <a:ea typeface="Arial" charset="0"/>
                          <a:cs typeface="Arial" charset="0"/>
                        </a:rPr>
                        <m:t>(</m:t>
                      </m:r>
                      <m:r>
                        <a:rPr kumimoji="1" lang="en-US" altLang="zh-CN" sz="2400" b="0" i="1" smtClean="0">
                          <a:latin typeface="Cambria Math" panose="02040503050406030204" pitchFamily="18" charset="0"/>
                          <a:ea typeface="Arial" charset="0"/>
                          <a:cs typeface="Arial" charset="0"/>
                        </a:rPr>
                        <m:t>𝑥</m:t>
                      </m:r>
                      <m:r>
                        <a:rPr kumimoji="1" lang="en-US" altLang="zh-CN" sz="2400" b="0" i="1" smtClean="0">
                          <a:latin typeface="Cambria Math" panose="02040503050406030204" pitchFamily="18" charset="0"/>
                          <a:ea typeface="Arial" charset="0"/>
                          <a:cs typeface="Arial" charset="0"/>
                        </a:rPr>
                        <m:t>)</m:t>
                      </m:r>
                    </m:oMath>
                  </a14:m>
                  <a:endParaRPr kumimoji="1" lang="en-US" altLang="zh-CN" sz="2400" dirty="0">
                    <a:latin typeface="Arial" charset="0"/>
                    <a:ea typeface="Arial" charset="0"/>
                    <a:cs typeface="Arial" charset="0"/>
                  </a:endParaRPr>
                </a:p>
                <a:p>
                  <a:pPr marL="285750" indent="-285750">
                    <a:lnSpc>
                      <a:spcPct val="150000"/>
                    </a:lnSpc>
                    <a:buFont typeface="Arial" charset="0"/>
                    <a:buChar char="•"/>
                  </a:pPr>
                  <a:r>
                    <a:rPr kumimoji="1" lang="en-US" altLang="zh-CN" sz="2400" dirty="0">
                      <a:latin typeface="Arial" charset="0"/>
                      <a:ea typeface="Arial" charset="0"/>
                      <a:cs typeface="Arial" charset="0"/>
                    </a:rPr>
                    <a:t>Privacy: </a:t>
                  </a:r>
                  <a14:m>
                    <m:oMath xmlns:m="http://schemas.openxmlformats.org/officeDocument/2006/math">
                      <m:sSub>
                        <m:sSubPr>
                          <m:ctrlPr>
                            <a:rPr kumimoji="1" lang="en-US" altLang="zh-CN" sz="2400" b="0" i="1" smtClean="0">
                              <a:latin typeface="Cambria Math" panose="02040503050406030204" pitchFamily="18" charset="0"/>
                              <a:ea typeface="Arial" charset="0"/>
                              <a:cs typeface="Arial" charset="0"/>
                            </a:rPr>
                          </m:ctrlPr>
                        </m:sSubPr>
                        <m:e>
                          <m:r>
                            <a:rPr kumimoji="1" lang="en-US" altLang="zh-CN" sz="2400" b="0" i="1" smtClean="0">
                              <a:latin typeface="Cambria Math" panose="02040503050406030204" pitchFamily="18" charset="0"/>
                              <a:ea typeface="Arial" charset="0"/>
                              <a:cs typeface="Arial" charset="0"/>
                            </a:rPr>
                            <m:t>𝑉</m:t>
                          </m:r>
                        </m:e>
                        <m:sub>
                          <m:r>
                            <a:rPr kumimoji="1" lang="en-US" altLang="zh-CN" sz="2400" b="0" i="1" smtClean="0">
                              <a:latin typeface="Cambria Math" panose="02040503050406030204" pitchFamily="18" charset="0"/>
                              <a:ea typeface="Arial" charset="0"/>
                              <a:cs typeface="Arial" charset="0"/>
                            </a:rPr>
                            <m:t>𝑖</m:t>
                          </m:r>
                        </m:sub>
                      </m:sSub>
                    </m:oMath>
                  </a14:m>
                  <a:r>
                    <a:rPr kumimoji="1" lang="en-US" altLang="zh-CN" sz="2400" dirty="0">
                      <a:latin typeface="Arial" charset="0"/>
                      <a:ea typeface="Arial" charset="0"/>
                      <a:cs typeface="Arial" charset="0"/>
                    </a:rPr>
                    <a:t> cannot learn anything</a:t>
                  </a:r>
                  <a:r>
                    <a:rPr kumimoji="1" lang="zh-CN" altLang="en-US" sz="2400" dirty="0">
                      <a:latin typeface="Arial" charset="0"/>
                      <a:ea typeface="Arial" charset="0"/>
                      <a:cs typeface="Arial" charset="0"/>
                    </a:rPr>
                    <a:t> </a:t>
                  </a:r>
                  <a:r>
                    <a:rPr kumimoji="1" lang="en-US" altLang="zh-CN" sz="2400" dirty="0">
                      <a:latin typeface="Arial" charset="0"/>
                      <a:ea typeface="Arial" charset="0"/>
                      <a:cs typeface="Arial" charset="0"/>
                    </a:rPr>
                    <a:t>beyond </a:t>
                  </a:r>
                  <a14:m>
                    <m:oMath xmlns:m="http://schemas.openxmlformats.org/officeDocument/2006/math">
                      <m:r>
                        <a:rPr kumimoji="1" lang="en-US" altLang="zh-CN" sz="2400" b="0" i="1" smtClean="0">
                          <a:latin typeface="Cambria Math" panose="02040503050406030204" pitchFamily="18" charset="0"/>
                          <a:ea typeface="Arial" charset="0"/>
                          <a:cs typeface="Arial" charset="0"/>
                        </a:rPr>
                        <m:t>𝑓</m:t>
                      </m:r>
                      <m:r>
                        <a:rPr kumimoji="1" lang="en-US" altLang="zh-CN" sz="2400" b="0" i="1" smtClean="0">
                          <a:latin typeface="Cambria Math" panose="02040503050406030204" pitchFamily="18" charset="0"/>
                          <a:ea typeface="Arial" charset="0"/>
                          <a:cs typeface="Arial" charset="0"/>
                        </a:rPr>
                        <m:t>(</m:t>
                      </m:r>
                      <m:r>
                        <a:rPr kumimoji="1" lang="en-US" altLang="zh-CN" sz="2400" b="0" i="1" smtClean="0">
                          <a:latin typeface="Cambria Math" panose="02040503050406030204" pitchFamily="18" charset="0"/>
                          <a:ea typeface="Arial" charset="0"/>
                          <a:cs typeface="Arial" charset="0"/>
                        </a:rPr>
                        <m:t>𝑥</m:t>
                      </m:r>
                      <m:r>
                        <a:rPr kumimoji="1" lang="en-US" altLang="zh-CN" sz="2400" b="0" i="1" smtClean="0">
                          <a:latin typeface="Cambria Math" panose="02040503050406030204" pitchFamily="18" charset="0"/>
                          <a:ea typeface="Arial" charset="0"/>
                          <a:cs typeface="Arial" charset="0"/>
                        </a:rPr>
                        <m:t>)</m:t>
                      </m:r>
                    </m:oMath>
                  </a14:m>
                  <a:endParaRPr kumimoji="1" lang="en-US" altLang="zh-CN" sz="2400" dirty="0">
                    <a:latin typeface="Arial" charset="0"/>
                    <a:ea typeface="Arial" charset="0"/>
                    <a:cs typeface="Arial" charset="0"/>
                  </a:endParaRPr>
                </a:p>
              </p:txBody>
            </p:sp>
          </mc:Choice>
          <mc:Fallback xmlns="">
            <p:sp>
              <p:nvSpPr>
                <p:cNvPr id="37" name="文本框 36">
                  <a:extLst>
                    <a:ext uri="{FF2B5EF4-FFF2-40B4-BE49-F238E27FC236}">
                      <a16:creationId xmlns:a16="http://schemas.microsoft.com/office/drawing/2014/main" id="{5B7A5F41-445F-FC41-BF47-A46DC452FAD3}"/>
                    </a:ext>
                  </a:extLst>
                </p:cNvPr>
                <p:cNvSpPr txBox="1">
                  <a:spLocks noRot="1" noChangeAspect="1" noMove="1" noResize="1" noEditPoints="1" noAdjustHandles="1" noChangeArrowheads="1" noChangeShapeType="1" noTextEdit="1"/>
                </p:cNvSpPr>
                <p:nvPr/>
              </p:nvSpPr>
              <p:spPr>
                <a:xfrm>
                  <a:off x="2047488" y="5249358"/>
                  <a:ext cx="7067133" cy="1131848"/>
                </a:xfrm>
                <a:prstGeom prst="rect">
                  <a:avLst/>
                </a:prstGeom>
                <a:blipFill>
                  <a:blip r:embed="rId16"/>
                  <a:stretch>
                    <a:fillRect l="-1075" b="-11111"/>
                  </a:stretch>
                </a:blipFill>
              </p:spPr>
              <p:txBody>
                <a:bodyPr/>
                <a:lstStyle/>
                <a:p>
                  <a:r>
                    <a:rPr lang="zh-CN" altLang="en-US">
                      <a:noFill/>
                    </a:rPr>
                    <a:t> </a:t>
                  </a:r>
                </a:p>
              </p:txBody>
            </p:sp>
          </mc:Fallback>
        </mc:AlternateContent>
        <p:sp>
          <p:nvSpPr>
            <p:cNvPr id="38" name="Rounded Rectangle 5">
              <a:extLst>
                <a:ext uri="{FF2B5EF4-FFF2-40B4-BE49-F238E27FC236}">
                  <a16:creationId xmlns:a16="http://schemas.microsoft.com/office/drawing/2014/main" id="{59420258-46E8-D544-8E8A-358BA98B75B7}"/>
                </a:ext>
              </a:extLst>
            </p:cNvPr>
            <p:cNvSpPr/>
            <p:nvPr/>
          </p:nvSpPr>
          <p:spPr>
            <a:xfrm>
              <a:off x="1768359" y="5066180"/>
              <a:ext cx="7067133" cy="1419866"/>
            </a:xfrm>
            <a:prstGeom prst="roundRect">
              <a:avLst/>
            </a:prstGeom>
            <a:noFill/>
            <a:ln w="19050">
              <a:solidFill>
                <a:srgbClr val="2F5597"/>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sp>
          <p:nvSpPr>
            <p:cNvPr id="39" name="PA-矩形: 圆角 37">
              <a:extLst>
                <a:ext uri="{FF2B5EF4-FFF2-40B4-BE49-F238E27FC236}">
                  <a16:creationId xmlns:a16="http://schemas.microsoft.com/office/drawing/2014/main" id="{D1D05136-F150-2144-A0DC-4FF7D9266390}"/>
                </a:ext>
              </a:extLst>
            </p:cNvPr>
            <p:cNvSpPr/>
            <p:nvPr>
              <p:custDataLst>
                <p:tags r:id="rId3"/>
              </p:custDataLst>
            </p:nvPr>
          </p:nvSpPr>
          <p:spPr>
            <a:xfrm>
              <a:off x="3520630" y="4773792"/>
              <a:ext cx="3600000" cy="584775"/>
            </a:xfrm>
            <a:prstGeom prst="roundRect">
              <a:avLst>
                <a:gd name="adj" fmla="val 3397"/>
              </a:avLst>
            </a:prstGeom>
            <a:solidFill>
              <a:schemeClr val="accent1">
                <a:lumMod val="75000"/>
              </a:schemeClr>
            </a:solidFill>
            <a:ln w="6350">
              <a:solidFill>
                <a:srgbClr val="0070C0">
                  <a:alpha val="28000"/>
                </a:srgbClr>
              </a:solidFill>
            </a:ln>
            <a:effectLst>
              <a:outerShdw blurRad="203200" dist="88900" dir="5400000" sx="96000" sy="96000" algn="t" rotWithShape="0">
                <a:srgbClr val="063078">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prstClr val="white"/>
                  </a:solidFill>
                  <a:effectLst/>
                  <a:uLnTx/>
                  <a:uFillTx/>
                  <a:latin typeface="微软雅黑"/>
                  <a:ea typeface="微软雅黑"/>
                  <a:cs typeface="+mn-ea"/>
                </a:rPr>
                <a:t>Basic Properties</a:t>
              </a:r>
              <a:endParaRPr kumimoji="0" lang="zh-CN" altLang="en-US" sz="2400" b="1" i="0" u="none" strike="noStrike" kern="1200" cap="none" spc="0" normalizeH="0" baseline="0" noProof="0" dirty="0">
                <a:ln>
                  <a:noFill/>
                </a:ln>
                <a:solidFill>
                  <a:prstClr val="white"/>
                </a:solidFill>
                <a:effectLst/>
                <a:uLnTx/>
                <a:uFillTx/>
                <a:latin typeface="微软雅黑"/>
                <a:ea typeface="微软雅黑"/>
                <a:cs typeface="+mn-ea"/>
              </a:endParaRPr>
            </a:p>
          </p:txBody>
        </p:sp>
      </p:grpSp>
      <p:sp>
        <p:nvSpPr>
          <p:cNvPr id="41" name="文本框 40">
            <a:extLst>
              <a:ext uri="{FF2B5EF4-FFF2-40B4-BE49-F238E27FC236}">
                <a16:creationId xmlns:a16="http://schemas.microsoft.com/office/drawing/2014/main" id="{6BC35EC0-E5D5-984F-BF03-82A10DCA4935}"/>
              </a:ext>
            </a:extLst>
          </p:cNvPr>
          <p:cNvSpPr txBox="1"/>
          <p:nvPr/>
        </p:nvSpPr>
        <p:spPr>
          <a:xfrm>
            <a:off x="7705549" y="2498981"/>
            <a:ext cx="3011611" cy="577850"/>
          </a:xfrm>
          <a:prstGeom prst="rect">
            <a:avLst/>
          </a:prstGeom>
          <a:noFill/>
        </p:spPr>
        <p:txBody>
          <a:bodyPr wrap="square" rtlCol="0">
            <a:spAutoFit/>
          </a:bodyPr>
          <a:lstStyle/>
          <a:p>
            <a:pPr>
              <a:lnSpc>
                <a:spcPct val="150000"/>
              </a:lnSpc>
            </a:pPr>
            <a:r>
              <a:rPr kumimoji="1" lang="en-US" altLang="zh-CN" sz="2400" dirty="0">
                <a:latin typeface="Arial" charset="0"/>
                <a:ea typeface="Arial" charset="0"/>
                <a:cs typeface="Arial" charset="0"/>
              </a:rPr>
              <a:t>To be explained later</a:t>
            </a:r>
          </a:p>
        </p:txBody>
      </p:sp>
      <p:sp>
        <p:nvSpPr>
          <p:cNvPr id="44" name="文本框 43">
            <a:extLst>
              <a:ext uri="{FF2B5EF4-FFF2-40B4-BE49-F238E27FC236}">
                <a16:creationId xmlns:a16="http://schemas.microsoft.com/office/drawing/2014/main" id="{25769D01-C149-6C4F-81AE-E0968027B661}"/>
              </a:ext>
            </a:extLst>
          </p:cNvPr>
          <p:cNvSpPr txBox="1"/>
          <p:nvPr/>
        </p:nvSpPr>
        <p:spPr>
          <a:xfrm>
            <a:off x="120996" y="6406020"/>
            <a:ext cx="12074410" cy="307777"/>
          </a:xfrm>
          <a:prstGeom prst="rect">
            <a:avLst/>
          </a:prstGeom>
          <a:noFill/>
        </p:spPr>
        <p:txBody>
          <a:bodyPr wrap="square" rtlCol="0">
            <a:spAutoFit/>
          </a:bodyPr>
          <a:lstStyle/>
          <a:p>
            <a:r>
              <a:rPr kumimoji="1" lang="en-US" altLang="zh-CN" sz="1400" dirty="0">
                <a:solidFill>
                  <a:schemeClr val="bg2">
                    <a:lumMod val="75000"/>
                  </a:schemeClr>
                </a:solidFill>
                <a:latin typeface="Times" pitchFamily="2" charset="0"/>
              </a:rPr>
              <a:t>[GIKR02] Rosario Gennaro, Yuval </a:t>
            </a:r>
            <a:r>
              <a:rPr kumimoji="1" lang="en-US" altLang="zh-CN" sz="1400" dirty="0" err="1">
                <a:solidFill>
                  <a:schemeClr val="bg2">
                    <a:lumMod val="75000"/>
                  </a:schemeClr>
                </a:solidFill>
                <a:latin typeface="Times" pitchFamily="2" charset="0"/>
              </a:rPr>
              <a:t>Ishai</a:t>
            </a:r>
            <a:r>
              <a:rPr kumimoji="1" lang="en-US" altLang="zh-CN" sz="1400" dirty="0">
                <a:solidFill>
                  <a:schemeClr val="bg2">
                    <a:lumMod val="75000"/>
                  </a:schemeClr>
                </a:solidFill>
                <a:latin typeface="Times" pitchFamily="2" charset="0"/>
              </a:rPr>
              <a:t>, </a:t>
            </a:r>
            <a:r>
              <a:rPr kumimoji="1" lang="en-US" altLang="zh-CN" sz="1400" dirty="0" err="1">
                <a:solidFill>
                  <a:schemeClr val="bg2">
                    <a:lumMod val="75000"/>
                  </a:schemeClr>
                </a:solidFill>
                <a:latin typeface="Times" pitchFamily="2" charset="0"/>
              </a:rPr>
              <a:t>Eyal</a:t>
            </a:r>
            <a:r>
              <a:rPr kumimoji="1" lang="en-US" altLang="zh-CN" sz="1400" dirty="0">
                <a:solidFill>
                  <a:schemeClr val="bg2">
                    <a:lumMod val="75000"/>
                  </a:schemeClr>
                </a:solidFill>
                <a:latin typeface="Times" pitchFamily="2" charset="0"/>
              </a:rPr>
              <a:t> </a:t>
            </a:r>
            <a:r>
              <a:rPr kumimoji="1" lang="en-US" altLang="zh-CN" sz="1400" dirty="0" err="1">
                <a:solidFill>
                  <a:schemeClr val="bg2">
                    <a:lumMod val="75000"/>
                  </a:schemeClr>
                </a:solidFill>
                <a:latin typeface="Times" pitchFamily="2" charset="0"/>
              </a:rPr>
              <a:t>Kushilevitz</a:t>
            </a:r>
            <a:r>
              <a:rPr kumimoji="1" lang="en-US" altLang="zh-CN" sz="1400" dirty="0">
                <a:solidFill>
                  <a:schemeClr val="bg2">
                    <a:lumMod val="75000"/>
                  </a:schemeClr>
                </a:solidFill>
                <a:latin typeface="Times" pitchFamily="2" charset="0"/>
              </a:rPr>
              <a:t>, and Tal Rabin. On 2-round secure multiparty computation. CRYPTO 2002.</a:t>
            </a:r>
            <a:endParaRPr kumimoji="1" lang="zh-CN" altLang="en-US" sz="1400" dirty="0">
              <a:solidFill>
                <a:schemeClr val="bg2">
                  <a:lumMod val="75000"/>
                </a:schemeClr>
              </a:solidFill>
              <a:latin typeface="Times" pitchFamily="2" charset="0"/>
            </a:endParaRPr>
          </a:p>
        </p:txBody>
      </p:sp>
    </p:spTree>
    <p:extLst>
      <p:ext uri="{BB962C8B-B14F-4D97-AF65-F5344CB8AC3E}">
        <p14:creationId xmlns:p14="http://schemas.microsoft.com/office/powerpoint/2010/main" val="3634570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ppt_x"/>
                                          </p:val>
                                        </p:tav>
                                        <p:tav tm="100000">
                                          <p:val>
                                            <p:strVal val="#ppt_x"/>
                                          </p:val>
                                        </p:tav>
                                      </p:tavLst>
                                    </p:anim>
                                    <p:anim calcmode="lin" valueType="num">
                                      <p:cBhvr additive="base">
                                        <p:cTn id="8"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5"/>
                                        </p:tgtEl>
                                        <p:attrNameLst>
                                          <p:attrName>style.visibility</p:attrName>
                                        </p:attrNameLst>
                                      </p:cBhvr>
                                      <p:to>
                                        <p:strVal val="visible"/>
                                      </p:to>
                                    </p:set>
                                    <p:anim calcmode="lin" valueType="num">
                                      <p:cBhvr additive="base">
                                        <p:cTn id="17" dur="500" fill="hold"/>
                                        <p:tgtEl>
                                          <p:spTgt spid="35"/>
                                        </p:tgtEl>
                                        <p:attrNameLst>
                                          <p:attrName>ppt_x</p:attrName>
                                        </p:attrNameLst>
                                      </p:cBhvr>
                                      <p:tavLst>
                                        <p:tav tm="0">
                                          <p:val>
                                            <p:strVal val="#ppt_x"/>
                                          </p:val>
                                        </p:tav>
                                        <p:tav tm="100000">
                                          <p:val>
                                            <p:strVal val="#ppt_x"/>
                                          </p:val>
                                        </p:tav>
                                      </p:tavLst>
                                    </p:anim>
                                    <p:anim calcmode="lin" valueType="num">
                                      <p:cBhvr additive="base">
                                        <p:cTn id="18" dur="500" fill="hold"/>
                                        <p:tgtEl>
                                          <p:spTgt spid="3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additive="base">
                                        <p:cTn id="21" dur="500" fill="hold"/>
                                        <p:tgtEl>
                                          <p:spTgt spid="45"/>
                                        </p:tgtEl>
                                        <p:attrNameLst>
                                          <p:attrName>ppt_x</p:attrName>
                                        </p:attrNameLst>
                                      </p:cBhvr>
                                      <p:tavLst>
                                        <p:tav tm="0">
                                          <p:val>
                                            <p:strVal val="#ppt_x"/>
                                          </p:val>
                                        </p:tav>
                                        <p:tav tm="100000">
                                          <p:val>
                                            <p:strVal val="#ppt_x"/>
                                          </p:val>
                                        </p:tav>
                                      </p:tavLst>
                                    </p:anim>
                                    <p:anim calcmode="lin" valueType="num">
                                      <p:cBhvr additive="base">
                                        <p:cTn id="22" dur="500" fill="hold"/>
                                        <p:tgtEl>
                                          <p:spTgt spid="45"/>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additive="base">
                                        <p:cTn id="25" dur="500" fill="hold"/>
                                        <p:tgtEl>
                                          <p:spTgt spid="46"/>
                                        </p:tgtEl>
                                        <p:attrNameLst>
                                          <p:attrName>ppt_x</p:attrName>
                                        </p:attrNameLst>
                                      </p:cBhvr>
                                      <p:tavLst>
                                        <p:tav tm="0">
                                          <p:val>
                                            <p:strVal val="#ppt_x"/>
                                          </p:val>
                                        </p:tav>
                                        <p:tav tm="100000">
                                          <p:val>
                                            <p:strVal val="#ppt_x"/>
                                          </p:val>
                                        </p:tav>
                                      </p:tavLst>
                                    </p:anim>
                                    <p:anim calcmode="lin" valueType="num">
                                      <p:cBhvr additive="base">
                                        <p:cTn id="26" dur="500" fill="hold"/>
                                        <p:tgtEl>
                                          <p:spTgt spid="46"/>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7"/>
                                        </p:tgtEl>
                                        <p:attrNameLst>
                                          <p:attrName>style.visibility</p:attrName>
                                        </p:attrNameLst>
                                      </p:cBhvr>
                                      <p:to>
                                        <p:strVal val="visible"/>
                                      </p:to>
                                    </p:set>
                                    <p:anim calcmode="lin" valueType="num">
                                      <p:cBhvr additive="base">
                                        <p:cTn id="29" dur="500" fill="hold"/>
                                        <p:tgtEl>
                                          <p:spTgt spid="47"/>
                                        </p:tgtEl>
                                        <p:attrNameLst>
                                          <p:attrName>ppt_x</p:attrName>
                                        </p:attrNameLst>
                                      </p:cBhvr>
                                      <p:tavLst>
                                        <p:tav tm="0">
                                          <p:val>
                                            <p:strVal val="#ppt_x"/>
                                          </p:val>
                                        </p:tav>
                                        <p:tav tm="100000">
                                          <p:val>
                                            <p:strVal val="#ppt_x"/>
                                          </p:val>
                                        </p:tav>
                                      </p:tavLst>
                                    </p:anim>
                                    <p:anim calcmode="lin" valueType="num">
                                      <p:cBhvr additive="base">
                                        <p:cTn id="30"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41"/>
                                        </p:tgtEl>
                                        <p:attrNameLst>
                                          <p:attrName>style.visibility</p:attrName>
                                        </p:attrNameLst>
                                      </p:cBhvr>
                                      <p:to>
                                        <p:strVal val="visible"/>
                                      </p:to>
                                    </p:set>
                                    <p:anim calcmode="lin" valueType="num">
                                      <p:cBhvr additive="base">
                                        <p:cTn id="35" dur="500" fill="hold"/>
                                        <p:tgtEl>
                                          <p:spTgt spid="41"/>
                                        </p:tgtEl>
                                        <p:attrNameLst>
                                          <p:attrName>ppt_x</p:attrName>
                                        </p:attrNameLst>
                                      </p:cBhvr>
                                      <p:tavLst>
                                        <p:tav tm="0">
                                          <p:val>
                                            <p:strVal val="#ppt_x"/>
                                          </p:val>
                                        </p:tav>
                                        <p:tav tm="100000">
                                          <p:val>
                                            <p:strVal val="#ppt_x"/>
                                          </p:val>
                                        </p:tav>
                                      </p:tavLst>
                                    </p:anim>
                                    <p:anim calcmode="lin" valueType="num">
                                      <p:cBhvr additive="base">
                                        <p:cTn id="36"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35" grpId="0" animBg="1"/>
      <p:bldP spid="45" grpId="0" animBg="1"/>
      <p:bldP spid="46" grpId="0" animBg="1"/>
      <p:bldP spid="47" grpId="0" animBg="1"/>
      <p:bldP spid="4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5" name="组合 3">
            <a:extLst>
              <a:ext uri="{FF2B5EF4-FFF2-40B4-BE49-F238E27FC236}">
                <a16:creationId xmlns:a16="http://schemas.microsoft.com/office/drawing/2014/main" id="{A8620B76-98A7-47E6-B7E5-EB9CFB286886}"/>
              </a:ext>
            </a:extLst>
          </p:cNvPr>
          <p:cNvGrpSpPr>
            <a:grpSpLocks/>
          </p:cNvGrpSpPr>
          <p:nvPr/>
        </p:nvGrpSpPr>
        <p:grpSpPr bwMode="auto">
          <a:xfrm>
            <a:off x="0" y="337911"/>
            <a:ext cx="1312863" cy="471488"/>
            <a:chOff x="4831847" y="1415943"/>
            <a:chExt cx="1108990" cy="346728"/>
          </a:xfrm>
        </p:grpSpPr>
        <p:sp>
          <p:nvSpPr>
            <p:cNvPr id="5" name="任意多边形: 形状 4">
              <a:extLst>
                <a:ext uri="{FF2B5EF4-FFF2-40B4-BE49-F238E27FC236}">
                  <a16:creationId xmlns:a16="http://schemas.microsoft.com/office/drawing/2014/main" id="{B8FB2049-1008-4C5F-9771-98BBA7D85EAF}"/>
                </a:ext>
              </a:extLst>
            </p:cNvPr>
            <p:cNvSpPr/>
            <p:nvPr/>
          </p:nvSpPr>
          <p:spPr>
            <a:xfrm>
              <a:off x="4932421" y="1415943"/>
              <a:ext cx="1008416" cy="346728"/>
            </a:xfrm>
            <a:custGeom>
              <a:avLst/>
              <a:gdLst>
                <a:gd name="connsiteX0" fmla="*/ 0 w 1008421"/>
                <a:gd name="connsiteY0" fmla="*/ 0 h 346728"/>
                <a:gd name="connsiteX1" fmla="*/ 858142 w 1008421"/>
                <a:gd name="connsiteY1" fmla="*/ 0 h 346728"/>
                <a:gd name="connsiteX2" fmla="*/ 1008421 w 1008421"/>
                <a:gd name="connsiteY2" fmla="*/ 346728 h 346728"/>
                <a:gd name="connsiteX3" fmla="*/ 0 w 1008421"/>
                <a:gd name="connsiteY3" fmla="*/ 346728 h 346728"/>
              </a:gdLst>
              <a:ahLst/>
              <a:cxnLst>
                <a:cxn ang="0">
                  <a:pos x="connsiteX0" y="connsiteY0"/>
                </a:cxn>
                <a:cxn ang="0">
                  <a:pos x="connsiteX1" y="connsiteY1"/>
                </a:cxn>
                <a:cxn ang="0">
                  <a:pos x="connsiteX2" y="connsiteY2"/>
                </a:cxn>
                <a:cxn ang="0">
                  <a:pos x="connsiteX3" y="connsiteY3"/>
                </a:cxn>
              </a:cxnLst>
              <a:rect l="l" t="t" r="r" b="b"/>
              <a:pathLst>
                <a:path w="1008421" h="346728">
                  <a:moveTo>
                    <a:pt x="0" y="0"/>
                  </a:moveTo>
                  <a:lnTo>
                    <a:pt x="858142" y="0"/>
                  </a:lnTo>
                  <a:lnTo>
                    <a:pt x="1008421" y="346728"/>
                  </a:lnTo>
                  <a:lnTo>
                    <a:pt x="0" y="346728"/>
                  </a:lnTo>
                  <a:close/>
                </a:path>
              </a:pathLst>
            </a:custGeom>
            <a:solidFill>
              <a:srgbClr val="E9BE8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latin typeface="Roboto Regular"/>
                <a:ea typeface="思源黑体 CN Regular"/>
              </a:endParaRPr>
            </a:p>
          </p:txBody>
        </p:sp>
        <p:sp>
          <p:nvSpPr>
            <p:cNvPr id="6" name="任意多边形: 形状 5">
              <a:extLst>
                <a:ext uri="{FF2B5EF4-FFF2-40B4-BE49-F238E27FC236}">
                  <a16:creationId xmlns:a16="http://schemas.microsoft.com/office/drawing/2014/main" id="{A2F16EED-A923-4881-9725-3EA0DF1FEF5A}"/>
                </a:ext>
              </a:extLst>
            </p:cNvPr>
            <p:cNvSpPr/>
            <p:nvPr/>
          </p:nvSpPr>
          <p:spPr>
            <a:xfrm>
              <a:off x="4831847" y="1415943"/>
              <a:ext cx="1008416" cy="346728"/>
            </a:xfrm>
            <a:custGeom>
              <a:avLst/>
              <a:gdLst>
                <a:gd name="connsiteX0" fmla="*/ 0 w 1008421"/>
                <a:gd name="connsiteY0" fmla="*/ 0 h 346728"/>
                <a:gd name="connsiteX1" fmla="*/ 858142 w 1008421"/>
                <a:gd name="connsiteY1" fmla="*/ 0 h 346728"/>
                <a:gd name="connsiteX2" fmla="*/ 1008421 w 1008421"/>
                <a:gd name="connsiteY2" fmla="*/ 346728 h 346728"/>
                <a:gd name="connsiteX3" fmla="*/ 0 w 1008421"/>
                <a:gd name="connsiteY3" fmla="*/ 346728 h 346728"/>
              </a:gdLst>
              <a:ahLst/>
              <a:cxnLst>
                <a:cxn ang="0">
                  <a:pos x="connsiteX0" y="connsiteY0"/>
                </a:cxn>
                <a:cxn ang="0">
                  <a:pos x="connsiteX1" y="connsiteY1"/>
                </a:cxn>
                <a:cxn ang="0">
                  <a:pos x="connsiteX2" y="connsiteY2"/>
                </a:cxn>
                <a:cxn ang="0">
                  <a:pos x="connsiteX3" y="connsiteY3"/>
                </a:cxn>
              </a:cxnLst>
              <a:rect l="l" t="t" r="r" b="b"/>
              <a:pathLst>
                <a:path w="1008421" h="346728">
                  <a:moveTo>
                    <a:pt x="0" y="0"/>
                  </a:moveTo>
                  <a:lnTo>
                    <a:pt x="858142" y="0"/>
                  </a:lnTo>
                  <a:lnTo>
                    <a:pt x="1008421" y="346728"/>
                  </a:lnTo>
                  <a:lnTo>
                    <a:pt x="0" y="346728"/>
                  </a:lnTo>
                  <a:close/>
                </a:path>
              </a:pathLst>
            </a:custGeom>
            <a:gradFill>
              <a:gsLst>
                <a:gs pos="0">
                  <a:srgbClr val="00468E"/>
                </a:gs>
                <a:gs pos="100000">
                  <a:srgbClr val="002A7E"/>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latin typeface="Roboto Regular"/>
                <a:ea typeface="思源黑体 CN Regular"/>
              </a:endParaRPr>
            </a:p>
          </p:txBody>
        </p:sp>
      </p:grpSp>
      <p:cxnSp>
        <p:nvCxnSpPr>
          <p:cNvPr id="62" name="直接连接符 61">
            <a:extLst>
              <a:ext uri="{FF2B5EF4-FFF2-40B4-BE49-F238E27FC236}">
                <a16:creationId xmlns:a16="http://schemas.microsoft.com/office/drawing/2014/main" id="{C6ECD0A2-4899-4D3A-9DA3-2BFF7529ECD9}"/>
              </a:ext>
            </a:extLst>
          </p:cNvPr>
          <p:cNvCxnSpPr>
            <a:cxnSpLocks/>
          </p:cNvCxnSpPr>
          <p:nvPr/>
        </p:nvCxnSpPr>
        <p:spPr>
          <a:xfrm flipV="1">
            <a:off x="184150" y="764989"/>
            <a:ext cx="11640023" cy="33651"/>
          </a:xfrm>
          <a:prstGeom prst="line">
            <a:avLst/>
          </a:prstGeom>
          <a:noFill/>
          <a:ln w="3175">
            <a:gradFill>
              <a:gsLst>
                <a:gs pos="0">
                  <a:srgbClr val="00468E">
                    <a:alpha val="0"/>
                  </a:srgbClr>
                </a:gs>
                <a:gs pos="100000">
                  <a:srgbClr val="00468E"/>
                </a:gs>
              </a:gsLst>
              <a:lin ang="10800000" scaled="0"/>
            </a:gradFill>
          </a:ln>
        </p:spPr>
        <p:style>
          <a:lnRef idx="2">
            <a:schemeClr val="accent1">
              <a:shade val="50000"/>
            </a:schemeClr>
          </a:lnRef>
          <a:fillRef idx="1">
            <a:schemeClr val="accent1"/>
          </a:fillRef>
          <a:effectRef idx="0">
            <a:schemeClr val="accent1"/>
          </a:effectRef>
          <a:fontRef idx="minor">
            <a:schemeClr val="lt1"/>
          </a:fontRef>
        </p:style>
      </p:cxnSp>
      <p:sp>
        <p:nvSpPr>
          <p:cNvPr id="8207" name="文本框 16">
            <a:extLst>
              <a:ext uri="{FF2B5EF4-FFF2-40B4-BE49-F238E27FC236}">
                <a16:creationId xmlns:a16="http://schemas.microsoft.com/office/drawing/2014/main" id="{5363EDE1-E825-4751-B7D3-C23B887494A3}"/>
              </a:ext>
            </a:extLst>
          </p:cNvPr>
          <p:cNvSpPr txBox="1">
            <a:spLocks noChangeArrowheads="1"/>
          </p:cNvSpPr>
          <p:nvPr/>
        </p:nvSpPr>
        <p:spPr bwMode="auto">
          <a:xfrm>
            <a:off x="1331912" y="265113"/>
            <a:ext cx="967354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eaLnBrk="1" hangingPunct="1">
              <a:lnSpc>
                <a:spcPct val="100000"/>
              </a:lnSpc>
              <a:spcBef>
                <a:spcPct val="0"/>
              </a:spcBef>
              <a:buFontTx/>
              <a:buNone/>
            </a:pPr>
            <a:r>
              <a:rPr lang="en-US" altLang="zh-CN" sz="3200" b="1" dirty="0">
                <a:solidFill>
                  <a:srgbClr val="002A7E"/>
                </a:solidFill>
                <a:latin typeface="方正粗雅宋_GBK" pitchFamily="2" charset="-122"/>
                <a:ea typeface="方正粗雅宋_GBK" pitchFamily="2" charset="-122"/>
                <a:cs typeface="阿里巴巴普惠体 Medium" pitchFamily="18" charset="-122"/>
              </a:rPr>
              <a:t>Outline</a:t>
            </a:r>
            <a:endParaRPr lang="zh-CN" altLang="en-US" sz="3200" b="1" dirty="0">
              <a:solidFill>
                <a:srgbClr val="FF0000"/>
              </a:solidFill>
              <a:latin typeface="方正粗雅宋_GBK" pitchFamily="2" charset="-122"/>
              <a:ea typeface="方正粗雅宋_GBK" pitchFamily="2" charset="-122"/>
              <a:cs typeface="阿里巴巴普惠体 Medium" pitchFamily="18" charset="-122"/>
            </a:endParaRPr>
          </a:p>
        </p:txBody>
      </p:sp>
      <p:sp>
        <p:nvSpPr>
          <p:cNvPr id="7" name="文本框 6">
            <a:extLst>
              <a:ext uri="{FF2B5EF4-FFF2-40B4-BE49-F238E27FC236}">
                <a16:creationId xmlns:a16="http://schemas.microsoft.com/office/drawing/2014/main" id="{29E69990-1A62-4995-9882-516C6BB692BA}"/>
              </a:ext>
            </a:extLst>
          </p:cNvPr>
          <p:cNvSpPr txBox="1"/>
          <p:nvPr/>
        </p:nvSpPr>
        <p:spPr>
          <a:xfrm>
            <a:off x="266143" y="838438"/>
            <a:ext cx="11476036" cy="1512658"/>
          </a:xfrm>
          <a:prstGeom prst="rect">
            <a:avLst/>
          </a:prstGeom>
          <a:noFill/>
        </p:spPr>
        <p:txBody>
          <a:bodyPr wrap="square" rtlCol="0">
            <a:spAutoFit/>
          </a:bodyPr>
          <a:lstStyle/>
          <a:p>
            <a:pPr marL="285750" indent="-285750">
              <a:lnSpc>
                <a:spcPct val="150000"/>
              </a:lnSpc>
              <a:buFont typeface="Arial" charset="0"/>
              <a:buChar char="•"/>
            </a:pPr>
            <a:r>
              <a:rPr kumimoji="1" lang="en-US" altLang="zh-CN" sz="2400" dirty="0">
                <a:solidFill>
                  <a:schemeClr val="accent5"/>
                </a:solidFill>
                <a:latin typeface="Arial" charset="0"/>
                <a:ea typeface="Arial" charset="0"/>
                <a:cs typeface="Arial" charset="0"/>
              </a:rPr>
              <a:t>Part I: Background</a:t>
            </a:r>
          </a:p>
          <a:p>
            <a:pPr marL="800100" lvl="1" indent="-342900">
              <a:lnSpc>
                <a:spcPct val="150000"/>
              </a:lnSpc>
              <a:buFont typeface="Wingdings" panose="05000000000000000000" pitchFamily="2" charset="2"/>
              <a:buChar char="Ø"/>
            </a:pPr>
            <a:r>
              <a:rPr kumimoji="1" lang="en-US" altLang="zh-CN" sz="2000" dirty="0">
                <a:latin typeface="Arial" charset="0"/>
                <a:ea typeface="Arial" charset="0"/>
                <a:cs typeface="Arial" charset="0"/>
              </a:rPr>
              <a:t>Applications of SIF </a:t>
            </a:r>
          </a:p>
          <a:p>
            <a:pPr marL="800100" lvl="1" indent="-342900">
              <a:lnSpc>
                <a:spcPct val="150000"/>
              </a:lnSpc>
              <a:buFont typeface="Wingdings" panose="05000000000000000000" pitchFamily="2" charset="2"/>
              <a:buChar char="Ø"/>
            </a:pPr>
            <a:r>
              <a:rPr kumimoji="1" lang="en-US" altLang="zh-CN" sz="2000" dirty="0">
                <a:latin typeface="Arial" charset="0"/>
                <a:ea typeface="Arial" charset="0"/>
                <a:cs typeface="Arial" charset="0"/>
              </a:rPr>
              <a:t>Motivation</a:t>
            </a:r>
          </a:p>
        </p:txBody>
      </p:sp>
      <p:sp>
        <p:nvSpPr>
          <p:cNvPr id="8" name="文本框 7">
            <a:extLst>
              <a:ext uri="{FF2B5EF4-FFF2-40B4-BE49-F238E27FC236}">
                <a16:creationId xmlns:a16="http://schemas.microsoft.com/office/drawing/2014/main" id="{3D90E60A-59BF-4D0C-B137-8EEC0C3DC4D7}"/>
              </a:ext>
            </a:extLst>
          </p:cNvPr>
          <p:cNvSpPr txBox="1"/>
          <p:nvPr/>
        </p:nvSpPr>
        <p:spPr>
          <a:xfrm>
            <a:off x="266143" y="2743127"/>
            <a:ext cx="11476036" cy="1512658"/>
          </a:xfrm>
          <a:prstGeom prst="rect">
            <a:avLst/>
          </a:prstGeom>
          <a:noFill/>
        </p:spPr>
        <p:txBody>
          <a:bodyPr wrap="square" rtlCol="0">
            <a:spAutoFit/>
          </a:bodyPr>
          <a:lstStyle/>
          <a:p>
            <a:pPr marL="285750" indent="-285750">
              <a:lnSpc>
                <a:spcPct val="150000"/>
              </a:lnSpc>
              <a:buFont typeface="Arial" charset="0"/>
              <a:buChar char="•"/>
            </a:pPr>
            <a:r>
              <a:rPr kumimoji="1" lang="en-US" altLang="zh-CN" sz="2400" dirty="0">
                <a:solidFill>
                  <a:schemeClr val="accent5"/>
                </a:solidFill>
                <a:latin typeface="Arial" charset="0"/>
                <a:ea typeface="Arial" charset="0"/>
                <a:cs typeface="Arial" charset="0"/>
              </a:rPr>
              <a:t>Part II: Construction</a:t>
            </a:r>
          </a:p>
          <a:p>
            <a:pPr marL="800100" lvl="1" indent="-342900">
              <a:lnSpc>
                <a:spcPct val="150000"/>
              </a:lnSpc>
              <a:buFont typeface="Wingdings" panose="05000000000000000000" pitchFamily="2" charset="2"/>
              <a:buChar char="Ø"/>
            </a:pPr>
            <a:r>
              <a:rPr kumimoji="1" lang="en-US" altLang="zh-CN" sz="2000" dirty="0">
                <a:latin typeface="Arial" charset="0"/>
                <a:ea typeface="Arial" charset="0"/>
                <a:cs typeface="Arial" charset="0"/>
              </a:rPr>
              <a:t>The first 1-round practical SIF in the preprocessing model against a dishonest majority</a:t>
            </a:r>
          </a:p>
          <a:p>
            <a:pPr marL="800100" lvl="1" indent="-342900">
              <a:lnSpc>
                <a:spcPct val="150000"/>
              </a:lnSpc>
              <a:buFont typeface="Wingdings" panose="05000000000000000000" pitchFamily="2" charset="2"/>
              <a:buChar char="Ø"/>
            </a:pPr>
            <a:r>
              <a:rPr kumimoji="1" lang="en-US" altLang="zh-CN" sz="2000" dirty="0">
                <a:latin typeface="Arial" charset="0"/>
                <a:ea typeface="Arial" charset="0"/>
                <a:cs typeface="Arial" charset="0"/>
              </a:rPr>
              <a:t>Experiment Results</a:t>
            </a:r>
          </a:p>
        </p:txBody>
      </p:sp>
      <p:sp>
        <p:nvSpPr>
          <p:cNvPr id="9" name="文本框 8">
            <a:extLst>
              <a:ext uri="{FF2B5EF4-FFF2-40B4-BE49-F238E27FC236}">
                <a16:creationId xmlns:a16="http://schemas.microsoft.com/office/drawing/2014/main" id="{5548A3BD-453A-45DD-9764-45C003A941FB}"/>
              </a:ext>
            </a:extLst>
          </p:cNvPr>
          <p:cNvSpPr txBox="1"/>
          <p:nvPr/>
        </p:nvSpPr>
        <p:spPr>
          <a:xfrm>
            <a:off x="266143" y="4764251"/>
            <a:ext cx="11476036" cy="1512594"/>
          </a:xfrm>
          <a:prstGeom prst="rect">
            <a:avLst/>
          </a:prstGeom>
          <a:noFill/>
        </p:spPr>
        <p:txBody>
          <a:bodyPr wrap="square" rtlCol="0">
            <a:spAutoFit/>
          </a:bodyPr>
          <a:lstStyle/>
          <a:p>
            <a:pPr marL="285750" indent="-285750">
              <a:lnSpc>
                <a:spcPct val="150000"/>
              </a:lnSpc>
              <a:buFont typeface="Arial" charset="0"/>
              <a:buChar char="•"/>
            </a:pPr>
            <a:r>
              <a:rPr kumimoji="1" lang="en-US" altLang="zh-CN" sz="2400" dirty="0">
                <a:solidFill>
                  <a:schemeClr val="accent5"/>
                </a:solidFill>
                <a:latin typeface="Arial" charset="0"/>
                <a:ea typeface="Arial" charset="0"/>
                <a:cs typeface="Arial" charset="0"/>
              </a:rPr>
              <a:t>Part III: Discussion and Future Directions</a:t>
            </a:r>
          </a:p>
          <a:p>
            <a:pPr marL="800100" lvl="1" indent="-342900">
              <a:lnSpc>
                <a:spcPct val="150000"/>
              </a:lnSpc>
              <a:buFont typeface="Wingdings" panose="05000000000000000000" pitchFamily="2" charset="2"/>
              <a:buChar char="Ø"/>
            </a:pPr>
            <a:r>
              <a:rPr kumimoji="1" lang="en-US" altLang="zh-CN" sz="2000" dirty="0">
                <a:latin typeface="Arial" charset="0"/>
                <a:ea typeface="Arial" charset="0"/>
                <a:cs typeface="Arial" charset="0"/>
              </a:rPr>
              <a:t>The necessity of</a:t>
            </a:r>
            <a:r>
              <a:rPr kumimoji="1" lang="zh-CN" altLang="en-US" sz="2000" dirty="0">
                <a:latin typeface="Arial" charset="0"/>
                <a:ea typeface="Arial" charset="0"/>
                <a:cs typeface="Arial" charset="0"/>
              </a:rPr>
              <a:t> </a:t>
            </a:r>
            <a:r>
              <a:rPr kumimoji="1" lang="en-US" altLang="zh-CN" sz="2000" dirty="0">
                <a:latin typeface="Arial" charset="0"/>
                <a:ea typeface="Arial" charset="0"/>
                <a:cs typeface="Arial" charset="0"/>
              </a:rPr>
              <a:t>broadcast channels </a:t>
            </a:r>
          </a:p>
          <a:p>
            <a:pPr marL="800100" lvl="1" indent="-342900">
              <a:lnSpc>
                <a:spcPct val="150000"/>
              </a:lnSpc>
              <a:buFont typeface="Wingdings" panose="05000000000000000000" pitchFamily="2" charset="2"/>
              <a:buChar char="Ø"/>
            </a:pPr>
            <a:r>
              <a:rPr kumimoji="1" lang="en-US" altLang="zh-CN" sz="2000" dirty="0">
                <a:latin typeface="Arial" charset="0"/>
                <a:ea typeface="Arial" charset="0"/>
                <a:cs typeface="Arial" charset="0"/>
              </a:rPr>
              <a:t>Future Directions</a:t>
            </a:r>
          </a:p>
        </p:txBody>
      </p:sp>
    </p:spTree>
    <p:extLst>
      <p:ext uri="{BB962C8B-B14F-4D97-AF65-F5344CB8AC3E}">
        <p14:creationId xmlns:p14="http://schemas.microsoft.com/office/powerpoint/2010/main" val="13313193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5" name="组合 3">
            <a:extLst>
              <a:ext uri="{FF2B5EF4-FFF2-40B4-BE49-F238E27FC236}">
                <a16:creationId xmlns:a16="http://schemas.microsoft.com/office/drawing/2014/main" id="{A8620B76-98A7-47E6-B7E5-EB9CFB286886}"/>
              </a:ext>
            </a:extLst>
          </p:cNvPr>
          <p:cNvGrpSpPr>
            <a:grpSpLocks/>
          </p:cNvGrpSpPr>
          <p:nvPr/>
        </p:nvGrpSpPr>
        <p:grpSpPr bwMode="auto">
          <a:xfrm>
            <a:off x="0" y="337911"/>
            <a:ext cx="1312863" cy="471488"/>
            <a:chOff x="4831847" y="1415943"/>
            <a:chExt cx="1108990" cy="346728"/>
          </a:xfrm>
        </p:grpSpPr>
        <p:sp>
          <p:nvSpPr>
            <p:cNvPr id="5" name="任意多边形: 形状 4">
              <a:extLst>
                <a:ext uri="{FF2B5EF4-FFF2-40B4-BE49-F238E27FC236}">
                  <a16:creationId xmlns:a16="http://schemas.microsoft.com/office/drawing/2014/main" id="{B8FB2049-1008-4C5F-9771-98BBA7D85EAF}"/>
                </a:ext>
              </a:extLst>
            </p:cNvPr>
            <p:cNvSpPr/>
            <p:nvPr/>
          </p:nvSpPr>
          <p:spPr>
            <a:xfrm>
              <a:off x="4932421" y="1415943"/>
              <a:ext cx="1008416" cy="346728"/>
            </a:xfrm>
            <a:custGeom>
              <a:avLst/>
              <a:gdLst>
                <a:gd name="connsiteX0" fmla="*/ 0 w 1008421"/>
                <a:gd name="connsiteY0" fmla="*/ 0 h 346728"/>
                <a:gd name="connsiteX1" fmla="*/ 858142 w 1008421"/>
                <a:gd name="connsiteY1" fmla="*/ 0 h 346728"/>
                <a:gd name="connsiteX2" fmla="*/ 1008421 w 1008421"/>
                <a:gd name="connsiteY2" fmla="*/ 346728 h 346728"/>
                <a:gd name="connsiteX3" fmla="*/ 0 w 1008421"/>
                <a:gd name="connsiteY3" fmla="*/ 346728 h 346728"/>
              </a:gdLst>
              <a:ahLst/>
              <a:cxnLst>
                <a:cxn ang="0">
                  <a:pos x="connsiteX0" y="connsiteY0"/>
                </a:cxn>
                <a:cxn ang="0">
                  <a:pos x="connsiteX1" y="connsiteY1"/>
                </a:cxn>
                <a:cxn ang="0">
                  <a:pos x="connsiteX2" y="connsiteY2"/>
                </a:cxn>
                <a:cxn ang="0">
                  <a:pos x="connsiteX3" y="connsiteY3"/>
                </a:cxn>
              </a:cxnLst>
              <a:rect l="l" t="t" r="r" b="b"/>
              <a:pathLst>
                <a:path w="1008421" h="346728">
                  <a:moveTo>
                    <a:pt x="0" y="0"/>
                  </a:moveTo>
                  <a:lnTo>
                    <a:pt x="858142" y="0"/>
                  </a:lnTo>
                  <a:lnTo>
                    <a:pt x="1008421" y="346728"/>
                  </a:lnTo>
                  <a:lnTo>
                    <a:pt x="0" y="346728"/>
                  </a:lnTo>
                  <a:close/>
                </a:path>
              </a:pathLst>
            </a:custGeom>
            <a:solidFill>
              <a:srgbClr val="E9BE8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latin typeface="Roboto Regular"/>
                <a:ea typeface="思源黑体 CN Regular"/>
              </a:endParaRPr>
            </a:p>
          </p:txBody>
        </p:sp>
        <p:sp>
          <p:nvSpPr>
            <p:cNvPr id="6" name="任意多边形: 形状 5">
              <a:extLst>
                <a:ext uri="{FF2B5EF4-FFF2-40B4-BE49-F238E27FC236}">
                  <a16:creationId xmlns:a16="http://schemas.microsoft.com/office/drawing/2014/main" id="{A2F16EED-A923-4881-9725-3EA0DF1FEF5A}"/>
                </a:ext>
              </a:extLst>
            </p:cNvPr>
            <p:cNvSpPr/>
            <p:nvPr/>
          </p:nvSpPr>
          <p:spPr>
            <a:xfrm>
              <a:off x="4831847" y="1415943"/>
              <a:ext cx="1008416" cy="346728"/>
            </a:xfrm>
            <a:custGeom>
              <a:avLst/>
              <a:gdLst>
                <a:gd name="connsiteX0" fmla="*/ 0 w 1008421"/>
                <a:gd name="connsiteY0" fmla="*/ 0 h 346728"/>
                <a:gd name="connsiteX1" fmla="*/ 858142 w 1008421"/>
                <a:gd name="connsiteY1" fmla="*/ 0 h 346728"/>
                <a:gd name="connsiteX2" fmla="*/ 1008421 w 1008421"/>
                <a:gd name="connsiteY2" fmla="*/ 346728 h 346728"/>
                <a:gd name="connsiteX3" fmla="*/ 0 w 1008421"/>
                <a:gd name="connsiteY3" fmla="*/ 346728 h 346728"/>
              </a:gdLst>
              <a:ahLst/>
              <a:cxnLst>
                <a:cxn ang="0">
                  <a:pos x="connsiteX0" y="connsiteY0"/>
                </a:cxn>
                <a:cxn ang="0">
                  <a:pos x="connsiteX1" y="connsiteY1"/>
                </a:cxn>
                <a:cxn ang="0">
                  <a:pos x="connsiteX2" y="connsiteY2"/>
                </a:cxn>
                <a:cxn ang="0">
                  <a:pos x="connsiteX3" y="connsiteY3"/>
                </a:cxn>
              </a:cxnLst>
              <a:rect l="l" t="t" r="r" b="b"/>
              <a:pathLst>
                <a:path w="1008421" h="346728">
                  <a:moveTo>
                    <a:pt x="0" y="0"/>
                  </a:moveTo>
                  <a:lnTo>
                    <a:pt x="858142" y="0"/>
                  </a:lnTo>
                  <a:lnTo>
                    <a:pt x="1008421" y="346728"/>
                  </a:lnTo>
                  <a:lnTo>
                    <a:pt x="0" y="346728"/>
                  </a:lnTo>
                  <a:close/>
                </a:path>
              </a:pathLst>
            </a:custGeom>
            <a:gradFill>
              <a:gsLst>
                <a:gs pos="0">
                  <a:srgbClr val="00468E"/>
                </a:gs>
                <a:gs pos="100000">
                  <a:srgbClr val="002A7E"/>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latin typeface="Roboto Regular"/>
                <a:ea typeface="思源黑体 CN Regular"/>
              </a:endParaRPr>
            </a:p>
          </p:txBody>
        </p:sp>
      </p:grpSp>
      <p:cxnSp>
        <p:nvCxnSpPr>
          <p:cNvPr id="62" name="直接连接符 61">
            <a:extLst>
              <a:ext uri="{FF2B5EF4-FFF2-40B4-BE49-F238E27FC236}">
                <a16:creationId xmlns:a16="http://schemas.microsoft.com/office/drawing/2014/main" id="{C6ECD0A2-4899-4D3A-9DA3-2BFF7529ECD9}"/>
              </a:ext>
            </a:extLst>
          </p:cNvPr>
          <p:cNvCxnSpPr>
            <a:cxnSpLocks/>
          </p:cNvCxnSpPr>
          <p:nvPr/>
        </p:nvCxnSpPr>
        <p:spPr>
          <a:xfrm flipV="1">
            <a:off x="184150" y="764989"/>
            <a:ext cx="11640023" cy="33651"/>
          </a:xfrm>
          <a:prstGeom prst="line">
            <a:avLst/>
          </a:prstGeom>
          <a:noFill/>
          <a:ln w="3175">
            <a:gradFill>
              <a:gsLst>
                <a:gs pos="0">
                  <a:srgbClr val="00468E">
                    <a:alpha val="0"/>
                  </a:srgbClr>
                </a:gs>
                <a:gs pos="100000">
                  <a:srgbClr val="00468E"/>
                </a:gs>
              </a:gsLst>
              <a:lin ang="10800000" scaled="0"/>
            </a:gradFill>
          </a:ln>
        </p:spPr>
        <p:style>
          <a:lnRef idx="2">
            <a:schemeClr val="accent1">
              <a:shade val="50000"/>
            </a:schemeClr>
          </a:lnRef>
          <a:fillRef idx="1">
            <a:schemeClr val="accent1"/>
          </a:fillRef>
          <a:effectRef idx="0">
            <a:schemeClr val="accent1"/>
          </a:effectRef>
          <a:fontRef idx="minor">
            <a:schemeClr val="lt1"/>
          </a:fontRef>
        </p:style>
      </p:cxnSp>
      <p:sp>
        <p:nvSpPr>
          <p:cNvPr id="8207" name="文本框 16">
            <a:extLst>
              <a:ext uri="{FF2B5EF4-FFF2-40B4-BE49-F238E27FC236}">
                <a16:creationId xmlns:a16="http://schemas.microsoft.com/office/drawing/2014/main" id="{5363EDE1-E825-4751-B7D3-C23B887494A3}"/>
              </a:ext>
            </a:extLst>
          </p:cNvPr>
          <p:cNvSpPr txBox="1">
            <a:spLocks noChangeArrowheads="1"/>
          </p:cNvSpPr>
          <p:nvPr/>
        </p:nvSpPr>
        <p:spPr bwMode="auto">
          <a:xfrm>
            <a:off x="1331912" y="265113"/>
            <a:ext cx="967354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eaLnBrk="1" hangingPunct="1">
              <a:lnSpc>
                <a:spcPct val="100000"/>
              </a:lnSpc>
              <a:spcBef>
                <a:spcPct val="0"/>
              </a:spcBef>
              <a:buFontTx/>
              <a:buNone/>
            </a:pPr>
            <a:r>
              <a:rPr lang="en-US" altLang="zh-CN" sz="3200" b="1" dirty="0">
                <a:solidFill>
                  <a:srgbClr val="002A7E"/>
                </a:solidFill>
                <a:latin typeface="方正粗雅宋_GBK" pitchFamily="2" charset="-122"/>
                <a:ea typeface="方正粗雅宋_GBK" pitchFamily="2" charset="-122"/>
                <a:cs typeface="阿里巴巴普惠体 Medium" pitchFamily="18" charset="-122"/>
              </a:rPr>
              <a:t>Part I</a:t>
            </a:r>
            <a:endParaRPr lang="zh-CN" altLang="en-US" sz="3200" b="1" dirty="0">
              <a:solidFill>
                <a:srgbClr val="FF0000"/>
              </a:solidFill>
              <a:latin typeface="方正粗雅宋_GBK" pitchFamily="2" charset="-122"/>
              <a:ea typeface="方正粗雅宋_GBK" pitchFamily="2" charset="-122"/>
              <a:cs typeface="阿里巴巴普惠体 Medium" pitchFamily="18" charset="-122"/>
            </a:endParaRPr>
          </a:p>
        </p:txBody>
      </p:sp>
      <p:sp>
        <p:nvSpPr>
          <p:cNvPr id="13" name="文本框 16">
            <a:extLst>
              <a:ext uri="{FF2B5EF4-FFF2-40B4-BE49-F238E27FC236}">
                <a16:creationId xmlns:a16="http://schemas.microsoft.com/office/drawing/2014/main" id="{33B11048-4648-4F09-A193-B1F112D45793}"/>
              </a:ext>
            </a:extLst>
          </p:cNvPr>
          <p:cNvSpPr txBox="1">
            <a:spLocks noChangeArrowheads="1"/>
          </p:cNvSpPr>
          <p:nvPr/>
        </p:nvSpPr>
        <p:spPr bwMode="auto">
          <a:xfrm>
            <a:off x="2322904" y="2940653"/>
            <a:ext cx="7141527"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algn="ctr" eaLnBrk="1" hangingPunct="1">
              <a:lnSpc>
                <a:spcPct val="100000"/>
              </a:lnSpc>
              <a:spcBef>
                <a:spcPct val="0"/>
              </a:spcBef>
              <a:buFontTx/>
              <a:buNone/>
            </a:pPr>
            <a:r>
              <a:rPr lang="en-US" altLang="zh-CN" sz="4000" b="1" dirty="0">
                <a:solidFill>
                  <a:srgbClr val="002A7E"/>
                </a:solidFill>
                <a:latin typeface="方正粗雅宋_GBK" pitchFamily="2" charset="-122"/>
                <a:ea typeface="方正粗雅宋_GBK" pitchFamily="2" charset="-122"/>
                <a:cs typeface="阿里巴巴普惠体 Medium" pitchFamily="18" charset="-122"/>
              </a:rPr>
              <a:t>Part I:</a:t>
            </a:r>
          </a:p>
          <a:p>
            <a:pPr algn="ctr" eaLnBrk="1" hangingPunct="1">
              <a:lnSpc>
                <a:spcPct val="100000"/>
              </a:lnSpc>
              <a:spcBef>
                <a:spcPct val="0"/>
              </a:spcBef>
              <a:buFontTx/>
              <a:buNone/>
            </a:pPr>
            <a:r>
              <a:rPr lang="en-US" altLang="zh-CN" sz="4000" b="1" dirty="0">
                <a:solidFill>
                  <a:schemeClr val="accent5"/>
                </a:solidFill>
                <a:latin typeface="方正粗雅宋_GBK" pitchFamily="2" charset="-122"/>
                <a:ea typeface="方正粗雅宋_GBK" pitchFamily="2" charset="-122"/>
                <a:cs typeface="阿里巴巴普惠体 Medium" pitchFamily="18" charset="-122"/>
              </a:rPr>
              <a:t>Background</a:t>
            </a:r>
            <a:endParaRPr lang="zh-CN" altLang="en-US" sz="4000" b="1" dirty="0">
              <a:solidFill>
                <a:schemeClr val="accent5"/>
              </a:solidFill>
              <a:latin typeface="方正粗雅宋_GBK" pitchFamily="2" charset="-122"/>
              <a:ea typeface="方正粗雅宋_GBK" pitchFamily="2" charset="-122"/>
              <a:cs typeface="阿里巴巴普惠体 Medium" pitchFamily="18" charset="-122"/>
            </a:endParaRPr>
          </a:p>
        </p:txBody>
      </p:sp>
    </p:spTree>
    <p:extLst>
      <p:ext uri="{BB962C8B-B14F-4D97-AF65-F5344CB8AC3E}">
        <p14:creationId xmlns:p14="http://schemas.microsoft.com/office/powerpoint/2010/main" val="40145793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5" name="组合 3">
            <a:extLst>
              <a:ext uri="{FF2B5EF4-FFF2-40B4-BE49-F238E27FC236}">
                <a16:creationId xmlns:a16="http://schemas.microsoft.com/office/drawing/2014/main" id="{A8620B76-98A7-47E6-B7E5-EB9CFB286886}"/>
              </a:ext>
            </a:extLst>
          </p:cNvPr>
          <p:cNvGrpSpPr>
            <a:grpSpLocks/>
          </p:cNvGrpSpPr>
          <p:nvPr/>
        </p:nvGrpSpPr>
        <p:grpSpPr bwMode="auto">
          <a:xfrm>
            <a:off x="0" y="337911"/>
            <a:ext cx="1312863" cy="471488"/>
            <a:chOff x="4831847" y="1415943"/>
            <a:chExt cx="1108990" cy="346728"/>
          </a:xfrm>
        </p:grpSpPr>
        <p:sp>
          <p:nvSpPr>
            <p:cNvPr id="5" name="任意多边形: 形状 4">
              <a:extLst>
                <a:ext uri="{FF2B5EF4-FFF2-40B4-BE49-F238E27FC236}">
                  <a16:creationId xmlns:a16="http://schemas.microsoft.com/office/drawing/2014/main" id="{B8FB2049-1008-4C5F-9771-98BBA7D85EAF}"/>
                </a:ext>
              </a:extLst>
            </p:cNvPr>
            <p:cNvSpPr/>
            <p:nvPr/>
          </p:nvSpPr>
          <p:spPr>
            <a:xfrm>
              <a:off x="4932421" y="1415943"/>
              <a:ext cx="1008416" cy="346728"/>
            </a:xfrm>
            <a:custGeom>
              <a:avLst/>
              <a:gdLst>
                <a:gd name="connsiteX0" fmla="*/ 0 w 1008421"/>
                <a:gd name="connsiteY0" fmla="*/ 0 h 346728"/>
                <a:gd name="connsiteX1" fmla="*/ 858142 w 1008421"/>
                <a:gd name="connsiteY1" fmla="*/ 0 h 346728"/>
                <a:gd name="connsiteX2" fmla="*/ 1008421 w 1008421"/>
                <a:gd name="connsiteY2" fmla="*/ 346728 h 346728"/>
                <a:gd name="connsiteX3" fmla="*/ 0 w 1008421"/>
                <a:gd name="connsiteY3" fmla="*/ 346728 h 346728"/>
              </a:gdLst>
              <a:ahLst/>
              <a:cxnLst>
                <a:cxn ang="0">
                  <a:pos x="connsiteX0" y="connsiteY0"/>
                </a:cxn>
                <a:cxn ang="0">
                  <a:pos x="connsiteX1" y="connsiteY1"/>
                </a:cxn>
                <a:cxn ang="0">
                  <a:pos x="connsiteX2" y="connsiteY2"/>
                </a:cxn>
                <a:cxn ang="0">
                  <a:pos x="connsiteX3" y="connsiteY3"/>
                </a:cxn>
              </a:cxnLst>
              <a:rect l="l" t="t" r="r" b="b"/>
              <a:pathLst>
                <a:path w="1008421" h="346728">
                  <a:moveTo>
                    <a:pt x="0" y="0"/>
                  </a:moveTo>
                  <a:lnTo>
                    <a:pt x="858142" y="0"/>
                  </a:lnTo>
                  <a:lnTo>
                    <a:pt x="1008421" y="346728"/>
                  </a:lnTo>
                  <a:lnTo>
                    <a:pt x="0" y="346728"/>
                  </a:lnTo>
                  <a:close/>
                </a:path>
              </a:pathLst>
            </a:custGeom>
            <a:solidFill>
              <a:srgbClr val="E9BE8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latin typeface="Roboto Regular"/>
                <a:ea typeface="思源黑体 CN Regular"/>
              </a:endParaRPr>
            </a:p>
          </p:txBody>
        </p:sp>
        <p:sp>
          <p:nvSpPr>
            <p:cNvPr id="6" name="任意多边形: 形状 5">
              <a:extLst>
                <a:ext uri="{FF2B5EF4-FFF2-40B4-BE49-F238E27FC236}">
                  <a16:creationId xmlns:a16="http://schemas.microsoft.com/office/drawing/2014/main" id="{A2F16EED-A923-4881-9725-3EA0DF1FEF5A}"/>
                </a:ext>
              </a:extLst>
            </p:cNvPr>
            <p:cNvSpPr/>
            <p:nvPr/>
          </p:nvSpPr>
          <p:spPr>
            <a:xfrm>
              <a:off x="4831847" y="1415943"/>
              <a:ext cx="1008416" cy="346728"/>
            </a:xfrm>
            <a:custGeom>
              <a:avLst/>
              <a:gdLst>
                <a:gd name="connsiteX0" fmla="*/ 0 w 1008421"/>
                <a:gd name="connsiteY0" fmla="*/ 0 h 346728"/>
                <a:gd name="connsiteX1" fmla="*/ 858142 w 1008421"/>
                <a:gd name="connsiteY1" fmla="*/ 0 h 346728"/>
                <a:gd name="connsiteX2" fmla="*/ 1008421 w 1008421"/>
                <a:gd name="connsiteY2" fmla="*/ 346728 h 346728"/>
                <a:gd name="connsiteX3" fmla="*/ 0 w 1008421"/>
                <a:gd name="connsiteY3" fmla="*/ 346728 h 346728"/>
              </a:gdLst>
              <a:ahLst/>
              <a:cxnLst>
                <a:cxn ang="0">
                  <a:pos x="connsiteX0" y="connsiteY0"/>
                </a:cxn>
                <a:cxn ang="0">
                  <a:pos x="connsiteX1" y="connsiteY1"/>
                </a:cxn>
                <a:cxn ang="0">
                  <a:pos x="connsiteX2" y="connsiteY2"/>
                </a:cxn>
                <a:cxn ang="0">
                  <a:pos x="connsiteX3" y="connsiteY3"/>
                </a:cxn>
              </a:cxnLst>
              <a:rect l="l" t="t" r="r" b="b"/>
              <a:pathLst>
                <a:path w="1008421" h="346728">
                  <a:moveTo>
                    <a:pt x="0" y="0"/>
                  </a:moveTo>
                  <a:lnTo>
                    <a:pt x="858142" y="0"/>
                  </a:lnTo>
                  <a:lnTo>
                    <a:pt x="1008421" y="346728"/>
                  </a:lnTo>
                  <a:lnTo>
                    <a:pt x="0" y="346728"/>
                  </a:lnTo>
                  <a:close/>
                </a:path>
              </a:pathLst>
            </a:custGeom>
            <a:gradFill>
              <a:gsLst>
                <a:gs pos="0">
                  <a:srgbClr val="00468E"/>
                </a:gs>
                <a:gs pos="100000">
                  <a:srgbClr val="002A7E"/>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latin typeface="Roboto Regular"/>
                <a:ea typeface="思源黑体 CN Regular"/>
              </a:endParaRPr>
            </a:p>
          </p:txBody>
        </p:sp>
      </p:grpSp>
      <p:cxnSp>
        <p:nvCxnSpPr>
          <p:cNvPr id="62" name="直接连接符 61">
            <a:extLst>
              <a:ext uri="{FF2B5EF4-FFF2-40B4-BE49-F238E27FC236}">
                <a16:creationId xmlns:a16="http://schemas.microsoft.com/office/drawing/2014/main" id="{C6ECD0A2-4899-4D3A-9DA3-2BFF7529ECD9}"/>
              </a:ext>
            </a:extLst>
          </p:cNvPr>
          <p:cNvCxnSpPr>
            <a:cxnSpLocks/>
          </p:cNvCxnSpPr>
          <p:nvPr/>
        </p:nvCxnSpPr>
        <p:spPr>
          <a:xfrm flipV="1">
            <a:off x="184150" y="764989"/>
            <a:ext cx="11640023" cy="33651"/>
          </a:xfrm>
          <a:prstGeom prst="line">
            <a:avLst/>
          </a:prstGeom>
          <a:noFill/>
          <a:ln w="3175">
            <a:gradFill>
              <a:gsLst>
                <a:gs pos="0">
                  <a:srgbClr val="00468E">
                    <a:alpha val="0"/>
                  </a:srgbClr>
                </a:gs>
                <a:gs pos="100000">
                  <a:srgbClr val="00468E"/>
                </a:gs>
              </a:gsLst>
              <a:lin ang="10800000" scaled="0"/>
            </a:gradFill>
          </a:ln>
        </p:spPr>
        <p:style>
          <a:lnRef idx="2">
            <a:schemeClr val="accent1">
              <a:shade val="50000"/>
            </a:schemeClr>
          </a:lnRef>
          <a:fillRef idx="1">
            <a:schemeClr val="accent1"/>
          </a:fillRef>
          <a:effectRef idx="0">
            <a:schemeClr val="accent1"/>
          </a:effectRef>
          <a:fontRef idx="minor">
            <a:schemeClr val="lt1"/>
          </a:fontRef>
        </p:style>
      </p:cxnSp>
      <p:sp>
        <p:nvSpPr>
          <p:cNvPr id="8207" name="文本框 16">
            <a:extLst>
              <a:ext uri="{FF2B5EF4-FFF2-40B4-BE49-F238E27FC236}">
                <a16:creationId xmlns:a16="http://schemas.microsoft.com/office/drawing/2014/main" id="{5363EDE1-E825-4751-B7D3-C23B887494A3}"/>
              </a:ext>
            </a:extLst>
          </p:cNvPr>
          <p:cNvSpPr txBox="1">
            <a:spLocks noChangeArrowheads="1"/>
          </p:cNvSpPr>
          <p:nvPr/>
        </p:nvSpPr>
        <p:spPr bwMode="auto">
          <a:xfrm>
            <a:off x="1331912" y="265113"/>
            <a:ext cx="967354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eaLnBrk="1" hangingPunct="1">
              <a:lnSpc>
                <a:spcPct val="100000"/>
              </a:lnSpc>
              <a:spcBef>
                <a:spcPct val="0"/>
              </a:spcBef>
              <a:buFontTx/>
              <a:buNone/>
            </a:pPr>
            <a:r>
              <a:rPr lang="en-US" altLang="zh-CN" sz="3200" b="1" dirty="0">
                <a:solidFill>
                  <a:srgbClr val="002A7E"/>
                </a:solidFill>
                <a:latin typeface="方正粗雅宋_GBK" pitchFamily="2" charset="-122"/>
                <a:ea typeface="方正粗雅宋_GBK" pitchFamily="2" charset="-122"/>
                <a:cs typeface="阿里巴巴普惠体 Medium" pitchFamily="18" charset="-122"/>
              </a:rPr>
              <a:t>SIF Implies MVZK and VRS</a:t>
            </a:r>
            <a:endParaRPr lang="zh-CN" altLang="en-US" sz="3200" b="1" dirty="0">
              <a:solidFill>
                <a:srgbClr val="FF0000"/>
              </a:solidFill>
              <a:latin typeface="方正粗雅宋_GBK" pitchFamily="2" charset="-122"/>
              <a:ea typeface="方正粗雅宋_GBK" pitchFamily="2" charset="-122"/>
              <a:cs typeface="阿里巴巴普惠体 Medium" pitchFamily="18" charset="-122"/>
            </a:endParaRPr>
          </a:p>
        </p:txBody>
      </p:sp>
      <p:sp>
        <p:nvSpPr>
          <p:cNvPr id="2" name="文本框 1"/>
          <p:cNvSpPr txBox="1"/>
          <p:nvPr/>
        </p:nvSpPr>
        <p:spPr>
          <a:xfrm>
            <a:off x="430666" y="710816"/>
            <a:ext cx="11476036" cy="577850"/>
          </a:xfrm>
          <a:prstGeom prst="rect">
            <a:avLst/>
          </a:prstGeom>
          <a:noFill/>
        </p:spPr>
        <p:txBody>
          <a:bodyPr wrap="square" rtlCol="0">
            <a:spAutoFit/>
          </a:bodyPr>
          <a:lstStyle/>
          <a:p>
            <a:pPr>
              <a:lnSpc>
                <a:spcPct val="150000"/>
              </a:lnSpc>
            </a:pPr>
            <a:r>
              <a:rPr kumimoji="1" lang="en-US" altLang="zh-CN" sz="2400" dirty="0">
                <a:latin typeface="Arial" charset="0"/>
                <a:ea typeface="Arial" charset="0"/>
                <a:cs typeface="Arial" charset="0"/>
              </a:rPr>
              <a:t>As pointed out by [AKP22], SIF implies two primitives: MVZK and VRS</a:t>
            </a:r>
          </a:p>
        </p:txBody>
      </p:sp>
      <p:grpSp>
        <p:nvGrpSpPr>
          <p:cNvPr id="4" name="组合 3">
            <a:extLst>
              <a:ext uri="{FF2B5EF4-FFF2-40B4-BE49-F238E27FC236}">
                <a16:creationId xmlns:a16="http://schemas.microsoft.com/office/drawing/2014/main" id="{A8748391-8E49-C940-9A1E-E4028D8D3439}"/>
              </a:ext>
            </a:extLst>
          </p:cNvPr>
          <p:cNvGrpSpPr/>
          <p:nvPr/>
        </p:nvGrpSpPr>
        <p:grpSpPr>
          <a:xfrm>
            <a:off x="119063" y="1332493"/>
            <a:ext cx="5313315" cy="4124103"/>
            <a:chOff x="119063" y="1767933"/>
            <a:chExt cx="5313315" cy="4124103"/>
          </a:xfrm>
        </p:grpSpPr>
        <p:grpSp>
          <p:nvGrpSpPr>
            <p:cNvPr id="3" name="组合 2">
              <a:extLst>
                <a:ext uri="{FF2B5EF4-FFF2-40B4-BE49-F238E27FC236}">
                  <a16:creationId xmlns:a16="http://schemas.microsoft.com/office/drawing/2014/main" id="{AF1D6986-3225-C042-9CC1-A229E3A36129}"/>
                </a:ext>
              </a:extLst>
            </p:cNvPr>
            <p:cNvGrpSpPr/>
            <p:nvPr/>
          </p:nvGrpSpPr>
          <p:grpSpPr>
            <a:xfrm>
              <a:off x="119063" y="2037232"/>
              <a:ext cx="5313315" cy="3854804"/>
              <a:chOff x="119063" y="2037232"/>
              <a:chExt cx="5313315" cy="3854804"/>
            </a:xfrm>
          </p:grpSpPr>
          <p:pic>
            <p:nvPicPr>
              <p:cNvPr id="8" name="图片 7">
                <a:extLst>
                  <a:ext uri="{FF2B5EF4-FFF2-40B4-BE49-F238E27FC236}">
                    <a16:creationId xmlns:a16="http://schemas.microsoft.com/office/drawing/2014/main" id="{A2BE4C56-68FB-CB46-AF21-009653EFD1B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9289" y="3649654"/>
                <a:ext cx="729728" cy="729728"/>
              </a:xfrm>
              <a:prstGeom prst="rect">
                <a:avLst/>
              </a:prstGeom>
            </p:spPr>
          </p:pic>
          <mc:AlternateContent xmlns:mc="http://schemas.openxmlformats.org/markup-compatibility/2006" xmlns:a14="http://schemas.microsoft.com/office/drawing/2010/main">
            <mc:Choice Requires="a14">
              <p:sp>
                <p:nvSpPr>
                  <p:cNvPr id="9" name="文本框 8">
                    <a:extLst>
                      <a:ext uri="{FF2B5EF4-FFF2-40B4-BE49-F238E27FC236}">
                        <a16:creationId xmlns:a16="http://schemas.microsoft.com/office/drawing/2014/main" id="{3DB80877-F721-544D-BC34-090AB9B08F19}"/>
                      </a:ext>
                    </a:extLst>
                  </p:cNvPr>
                  <p:cNvSpPr txBox="1"/>
                  <p:nvPr/>
                </p:nvSpPr>
                <p:spPr>
                  <a:xfrm>
                    <a:off x="1160977" y="3610666"/>
                    <a:ext cx="93726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ea typeface="等线" panose="02010600030101010101" pitchFamily="2" charset="-122"/>
                              <a:cs typeface="+mn-cs"/>
                            </a:rPr>
                            <m:t>𝑤</m:t>
                          </m:r>
                        </m:oMath>
                      </m:oMathPara>
                    </a14:m>
                    <a:endParaRPr kumimoji="0" lang="zh-CN" altLang="en-US" sz="1800" b="0" i="0" u="none" strike="noStrike" kern="1200" cap="none" spc="0" normalizeH="0" baseline="0" noProof="0" dirty="0">
                      <a:ln>
                        <a:noFill/>
                      </a:ln>
                      <a:solidFill>
                        <a:prstClr val="black"/>
                      </a:solidFill>
                      <a:effectLst/>
                      <a:uLnTx/>
                      <a:uFillTx/>
                      <a:latin typeface="等线"/>
                      <a:ea typeface="等线" panose="02010600030101010101" pitchFamily="2" charset="-122"/>
                      <a:cs typeface="+mn-cs"/>
                    </a:endParaRPr>
                  </a:p>
                </p:txBody>
              </p:sp>
            </mc:Choice>
            <mc:Fallback xmlns="">
              <p:sp>
                <p:nvSpPr>
                  <p:cNvPr id="9" name="文本框 8">
                    <a:extLst>
                      <a:ext uri="{FF2B5EF4-FFF2-40B4-BE49-F238E27FC236}">
                        <a16:creationId xmlns:a16="http://schemas.microsoft.com/office/drawing/2014/main" id="{3DB80877-F721-544D-BC34-090AB9B08F19}"/>
                      </a:ext>
                    </a:extLst>
                  </p:cNvPr>
                  <p:cNvSpPr txBox="1">
                    <a:spLocks noRot="1" noChangeAspect="1" noMove="1" noResize="1" noEditPoints="1" noAdjustHandles="1" noChangeArrowheads="1" noChangeShapeType="1" noTextEdit="1"/>
                  </p:cNvSpPr>
                  <p:nvPr/>
                </p:nvSpPr>
                <p:spPr>
                  <a:xfrm>
                    <a:off x="1160977" y="3610666"/>
                    <a:ext cx="937260" cy="369332"/>
                  </a:xfrm>
                  <a:prstGeom prst="rect">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文本框 9">
                    <a:extLst>
                      <a:ext uri="{FF2B5EF4-FFF2-40B4-BE49-F238E27FC236}">
                        <a16:creationId xmlns:a16="http://schemas.microsoft.com/office/drawing/2014/main" id="{4E23ED44-7657-104B-A8A0-F93D6DEAE94B}"/>
                      </a:ext>
                    </a:extLst>
                  </p:cNvPr>
                  <p:cNvSpPr txBox="1"/>
                  <p:nvPr/>
                </p:nvSpPr>
                <p:spPr>
                  <a:xfrm>
                    <a:off x="130047" y="4368999"/>
                    <a:ext cx="117094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𝑃</m:t>
                          </m:r>
                        </m:oMath>
                      </m:oMathPara>
                    </a14:m>
                    <a:endParaRPr kumimoji="0" lang="en-US" altLang="zh-CN" sz="1800" b="0" i="1" u="none" strike="noStrike" kern="1200" cap="none" spc="0" normalizeH="0" baseline="0" noProof="0" dirty="0">
                      <a:ln>
                        <a:noFill/>
                      </a:ln>
                      <a:solidFill>
                        <a:prstClr val="black"/>
                      </a:solidFill>
                      <a:effectLst/>
                      <a:uLnTx/>
                      <a:uFillTx/>
                      <a:latin typeface="Cambria Math" panose="02040503050406030204" pitchFamily="18" charset="0"/>
                      <a:ea typeface="MS Mincho" charset="0"/>
                      <a:cs typeface="Cambria Math" panose="02040503050406030204" pitchFamily="18" charset="0"/>
                    </a:endParaRPr>
                  </a:p>
                </p:txBody>
              </p:sp>
            </mc:Choice>
            <mc:Fallback xmlns="">
              <p:sp>
                <p:nvSpPr>
                  <p:cNvPr id="10" name="文本框 9">
                    <a:extLst>
                      <a:ext uri="{FF2B5EF4-FFF2-40B4-BE49-F238E27FC236}">
                        <a16:creationId xmlns:a16="http://schemas.microsoft.com/office/drawing/2014/main" id="{4E23ED44-7657-104B-A8A0-F93D6DEAE94B}"/>
                      </a:ext>
                    </a:extLst>
                  </p:cNvPr>
                  <p:cNvSpPr txBox="1">
                    <a:spLocks noRot="1" noChangeAspect="1" noMove="1" noResize="1" noEditPoints="1" noAdjustHandles="1" noChangeArrowheads="1" noChangeShapeType="1" noTextEdit="1"/>
                  </p:cNvSpPr>
                  <p:nvPr/>
                </p:nvSpPr>
                <p:spPr>
                  <a:xfrm>
                    <a:off x="130047" y="4368999"/>
                    <a:ext cx="1170940" cy="369332"/>
                  </a:xfrm>
                  <a:prstGeom prst="rect">
                    <a:avLst/>
                  </a:prstGeom>
                  <a:blipFill>
                    <a:blip r:embed="rId7"/>
                    <a:stretch>
                      <a:fillRect/>
                    </a:stretch>
                  </a:blipFill>
                </p:spPr>
                <p:txBody>
                  <a:bodyPr/>
                  <a:lstStyle/>
                  <a:p>
                    <a:r>
                      <a:rPr lang="zh-CN" altLang="en-US">
                        <a:noFill/>
                      </a:rPr>
                      <a:t> </a:t>
                    </a:r>
                  </a:p>
                </p:txBody>
              </p:sp>
            </mc:Fallback>
          </mc:AlternateContent>
          <p:cxnSp>
            <p:nvCxnSpPr>
              <p:cNvPr id="11" name="直接箭头连接符 25">
                <a:extLst>
                  <a:ext uri="{FF2B5EF4-FFF2-40B4-BE49-F238E27FC236}">
                    <a16:creationId xmlns:a16="http://schemas.microsoft.com/office/drawing/2014/main" id="{CB1B03E2-60C3-A44F-9E88-6D6F77B67137}"/>
                  </a:ext>
                </a:extLst>
              </p:cNvPr>
              <p:cNvCxnSpPr>
                <a:cxnSpLocks/>
              </p:cNvCxnSpPr>
              <p:nvPr/>
            </p:nvCxnSpPr>
            <p:spPr>
              <a:xfrm flipV="1">
                <a:off x="1240396" y="3969615"/>
                <a:ext cx="738511" cy="6074"/>
              </a:xfrm>
              <a:prstGeom prst="straightConnector1">
                <a:avLst/>
              </a:prstGeom>
              <a:ln w="19050">
                <a:solidFill>
                  <a:srgbClr val="00428C"/>
                </a:solidFill>
                <a:tailEnd type="triangle"/>
              </a:ln>
            </p:spPr>
            <p:style>
              <a:lnRef idx="1">
                <a:schemeClr val="dk1"/>
              </a:lnRef>
              <a:fillRef idx="0">
                <a:schemeClr val="dk1"/>
              </a:fillRef>
              <a:effectRef idx="0">
                <a:schemeClr val="dk1"/>
              </a:effectRef>
              <a:fontRef idx="minor">
                <a:schemeClr val="tx1"/>
              </a:fontRef>
            </p:style>
          </p:cxnSp>
          <p:pic>
            <p:nvPicPr>
              <p:cNvPr id="12" name="图片 11">
                <a:extLst>
                  <a:ext uri="{FF2B5EF4-FFF2-40B4-BE49-F238E27FC236}">
                    <a16:creationId xmlns:a16="http://schemas.microsoft.com/office/drawing/2014/main" id="{5601A58A-8D6B-EA43-BFA0-1290A67B76A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4421402" y="2338976"/>
                <a:ext cx="729728" cy="729728"/>
              </a:xfrm>
              <a:prstGeom prst="rect">
                <a:avLst/>
              </a:prstGeom>
            </p:spPr>
          </p:pic>
          <p:pic>
            <p:nvPicPr>
              <p:cNvPr id="13" name="图片 12">
                <a:extLst>
                  <a:ext uri="{FF2B5EF4-FFF2-40B4-BE49-F238E27FC236}">
                    <a16:creationId xmlns:a16="http://schemas.microsoft.com/office/drawing/2014/main" id="{2032D851-0872-4F4C-99E2-597F8EB9357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4409441" y="3559910"/>
                <a:ext cx="729728" cy="729728"/>
              </a:xfrm>
              <a:prstGeom prst="rect">
                <a:avLst/>
              </a:prstGeom>
            </p:spPr>
          </p:pic>
          <p:cxnSp>
            <p:nvCxnSpPr>
              <p:cNvPr id="14" name="直接箭头连接符 25">
                <a:extLst>
                  <a:ext uri="{FF2B5EF4-FFF2-40B4-BE49-F238E27FC236}">
                    <a16:creationId xmlns:a16="http://schemas.microsoft.com/office/drawing/2014/main" id="{3AE015EA-1C1E-D84D-A2CA-F63DC2DC6C80}"/>
                  </a:ext>
                </a:extLst>
              </p:cNvPr>
              <p:cNvCxnSpPr>
                <a:cxnSpLocks/>
              </p:cNvCxnSpPr>
              <p:nvPr/>
            </p:nvCxnSpPr>
            <p:spPr>
              <a:xfrm flipV="1">
                <a:off x="3817317" y="2896456"/>
                <a:ext cx="442679" cy="1028318"/>
              </a:xfrm>
              <a:prstGeom prst="straightConnector1">
                <a:avLst/>
              </a:prstGeom>
              <a:ln w="19050">
                <a:solidFill>
                  <a:srgbClr val="00428C"/>
                </a:solidFill>
                <a:tailEnd type="triangle"/>
              </a:ln>
            </p:spPr>
            <p:style>
              <a:lnRef idx="1">
                <a:schemeClr val="dk1"/>
              </a:lnRef>
              <a:fillRef idx="0">
                <a:schemeClr val="dk1"/>
              </a:fillRef>
              <a:effectRef idx="0">
                <a:schemeClr val="dk1"/>
              </a:effectRef>
              <a:fontRef idx="minor">
                <a:schemeClr val="tx1"/>
              </a:fontRef>
            </p:style>
          </p:cxnSp>
          <p:cxnSp>
            <p:nvCxnSpPr>
              <p:cNvPr id="15" name="直接箭头连接符 25">
                <a:extLst>
                  <a:ext uri="{FF2B5EF4-FFF2-40B4-BE49-F238E27FC236}">
                    <a16:creationId xmlns:a16="http://schemas.microsoft.com/office/drawing/2014/main" id="{4C4E24F1-D8B9-324D-B521-D3516644C3F2}"/>
                  </a:ext>
                </a:extLst>
              </p:cNvPr>
              <p:cNvCxnSpPr>
                <a:cxnSpLocks/>
              </p:cNvCxnSpPr>
              <p:nvPr/>
            </p:nvCxnSpPr>
            <p:spPr>
              <a:xfrm>
                <a:off x="3802853" y="3924774"/>
                <a:ext cx="500095" cy="0"/>
              </a:xfrm>
              <a:prstGeom prst="straightConnector1">
                <a:avLst/>
              </a:prstGeom>
              <a:ln w="19050">
                <a:solidFill>
                  <a:srgbClr val="00428C"/>
                </a:solidFill>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6" name="文本框 15">
                    <a:extLst>
                      <a:ext uri="{FF2B5EF4-FFF2-40B4-BE49-F238E27FC236}">
                        <a16:creationId xmlns:a16="http://schemas.microsoft.com/office/drawing/2014/main" id="{6F991269-8D07-E547-B3BF-6C9AAFB9A488}"/>
                      </a:ext>
                    </a:extLst>
                  </p:cNvPr>
                  <p:cNvSpPr txBox="1"/>
                  <p:nvPr/>
                </p:nvSpPr>
                <p:spPr>
                  <a:xfrm>
                    <a:off x="3573220" y="3078154"/>
                    <a:ext cx="72972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ea typeface="等线" panose="02010600030101010101" pitchFamily="2" charset="-122"/>
                              <a:cs typeface="+mn-cs"/>
                            </a:rPr>
                            <m:t>𝑏</m:t>
                          </m:r>
                        </m:oMath>
                      </m:oMathPara>
                    </a14:m>
                    <a:endParaRPr kumimoji="0" lang="zh-CN" altLang="en-US" sz="1800" b="0" i="0" u="none" strike="noStrike" kern="1200" cap="none" spc="0" normalizeH="0" baseline="0" noProof="0" dirty="0">
                      <a:ln>
                        <a:noFill/>
                      </a:ln>
                      <a:solidFill>
                        <a:prstClr val="black"/>
                      </a:solidFill>
                      <a:effectLst/>
                      <a:uLnTx/>
                      <a:uFillTx/>
                      <a:latin typeface="等线"/>
                      <a:ea typeface="等线" panose="02010600030101010101" pitchFamily="2" charset="-122"/>
                      <a:cs typeface="+mn-cs"/>
                    </a:endParaRPr>
                  </a:p>
                </p:txBody>
              </p:sp>
            </mc:Choice>
            <mc:Fallback xmlns="">
              <p:sp>
                <p:nvSpPr>
                  <p:cNvPr id="16" name="文本框 15">
                    <a:extLst>
                      <a:ext uri="{FF2B5EF4-FFF2-40B4-BE49-F238E27FC236}">
                        <a16:creationId xmlns:a16="http://schemas.microsoft.com/office/drawing/2014/main" id="{6F991269-8D07-E547-B3BF-6C9AAFB9A488}"/>
                      </a:ext>
                    </a:extLst>
                  </p:cNvPr>
                  <p:cNvSpPr txBox="1">
                    <a:spLocks noRot="1" noChangeAspect="1" noMove="1" noResize="1" noEditPoints="1" noAdjustHandles="1" noChangeArrowheads="1" noChangeShapeType="1" noTextEdit="1"/>
                  </p:cNvSpPr>
                  <p:nvPr/>
                </p:nvSpPr>
                <p:spPr>
                  <a:xfrm>
                    <a:off x="3573220" y="3078154"/>
                    <a:ext cx="729728" cy="369332"/>
                  </a:xfrm>
                  <a:prstGeom prst="rect">
                    <a:avLst/>
                  </a:prstGeom>
                  <a:blipFill>
                    <a:blip r:embed="rId9"/>
                    <a:stretch>
                      <a:fillRect/>
                    </a:stretch>
                  </a:blipFill>
                </p:spPr>
                <p:txBody>
                  <a:bodyPr/>
                  <a:lstStyle/>
                  <a:p>
                    <a:r>
                      <a:rPr lang="zh-CN" altLang="en-US">
                        <a:noFill/>
                      </a:rPr>
                      <a:t> </a:t>
                    </a:r>
                  </a:p>
                </p:txBody>
              </p:sp>
            </mc:Fallback>
          </mc:AlternateContent>
          <p:sp>
            <p:nvSpPr>
              <p:cNvPr id="17" name="文本框 16">
                <a:extLst>
                  <a:ext uri="{FF2B5EF4-FFF2-40B4-BE49-F238E27FC236}">
                    <a16:creationId xmlns:a16="http://schemas.microsoft.com/office/drawing/2014/main" id="{58F8BFEB-DD5B-4149-A224-00B00C39AF78}"/>
                  </a:ext>
                </a:extLst>
              </p:cNvPr>
              <p:cNvSpPr txBox="1"/>
              <p:nvPr/>
            </p:nvSpPr>
            <p:spPr>
              <a:xfrm>
                <a:off x="4454265" y="4243240"/>
                <a:ext cx="640080" cy="4603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a:t>
                </a:r>
              </a:p>
            </p:txBody>
          </p:sp>
          <mc:AlternateContent xmlns:mc="http://schemas.openxmlformats.org/markup-compatibility/2006" xmlns:a14="http://schemas.microsoft.com/office/drawing/2010/main">
            <mc:Choice Requires="a14">
              <p:sp>
                <p:nvSpPr>
                  <p:cNvPr id="18" name="文本框 17">
                    <a:extLst>
                      <a:ext uri="{FF2B5EF4-FFF2-40B4-BE49-F238E27FC236}">
                        <a16:creationId xmlns:a16="http://schemas.microsoft.com/office/drawing/2014/main" id="{80B743BD-22B9-BA47-9E63-CA397B4D75B2}"/>
                      </a:ext>
                    </a:extLst>
                  </p:cNvPr>
                  <p:cNvSpPr txBox="1"/>
                  <p:nvPr/>
                </p:nvSpPr>
                <p:spPr>
                  <a:xfrm>
                    <a:off x="4208107" y="3039683"/>
                    <a:ext cx="1170940" cy="3700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ea typeface="MS Mincho" charset="0"/>
                                  <a:cs typeface="Cambria Math" panose="02040503050406030204" pitchFamily="18" charset="0"/>
                                </a:rPr>
                              </m:ctrlPr>
                            </m:sSubPr>
                            <m:e>
                              <m: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ea typeface="MS Mincho" charset="0"/>
                                  <a:cs typeface="Cambria Math" panose="02040503050406030204" pitchFamily="18" charset="0"/>
                                </a:rPr>
                                <m:t>𝑉</m:t>
                              </m:r>
                            </m:e>
                            <m:sub>
                              <m: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ea typeface="MS Mincho" charset="0"/>
                                  <a:cs typeface="Cambria Math" panose="02040503050406030204" pitchFamily="18" charset="0"/>
                                </a:rPr>
                                <m:t>1</m:t>
                              </m:r>
                            </m:sub>
                          </m:sSub>
                        </m:oMath>
                      </m:oMathPara>
                    </a14:m>
                    <a:endParaRPr kumimoji="0" lang="en-US" altLang="zh-CN" sz="1800" b="0" i="1" u="none" strike="noStrike" kern="1200" cap="none" spc="0" normalizeH="0" baseline="0" noProof="0" dirty="0">
                      <a:ln>
                        <a:noFill/>
                      </a:ln>
                      <a:solidFill>
                        <a:prstClr val="black"/>
                      </a:solidFill>
                      <a:effectLst/>
                      <a:uLnTx/>
                      <a:uFillTx/>
                      <a:latin typeface="Cambria Math" panose="02040503050406030204" pitchFamily="18" charset="0"/>
                      <a:ea typeface="MS Mincho" charset="0"/>
                      <a:cs typeface="Cambria Math" panose="02040503050406030204" pitchFamily="18" charset="0"/>
                    </a:endParaRPr>
                  </a:p>
                </p:txBody>
              </p:sp>
            </mc:Choice>
            <mc:Fallback xmlns="">
              <p:sp>
                <p:nvSpPr>
                  <p:cNvPr id="18" name="文本框 17">
                    <a:extLst>
                      <a:ext uri="{FF2B5EF4-FFF2-40B4-BE49-F238E27FC236}">
                        <a16:creationId xmlns:a16="http://schemas.microsoft.com/office/drawing/2014/main" id="{80B743BD-22B9-BA47-9E63-CA397B4D75B2}"/>
                      </a:ext>
                    </a:extLst>
                  </p:cNvPr>
                  <p:cNvSpPr txBox="1">
                    <a:spLocks noRot="1" noChangeAspect="1" noMove="1" noResize="1" noEditPoints="1" noAdjustHandles="1" noChangeArrowheads="1" noChangeShapeType="1" noTextEdit="1"/>
                  </p:cNvSpPr>
                  <p:nvPr/>
                </p:nvSpPr>
                <p:spPr>
                  <a:xfrm>
                    <a:off x="4208107" y="3039683"/>
                    <a:ext cx="1170940" cy="370038"/>
                  </a:xfrm>
                  <a:prstGeom prst="rect">
                    <a:avLst/>
                  </a:prstGeom>
                  <a:blipFill>
                    <a:blip r:embed="rId10"/>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9" name="文本框 18">
                    <a:extLst>
                      <a:ext uri="{FF2B5EF4-FFF2-40B4-BE49-F238E27FC236}">
                        <a16:creationId xmlns:a16="http://schemas.microsoft.com/office/drawing/2014/main" id="{3618AA4B-3BFD-2445-A4A5-192940530AE4}"/>
                      </a:ext>
                    </a:extLst>
                  </p:cNvPr>
                  <p:cNvSpPr txBox="1"/>
                  <p:nvPr/>
                </p:nvSpPr>
                <p:spPr>
                  <a:xfrm>
                    <a:off x="4140153" y="5422602"/>
                    <a:ext cx="129222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𝑉</m:t>
                              </m:r>
                            </m:e>
                            <m:sub>
                              <m: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𝑛</m:t>
                              </m:r>
                            </m:sub>
                          </m:sSub>
                        </m:oMath>
                      </m:oMathPara>
                    </a14:m>
                    <a:endParaRPr kumimoji="0" lang="en-US" altLang="zh-CN" sz="1800" b="0" i="1" u="none" strike="noStrike" kern="1200" cap="none" spc="0" normalizeH="0" baseline="0" noProof="0" dirty="0">
                      <a:ln>
                        <a:noFill/>
                      </a:ln>
                      <a:solidFill>
                        <a:prstClr val="black"/>
                      </a:solidFill>
                      <a:effectLst/>
                      <a:uLnTx/>
                      <a:uFillTx/>
                      <a:latin typeface="Cambria Math" panose="02040503050406030204" pitchFamily="18" charset="0"/>
                      <a:ea typeface="MS Mincho" charset="0"/>
                      <a:cs typeface="Cambria Math" panose="02040503050406030204" pitchFamily="18" charset="0"/>
                    </a:endParaRPr>
                  </a:p>
                </p:txBody>
              </p:sp>
            </mc:Choice>
            <mc:Fallback xmlns="">
              <p:sp>
                <p:nvSpPr>
                  <p:cNvPr id="19" name="文本框 18">
                    <a:extLst>
                      <a:ext uri="{FF2B5EF4-FFF2-40B4-BE49-F238E27FC236}">
                        <a16:creationId xmlns:a16="http://schemas.microsoft.com/office/drawing/2014/main" id="{3618AA4B-3BFD-2445-A4A5-192940530AE4}"/>
                      </a:ext>
                    </a:extLst>
                  </p:cNvPr>
                  <p:cNvSpPr txBox="1">
                    <a:spLocks noRot="1" noChangeAspect="1" noMove="1" noResize="1" noEditPoints="1" noAdjustHandles="1" noChangeArrowheads="1" noChangeShapeType="1" noTextEdit="1"/>
                  </p:cNvSpPr>
                  <p:nvPr/>
                </p:nvSpPr>
                <p:spPr>
                  <a:xfrm>
                    <a:off x="4140153" y="5422602"/>
                    <a:ext cx="1292225" cy="369332"/>
                  </a:xfrm>
                  <a:prstGeom prst="rect">
                    <a:avLst/>
                  </a:prstGeom>
                  <a:blipFill>
                    <a:blip r:embed="rId11"/>
                    <a:stretch>
                      <a:fillRect/>
                    </a:stretch>
                  </a:blipFill>
                </p:spPr>
                <p:txBody>
                  <a:bodyPr/>
                  <a:lstStyle/>
                  <a:p>
                    <a:r>
                      <a:rPr lang="zh-CN" altLang="en-US">
                        <a:noFill/>
                      </a:rPr>
                      <a:t> </a:t>
                    </a:r>
                  </a:p>
                </p:txBody>
              </p:sp>
            </mc:Fallback>
          </mc:AlternateContent>
          <p:grpSp>
            <p:nvGrpSpPr>
              <p:cNvPr id="20" name="组合 19">
                <a:extLst>
                  <a:ext uri="{FF2B5EF4-FFF2-40B4-BE49-F238E27FC236}">
                    <a16:creationId xmlns:a16="http://schemas.microsoft.com/office/drawing/2014/main" id="{3856BD4C-254B-B848-A1CF-67C5CD91EAF3}"/>
                  </a:ext>
                </a:extLst>
              </p:cNvPr>
              <p:cNvGrpSpPr/>
              <p:nvPr/>
            </p:nvGrpSpPr>
            <p:grpSpPr>
              <a:xfrm>
                <a:off x="2073643" y="3709489"/>
                <a:ext cx="1666745" cy="675015"/>
                <a:chOff x="4571955" y="3807471"/>
                <a:chExt cx="1497967" cy="675015"/>
              </a:xfrm>
            </p:grpSpPr>
            <p:sp>
              <p:nvSpPr>
                <p:cNvPr id="21" name="流程图: 终止 37">
                  <a:extLst>
                    <a:ext uri="{FF2B5EF4-FFF2-40B4-BE49-F238E27FC236}">
                      <a16:creationId xmlns:a16="http://schemas.microsoft.com/office/drawing/2014/main" id="{C36967C4-E034-EF46-8B49-545D0CFDE1BC}"/>
                    </a:ext>
                  </a:extLst>
                </p:cNvPr>
                <p:cNvSpPr/>
                <p:nvPr/>
              </p:nvSpPr>
              <p:spPr>
                <a:xfrm>
                  <a:off x="4571955" y="3807471"/>
                  <a:ext cx="1497967" cy="463550"/>
                </a:xfrm>
                <a:prstGeom prst="flowChartTerminator">
                  <a:avLst/>
                </a:prstGeom>
                <a:noFill/>
                <a:ln>
                  <a:solidFill>
                    <a:schemeClr val="tx1"/>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mc:AlternateContent xmlns:mc="http://schemas.openxmlformats.org/markup-compatibility/2006" xmlns:a14="http://schemas.microsoft.com/office/drawing/2010/main">
              <mc:Choice Requires="a14">
                <p:sp>
                  <p:nvSpPr>
                    <p:cNvPr id="22" name="文本框 21">
                      <a:extLst>
                        <a:ext uri="{FF2B5EF4-FFF2-40B4-BE49-F238E27FC236}">
                          <a16:creationId xmlns:a16="http://schemas.microsoft.com/office/drawing/2014/main" id="{79AA6AA3-E09C-D641-8D90-4AFFA18436A1}"/>
                        </a:ext>
                      </a:extLst>
                    </p:cNvPr>
                    <p:cNvSpPr txBox="1"/>
                    <p:nvPr/>
                  </p:nvSpPr>
                  <p:spPr>
                    <a:xfrm>
                      <a:off x="4702495" y="3842503"/>
                      <a:ext cx="1292226" cy="639983"/>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𝑏</m:t>
                            </m:r>
                            <m: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ℛ</m:t>
                            </m:r>
                            <m: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𝑥</m:t>
                            </m:r>
                            <m: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𝑤</m:t>
                            </m:r>
                            <m:r>
                              <a:rPr kumimoji="0" lang="en-US" altLang="zh-CN" sz="1800" b="0" i="1" u="none" strike="noStrike" kern="1200" cap="none" spc="0" normalizeH="0" baseline="0" noProof="0">
                                <a:ln>
                                  <a:noFill/>
                                </a:ln>
                                <a:solidFill>
                                  <a:prstClr val="black"/>
                                </a:solidFill>
                                <a:effectLst/>
                                <a:uLnTx/>
                                <a:uFillTx/>
                                <a:latin typeface="Cambria Math" panose="02040503050406030204" pitchFamily="18" charset="0"/>
                                <a:cs typeface="+mn-cs"/>
                              </a:rPr>
                              <m:t>)</m:t>
                            </m:r>
                          </m:oMath>
                        </m:oMathPara>
                      </a14:m>
                      <a:endParaRPr kumimoji="0" lang="en-US" altLang="zh-CN" sz="1800" b="0" i="1" u="none" strike="noStrike" kern="1200" cap="none" spc="0" normalizeH="0" baseline="0" noProof="0" dirty="0">
                        <a:ln>
                          <a:noFill/>
                        </a:ln>
                        <a:solidFill>
                          <a:prstClr val="black"/>
                        </a:solidFill>
                        <a:effectLst/>
                        <a:uLnTx/>
                        <a:uFillTx/>
                        <a:latin typeface="Cambria Math" panose="02040503050406030204" pitchFamily="18" charset="0"/>
                        <a:ea typeface="等线" panose="02010600030101010101" pitchFamily="2" charset="-122"/>
                        <a:cs typeface="+mn-cs"/>
                      </a:endParaRPr>
                    </a:p>
                  </p:txBody>
                </p:sp>
              </mc:Choice>
              <mc:Fallback xmlns="">
                <p:sp>
                  <p:nvSpPr>
                    <p:cNvPr id="22" name="文本框 21">
                      <a:extLst>
                        <a:ext uri="{FF2B5EF4-FFF2-40B4-BE49-F238E27FC236}">
                          <a16:creationId xmlns:a16="http://schemas.microsoft.com/office/drawing/2014/main" id="{79AA6AA3-E09C-D641-8D90-4AFFA18436A1}"/>
                        </a:ext>
                      </a:extLst>
                    </p:cNvPr>
                    <p:cNvSpPr txBox="1">
                      <a:spLocks noRot="1" noChangeAspect="1" noMove="1" noResize="1" noEditPoints="1" noAdjustHandles="1" noChangeArrowheads="1" noChangeShapeType="1" noTextEdit="1"/>
                    </p:cNvSpPr>
                    <p:nvPr/>
                  </p:nvSpPr>
                  <p:spPr>
                    <a:xfrm>
                      <a:off x="4702495" y="3842503"/>
                      <a:ext cx="1292226" cy="639983"/>
                    </a:xfrm>
                    <a:prstGeom prst="rect">
                      <a:avLst/>
                    </a:prstGeom>
                    <a:blipFill>
                      <a:blip r:embed="rId12"/>
                      <a:stretch>
                        <a:fillRect/>
                      </a:stretch>
                    </a:blipFill>
                  </p:spPr>
                  <p:txBody>
                    <a:bodyPr/>
                    <a:lstStyle/>
                    <a:p>
                      <a:r>
                        <a:rPr lang="zh-CN" altLang="en-US">
                          <a:noFill/>
                        </a:rPr>
                        <a:t> </a:t>
                      </a:r>
                    </a:p>
                  </p:txBody>
                </p:sp>
              </mc:Fallback>
            </mc:AlternateContent>
          </p:grpSp>
          <p:pic>
            <p:nvPicPr>
              <p:cNvPr id="23" name="图片 22">
                <a:extLst>
                  <a:ext uri="{FF2B5EF4-FFF2-40B4-BE49-F238E27FC236}">
                    <a16:creationId xmlns:a16="http://schemas.microsoft.com/office/drawing/2014/main" id="{326AB811-598F-974F-9158-150978625C8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4428713" y="4738767"/>
                <a:ext cx="729728" cy="729728"/>
              </a:xfrm>
              <a:prstGeom prst="rect">
                <a:avLst/>
              </a:prstGeom>
            </p:spPr>
          </p:pic>
          <p:cxnSp>
            <p:nvCxnSpPr>
              <p:cNvPr id="24" name="直接箭头连接符 25">
                <a:extLst>
                  <a:ext uri="{FF2B5EF4-FFF2-40B4-BE49-F238E27FC236}">
                    <a16:creationId xmlns:a16="http://schemas.microsoft.com/office/drawing/2014/main" id="{88B68736-8E87-F944-A6DE-C38842FBBC5C}"/>
                  </a:ext>
                </a:extLst>
              </p:cNvPr>
              <p:cNvCxnSpPr>
                <a:cxnSpLocks/>
              </p:cNvCxnSpPr>
              <p:nvPr/>
            </p:nvCxnSpPr>
            <p:spPr>
              <a:xfrm>
                <a:off x="3817317" y="3924774"/>
                <a:ext cx="485631" cy="1140914"/>
              </a:xfrm>
              <a:prstGeom prst="straightConnector1">
                <a:avLst/>
              </a:prstGeom>
              <a:ln w="19050">
                <a:solidFill>
                  <a:srgbClr val="00428C"/>
                </a:solidFill>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5" name="文本框 24">
                    <a:extLst>
                      <a:ext uri="{FF2B5EF4-FFF2-40B4-BE49-F238E27FC236}">
                        <a16:creationId xmlns:a16="http://schemas.microsoft.com/office/drawing/2014/main" id="{25E1ADD8-950A-0F40-B9B5-1BF063F19F4B}"/>
                      </a:ext>
                    </a:extLst>
                  </p:cNvPr>
                  <p:cNvSpPr txBox="1"/>
                  <p:nvPr/>
                </p:nvSpPr>
                <p:spPr>
                  <a:xfrm>
                    <a:off x="3691674" y="3582502"/>
                    <a:ext cx="72972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ea typeface="等线" panose="02010600030101010101" pitchFamily="2" charset="-122"/>
                              <a:cs typeface="+mn-cs"/>
                            </a:rPr>
                            <m:t>𝑏</m:t>
                          </m:r>
                        </m:oMath>
                      </m:oMathPara>
                    </a14:m>
                    <a:endParaRPr kumimoji="0" lang="zh-CN" altLang="en-US" sz="1800" b="0" i="0" u="none" strike="noStrike" kern="1200" cap="none" spc="0" normalizeH="0" baseline="0" noProof="0" dirty="0">
                      <a:ln>
                        <a:noFill/>
                      </a:ln>
                      <a:solidFill>
                        <a:prstClr val="black"/>
                      </a:solidFill>
                      <a:effectLst/>
                      <a:uLnTx/>
                      <a:uFillTx/>
                      <a:latin typeface="等线"/>
                      <a:ea typeface="等线" panose="02010600030101010101" pitchFamily="2" charset="-122"/>
                      <a:cs typeface="+mn-cs"/>
                    </a:endParaRPr>
                  </a:p>
                </p:txBody>
              </p:sp>
            </mc:Choice>
            <mc:Fallback xmlns="">
              <p:sp>
                <p:nvSpPr>
                  <p:cNvPr id="25" name="文本框 24">
                    <a:extLst>
                      <a:ext uri="{FF2B5EF4-FFF2-40B4-BE49-F238E27FC236}">
                        <a16:creationId xmlns:a16="http://schemas.microsoft.com/office/drawing/2014/main" id="{25E1ADD8-950A-0F40-B9B5-1BF063F19F4B}"/>
                      </a:ext>
                    </a:extLst>
                  </p:cNvPr>
                  <p:cNvSpPr txBox="1">
                    <a:spLocks noRot="1" noChangeAspect="1" noMove="1" noResize="1" noEditPoints="1" noAdjustHandles="1" noChangeArrowheads="1" noChangeShapeType="1" noTextEdit="1"/>
                  </p:cNvSpPr>
                  <p:nvPr/>
                </p:nvSpPr>
                <p:spPr>
                  <a:xfrm>
                    <a:off x="3691674" y="3582502"/>
                    <a:ext cx="729728" cy="369332"/>
                  </a:xfrm>
                  <a:prstGeom prst="rect">
                    <a:avLst/>
                  </a:prstGeom>
                  <a:blipFill>
                    <a:blip r:embed="rId1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6" name="文本框 25">
                    <a:extLst>
                      <a:ext uri="{FF2B5EF4-FFF2-40B4-BE49-F238E27FC236}">
                        <a16:creationId xmlns:a16="http://schemas.microsoft.com/office/drawing/2014/main" id="{EEE5410D-0792-8D42-BD33-247801B7B237}"/>
                      </a:ext>
                    </a:extLst>
                  </p:cNvPr>
                  <p:cNvSpPr txBox="1"/>
                  <p:nvPr/>
                </p:nvSpPr>
                <p:spPr>
                  <a:xfrm>
                    <a:off x="3547995" y="4323490"/>
                    <a:ext cx="72972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ea typeface="等线" panose="02010600030101010101" pitchFamily="2" charset="-122"/>
                              <a:cs typeface="+mn-cs"/>
                            </a:rPr>
                            <m:t>𝑏</m:t>
                          </m:r>
                        </m:oMath>
                      </m:oMathPara>
                    </a14:m>
                    <a:endParaRPr kumimoji="0" lang="zh-CN" altLang="en-US" sz="1800" b="0" i="0" u="none" strike="noStrike" kern="1200" cap="none" spc="0" normalizeH="0" baseline="0" noProof="0" dirty="0">
                      <a:ln>
                        <a:noFill/>
                      </a:ln>
                      <a:solidFill>
                        <a:prstClr val="black"/>
                      </a:solidFill>
                      <a:effectLst/>
                      <a:uLnTx/>
                      <a:uFillTx/>
                      <a:latin typeface="等线"/>
                      <a:ea typeface="等线" panose="02010600030101010101" pitchFamily="2" charset="-122"/>
                      <a:cs typeface="+mn-cs"/>
                    </a:endParaRPr>
                  </a:p>
                </p:txBody>
              </p:sp>
            </mc:Choice>
            <mc:Fallback xmlns="">
              <p:sp>
                <p:nvSpPr>
                  <p:cNvPr id="26" name="文本框 25">
                    <a:extLst>
                      <a:ext uri="{FF2B5EF4-FFF2-40B4-BE49-F238E27FC236}">
                        <a16:creationId xmlns:a16="http://schemas.microsoft.com/office/drawing/2014/main" id="{EEE5410D-0792-8D42-BD33-247801B7B237}"/>
                      </a:ext>
                    </a:extLst>
                  </p:cNvPr>
                  <p:cNvSpPr txBox="1">
                    <a:spLocks noRot="1" noChangeAspect="1" noMove="1" noResize="1" noEditPoints="1" noAdjustHandles="1" noChangeArrowheads="1" noChangeShapeType="1" noTextEdit="1"/>
                  </p:cNvSpPr>
                  <p:nvPr/>
                </p:nvSpPr>
                <p:spPr>
                  <a:xfrm>
                    <a:off x="3547995" y="4323490"/>
                    <a:ext cx="729728" cy="369332"/>
                  </a:xfrm>
                  <a:prstGeom prst="rect">
                    <a:avLst/>
                  </a:prstGeom>
                  <a:blipFill>
                    <a:blip r:embed="rId9"/>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7" name="文本框 26">
                    <a:extLst>
                      <a:ext uri="{FF2B5EF4-FFF2-40B4-BE49-F238E27FC236}">
                        <a16:creationId xmlns:a16="http://schemas.microsoft.com/office/drawing/2014/main" id="{A2227D43-6EF1-F743-917A-4B2C3F00A97F}"/>
                      </a:ext>
                    </a:extLst>
                  </p:cNvPr>
                  <p:cNvSpPr txBox="1"/>
                  <p:nvPr/>
                </p:nvSpPr>
                <p:spPr>
                  <a:xfrm>
                    <a:off x="4060132" y="2063015"/>
                    <a:ext cx="93726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ea typeface="等线" panose="02010600030101010101" pitchFamily="2" charset="-122"/>
                              <a:cs typeface="+mn-cs"/>
                            </a:rPr>
                            <m:t>𝑥</m:t>
                          </m:r>
                        </m:oMath>
                      </m:oMathPara>
                    </a14:m>
                    <a:endParaRPr kumimoji="0" lang="zh-CN" altLang="en-US" sz="1800" b="0" i="0" u="none" strike="noStrike" kern="1200" cap="none" spc="0" normalizeH="0" baseline="0" noProof="0" dirty="0">
                      <a:ln>
                        <a:noFill/>
                      </a:ln>
                      <a:solidFill>
                        <a:prstClr val="black"/>
                      </a:solidFill>
                      <a:effectLst/>
                      <a:uLnTx/>
                      <a:uFillTx/>
                      <a:latin typeface="等线"/>
                      <a:ea typeface="等线" panose="02010600030101010101" pitchFamily="2" charset="-122"/>
                      <a:cs typeface="+mn-cs"/>
                    </a:endParaRPr>
                  </a:p>
                </p:txBody>
              </p:sp>
            </mc:Choice>
            <mc:Fallback xmlns="">
              <p:sp>
                <p:nvSpPr>
                  <p:cNvPr id="27" name="文本框 26">
                    <a:extLst>
                      <a:ext uri="{FF2B5EF4-FFF2-40B4-BE49-F238E27FC236}">
                        <a16:creationId xmlns:a16="http://schemas.microsoft.com/office/drawing/2014/main" id="{A2227D43-6EF1-F743-917A-4B2C3F00A97F}"/>
                      </a:ext>
                    </a:extLst>
                  </p:cNvPr>
                  <p:cNvSpPr txBox="1">
                    <a:spLocks noRot="1" noChangeAspect="1" noMove="1" noResize="1" noEditPoints="1" noAdjustHandles="1" noChangeArrowheads="1" noChangeShapeType="1" noTextEdit="1"/>
                  </p:cNvSpPr>
                  <p:nvPr/>
                </p:nvSpPr>
                <p:spPr>
                  <a:xfrm>
                    <a:off x="4060132" y="2063015"/>
                    <a:ext cx="937260" cy="369332"/>
                  </a:xfrm>
                  <a:prstGeom prst="rect">
                    <a:avLst/>
                  </a:prstGeom>
                  <a:blipFill>
                    <a:blip r:embed="rId1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8" name="文本框 27">
                    <a:extLst>
                      <a:ext uri="{FF2B5EF4-FFF2-40B4-BE49-F238E27FC236}">
                        <a16:creationId xmlns:a16="http://schemas.microsoft.com/office/drawing/2014/main" id="{333C9F3A-6ACA-C44D-8A57-5960D053810E}"/>
                      </a:ext>
                    </a:extLst>
                  </p:cNvPr>
                  <p:cNvSpPr txBox="1"/>
                  <p:nvPr/>
                </p:nvSpPr>
                <p:spPr>
                  <a:xfrm>
                    <a:off x="119063" y="3434757"/>
                    <a:ext cx="93726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ea typeface="等线" panose="02010600030101010101" pitchFamily="2" charset="-122"/>
                              <a:cs typeface="+mn-cs"/>
                            </a:rPr>
                            <m:t>𝑥</m:t>
                          </m:r>
                        </m:oMath>
                      </m:oMathPara>
                    </a14:m>
                    <a:endParaRPr kumimoji="0" lang="zh-CN" altLang="en-US" sz="1800" b="0" i="0" u="none" strike="noStrike" kern="1200" cap="none" spc="0" normalizeH="0" baseline="0" noProof="0" dirty="0">
                      <a:ln>
                        <a:noFill/>
                      </a:ln>
                      <a:solidFill>
                        <a:prstClr val="black"/>
                      </a:solidFill>
                      <a:effectLst/>
                      <a:uLnTx/>
                      <a:uFillTx/>
                      <a:latin typeface="等线"/>
                      <a:ea typeface="等线" panose="02010600030101010101" pitchFamily="2" charset="-122"/>
                      <a:cs typeface="+mn-cs"/>
                    </a:endParaRPr>
                  </a:p>
                </p:txBody>
              </p:sp>
            </mc:Choice>
            <mc:Fallback xmlns="">
              <p:sp>
                <p:nvSpPr>
                  <p:cNvPr id="28" name="文本框 27">
                    <a:extLst>
                      <a:ext uri="{FF2B5EF4-FFF2-40B4-BE49-F238E27FC236}">
                        <a16:creationId xmlns:a16="http://schemas.microsoft.com/office/drawing/2014/main" id="{333C9F3A-6ACA-C44D-8A57-5960D053810E}"/>
                      </a:ext>
                    </a:extLst>
                  </p:cNvPr>
                  <p:cNvSpPr txBox="1">
                    <a:spLocks noRot="1" noChangeAspect="1" noMove="1" noResize="1" noEditPoints="1" noAdjustHandles="1" noChangeArrowheads="1" noChangeShapeType="1" noTextEdit="1"/>
                  </p:cNvSpPr>
                  <p:nvPr/>
                </p:nvSpPr>
                <p:spPr>
                  <a:xfrm>
                    <a:off x="119063" y="3434757"/>
                    <a:ext cx="937260" cy="369332"/>
                  </a:xfrm>
                  <a:prstGeom prst="rect">
                    <a:avLst/>
                  </a:prstGeom>
                  <a:blipFill>
                    <a:blip r:embed="rId1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9" name="文本框 28">
                    <a:extLst>
                      <a:ext uri="{FF2B5EF4-FFF2-40B4-BE49-F238E27FC236}">
                        <a16:creationId xmlns:a16="http://schemas.microsoft.com/office/drawing/2014/main" id="{905B40E2-47E8-814D-B30F-A00A7BDD8269}"/>
                      </a:ext>
                    </a:extLst>
                  </p:cNvPr>
                  <p:cNvSpPr txBox="1"/>
                  <p:nvPr/>
                </p:nvSpPr>
                <p:spPr>
                  <a:xfrm>
                    <a:off x="4043667" y="3368282"/>
                    <a:ext cx="93726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ea typeface="等线" panose="02010600030101010101" pitchFamily="2" charset="-122"/>
                              <a:cs typeface="+mn-cs"/>
                            </a:rPr>
                            <m:t>𝑥</m:t>
                          </m:r>
                        </m:oMath>
                      </m:oMathPara>
                    </a14:m>
                    <a:endParaRPr kumimoji="0" lang="zh-CN" altLang="en-US" sz="1800" b="0" i="0" u="none" strike="noStrike" kern="1200" cap="none" spc="0" normalizeH="0" baseline="0" noProof="0" dirty="0">
                      <a:ln>
                        <a:noFill/>
                      </a:ln>
                      <a:solidFill>
                        <a:prstClr val="black"/>
                      </a:solidFill>
                      <a:effectLst/>
                      <a:uLnTx/>
                      <a:uFillTx/>
                      <a:latin typeface="等线"/>
                      <a:ea typeface="等线" panose="02010600030101010101" pitchFamily="2" charset="-122"/>
                      <a:cs typeface="+mn-cs"/>
                    </a:endParaRPr>
                  </a:p>
                </p:txBody>
              </p:sp>
            </mc:Choice>
            <mc:Fallback xmlns="">
              <p:sp>
                <p:nvSpPr>
                  <p:cNvPr id="29" name="文本框 28">
                    <a:extLst>
                      <a:ext uri="{FF2B5EF4-FFF2-40B4-BE49-F238E27FC236}">
                        <a16:creationId xmlns:a16="http://schemas.microsoft.com/office/drawing/2014/main" id="{905B40E2-47E8-814D-B30F-A00A7BDD8269}"/>
                      </a:ext>
                    </a:extLst>
                  </p:cNvPr>
                  <p:cNvSpPr txBox="1">
                    <a:spLocks noRot="1" noChangeAspect="1" noMove="1" noResize="1" noEditPoints="1" noAdjustHandles="1" noChangeArrowheads="1" noChangeShapeType="1" noTextEdit="1"/>
                  </p:cNvSpPr>
                  <p:nvPr/>
                </p:nvSpPr>
                <p:spPr>
                  <a:xfrm>
                    <a:off x="4043667" y="3368282"/>
                    <a:ext cx="937260" cy="369332"/>
                  </a:xfrm>
                  <a:prstGeom prst="rect">
                    <a:avLst/>
                  </a:prstGeom>
                  <a:blipFill>
                    <a:blip r:embed="rId1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0" name="文本框 29">
                    <a:extLst>
                      <a:ext uri="{FF2B5EF4-FFF2-40B4-BE49-F238E27FC236}">
                        <a16:creationId xmlns:a16="http://schemas.microsoft.com/office/drawing/2014/main" id="{0B816727-129E-134A-8A83-DF1E309C8033}"/>
                      </a:ext>
                    </a:extLst>
                  </p:cNvPr>
                  <p:cNvSpPr txBox="1"/>
                  <p:nvPr/>
                </p:nvSpPr>
                <p:spPr>
                  <a:xfrm>
                    <a:off x="4060397" y="4524363"/>
                    <a:ext cx="93726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ea typeface="等线" panose="02010600030101010101" pitchFamily="2" charset="-122"/>
                              <a:cs typeface="+mn-cs"/>
                            </a:rPr>
                            <m:t>𝑥</m:t>
                          </m:r>
                        </m:oMath>
                      </m:oMathPara>
                    </a14:m>
                    <a:endParaRPr kumimoji="0" lang="zh-CN" altLang="en-US" sz="1800" b="0" i="0" u="none" strike="noStrike" kern="1200" cap="none" spc="0" normalizeH="0" baseline="0" noProof="0" dirty="0">
                      <a:ln>
                        <a:noFill/>
                      </a:ln>
                      <a:solidFill>
                        <a:prstClr val="black"/>
                      </a:solidFill>
                      <a:effectLst/>
                      <a:uLnTx/>
                      <a:uFillTx/>
                      <a:latin typeface="等线"/>
                      <a:ea typeface="等线" panose="02010600030101010101" pitchFamily="2" charset="-122"/>
                      <a:cs typeface="+mn-cs"/>
                    </a:endParaRPr>
                  </a:p>
                </p:txBody>
              </p:sp>
            </mc:Choice>
            <mc:Fallback xmlns="">
              <p:sp>
                <p:nvSpPr>
                  <p:cNvPr id="30" name="文本框 29">
                    <a:extLst>
                      <a:ext uri="{FF2B5EF4-FFF2-40B4-BE49-F238E27FC236}">
                        <a16:creationId xmlns:a16="http://schemas.microsoft.com/office/drawing/2014/main" id="{0B816727-129E-134A-8A83-DF1E309C8033}"/>
                      </a:ext>
                    </a:extLst>
                  </p:cNvPr>
                  <p:cNvSpPr txBox="1">
                    <a:spLocks noRot="1" noChangeAspect="1" noMove="1" noResize="1" noEditPoints="1" noAdjustHandles="1" noChangeArrowheads="1" noChangeShapeType="1" noTextEdit="1"/>
                  </p:cNvSpPr>
                  <p:nvPr/>
                </p:nvSpPr>
                <p:spPr>
                  <a:xfrm>
                    <a:off x="4060397" y="4524363"/>
                    <a:ext cx="937260" cy="369332"/>
                  </a:xfrm>
                  <a:prstGeom prst="rect">
                    <a:avLst/>
                  </a:prstGeom>
                  <a:blipFill>
                    <a:blip r:embed="rId15"/>
                    <a:stretch>
                      <a:fillRect/>
                    </a:stretch>
                  </a:blipFill>
                </p:spPr>
                <p:txBody>
                  <a:bodyPr/>
                  <a:lstStyle/>
                  <a:p>
                    <a:r>
                      <a:rPr lang="zh-CN" altLang="en-US">
                        <a:noFill/>
                      </a:rPr>
                      <a:t> </a:t>
                    </a:r>
                  </a:p>
                </p:txBody>
              </p:sp>
            </mc:Fallback>
          </mc:AlternateContent>
          <p:sp>
            <p:nvSpPr>
              <p:cNvPr id="33" name="Rounded Rectangle 5">
                <a:extLst>
                  <a:ext uri="{FF2B5EF4-FFF2-40B4-BE49-F238E27FC236}">
                    <a16:creationId xmlns:a16="http://schemas.microsoft.com/office/drawing/2014/main" id="{EB5FA536-61BE-4C48-BEB9-54AFAE67BBF1}"/>
                  </a:ext>
                </a:extLst>
              </p:cNvPr>
              <p:cNvSpPr/>
              <p:nvPr/>
            </p:nvSpPr>
            <p:spPr>
              <a:xfrm>
                <a:off x="284851" y="2037232"/>
                <a:ext cx="5147527" cy="3854804"/>
              </a:xfrm>
              <a:prstGeom prst="roundRect">
                <a:avLst/>
              </a:prstGeom>
              <a:noFill/>
              <a:ln w="19050">
                <a:solidFill>
                  <a:srgbClr val="2F5597"/>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grpSp>
        <p:sp>
          <p:nvSpPr>
            <p:cNvPr id="34" name="PA-矩形: 圆角 37">
              <a:extLst>
                <a:ext uri="{FF2B5EF4-FFF2-40B4-BE49-F238E27FC236}">
                  <a16:creationId xmlns:a16="http://schemas.microsoft.com/office/drawing/2014/main" id="{4DF461C9-E710-FE42-B3D5-5525DA284626}"/>
                </a:ext>
              </a:extLst>
            </p:cNvPr>
            <p:cNvSpPr/>
            <p:nvPr>
              <p:custDataLst>
                <p:tags r:id="rId2"/>
              </p:custDataLst>
            </p:nvPr>
          </p:nvSpPr>
          <p:spPr>
            <a:xfrm>
              <a:off x="640767" y="1767933"/>
              <a:ext cx="3600000" cy="584775"/>
            </a:xfrm>
            <a:prstGeom prst="roundRect">
              <a:avLst>
                <a:gd name="adj" fmla="val 3397"/>
              </a:avLst>
            </a:prstGeom>
            <a:solidFill>
              <a:schemeClr val="accent1">
                <a:lumMod val="75000"/>
              </a:schemeClr>
            </a:solidFill>
            <a:ln w="6350">
              <a:solidFill>
                <a:srgbClr val="0070C0">
                  <a:alpha val="28000"/>
                </a:srgbClr>
              </a:solidFill>
            </a:ln>
            <a:effectLst>
              <a:outerShdw blurRad="203200" dist="88900" dir="5400000" sx="96000" sy="96000" algn="t" rotWithShape="0">
                <a:srgbClr val="063078">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prstClr val="white"/>
                  </a:solidFill>
                  <a:effectLst/>
                  <a:uLnTx/>
                  <a:uFillTx/>
                  <a:latin typeface="微软雅黑"/>
                  <a:ea typeface="微软雅黑"/>
                  <a:cs typeface="+mn-ea"/>
                </a:rPr>
                <a:t>MVZK</a:t>
              </a:r>
              <a:endParaRPr kumimoji="0" lang="zh-CN" altLang="en-US" sz="2400" b="1" i="0" u="none" strike="noStrike" kern="1200" cap="none" spc="0" normalizeH="0" baseline="0" noProof="0" dirty="0">
                <a:ln>
                  <a:noFill/>
                </a:ln>
                <a:solidFill>
                  <a:prstClr val="white"/>
                </a:solidFill>
                <a:effectLst/>
                <a:uLnTx/>
                <a:uFillTx/>
                <a:latin typeface="微软雅黑"/>
                <a:ea typeface="微软雅黑"/>
                <a:cs typeface="+mn-ea"/>
              </a:endParaRPr>
            </a:p>
          </p:txBody>
        </p:sp>
      </p:grpSp>
      <p:grpSp>
        <p:nvGrpSpPr>
          <p:cNvPr id="37" name="组合 36">
            <a:extLst>
              <a:ext uri="{FF2B5EF4-FFF2-40B4-BE49-F238E27FC236}">
                <a16:creationId xmlns:a16="http://schemas.microsoft.com/office/drawing/2014/main" id="{7EC53DCA-8142-7B42-A94D-59B28B49DAD5}"/>
              </a:ext>
            </a:extLst>
          </p:cNvPr>
          <p:cNvGrpSpPr/>
          <p:nvPr/>
        </p:nvGrpSpPr>
        <p:grpSpPr>
          <a:xfrm>
            <a:off x="5920712" y="1332493"/>
            <a:ext cx="5302331" cy="4124103"/>
            <a:chOff x="130047" y="1767933"/>
            <a:chExt cx="5302331" cy="4124103"/>
          </a:xfrm>
        </p:grpSpPr>
        <p:grpSp>
          <p:nvGrpSpPr>
            <p:cNvPr id="38" name="组合 37">
              <a:extLst>
                <a:ext uri="{FF2B5EF4-FFF2-40B4-BE49-F238E27FC236}">
                  <a16:creationId xmlns:a16="http://schemas.microsoft.com/office/drawing/2014/main" id="{ECD82C06-7DF9-B644-AC4E-E27519A00E3E}"/>
                </a:ext>
              </a:extLst>
            </p:cNvPr>
            <p:cNvGrpSpPr/>
            <p:nvPr/>
          </p:nvGrpSpPr>
          <p:grpSpPr>
            <a:xfrm>
              <a:off x="130047" y="2037232"/>
              <a:ext cx="5302331" cy="3854804"/>
              <a:chOff x="130047" y="2037232"/>
              <a:chExt cx="5302331" cy="3854804"/>
            </a:xfrm>
          </p:grpSpPr>
          <p:pic>
            <p:nvPicPr>
              <p:cNvPr id="40" name="图片 39">
                <a:extLst>
                  <a:ext uri="{FF2B5EF4-FFF2-40B4-BE49-F238E27FC236}">
                    <a16:creationId xmlns:a16="http://schemas.microsoft.com/office/drawing/2014/main" id="{AA1F30D3-065A-874C-AF6E-B895DA0083E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9289" y="3649654"/>
                <a:ext cx="729728" cy="729728"/>
              </a:xfrm>
              <a:prstGeom prst="rect">
                <a:avLst/>
              </a:prstGeom>
            </p:spPr>
          </p:pic>
          <mc:AlternateContent xmlns:mc="http://schemas.openxmlformats.org/markup-compatibility/2006" xmlns:a14="http://schemas.microsoft.com/office/drawing/2010/main">
            <mc:Choice Requires="a14">
              <p:sp>
                <p:nvSpPr>
                  <p:cNvPr id="41" name="文本框 40">
                    <a:extLst>
                      <a:ext uri="{FF2B5EF4-FFF2-40B4-BE49-F238E27FC236}">
                        <a16:creationId xmlns:a16="http://schemas.microsoft.com/office/drawing/2014/main" id="{46639E24-079B-7640-AEDB-8C8A3A81CFEF}"/>
                      </a:ext>
                    </a:extLst>
                  </p:cNvPr>
                  <p:cNvSpPr txBox="1"/>
                  <p:nvPr/>
                </p:nvSpPr>
                <p:spPr>
                  <a:xfrm>
                    <a:off x="1160977" y="3610666"/>
                    <a:ext cx="93726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ea typeface="等线" panose="02010600030101010101" pitchFamily="2" charset="-122"/>
                              <a:cs typeface="+mn-cs"/>
                            </a:rPr>
                            <m:t>𝑥</m:t>
                          </m:r>
                        </m:oMath>
                      </m:oMathPara>
                    </a14:m>
                    <a:endParaRPr kumimoji="0" lang="en-US" altLang="zh-CN" sz="1800" b="0" i="0" u="none" strike="noStrike" kern="1200" cap="none" spc="0" normalizeH="0" baseline="0" noProof="0" dirty="0">
                      <a:ln>
                        <a:noFill/>
                      </a:ln>
                      <a:solidFill>
                        <a:prstClr val="black"/>
                      </a:solidFill>
                      <a:effectLst/>
                      <a:uLnTx/>
                      <a:uFillTx/>
                      <a:latin typeface="等线"/>
                      <a:ea typeface="等线"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等线"/>
                      <a:ea typeface="等线" panose="02010600030101010101" pitchFamily="2" charset="-122"/>
                      <a:cs typeface="+mn-cs"/>
                    </a:endParaRPr>
                  </a:p>
                </p:txBody>
              </p:sp>
            </mc:Choice>
            <mc:Fallback xmlns="">
              <p:sp>
                <p:nvSpPr>
                  <p:cNvPr id="41" name="文本框 40">
                    <a:extLst>
                      <a:ext uri="{FF2B5EF4-FFF2-40B4-BE49-F238E27FC236}">
                        <a16:creationId xmlns:a16="http://schemas.microsoft.com/office/drawing/2014/main" id="{46639E24-079B-7640-AEDB-8C8A3A81CFEF}"/>
                      </a:ext>
                    </a:extLst>
                  </p:cNvPr>
                  <p:cNvSpPr txBox="1">
                    <a:spLocks noRot="1" noChangeAspect="1" noMove="1" noResize="1" noEditPoints="1" noAdjustHandles="1" noChangeArrowheads="1" noChangeShapeType="1" noTextEdit="1"/>
                  </p:cNvSpPr>
                  <p:nvPr/>
                </p:nvSpPr>
                <p:spPr>
                  <a:xfrm>
                    <a:off x="1160977" y="3610666"/>
                    <a:ext cx="937260" cy="646331"/>
                  </a:xfrm>
                  <a:prstGeom prst="rect">
                    <a:avLst/>
                  </a:prstGeom>
                  <a:blipFill>
                    <a:blip r:embed="rId1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2" name="文本框 41">
                    <a:extLst>
                      <a:ext uri="{FF2B5EF4-FFF2-40B4-BE49-F238E27FC236}">
                        <a16:creationId xmlns:a16="http://schemas.microsoft.com/office/drawing/2014/main" id="{6AE05C58-0469-3C45-985A-D7E8925C88CF}"/>
                      </a:ext>
                    </a:extLst>
                  </p:cNvPr>
                  <p:cNvSpPr txBox="1"/>
                  <p:nvPr/>
                </p:nvSpPr>
                <p:spPr>
                  <a:xfrm>
                    <a:off x="130047" y="4368999"/>
                    <a:ext cx="1170940" cy="3700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ea typeface="MS Mincho" charset="0"/>
                              <a:cs typeface="Cambria Math" panose="02040503050406030204" pitchFamily="18" charset="0"/>
                            </a:rPr>
                            <m:t>𝐷</m:t>
                          </m:r>
                        </m:oMath>
                      </m:oMathPara>
                    </a14:m>
                    <a:endParaRPr kumimoji="0" lang="en-US" altLang="zh-CN" sz="1800" b="0" i="1" u="none" strike="noStrike" kern="1200" cap="none" spc="0" normalizeH="0" baseline="0" noProof="0" dirty="0">
                      <a:ln>
                        <a:noFill/>
                      </a:ln>
                      <a:solidFill>
                        <a:prstClr val="black"/>
                      </a:solidFill>
                      <a:effectLst/>
                      <a:uLnTx/>
                      <a:uFillTx/>
                      <a:latin typeface="Cambria Math" panose="02040503050406030204" pitchFamily="18" charset="0"/>
                      <a:ea typeface="MS Mincho" charset="0"/>
                      <a:cs typeface="Cambria Math" panose="02040503050406030204" pitchFamily="18" charset="0"/>
                    </a:endParaRPr>
                  </a:p>
                </p:txBody>
              </p:sp>
            </mc:Choice>
            <mc:Fallback xmlns="">
              <p:sp>
                <p:nvSpPr>
                  <p:cNvPr id="42" name="文本框 41">
                    <a:extLst>
                      <a:ext uri="{FF2B5EF4-FFF2-40B4-BE49-F238E27FC236}">
                        <a16:creationId xmlns:a16="http://schemas.microsoft.com/office/drawing/2014/main" id="{6AE05C58-0469-3C45-985A-D7E8925C88CF}"/>
                      </a:ext>
                    </a:extLst>
                  </p:cNvPr>
                  <p:cNvSpPr txBox="1">
                    <a:spLocks noRot="1" noChangeAspect="1" noMove="1" noResize="1" noEditPoints="1" noAdjustHandles="1" noChangeArrowheads="1" noChangeShapeType="1" noTextEdit="1"/>
                  </p:cNvSpPr>
                  <p:nvPr/>
                </p:nvSpPr>
                <p:spPr>
                  <a:xfrm>
                    <a:off x="130047" y="4368999"/>
                    <a:ext cx="1170940" cy="370038"/>
                  </a:xfrm>
                  <a:prstGeom prst="rect">
                    <a:avLst/>
                  </a:prstGeom>
                  <a:blipFill>
                    <a:blip r:embed="rId17"/>
                    <a:stretch>
                      <a:fillRect/>
                    </a:stretch>
                  </a:blipFill>
                </p:spPr>
                <p:txBody>
                  <a:bodyPr/>
                  <a:lstStyle/>
                  <a:p>
                    <a:r>
                      <a:rPr lang="zh-CN" altLang="en-US">
                        <a:noFill/>
                      </a:rPr>
                      <a:t> </a:t>
                    </a:r>
                  </a:p>
                </p:txBody>
              </p:sp>
            </mc:Fallback>
          </mc:AlternateContent>
          <p:cxnSp>
            <p:nvCxnSpPr>
              <p:cNvPr id="43" name="直接箭头连接符 25">
                <a:extLst>
                  <a:ext uri="{FF2B5EF4-FFF2-40B4-BE49-F238E27FC236}">
                    <a16:creationId xmlns:a16="http://schemas.microsoft.com/office/drawing/2014/main" id="{EAFA16D0-590F-C649-B54D-5E9E81EB4E80}"/>
                  </a:ext>
                </a:extLst>
              </p:cNvPr>
              <p:cNvCxnSpPr>
                <a:cxnSpLocks/>
              </p:cNvCxnSpPr>
              <p:nvPr/>
            </p:nvCxnSpPr>
            <p:spPr>
              <a:xfrm flipV="1">
                <a:off x="1240396" y="3969615"/>
                <a:ext cx="738511" cy="6074"/>
              </a:xfrm>
              <a:prstGeom prst="straightConnector1">
                <a:avLst/>
              </a:prstGeom>
              <a:ln w="19050">
                <a:solidFill>
                  <a:srgbClr val="00428C"/>
                </a:solidFill>
                <a:tailEnd type="triangle"/>
              </a:ln>
            </p:spPr>
            <p:style>
              <a:lnRef idx="1">
                <a:schemeClr val="dk1"/>
              </a:lnRef>
              <a:fillRef idx="0">
                <a:schemeClr val="dk1"/>
              </a:fillRef>
              <a:effectRef idx="0">
                <a:schemeClr val="dk1"/>
              </a:effectRef>
              <a:fontRef idx="minor">
                <a:schemeClr val="tx1"/>
              </a:fontRef>
            </p:style>
          </p:cxnSp>
          <p:pic>
            <p:nvPicPr>
              <p:cNvPr id="44" name="图片 43">
                <a:extLst>
                  <a:ext uri="{FF2B5EF4-FFF2-40B4-BE49-F238E27FC236}">
                    <a16:creationId xmlns:a16="http://schemas.microsoft.com/office/drawing/2014/main" id="{86EF90F3-AF89-A847-9F9F-5DE32AB1D0F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4421402" y="2338976"/>
                <a:ext cx="729728" cy="729728"/>
              </a:xfrm>
              <a:prstGeom prst="rect">
                <a:avLst/>
              </a:prstGeom>
            </p:spPr>
          </p:pic>
          <p:pic>
            <p:nvPicPr>
              <p:cNvPr id="45" name="图片 44">
                <a:extLst>
                  <a:ext uri="{FF2B5EF4-FFF2-40B4-BE49-F238E27FC236}">
                    <a16:creationId xmlns:a16="http://schemas.microsoft.com/office/drawing/2014/main" id="{393235E3-C88F-5241-8898-B305DFB69F1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4409441" y="3559910"/>
                <a:ext cx="729728" cy="729728"/>
              </a:xfrm>
              <a:prstGeom prst="rect">
                <a:avLst/>
              </a:prstGeom>
            </p:spPr>
          </p:pic>
          <p:cxnSp>
            <p:nvCxnSpPr>
              <p:cNvPr id="46" name="直接箭头连接符 25">
                <a:extLst>
                  <a:ext uri="{FF2B5EF4-FFF2-40B4-BE49-F238E27FC236}">
                    <a16:creationId xmlns:a16="http://schemas.microsoft.com/office/drawing/2014/main" id="{C943DA46-9140-524D-AB6E-3FD5C2799FC4}"/>
                  </a:ext>
                </a:extLst>
              </p:cNvPr>
              <p:cNvCxnSpPr>
                <a:cxnSpLocks/>
              </p:cNvCxnSpPr>
              <p:nvPr/>
            </p:nvCxnSpPr>
            <p:spPr>
              <a:xfrm flipV="1">
                <a:off x="3817317" y="2896456"/>
                <a:ext cx="442679" cy="1028318"/>
              </a:xfrm>
              <a:prstGeom prst="straightConnector1">
                <a:avLst/>
              </a:prstGeom>
              <a:ln w="19050">
                <a:solidFill>
                  <a:srgbClr val="00428C"/>
                </a:solidFill>
                <a:tailEnd type="triangle"/>
              </a:ln>
            </p:spPr>
            <p:style>
              <a:lnRef idx="1">
                <a:schemeClr val="dk1"/>
              </a:lnRef>
              <a:fillRef idx="0">
                <a:schemeClr val="dk1"/>
              </a:fillRef>
              <a:effectRef idx="0">
                <a:schemeClr val="dk1"/>
              </a:effectRef>
              <a:fontRef idx="minor">
                <a:schemeClr val="tx1"/>
              </a:fontRef>
            </p:style>
          </p:cxnSp>
          <p:cxnSp>
            <p:nvCxnSpPr>
              <p:cNvPr id="47" name="直接箭头连接符 25">
                <a:extLst>
                  <a:ext uri="{FF2B5EF4-FFF2-40B4-BE49-F238E27FC236}">
                    <a16:creationId xmlns:a16="http://schemas.microsoft.com/office/drawing/2014/main" id="{113B5DD3-0B75-6F4D-A7A1-935495E3422C}"/>
                  </a:ext>
                </a:extLst>
              </p:cNvPr>
              <p:cNvCxnSpPr>
                <a:cxnSpLocks/>
              </p:cNvCxnSpPr>
              <p:nvPr/>
            </p:nvCxnSpPr>
            <p:spPr>
              <a:xfrm>
                <a:off x="3802853" y="3924774"/>
                <a:ext cx="500095" cy="0"/>
              </a:xfrm>
              <a:prstGeom prst="straightConnector1">
                <a:avLst/>
              </a:prstGeom>
              <a:ln w="19050">
                <a:solidFill>
                  <a:srgbClr val="00428C"/>
                </a:solidFill>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48" name="文本框 47">
                    <a:extLst>
                      <a:ext uri="{FF2B5EF4-FFF2-40B4-BE49-F238E27FC236}">
                        <a16:creationId xmlns:a16="http://schemas.microsoft.com/office/drawing/2014/main" id="{302C8F11-2F93-6F4D-9CF4-2F7BAC6B39FF}"/>
                      </a:ext>
                    </a:extLst>
                  </p:cNvPr>
                  <p:cNvSpPr txBox="1"/>
                  <p:nvPr/>
                </p:nvSpPr>
                <p:spPr>
                  <a:xfrm>
                    <a:off x="3573220" y="3078154"/>
                    <a:ext cx="72972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ea typeface="等线" panose="02010600030101010101" pitchFamily="2" charset="-122"/>
                                  <a:cs typeface="+mn-cs"/>
                                </a:rPr>
                              </m:ctrlPr>
                            </m:sSubPr>
                            <m:e>
                              <m: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ea typeface="等线" panose="02010600030101010101" pitchFamily="2" charset="-122"/>
                                  <a:cs typeface="+mn-cs"/>
                                </a:rPr>
                                <m:t>𝑥</m:t>
                              </m:r>
                            </m:e>
                            <m:sub>
                              <m: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ea typeface="等线" panose="02010600030101010101" pitchFamily="2" charset="-122"/>
                                  <a:cs typeface="+mn-cs"/>
                                </a:rPr>
                                <m:t>1</m:t>
                              </m:r>
                            </m:sub>
                          </m:sSub>
                        </m:oMath>
                      </m:oMathPara>
                    </a14:m>
                    <a:endParaRPr kumimoji="0" lang="zh-CN" altLang="en-US" sz="1800" b="0" i="0" u="none" strike="noStrike" kern="1200" cap="none" spc="0" normalizeH="0" baseline="0" noProof="0" dirty="0">
                      <a:ln>
                        <a:noFill/>
                      </a:ln>
                      <a:solidFill>
                        <a:prstClr val="black"/>
                      </a:solidFill>
                      <a:effectLst/>
                      <a:uLnTx/>
                      <a:uFillTx/>
                      <a:latin typeface="等线"/>
                      <a:ea typeface="等线" panose="02010600030101010101" pitchFamily="2" charset="-122"/>
                      <a:cs typeface="+mn-cs"/>
                    </a:endParaRPr>
                  </a:p>
                </p:txBody>
              </p:sp>
            </mc:Choice>
            <mc:Fallback xmlns="">
              <p:sp>
                <p:nvSpPr>
                  <p:cNvPr id="48" name="文本框 47">
                    <a:extLst>
                      <a:ext uri="{FF2B5EF4-FFF2-40B4-BE49-F238E27FC236}">
                        <a16:creationId xmlns:a16="http://schemas.microsoft.com/office/drawing/2014/main" id="{302C8F11-2F93-6F4D-9CF4-2F7BAC6B39FF}"/>
                      </a:ext>
                    </a:extLst>
                  </p:cNvPr>
                  <p:cNvSpPr txBox="1">
                    <a:spLocks noRot="1" noChangeAspect="1" noMove="1" noResize="1" noEditPoints="1" noAdjustHandles="1" noChangeArrowheads="1" noChangeShapeType="1" noTextEdit="1"/>
                  </p:cNvSpPr>
                  <p:nvPr/>
                </p:nvSpPr>
                <p:spPr>
                  <a:xfrm>
                    <a:off x="3573220" y="3078154"/>
                    <a:ext cx="729728" cy="369332"/>
                  </a:xfrm>
                  <a:prstGeom prst="rect">
                    <a:avLst/>
                  </a:prstGeom>
                  <a:blipFill>
                    <a:blip r:embed="rId18"/>
                    <a:stretch>
                      <a:fillRect/>
                    </a:stretch>
                  </a:blipFill>
                </p:spPr>
                <p:txBody>
                  <a:bodyPr/>
                  <a:lstStyle/>
                  <a:p>
                    <a:r>
                      <a:rPr lang="zh-CN" altLang="en-US">
                        <a:noFill/>
                      </a:rPr>
                      <a:t> </a:t>
                    </a:r>
                  </a:p>
                </p:txBody>
              </p:sp>
            </mc:Fallback>
          </mc:AlternateContent>
          <p:sp>
            <p:nvSpPr>
              <p:cNvPr id="49" name="文本框 48">
                <a:extLst>
                  <a:ext uri="{FF2B5EF4-FFF2-40B4-BE49-F238E27FC236}">
                    <a16:creationId xmlns:a16="http://schemas.microsoft.com/office/drawing/2014/main" id="{60127A15-9A91-F946-8217-28B0D8FA4BEE}"/>
                  </a:ext>
                </a:extLst>
              </p:cNvPr>
              <p:cNvSpPr txBox="1"/>
              <p:nvPr/>
            </p:nvSpPr>
            <p:spPr>
              <a:xfrm>
                <a:off x="4454265" y="4243240"/>
                <a:ext cx="640080" cy="4603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a:t>
                </a:r>
              </a:p>
            </p:txBody>
          </p:sp>
          <mc:AlternateContent xmlns:mc="http://schemas.openxmlformats.org/markup-compatibility/2006" xmlns:a14="http://schemas.microsoft.com/office/drawing/2010/main">
            <mc:Choice Requires="a14">
              <p:sp>
                <p:nvSpPr>
                  <p:cNvPr id="50" name="文本框 49">
                    <a:extLst>
                      <a:ext uri="{FF2B5EF4-FFF2-40B4-BE49-F238E27FC236}">
                        <a16:creationId xmlns:a16="http://schemas.microsoft.com/office/drawing/2014/main" id="{1E8B2B78-46E8-F740-A1A6-6561BE924E5B}"/>
                      </a:ext>
                    </a:extLst>
                  </p:cNvPr>
                  <p:cNvSpPr txBox="1"/>
                  <p:nvPr/>
                </p:nvSpPr>
                <p:spPr>
                  <a:xfrm>
                    <a:off x="4208107" y="3039683"/>
                    <a:ext cx="1170940" cy="3700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ea typeface="MS Mincho" charset="0"/>
                                  <a:cs typeface="Cambria Math" panose="02040503050406030204" pitchFamily="18" charset="0"/>
                                </a:rPr>
                              </m:ctrlPr>
                            </m:sSubPr>
                            <m:e>
                              <m: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ea typeface="MS Mincho" charset="0"/>
                                  <a:cs typeface="Cambria Math" panose="02040503050406030204" pitchFamily="18" charset="0"/>
                                </a:rPr>
                                <m:t>𝑉</m:t>
                              </m:r>
                            </m:e>
                            <m:sub>
                              <m: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ea typeface="MS Mincho" charset="0"/>
                                  <a:cs typeface="Cambria Math" panose="02040503050406030204" pitchFamily="18" charset="0"/>
                                </a:rPr>
                                <m:t>1</m:t>
                              </m:r>
                            </m:sub>
                          </m:sSub>
                        </m:oMath>
                      </m:oMathPara>
                    </a14:m>
                    <a:endParaRPr kumimoji="0" lang="en-US" altLang="zh-CN" sz="1800" b="0" i="1" u="none" strike="noStrike" kern="1200" cap="none" spc="0" normalizeH="0" baseline="0" noProof="0" dirty="0">
                      <a:ln>
                        <a:noFill/>
                      </a:ln>
                      <a:solidFill>
                        <a:prstClr val="black"/>
                      </a:solidFill>
                      <a:effectLst/>
                      <a:uLnTx/>
                      <a:uFillTx/>
                      <a:latin typeface="Cambria Math" panose="02040503050406030204" pitchFamily="18" charset="0"/>
                      <a:ea typeface="MS Mincho" charset="0"/>
                      <a:cs typeface="Cambria Math" panose="02040503050406030204" pitchFamily="18" charset="0"/>
                    </a:endParaRPr>
                  </a:p>
                </p:txBody>
              </p:sp>
            </mc:Choice>
            <mc:Fallback xmlns="">
              <p:sp>
                <p:nvSpPr>
                  <p:cNvPr id="50" name="文本框 49">
                    <a:extLst>
                      <a:ext uri="{FF2B5EF4-FFF2-40B4-BE49-F238E27FC236}">
                        <a16:creationId xmlns:a16="http://schemas.microsoft.com/office/drawing/2014/main" id="{1E8B2B78-46E8-F740-A1A6-6561BE924E5B}"/>
                      </a:ext>
                    </a:extLst>
                  </p:cNvPr>
                  <p:cNvSpPr txBox="1">
                    <a:spLocks noRot="1" noChangeAspect="1" noMove="1" noResize="1" noEditPoints="1" noAdjustHandles="1" noChangeArrowheads="1" noChangeShapeType="1" noTextEdit="1"/>
                  </p:cNvSpPr>
                  <p:nvPr/>
                </p:nvSpPr>
                <p:spPr>
                  <a:xfrm>
                    <a:off x="4208107" y="3039683"/>
                    <a:ext cx="1170940" cy="370038"/>
                  </a:xfrm>
                  <a:prstGeom prst="rect">
                    <a:avLst/>
                  </a:prstGeom>
                  <a:blipFill>
                    <a:blip r:embed="rId10"/>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1" name="文本框 50">
                    <a:extLst>
                      <a:ext uri="{FF2B5EF4-FFF2-40B4-BE49-F238E27FC236}">
                        <a16:creationId xmlns:a16="http://schemas.microsoft.com/office/drawing/2014/main" id="{1601CC85-5E7D-D64E-B670-C7E1B2145A85}"/>
                      </a:ext>
                    </a:extLst>
                  </p:cNvPr>
                  <p:cNvSpPr txBox="1"/>
                  <p:nvPr/>
                </p:nvSpPr>
                <p:spPr>
                  <a:xfrm>
                    <a:off x="4140153" y="5422602"/>
                    <a:ext cx="129222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𝑉</m:t>
                              </m:r>
                            </m:e>
                            <m:sub>
                              <m: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𝑛</m:t>
                              </m:r>
                            </m:sub>
                          </m:sSub>
                        </m:oMath>
                      </m:oMathPara>
                    </a14:m>
                    <a:endParaRPr kumimoji="0" lang="en-US" altLang="zh-CN" sz="1800" b="0" i="1" u="none" strike="noStrike" kern="1200" cap="none" spc="0" normalizeH="0" baseline="0" noProof="0" dirty="0">
                      <a:ln>
                        <a:noFill/>
                      </a:ln>
                      <a:solidFill>
                        <a:prstClr val="black"/>
                      </a:solidFill>
                      <a:effectLst/>
                      <a:uLnTx/>
                      <a:uFillTx/>
                      <a:latin typeface="Cambria Math" panose="02040503050406030204" pitchFamily="18" charset="0"/>
                      <a:ea typeface="MS Mincho" charset="0"/>
                      <a:cs typeface="Cambria Math" panose="02040503050406030204" pitchFamily="18" charset="0"/>
                    </a:endParaRPr>
                  </a:p>
                </p:txBody>
              </p:sp>
            </mc:Choice>
            <mc:Fallback xmlns="">
              <p:sp>
                <p:nvSpPr>
                  <p:cNvPr id="51" name="文本框 50">
                    <a:extLst>
                      <a:ext uri="{FF2B5EF4-FFF2-40B4-BE49-F238E27FC236}">
                        <a16:creationId xmlns:a16="http://schemas.microsoft.com/office/drawing/2014/main" id="{1601CC85-5E7D-D64E-B670-C7E1B2145A85}"/>
                      </a:ext>
                    </a:extLst>
                  </p:cNvPr>
                  <p:cNvSpPr txBox="1">
                    <a:spLocks noRot="1" noChangeAspect="1" noMove="1" noResize="1" noEditPoints="1" noAdjustHandles="1" noChangeArrowheads="1" noChangeShapeType="1" noTextEdit="1"/>
                  </p:cNvSpPr>
                  <p:nvPr/>
                </p:nvSpPr>
                <p:spPr>
                  <a:xfrm>
                    <a:off x="4140153" y="5422602"/>
                    <a:ext cx="1292225" cy="369332"/>
                  </a:xfrm>
                  <a:prstGeom prst="rect">
                    <a:avLst/>
                  </a:prstGeom>
                  <a:blipFill>
                    <a:blip r:embed="rId11"/>
                    <a:stretch>
                      <a:fillRect/>
                    </a:stretch>
                  </a:blipFill>
                </p:spPr>
                <p:txBody>
                  <a:bodyPr/>
                  <a:lstStyle/>
                  <a:p>
                    <a:r>
                      <a:rPr lang="zh-CN" altLang="en-US">
                        <a:noFill/>
                      </a:rPr>
                      <a:t> </a:t>
                    </a:r>
                  </a:p>
                </p:txBody>
              </p:sp>
            </mc:Fallback>
          </mc:AlternateContent>
          <p:grpSp>
            <p:nvGrpSpPr>
              <p:cNvPr id="52" name="组合 51">
                <a:extLst>
                  <a:ext uri="{FF2B5EF4-FFF2-40B4-BE49-F238E27FC236}">
                    <a16:creationId xmlns:a16="http://schemas.microsoft.com/office/drawing/2014/main" id="{4D5891D3-8071-A54E-89EC-4915DEEB295D}"/>
                  </a:ext>
                </a:extLst>
              </p:cNvPr>
              <p:cNvGrpSpPr/>
              <p:nvPr/>
            </p:nvGrpSpPr>
            <p:grpSpPr>
              <a:xfrm>
                <a:off x="2001795" y="3526708"/>
                <a:ext cx="1738591" cy="646331"/>
                <a:chOff x="4507384" y="3624690"/>
                <a:chExt cx="1562538" cy="646331"/>
              </a:xfrm>
            </p:grpSpPr>
            <p:sp>
              <p:nvSpPr>
                <p:cNvPr id="63" name="流程图: 终止 37">
                  <a:extLst>
                    <a:ext uri="{FF2B5EF4-FFF2-40B4-BE49-F238E27FC236}">
                      <a16:creationId xmlns:a16="http://schemas.microsoft.com/office/drawing/2014/main" id="{86DB4BC2-95DC-1241-B8D5-CED9DDD36C45}"/>
                    </a:ext>
                  </a:extLst>
                </p:cNvPr>
                <p:cNvSpPr/>
                <p:nvPr/>
              </p:nvSpPr>
              <p:spPr>
                <a:xfrm>
                  <a:off x="4507384" y="3650245"/>
                  <a:ext cx="1562538" cy="620776"/>
                </a:xfrm>
                <a:prstGeom prst="flowChartTerminator">
                  <a:avLst/>
                </a:prstGeom>
                <a:noFill/>
                <a:ln>
                  <a:solidFill>
                    <a:schemeClr val="tx1"/>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mc:AlternateContent xmlns:mc="http://schemas.openxmlformats.org/markup-compatibility/2006" xmlns:a14="http://schemas.microsoft.com/office/drawing/2010/main">
              <mc:Choice Requires="a14">
                <p:sp>
                  <p:nvSpPr>
                    <p:cNvPr id="64" name="文本框 63">
                      <a:extLst>
                        <a:ext uri="{FF2B5EF4-FFF2-40B4-BE49-F238E27FC236}">
                          <a16:creationId xmlns:a16="http://schemas.microsoft.com/office/drawing/2014/main" id="{CF9163E0-4038-094A-BB7E-DDFCAC0A9F40}"/>
                        </a:ext>
                      </a:extLst>
                    </p:cNvPr>
                    <p:cNvSpPr txBox="1"/>
                    <p:nvPr/>
                  </p:nvSpPr>
                  <p:spPr>
                    <a:xfrm>
                      <a:off x="4588474" y="3624690"/>
                      <a:ext cx="1325009" cy="369332"/>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u="none" strike="noStrike" kern="1200" cap="none" spc="0" normalizeH="0" baseline="0" noProof="0" dirty="0">
                          <a:ln>
                            <a:noFill/>
                          </a:ln>
                          <a:solidFill>
                            <a:prstClr val="black"/>
                          </a:solidFill>
                          <a:effectLst/>
                          <a:uLnTx/>
                          <a:uFillTx/>
                          <a:latin typeface="Times" pitchFamily="2" charset="0"/>
                        </a:rPr>
                        <a:t>If</a:t>
                      </a:r>
                      <a:r>
                        <a:rPr kumimoji="0" lang="en-US" altLang="zh-CN" sz="1800" b="0" u="none" strike="noStrike" kern="1200" cap="none" spc="0" normalizeH="0" baseline="0" noProof="0" dirty="0">
                          <a:ln>
                            <a:noFill/>
                          </a:ln>
                          <a:solidFill>
                            <a:prstClr val="black"/>
                          </a:solidFill>
                          <a:effectLst/>
                          <a:uLnTx/>
                          <a:uFillTx/>
                          <a:ea typeface="等线" panose="02010600030101010101" pitchFamily="2" charset="-122"/>
                          <a:cs typeface="+mn-cs"/>
                        </a:rPr>
                        <a:t> </a:t>
                      </a:r>
                      <a14:m>
                        <m:oMath xmlns:m="http://schemas.openxmlformats.org/officeDocument/2006/math">
                          <m: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ea typeface="等线" panose="02010600030101010101" pitchFamily="2" charset="-122"/>
                              <a:cs typeface="+mn-cs"/>
                            </a:rPr>
                            <m:t>ℛ</m:t>
                          </m:r>
                          <m: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ea typeface="等线" panose="02010600030101010101" pitchFamily="2" charset="-122"/>
                              <a:cs typeface="+mn-cs"/>
                            </a:rPr>
                            <m:t>(</m:t>
                          </m:r>
                          <m: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ea typeface="等线" panose="02010600030101010101" pitchFamily="2" charset="-122"/>
                              <a:cs typeface="+mn-cs"/>
                            </a:rPr>
                            <m:t>𝑥</m:t>
                          </m:r>
                          <m: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ea typeface="等线" panose="02010600030101010101" pitchFamily="2" charset="-122"/>
                              <a:cs typeface="+mn-cs"/>
                            </a:rPr>
                            <m:t>,</m:t>
                          </m:r>
                          <m:sSub>
                            <m:sSubPr>
                              <m:ctrlP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ea typeface="等线" panose="02010600030101010101" pitchFamily="2" charset="-122"/>
                                  <a:cs typeface="+mn-cs"/>
                                </a:rPr>
                              </m:ctrlPr>
                            </m:sSubPr>
                            <m:e>
                              <m: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ea typeface="等线" panose="02010600030101010101" pitchFamily="2" charset="-122"/>
                                  <a:cs typeface="+mn-cs"/>
                                </a:rPr>
                                <m:t>𝑥</m:t>
                              </m:r>
                            </m:e>
                            <m:sub>
                              <m: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ea typeface="等线" panose="02010600030101010101" pitchFamily="2" charset="-122"/>
                                  <a:cs typeface="+mn-cs"/>
                                </a:rPr>
                                <m:t>1</m:t>
                              </m:r>
                            </m:sub>
                          </m:sSub>
                          <m: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ea typeface="等线" panose="02010600030101010101" pitchFamily="2" charset="-122"/>
                              <a:cs typeface="+mn-cs"/>
                            </a:rPr>
                            <m:t>,</m:t>
                          </m:r>
                          <m:sSub>
                            <m:sSubPr>
                              <m:ctrlP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ea typeface="等线" panose="02010600030101010101" pitchFamily="2" charset="-122"/>
                                  <a:cs typeface="+mn-cs"/>
                                </a:rPr>
                              </m:ctrlPr>
                            </m:sSubPr>
                            <m:e>
                              <m: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ea typeface="等线" panose="02010600030101010101" pitchFamily="2" charset="-122"/>
                                  <a:cs typeface="+mn-cs"/>
                                </a:rPr>
                                <m:t>𝑥</m:t>
                              </m:r>
                            </m:e>
                            <m:sub>
                              <m: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ea typeface="等线" panose="02010600030101010101" pitchFamily="2" charset="-122"/>
                                  <a:cs typeface="+mn-cs"/>
                                </a:rPr>
                                <m:t>2</m:t>
                              </m:r>
                            </m:sub>
                          </m:sSub>
                          <m: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ea typeface="等线" panose="02010600030101010101" pitchFamily="2" charset="-122"/>
                              <a:cs typeface="+mn-cs"/>
                            </a:rPr>
                            <m:t>,</m:t>
                          </m:r>
                        </m:oMath>
                      </a14:m>
                      <a:endParaRPr kumimoji="0" lang="en-US" altLang="zh-CN" sz="1800" b="0" i="1" u="none" strike="noStrike" kern="1200" cap="none" spc="0" normalizeH="0" baseline="0" noProof="0" dirty="0">
                        <a:ln>
                          <a:noFill/>
                        </a:ln>
                        <a:solidFill>
                          <a:prstClr val="black"/>
                        </a:solidFill>
                        <a:effectLst/>
                        <a:uLnTx/>
                        <a:uFillTx/>
                        <a:latin typeface="Cambria Math" panose="02040503050406030204" pitchFamily="18" charset="0"/>
                        <a:ea typeface="等线" panose="02010600030101010101" pitchFamily="2" charset="-122"/>
                        <a:cs typeface="+mn-cs"/>
                      </a:endParaRPr>
                    </a:p>
                  </p:txBody>
                </p:sp>
              </mc:Choice>
              <mc:Fallback xmlns="">
                <p:sp>
                  <p:nvSpPr>
                    <p:cNvPr id="64" name="文本框 63">
                      <a:extLst>
                        <a:ext uri="{FF2B5EF4-FFF2-40B4-BE49-F238E27FC236}">
                          <a16:creationId xmlns:a16="http://schemas.microsoft.com/office/drawing/2014/main" id="{CF9163E0-4038-094A-BB7E-DDFCAC0A9F40}"/>
                        </a:ext>
                      </a:extLst>
                    </p:cNvPr>
                    <p:cNvSpPr txBox="1">
                      <a:spLocks noRot="1" noChangeAspect="1" noMove="1" noResize="1" noEditPoints="1" noAdjustHandles="1" noChangeArrowheads="1" noChangeShapeType="1" noTextEdit="1"/>
                    </p:cNvSpPr>
                    <p:nvPr/>
                  </p:nvSpPr>
                  <p:spPr>
                    <a:xfrm>
                      <a:off x="4588474" y="3624690"/>
                      <a:ext cx="1325009" cy="369332"/>
                    </a:xfrm>
                    <a:prstGeom prst="rect">
                      <a:avLst/>
                    </a:prstGeom>
                    <a:blipFill>
                      <a:blip r:embed="rId19"/>
                      <a:stretch>
                        <a:fillRect l="-3419" t="-6667" b="-23333"/>
                      </a:stretch>
                    </a:blipFill>
                  </p:spPr>
                  <p:txBody>
                    <a:bodyPr/>
                    <a:lstStyle/>
                    <a:p>
                      <a:r>
                        <a:rPr lang="zh-CN" altLang="en-US">
                          <a:noFill/>
                        </a:rPr>
                        <a:t> </a:t>
                      </a:r>
                    </a:p>
                  </p:txBody>
                </p:sp>
              </mc:Fallback>
            </mc:AlternateContent>
          </p:grpSp>
          <p:pic>
            <p:nvPicPr>
              <p:cNvPr id="53" name="图片 52">
                <a:extLst>
                  <a:ext uri="{FF2B5EF4-FFF2-40B4-BE49-F238E27FC236}">
                    <a16:creationId xmlns:a16="http://schemas.microsoft.com/office/drawing/2014/main" id="{98818D77-F291-A547-B410-CBF64CFEA1A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4428713" y="4738767"/>
                <a:ext cx="729728" cy="729728"/>
              </a:xfrm>
              <a:prstGeom prst="rect">
                <a:avLst/>
              </a:prstGeom>
            </p:spPr>
          </p:pic>
          <p:cxnSp>
            <p:nvCxnSpPr>
              <p:cNvPr id="54" name="直接箭头连接符 25">
                <a:extLst>
                  <a:ext uri="{FF2B5EF4-FFF2-40B4-BE49-F238E27FC236}">
                    <a16:creationId xmlns:a16="http://schemas.microsoft.com/office/drawing/2014/main" id="{B33AEE59-E4A9-F94B-BCB5-EAC675D1EC75}"/>
                  </a:ext>
                </a:extLst>
              </p:cNvPr>
              <p:cNvCxnSpPr>
                <a:cxnSpLocks/>
              </p:cNvCxnSpPr>
              <p:nvPr/>
            </p:nvCxnSpPr>
            <p:spPr>
              <a:xfrm>
                <a:off x="3817317" y="3924774"/>
                <a:ext cx="485631" cy="1140914"/>
              </a:xfrm>
              <a:prstGeom prst="straightConnector1">
                <a:avLst/>
              </a:prstGeom>
              <a:ln w="19050">
                <a:solidFill>
                  <a:srgbClr val="00428C"/>
                </a:solidFill>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55" name="文本框 54">
                    <a:extLst>
                      <a:ext uri="{FF2B5EF4-FFF2-40B4-BE49-F238E27FC236}">
                        <a16:creationId xmlns:a16="http://schemas.microsoft.com/office/drawing/2014/main" id="{B22CC584-B674-CB47-A081-CD8BDC36A98E}"/>
                      </a:ext>
                    </a:extLst>
                  </p:cNvPr>
                  <p:cNvSpPr txBox="1"/>
                  <p:nvPr/>
                </p:nvSpPr>
                <p:spPr>
                  <a:xfrm>
                    <a:off x="3691674" y="3582502"/>
                    <a:ext cx="72972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ea typeface="等线" panose="02010600030101010101" pitchFamily="2" charset="-122"/>
                                  <a:cs typeface="+mn-cs"/>
                                </a:rPr>
                              </m:ctrlPr>
                            </m:sSubPr>
                            <m:e>
                              <m: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ea typeface="等线" panose="02010600030101010101" pitchFamily="2" charset="-122"/>
                                  <a:cs typeface="+mn-cs"/>
                                </a:rPr>
                                <m:t>𝑥</m:t>
                              </m:r>
                            </m:e>
                            <m:sub>
                              <m: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ea typeface="等线" panose="02010600030101010101" pitchFamily="2" charset="-122"/>
                                  <a:cs typeface="+mn-cs"/>
                                </a:rPr>
                                <m:t>2</m:t>
                              </m:r>
                            </m:sub>
                          </m:sSub>
                        </m:oMath>
                      </m:oMathPara>
                    </a14:m>
                    <a:endParaRPr kumimoji="0" lang="zh-CN" altLang="en-US" sz="1800" b="0" i="0" u="none" strike="noStrike" kern="1200" cap="none" spc="0" normalizeH="0" baseline="0" noProof="0" dirty="0">
                      <a:ln>
                        <a:noFill/>
                      </a:ln>
                      <a:solidFill>
                        <a:prstClr val="black"/>
                      </a:solidFill>
                      <a:effectLst/>
                      <a:uLnTx/>
                      <a:uFillTx/>
                      <a:latin typeface="等线"/>
                      <a:ea typeface="等线" panose="02010600030101010101" pitchFamily="2" charset="-122"/>
                      <a:cs typeface="+mn-cs"/>
                    </a:endParaRPr>
                  </a:p>
                </p:txBody>
              </p:sp>
            </mc:Choice>
            <mc:Fallback xmlns="">
              <p:sp>
                <p:nvSpPr>
                  <p:cNvPr id="55" name="文本框 54">
                    <a:extLst>
                      <a:ext uri="{FF2B5EF4-FFF2-40B4-BE49-F238E27FC236}">
                        <a16:creationId xmlns:a16="http://schemas.microsoft.com/office/drawing/2014/main" id="{B22CC584-B674-CB47-A081-CD8BDC36A98E}"/>
                      </a:ext>
                    </a:extLst>
                  </p:cNvPr>
                  <p:cNvSpPr txBox="1">
                    <a:spLocks noRot="1" noChangeAspect="1" noMove="1" noResize="1" noEditPoints="1" noAdjustHandles="1" noChangeArrowheads="1" noChangeShapeType="1" noTextEdit="1"/>
                  </p:cNvSpPr>
                  <p:nvPr/>
                </p:nvSpPr>
                <p:spPr>
                  <a:xfrm>
                    <a:off x="3691674" y="3582502"/>
                    <a:ext cx="729728" cy="369332"/>
                  </a:xfrm>
                  <a:prstGeom prst="rect">
                    <a:avLst/>
                  </a:prstGeom>
                  <a:blipFill>
                    <a:blip r:embed="rId20"/>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6" name="文本框 55">
                    <a:extLst>
                      <a:ext uri="{FF2B5EF4-FFF2-40B4-BE49-F238E27FC236}">
                        <a16:creationId xmlns:a16="http://schemas.microsoft.com/office/drawing/2014/main" id="{5714209A-6E4C-3A47-9F8F-453C003F4E1B}"/>
                      </a:ext>
                    </a:extLst>
                  </p:cNvPr>
                  <p:cNvSpPr txBox="1"/>
                  <p:nvPr/>
                </p:nvSpPr>
                <p:spPr>
                  <a:xfrm>
                    <a:off x="3547995" y="4323490"/>
                    <a:ext cx="72972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ea typeface="等线" panose="02010600030101010101" pitchFamily="2" charset="-122"/>
                                  <a:cs typeface="+mn-cs"/>
                                </a:rPr>
                              </m:ctrlPr>
                            </m:sSubPr>
                            <m:e>
                              <m: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ea typeface="等线" panose="02010600030101010101" pitchFamily="2" charset="-122"/>
                                  <a:cs typeface="+mn-cs"/>
                                </a:rPr>
                                <m:t>𝑥</m:t>
                              </m:r>
                            </m:e>
                            <m:sub>
                              <m: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ea typeface="等线" panose="02010600030101010101" pitchFamily="2" charset="-122"/>
                                  <a:cs typeface="+mn-cs"/>
                                </a:rPr>
                                <m:t>𝑛</m:t>
                              </m:r>
                            </m:sub>
                          </m:sSub>
                        </m:oMath>
                      </m:oMathPara>
                    </a14:m>
                    <a:endParaRPr kumimoji="0" lang="zh-CN" altLang="en-US" sz="1800" b="0" i="0" u="none" strike="noStrike" kern="1200" cap="none" spc="0" normalizeH="0" baseline="0" noProof="0" dirty="0">
                      <a:ln>
                        <a:noFill/>
                      </a:ln>
                      <a:solidFill>
                        <a:prstClr val="black"/>
                      </a:solidFill>
                      <a:effectLst/>
                      <a:uLnTx/>
                      <a:uFillTx/>
                      <a:latin typeface="等线"/>
                      <a:ea typeface="等线" panose="02010600030101010101" pitchFamily="2" charset="-122"/>
                      <a:cs typeface="+mn-cs"/>
                    </a:endParaRPr>
                  </a:p>
                </p:txBody>
              </p:sp>
            </mc:Choice>
            <mc:Fallback xmlns="">
              <p:sp>
                <p:nvSpPr>
                  <p:cNvPr id="56" name="文本框 55">
                    <a:extLst>
                      <a:ext uri="{FF2B5EF4-FFF2-40B4-BE49-F238E27FC236}">
                        <a16:creationId xmlns:a16="http://schemas.microsoft.com/office/drawing/2014/main" id="{5714209A-6E4C-3A47-9F8F-453C003F4E1B}"/>
                      </a:ext>
                    </a:extLst>
                  </p:cNvPr>
                  <p:cNvSpPr txBox="1">
                    <a:spLocks noRot="1" noChangeAspect="1" noMove="1" noResize="1" noEditPoints="1" noAdjustHandles="1" noChangeArrowheads="1" noChangeShapeType="1" noTextEdit="1"/>
                  </p:cNvSpPr>
                  <p:nvPr/>
                </p:nvSpPr>
                <p:spPr>
                  <a:xfrm>
                    <a:off x="3547995" y="4323490"/>
                    <a:ext cx="729728" cy="369332"/>
                  </a:xfrm>
                  <a:prstGeom prst="rect">
                    <a:avLst/>
                  </a:prstGeom>
                  <a:blipFill>
                    <a:blip r:embed="rId21"/>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7" name="文本框 56">
                    <a:extLst>
                      <a:ext uri="{FF2B5EF4-FFF2-40B4-BE49-F238E27FC236}">
                        <a16:creationId xmlns:a16="http://schemas.microsoft.com/office/drawing/2014/main" id="{045EDB85-AE6B-9742-91F9-5D36C22FC597}"/>
                      </a:ext>
                    </a:extLst>
                  </p:cNvPr>
                  <p:cNvSpPr txBox="1"/>
                  <p:nvPr/>
                </p:nvSpPr>
                <p:spPr>
                  <a:xfrm>
                    <a:off x="4060132" y="2063015"/>
                    <a:ext cx="93726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ea typeface="等线" panose="02010600030101010101" pitchFamily="2" charset="-122"/>
                              <a:cs typeface="+mn-cs"/>
                            </a:rPr>
                            <m:t>𝑥</m:t>
                          </m:r>
                        </m:oMath>
                      </m:oMathPara>
                    </a14:m>
                    <a:endParaRPr kumimoji="0" lang="zh-CN" altLang="en-US" sz="1800" b="0" i="0" u="none" strike="noStrike" kern="1200" cap="none" spc="0" normalizeH="0" baseline="0" noProof="0" dirty="0">
                      <a:ln>
                        <a:noFill/>
                      </a:ln>
                      <a:solidFill>
                        <a:prstClr val="black"/>
                      </a:solidFill>
                      <a:effectLst/>
                      <a:uLnTx/>
                      <a:uFillTx/>
                      <a:latin typeface="等线"/>
                      <a:ea typeface="等线" panose="02010600030101010101" pitchFamily="2" charset="-122"/>
                      <a:cs typeface="+mn-cs"/>
                    </a:endParaRPr>
                  </a:p>
                </p:txBody>
              </p:sp>
            </mc:Choice>
            <mc:Fallback xmlns="">
              <p:sp>
                <p:nvSpPr>
                  <p:cNvPr id="57" name="文本框 56">
                    <a:extLst>
                      <a:ext uri="{FF2B5EF4-FFF2-40B4-BE49-F238E27FC236}">
                        <a16:creationId xmlns:a16="http://schemas.microsoft.com/office/drawing/2014/main" id="{045EDB85-AE6B-9742-91F9-5D36C22FC597}"/>
                      </a:ext>
                    </a:extLst>
                  </p:cNvPr>
                  <p:cNvSpPr txBox="1">
                    <a:spLocks noRot="1" noChangeAspect="1" noMove="1" noResize="1" noEditPoints="1" noAdjustHandles="1" noChangeArrowheads="1" noChangeShapeType="1" noTextEdit="1"/>
                  </p:cNvSpPr>
                  <p:nvPr/>
                </p:nvSpPr>
                <p:spPr>
                  <a:xfrm>
                    <a:off x="4060132" y="2063015"/>
                    <a:ext cx="937260" cy="369332"/>
                  </a:xfrm>
                  <a:prstGeom prst="rect">
                    <a:avLst/>
                  </a:prstGeom>
                  <a:blipFill>
                    <a:blip r:embed="rId1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9" name="文本框 58">
                    <a:extLst>
                      <a:ext uri="{FF2B5EF4-FFF2-40B4-BE49-F238E27FC236}">
                        <a16:creationId xmlns:a16="http://schemas.microsoft.com/office/drawing/2014/main" id="{28D67D86-94E7-644C-9D33-66C8634F0AD3}"/>
                      </a:ext>
                    </a:extLst>
                  </p:cNvPr>
                  <p:cNvSpPr txBox="1"/>
                  <p:nvPr/>
                </p:nvSpPr>
                <p:spPr>
                  <a:xfrm>
                    <a:off x="4043667" y="3368282"/>
                    <a:ext cx="93726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ea typeface="等线" panose="02010600030101010101" pitchFamily="2" charset="-122"/>
                              <a:cs typeface="+mn-cs"/>
                            </a:rPr>
                            <m:t>𝑥</m:t>
                          </m:r>
                        </m:oMath>
                      </m:oMathPara>
                    </a14:m>
                    <a:endParaRPr kumimoji="0" lang="zh-CN" altLang="en-US" sz="1800" b="0" i="0" u="none" strike="noStrike" kern="1200" cap="none" spc="0" normalizeH="0" baseline="0" noProof="0" dirty="0">
                      <a:ln>
                        <a:noFill/>
                      </a:ln>
                      <a:solidFill>
                        <a:prstClr val="black"/>
                      </a:solidFill>
                      <a:effectLst/>
                      <a:uLnTx/>
                      <a:uFillTx/>
                      <a:latin typeface="等线"/>
                      <a:ea typeface="等线" panose="02010600030101010101" pitchFamily="2" charset="-122"/>
                      <a:cs typeface="+mn-cs"/>
                    </a:endParaRPr>
                  </a:p>
                </p:txBody>
              </p:sp>
            </mc:Choice>
            <mc:Fallback xmlns="">
              <p:sp>
                <p:nvSpPr>
                  <p:cNvPr id="59" name="文本框 58">
                    <a:extLst>
                      <a:ext uri="{FF2B5EF4-FFF2-40B4-BE49-F238E27FC236}">
                        <a16:creationId xmlns:a16="http://schemas.microsoft.com/office/drawing/2014/main" id="{28D67D86-94E7-644C-9D33-66C8634F0AD3}"/>
                      </a:ext>
                    </a:extLst>
                  </p:cNvPr>
                  <p:cNvSpPr txBox="1">
                    <a:spLocks noRot="1" noChangeAspect="1" noMove="1" noResize="1" noEditPoints="1" noAdjustHandles="1" noChangeArrowheads="1" noChangeShapeType="1" noTextEdit="1"/>
                  </p:cNvSpPr>
                  <p:nvPr/>
                </p:nvSpPr>
                <p:spPr>
                  <a:xfrm>
                    <a:off x="4043667" y="3368282"/>
                    <a:ext cx="937260" cy="369332"/>
                  </a:xfrm>
                  <a:prstGeom prst="rect">
                    <a:avLst/>
                  </a:prstGeom>
                  <a:blipFill>
                    <a:blip r:embed="rId2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0" name="文本框 59">
                    <a:extLst>
                      <a:ext uri="{FF2B5EF4-FFF2-40B4-BE49-F238E27FC236}">
                        <a16:creationId xmlns:a16="http://schemas.microsoft.com/office/drawing/2014/main" id="{0EA70FDD-9A70-074C-962A-37DEAA8D9B40}"/>
                      </a:ext>
                    </a:extLst>
                  </p:cNvPr>
                  <p:cNvSpPr txBox="1"/>
                  <p:nvPr/>
                </p:nvSpPr>
                <p:spPr>
                  <a:xfrm>
                    <a:off x="4060397" y="4524363"/>
                    <a:ext cx="93726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ea typeface="等线" panose="02010600030101010101" pitchFamily="2" charset="-122"/>
                              <a:cs typeface="+mn-cs"/>
                            </a:rPr>
                            <m:t>𝑥</m:t>
                          </m:r>
                        </m:oMath>
                      </m:oMathPara>
                    </a14:m>
                    <a:endParaRPr kumimoji="0" lang="zh-CN" altLang="en-US" sz="1800" b="0" i="0" u="none" strike="noStrike" kern="1200" cap="none" spc="0" normalizeH="0" baseline="0" noProof="0" dirty="0">
                      <a:ln>
                        <a:noFill/>
                      </a:ln>
                      <a:solidFill>
                        <a:prstClr val="black"/>
                      </a:solidFill>
                      <a:effectLst/>
                      <a:uLnTx/>
                      <a:uFillTx/>
                      <a:latin typeface="等线"/>
                      <a:ea typeface="等线" panose="02010600030101010101" pitchFamily="2" charset="-122"/>
                      <a:cs typeface="+mn-cs"/>
                    </a:endParaRPr>
                  </a:p>
                </p:txBody>
              </p:sp>
            </mc:Choice>
            <mc:Fallback xmlns="">
              <p:sp>
                <p:nvSpPr>
                  <p:cNvPr id="60" name="文本框 59">
                    <a:extLst>
                      <a:ext uri="{FF2B5EF4-FFF2-40B4-BE49-F238E27FC236}">
                        <a16:creationId xmlns:a16="http://schemas.microsoft.com/office/drawing/2014/main" id="{0EA70FDD-9A70-074C-962A-37DEAA8D9B40}"/>
                      </a:ext>
                    </a:extLst>
                  </p:cNvPr>
                  <p:cNvSpPr txBox="1">
                    <a:spLocks noRot="1" noChangeAspect="1" noMove="1" noResize="1" noEditPoints="1" noAdjustHandles="1" noChangeArrowheads="1" noChangeShapeType="1" noTextEdit="1"/>
                  </p:cNvSpPr>
                  <p:nvPr/>
                </p:nvSpPr>
                <p:spPr>
                  <a:xfrm>
                    <a:off x="4060397" y="4524363"/>
                    <a:ext cx="937260" cy="369332"/>
                  </a:xfrm>
                  <a:prstGeom prst="rect">
                    <a:avLst/>
                  </a:prstGeom>
                  <a:blipFill>
                    <a:blip r:embed="rId15"/>
                    <a:stretch>
                      <a:fillRect/>
                    </a:stretch>
                  </a:blipFill>
                </p:spPr>
                <p:txBody>
                  <a:bodyPr/>
                  <a:lstStyle/>
                  <a:p>
                    <a:r>
                      <a:rPr lang="zh-CN" altLang="en-US">
                        <a:noFill/>
                      </a:rPr>
                      <a:t> </a:t>
                    </a:r>
                  </a:p>
                </p:txBody>
              </p:sp>
            </mc:Fallback>
          </mc:AlternateContent>
          <p:sp>
            <p:nvSpPr>
              <p:cNvPr id="61" name="Rounded Rectangle 5">
                <a:extLst>
                  <a:ext uri="{FF2B5EF4-FFF2-40B4-BE49-F238E27FC236}">
                    <a16:creationId xmlns:a16="http://schemas.microsoft.com/office/drawing/2014/main" id="{1F56D64A-9FCB-FC41-86D7-94F252492C6A}"/>
                  </a:ext>
                </a:extLst>
              </p:cNvPr>
              <p:cNvSpPr/>
              <p:nvPr/>
            </p:nvSpPr>
            <p:spPr>
              <a:xfrm>
                <a:off x="284851" y="2037232"/>
                <a:ext cx="5147527" cy="3854804"/>
              </a:xfrm>
              <a:prstGeom prst="roundRect">
                <a:avLst/>
              </a:prstGeom>
              <a:noFill/>
              <a:ln w="19050">
                <a:solidFill>
                  <a:srgbClr val="2F5597"/>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grpSp>
        <p:sp>
          <p:nvSpPr>
            <p:cNvPr id="39" name="PA-矩形: 圆角 37">
              <a:extLst>
                <a:ext uri="{FF2B5EF4-FFF2-40B4-BE49-F238E27FC236}">
                  <a16:creationId xmlns:a16="http://schemas.microsoft.com/office/drawing/2014/main" id="{1D0BE6AE-7450-3841-BB8F-AE0A69CA00D0}"/>
                </a:ext>
              </a:extLst>
            </p:cNvPr>
            <p:cNvSpPr/>
            <p:nvPr>
              <p:custDataLst>
                <p:tags r:id="rId1"/>
              </p:custDataLst>
            </p:nvPr>
          </p:nvSpPr>
          <p:spPr>
            <a:xfrm>
              <a:off x="640767" y="1767933"/>
              <a:ext cx="3600000" cy="584775"/>
            </a:xfrm>
            <a:prstGeom prst="roundRect">
              <a:avLst>
                <a:gd name="adj" fmla="val 3397"/>
              </a:avLst>
            </a:prstGeom>
            <a:solidFill>
              <a:schemeClr val="accent1">
                <a:lumMod val="75000"/>
              </a:schemeClr>
            </a:solidFill>
            <a:ln w="6350">
              <a:solidFill>
                <a:srgbClr val="0070C0">
                  <a:alpha val="28000"/>
                </a:srgbClr>
              </a:solidFill>
            </a:ln>
            <a:effectLst>
              <a:outerShdw blurRad="203200" dist="88900" dir="5400000" sx="96000" sy="96000" algn="t" rotWithShape="0">
                <a:srgbClr val="063078">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prstClr val="white"/>
                  </a:solidFill>
                  <a:effectLst/>
                  <a:uLnTx/>
                  <a:uFillTx/>
                  <a:latin typeface="微软雅黑"/>
                  <a:ea typeface="微软雅黑"/>
                  <a:cs typeface="+mn-ea"/>
                </a:rPr>
                <a:t>VRS</a:t>
              </a:r>
              <a:endParaRPr kumimoji="0" lang="zh-CN" altLang="en-US" sz="2400" b="1" i="0" u="none" strike="noStrike" kern="1200" cap="none" spc="0" normalizeH="0" baseline="0" noProof="0" dirty="0">
                <a:ln>
                  <a:noFill/>
                </a:ln>
                <a:solidFill>
                  <a:prstClr val="white"/>
                </a:solidFill>
                <a:effectLst/>
                <a:uLnTx/>
                <a:uFillTx/>
                <a:latin typeface="微软雅黑"/>
                <a:ea typeface="微软雅黑"/>
                <a:cs typeface="+mn-ea"/>
              </a:endParaRPr>
            </a:p>
          </p:txBody>
        </p:sp>
      </p:grpSp>
      <mc:AlternateContent xmlns:mc="http://schemas.openxmlformats.org/markup-compatibility/2006" xmlns:a14="http://schemas.microsoft.com/office/drawing/2010/main">
        <mc:Choice Requires="a14">
          <p:sp>
            <p:nvSpPr>
              <p:cNvPr id="65" name="文本框 64">
                <a:extLst>
                  <a:ext uri="{FF2B5EF4-FFF2-40B4-BE49-F238E27FC236}">
                    <a16:creationId xmlns:a16="http://schemas.microsoft.com/office/drawing/2014/main" id="{6731C472-794A-234E-BA0D-B2624E0CAEB6}"/>
                  </a:ext>
                </a:extLst>
              </p:cNvPr>
              <p:cNvSpPr txBox="1"/>
              <p:nvPr/>
            </p:nvSpPr>
            <p:spPr>
              <a:xfrm>
                <a:off x="6577003" y="3505824"/>
                <a:ext cx="1723953"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ea typeface="等线" panose="02010600030101010101" pitchFamily="2" charset="-122"/>
                              <a:cs typeface="+mn-cs"/>
                            </a:rPr>
                          </m:ctrlPr>
                        </m:sSubPr>
                        <m:e>
                          <m: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ea typeface="等线" panose="02010600030101010101" pitchFamily="2" charset="-122"/>
                              <a:cs typeface="+mn-cs"/>
                            </a:rPr>
                            <m:t>𝑥</m:t>
                          </m:r>
                        </m:e>
                        <m:sub>
                          <m: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ea typeface="等线" panose="02010600030101010101" pitchFamily="2" charset="-122"/>
                              <a:cs typeface="+mn-cs"/>
                            </a:rPr>
                            <m:t>1</m:t>
                          </m:r>
                        </m:sub>
                      </m:sSub>
                      <m: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ea typeface="等线" panose="02010600030101010101" pitchFamily="2" charset="-122"/>
                          <a:cs typeface="+mn-cs"/>
                        </a:rPr>
                        <m:t>,</m:t>
                      </m:r>
                      <m:sSub>
                        <m:sSubPr>
                          <m:ctrlP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ea typeface="等线" panose="02010600030101010101" pitchFamily="2" charset="-122"/>
                              <a:cs typeface="+mn-cs"/>
                            </a:rPr>
                          </m:ctrlPr>
                        </m:sSubPr>
                        <m:e>
                          <m: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ea typeface="等线" panose="02010600030101010101" pitchFamily="2" charset="-122"/>
                              <a:cs typeface="+mn-cs"/>
                            </a:rPr>
                            <m:t>𝑥</m:t>
                          </m:r>
                        </m:e>
                        <m:sub>
                          <m: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ea typeface="等线" panose="02010600030101010101" pitchFamily="2" charset="-122"/>
                              <a:cs typeface="+mn-cs"/>
                            </a:rPr>
                            <m:t>2</m:t>
                          </m:r>
                        </m:sub>
                      </m:sSub>
                      <m: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ea typeface="等线" panose="02010600030101010101" pitchFamily="2" charset="-122"/>
                          <a:cs typeface="+mn-cs"/>
                        </a:rPr>
                        <m:t>,</m:t>
                      </m:r>
                    </m:oMath>
                  </m:oMathPara>
                </a14:m>
                <a:endParaRPr kumimoji="0" lang="en-US" altLang="zh-CN" sz="1800" b="0" i="1" u="none" strike="noStrike" kern="1200" cap="none" spc="0" normalizeH="0" baseline="0" noProof="0" dirty="0">
                  <a:ln>
                    <a:noFill/>
                  </a:ln>
                  <a:solidFill>
                    <a:prstClr val="black"/>
                  </a:solidFill>
                  <a:effectLst/>
                  <a:uLnTx/>
                  <a:uFillTx/>
                  <a:latin typeface="Cambria Math" panose="02040503050406030204" pitchFamily="18" charset="0"/>
                  <a:ea typeface="等线" panose="02010600030101010101" pitchFamily="2" charset="-122"/>
                  <a:cs typeface="+mn-cs"/>
                </a:endParaRPr>
              </a:p>
              <a:p>
                <a:pPr/>
                <a14:m>
                  <m:oMathPara xmlns:m="http://schemas.openxmlformats.org/officeDocument/2006/math">
                    <m:oMathParaPr>
                      <m:jc m:val="centerGroup"/>
                    </m:oMathParaPr>
                    <m:oMath xmlns:m="http://schemas.openxmlformats.org/officeDocument/2006/math">
                      <m: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ea typeface="等线" panose="02010600030101010101" pitchFamily="2" charset="-122"/>
                          <a:cs typeface="+mn-cs"/>
                        </a:rPr>
                        <m:t>…,</m:t>
                      </m:r>
                      <m:sSub>
                        <m:sSubPr>
                          <m:ctrlP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ea typeface="等线" panose="02010600030101010101" pitchFamily="2" charset="-122"/>
                              <a:cs typeface="+mn-cs"/>
                            </a:rPr>
                          </m:ctrlPr>
                        </m:sSubPr>
                        <m:e>
                          <m: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ea typeface="等线" panose="02010600030101010101" pitchFamily="2" charset="-122"/>
                              <a:cs typeface="+mn-cs"/>
                            </a:rPr>
                            <m:t>𝑥</m:t>
                          </m:r>
                        </m:e>
                        <m:sub>
                          <m: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ea typeface="等线" panose="02010600030101010101" pitchFamily="2" charset="-122"/>
                              <a:cs typeface="+mn-cs"/>
                            </a:rPr>
                            <m:t>𝑛</m:t>
                          </m:r>
                        </m:sub>
                      </m:sSub>
                    </m:oMath>
                  </m:oMathPara>
                </a14:m>
                <a:endParaRPr lang="zh-CN" altLang="en-US" dirty="0"/>
              </a:p>
            </p:txBody>
          </p:sp>
        </mc:Choice>
        <mc:Fallback xmlns="">
          <p:sp>
            <p:nvSpPr>
              <p:cNvPr id="65" name="文本框 64">
                <a:extLst>
                  <a:ext uri="{FF2B5EF4-FFF2-40B4-BE49-F238E27FC236}">
                    <a16:creationId xmlns:a16="http://schemas.microsoft.com/office/drawing/2014/main" id="{6731C472-794A-234E-BA0D-B2624E0CAEB6}"/>
                  </a:ext>
                </a:extLst>
              </p:cNvPr>
              <p:cNvSpPr txBox="1">
                <a:spLocks noRot="1" noChangeAspect="1" noMove="1" noResize="1" noEditPoints="1" noAdjustHandles="1" noChangeArrowheads="1" noChangeShapeType="1" noTextEdit="1"/>
              </p:cNvSpPr>
              <p:nvPr/>
            </p:nvSpPr>
            <p:spPr>
              <a:xfrm>
                <a:off x="6577003" y="3505824"/>
                <a:ext cx="1723953" cy="646331"/>
              </a:xfrm>
              <a:prstGeom prst="rect">
                <a:avLst/>
              </a:prstGeom>
              <a:blipFill>
                <a:blip r:embed="rId2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6" name="文本框 65">
                <a:extLst>
                  <a:ext uri="{FF2B5EF4-FFF2-40B4-BE49-F238E27FC236}">
                    <a16:creationId xmlns:a16="http://schemas.microsoft.com/office/drawing/2014/main" id="{5B97A2B6-5CE0-A148-8E2C-61678BC03B6C}"/>
                  </a:ext>
                </a:extLst>
              </p:cNvPr>
              <p:cNvSpPr txBox="1"/>
              <p:nvPr/>
            </p:nvSpPr>
            <p:spPr>
              <a:xfrm>
                <a:off x="8020568" y="3372913"/>
                <a:ext cx="1474299" cy="369332"/>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ea typeface="等线" panose="02010600030101010101" pitchFamily="2" charset="-122"/>
                          <a:cs typeface="+mn-cs"/>
                        </a:rPr>
                        <m:t>…,</m:t>
                      </m:r>
                      <m:sSub>
                        <m:sSubPr>
                          <m:ctrlP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ea typeface="等线" panose="02010600030101010101" pitchFamily="2" charset="-122"/>
                              <a:cs typeface="+mn-cs"/>
                            </a:rPr>
                          </m:ctrlPr>
                        </m:sSubPr>
                        <m:e>
                          <m: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ea typeface="等线" panose="02010600030101010101" pitchFamily="2" charset="-122"/>
                              <a:cs typeface="+mn-cs"/>
                            </a:rPr>
                            <m:t>𝑥</m:t>
                          </m:r>
                        </m:e>
                        <m:sub>
                          <m: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ea typeface="等线" panose="02010600030101010101" pitchFamily="2" charset="-122"/>
                              <a:cs typeface="+mn-cs"/>
                            </a:rPr>
                            <m:t>𝑛</m:t>
                          </m:r>
                        </m:sub>
                      </m:sSub>
                      <m: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ea typeface="等线" panose="02010600030101010101" pitchFamily="2" charset="-122"/>
                          <a:cs typeface="+mn-cs"/>
                        </a:rPr>
                        <m:t>)=1</m:t>
                      </m:r>
                    </m:oMath>
                  </m:oMathPara>
                </a14:m>
                <a:endParaRPr kumimoji="0" lang="en-US" altLang="zh-CN" sz="1800" b="0" i="1" u="none" strike="noStrike" kern="1200" cap="none" spc="0" normalizeH="0" baseline="0" noProof="0" dirty="0">
                  <a:ln>
                    <a:noFill/>
                  </a:ln>
                  <a:solidFill>
                    <a:prstClr val="black"/>
                  </a:solidFill>
                  <a:effectLst/>
                  <a:uLnTx/>
                  <a:uFillTx/>
                  <a:latin typeface="Cambria Math" panose="02040503050406030204" pitchFamily="18" charset="0"/>
                  <a:ea typeface="等线" panose="02010600030101010101" pitchFamily="2" charset="-122"/>
                  <a:cs typeface="+mn-cs"/>
                </a:endParaRPr>
              </a:p>
            </p:txBody>
          </p:sp>
        </mc:Choice>
        <mc:Fallback xmlns="">
          <p:sp>
            <p:nvSpPr>
              <p:cNvPr id="66" name="文本框 65">
                <a:extLst>
                  <a:ext uri="{FF2B5EF4-FFF2-40B4-BE49-F238E27FC236}">
                    <a16:creationId xmlns:a16="http://schemas.microsoft.com/office/drawing/2014/main" id="{5B97A2B6-5CE0-A148-8E2C-61678BC03B6C}"/>
                  </a:ext>
                </a:extLst>
              </p:cNvPr>
              <p:cNvSpPr txBox="1">
                <a:spLocks noRot="1" noChangeAspect="1" noMove="1" noResize="1" noEditPoints="1" noAdjustHandles="1" noChangeArrowheads="1" noChangeShapeType="1" noTextEdit="1"/>
              </p:cNvSpPr>
              <p:nvPr/>
            </p:nvSpPr>
            <p:spPr>
              <a:xfrm>
                <a:off x="8020568" y="3372913"/>
                <a:ext cx="1474299" cy="369332"/>
              </a:xfrm>
              <a:prstGeom prst="rect">
                <a:avLst/>
              </a:prstGeom>
              <a:blipFill>
                <a:blip r:embed="rId24"/>
                <a:stretch>
                  <a:fillRect b="-16667"/>
                </a:stretch>
              </a:blipFill>
            </p:spPr>
            <p:txBody>
              <a:bodyPr/>
              <a:lstStyle/>
              <a:p>
                <a:r>
                  <a:rPr lang="zh-CN" altLang="en-US">
                    <a:noFill/>
                  </a:rPr>
                  <a:t> </a:t>
                </a:r>
              </a:p>
            </p:txBody>
          </p:sp>
        </mc:Fallback>
      </mc:AlternateContent>
      <p:sp>
        <p:nvSpPr>
          <p:cNvPr id="68" name="文本框 67">
            <a:extLst>
              <a:ext uri="{FF2B5EF4-FFF2-40B4-BE49-F238E27FC236}">
                <a16:creationId xmlns:a16="http://schemas.microsoft.com/office/drawing/2014/main" id="{568C256A-6928-2548-B286-EBC7956EE527}"/>
              </a:ext>
            </a:extLst>
          </p:cNvPr>
          <p:cNvSpPr txBox="1"/>
          <p:nvPr/>
        </p:nvSpPr>
        <p:spPr>
          <a:xfrm>
            <a:off x="391003" y="5597539"/>
            <a:ext cx="4854318" cy="646331"/>
          </a:xfrm>
          <a:prstGeom prst="rect">
            <a:avLst/>
          </a:prstGeom>
          <a:noFill/>
        </p:spPr>
        <p:txBody>
          <a:bodyPr wrap="square">
            <a:spAutoFit/>
          </a:bodyPr>
          <a:lstStyle/>
          <a:p>
            <a:r>
              <a:rPr kumimoji="1" lang="en-US" altLang="zh-CN" sz="1800" dirty="0">
                <a:latin typeface="Arial" charset="0"/>
                <a:ea typeface="Arial" charset="0"/>
                <a:cs typeface="Arial" charset="0"/>
              </a:rPr>
              <a:t>MVZK allows a prover to prove the statement to multiple verifiers at once.</a:t>
            </a:r>
            <a:endParaRPr lang="zh-CN" altLang="en-US" dirty="0"/>
          </a:p>
        </p:txBody>
      </p:sp>
      <mc:AlternateContent xmlns:mc="http://schemas.openxmlformats.org/markup-compatibility/2006" xmlns:a14="http://schemas.microsoft.com/office/drawing/2010/main">
        <mc:Choice Requires="a14">
          <p:sp>
            <p:nvSpPr>
              <p:cNvPr id="69" name="文本框 68">
                <a:extLst>
                  <a:ext uri="{FF2B5EF4-FFF2-40B4-BE49-F238E27FC236}">
                    <a16:creationId xmlns:a16="http://schemas.microsoft.com/office/drawing/2014/main" id="{5C0A755C-A3CE-334F-A5A1-322FF59ACF84}"/>
                  </a:ext>
                </a:extLst>
              </p:cNvPr>
              <p:cNvSpPr txBox="1"/>
              <p:nvPr/>
            </p:nvSpPr>
            <p:spPr>
              <a:xfrm>
                <a:off x="5795907" y="5582559"/>
                <a:ext cx="5822351" cy="646331"/>
              </a:xfrm>
              <a:prstGeom prst="rect">
                <a:avLst/>
              </a:prstGeom>
              <a:noFill/>
            </p:spPr>
            <p:txBody>
              <a:bodyPr wrap="square">
                <a:spAutoFit/>
              </a:bodyPr>
              <a:lstStyle/>
              <a:p>
                <a:r>
                  <a:rPr kumimoji="1" lang="en-US" altLang="zh-CN" sz="1800" dirty="0">
                    <a:latin typeface="Arial" charset="0"/>
                    <a:ea typeface="Arial" charset="0"/>
                    <a:cs typeface="Arial" charset="0"/>
                  </a:rPr>
                  <a:t>VRS allows a dealer (1) to share </a:t>
                </a:r>
                <a14:m>
                  <m:oMath xmlns:m="http://schemas.openxmlformats.org/officeDocument/2006/math">
                    <m:r>
                      <a:rPr kumimoji="1" lang="en-US" altLang="zh-CN" sz="1800" b="0" i="1" smtClean="0">
                        <a:latin typeface="Cambria Math" panose="02040503050406030204" pitchFamily="18" charset="0"/>
                        <a:ea typeface="Arial" charset="0"/>
                        <a:cs typeface="Arial" charset="0"/>
                      </a:rPr>
                      <m:t>𝑥</m:t>
                    </m:r>
                  </m:oMath>
                </a14:m>
                <a:r>
                  <a:rPr lang="en-US" altLang="zh-CN" dirty="0"/>
                  <a:t> </a:t>
                </a:r>
                <a:r>
                  <a:rPr lang="en-US" altLang="zh-CN" dirty="0">
                    <a:latin typeface="Arial" panose="020B0604020202020204" pitchFamily="34" charset="0"/>
                    <a:cs typeface="Arial" panose="020B0604020202020204" pitchFamily="34" charset="0"/>
                  </a:rPr>
                  <a:t>to verifiers; (2)</a:t>
                </a:r>
                <a:r>
                  <a:rPr lang="zh-CN" altLang="en-US" dirty="0">
                    <a:latin typeface="Arial" panose="020B0604020202020204" pitchFamily="34" charset="0"/>
                    <a:cs typeface="Arial" panose="020B0604020202020204" pitchFamily="34" charset="0"/>
                  </a:rPr>
                  <a:t> </a:t>
                </a:r>
                <a:r>
                  <a:rPr lang="en-US" altLang="zh-CN" dirty="0">
                    <a:latin typeface="Arial" panose="020B0604020202020204" pitchFamily="34" charset="0"/>
                    <a:cs typeface="Arial" panose="020B0604020202020204" pitchFamily="34" charset="0"/>
                  </a:rPr>
                  <a:t>convince </a:t>
                </a:r>
                <a14:m>
                  <m:oMath xmlns:m="http://schemas.openxmlformats.org/officeDocument/2006/math">
                    <m:sSub>
                      <m:sSubPr>
                        <m:ctrlPr>
                          <a:rPr lang="en-US" altLang="zh-CN" i="1">
                            <a:solidFill>
                              <a:prstClr val="black"/>
                            </a:solidFill>
                            <a:latin typeface="Cambria Math" panose="02040503050406030204" pitchFamily="18" charset="0"/>
                            <a:ea typeface="MS Mincho" charset="0"/>
                            <a:cs typeface="Cambria Math" panose="02040503050406030204" pitchFamily="18" charset="0"/>
                          </a:rPr>
                        </m:ctrlPr>
                      </m:sSubPr>
                      <m:e>
                        <m:r>
                          <a:rPr lang="en-US" altLang="zh-CN" i="1">
                            <a:solidFill>
                              <a:prstClr val="black"/>
                            </a:solidFill>
                            <a:latin typeface="Cambria Math" panose="02040503050406030204" pitchFamily="18" charset="0"/>
                            <a:ea typeface="MS Mincho" charset="0"/>
                            <a:cs typeface="Cambria Math" panose="02040503050406030204" pitchFamily="18" charset="0"/>
                          </a:rPr>
                          <m:t>𝑉</m:t>
                        </m:r>
                      </m:e>
                      <m:sub>
                        <m:r>
                          <a:rPr lang="en-US" altLang="zh-CN" b="0" i="1" smtClean="0">
                            <a:solidFill>
                              <a:prstClr val="black"/>
                            </a:solidFill>
                            <a:latin typeface="Cambria Math" panose="02040503050406030204" pitchFamily="18" charset="0"/>
                            <a:ea typeface="MS Mincho" charset="0"/>
                            <a:cs typeface="Cambria Math" panose="02040503050406030204" pitchFamily="18" charset="0"/>
                          </a:rPr>
                          <m:t>𝑖</m:t>
                        </m:r>
                      </m:sub>
                    </m:sSub>
                  </m:oMath>
                </a14:m>
                <a:r>
                  <a:rPr lang="en-US" altLang="zh-CN" dirty="0">
                    <a:latin typeface="Arial" panose="020B0604020202020204" pitchFamily="34" charset="0"/>
                    <a:cs typeface="Arial" panose="020B0604020202020204" pitchFamily="34" charset="0"/>
                  </a:rPr>
                  <a:t> that its share </a:t>
                </a:r>
                <a14:m>
                  <m:oMath xmlns:m="http://schemas.openxmlformats.org/officeDocument/2006/math">
                    <m:sSub>
                      <m:sSubPr>
                        <m:ctrlPr>
                          <a:rPr lang="en-US" altLang="zh-CN" i="1">
                            <a:solidFill>
                              <a:prstClr val="black"/>
                            </a:solidFill>
                            <a:latin typeface="Cambria Math" panose="02040503050406030204" pitchFamily="18" charset="0"/>
                          </a:rPr>
                        </m:ctrlPr>
                      </m:sSubPr>
                      <m:e>
                        <m:r>
                          <a:rPr lang="en-US" altLang="zh-CN" i="1">
                            <a:solidFill>
                              <a:prstClr val="black"/>
                            </a:solidFill>
                            <a:latin typeface="Cambria Math" panose="02040503050406030204" pitchFamily="18" charset="0"/>
                          </a:rPr>
                          <m:t>𝑥</m:t>
                        </m:r>
                      </m:e>
                      <m:sub>
                        <m:r>
                          <a:rPr lang="en-US" altLang="zh-CN" b="0" i="1" smtClean="0">
                            <a:solidFill>
                              <a:prstClr val="black"/>
                            </a:solidFill>
                            <a:latin typeface="Cambria Math" panose="02040503050406030204" pitchFamily="18" charset="0"/>
                          </a:rPr>
                          <m:t>𝑖</m:t>
                        </m:r>
                      </m:sub>
                    </m:sSub>
                  </m:oMath>
                </a14:m>
                <a:r>
                  <a:rPr lang="en-US" altLang="zh-CN" dirty="0">
                    <a:latin typeface="Arial" panose="020B0604020202020204" pitchFamily="34" charset="0"/>
                    <a:cs typeface="Arial" panose="020B0604020202020204" pitchFamily="34" charset="0"/>
                  </a:rPr>
                  <a:t> satisfies an NP relation </a:t>
                </a:r>
                <a14:m>
                  <m:oMath xmlns:m="http://schemas.openxmlformats.org/officeDocument/2006/math">
                    <m:r>
                      <a:rPr lang="en-US" altLang="zh-CN" i="1">
                        <a:solidFill>
                          <a:prstClr val="black"/>
                        </a:solidFill>
                        <a:latin typeface="Cambria Math" panose="02040503050406030204" pitchFamily="18" charset="0"/>
                      </a:rPr>
                      <m:t>ℛ</m:t>
                    </m:r>
                  </m:oMath>
                </a14:m>
                <a:endParaRPr lang="zh-CN" altLang="en-US" dirty="0">
                  <a:latin typeface="Arial" panose="020B0604020202020204" pitchFamily="34" charset="0"/>
                  <a:cs typeface="Arial" panose="020B0604020202020204" pitchFamily="34" charset="0"/>
                </a:endParaRPr>
              </a:p>
            </p:txBody>
          </p:sp>
        </mc:Choice>
        <mc:Fallback xmlns="">
          <p:sp>
            <p:nvSpPr>
              <p:cNvPr id="69" name="文本框 68">
                <a:extLst>
                  <a:ext uri="{FF2B5EF4-FFF2-40B4-BE49-F238E27FC236}">
                    <a16:creationId xmlns:a16="http://schemas.microsoft.com/office/drawing/2014/main" id="{5C0A755C-A3CE-334F-A5A1-322FF59ACF84}"/>
                  </a:ext>
                </a:extLst>
              </p:cNvPr>
              <p:cNvSpPr txBox="1">
                <a:spLocks noRot="1" noChangeAspect="1" noMove="1" noResize="1" noEditPoints="1" noAdjustHandles="1" noChangeArrowheads="1" noChangeShapeType="1" noTextEdit="1"/>
              </p:cNvSpPr>
              <p:nvPr/>
            </p:nvSpPr>
            <p:spPr>
              <a:xfrm>
                <a:off x="5795907" y="5582559"/>
                <a:ext cx="5822351" cy="646331"/>
              </a:xfrm>
              <a:prstGeom prst="rect">
                <a:avLst/>
              </a:prstGeom>
              <a:blipFill>
                <a:blip r:embed="rId25"/>
                <a:stretch>
                  <a:fillRect l="-871" t="-5769" b="-13462"/>
                </a:stretch>
              </a:blipFill>
            </p:spPr>
            <p:txBody>
              <a:bodyPr/>
              <a:lstStyle/>
              <a:p>
                <a:r>
                  <a:rPr lang="zh-CN" altLang="en-US">
                    <a:noFill/>
                  </a:rPr>
                  <a:t> </a:t>
                </a:r>
              </a:p>
            </p:txBody>
          </p:sp>
        </mc:Fallback>
      </mc:AlternateContent>
      <p:sp>
        <p:nvSpPr>
          <p:cNvPr id="67" name="文本框 66">
            <a:extLst>
              <a:ext uri="{FF2B5EF4-FFF2-40B4-BE49-F238E27FC236}">
                <a16:creationId xmlns:a16="http://schemas.microsoft.com/office/drawing/2014/main" id="{77B6DE62-EAA3-D540-9C60-80328F24EA83}"/>
              </a:ext>
            </a:extLst>
          </p:cNvPr>
          <p:cNvSpPr txBox="1"/>
          <p:nvPr/>
        </p:nvSpPr>
        <p:spPr>
          <a:xfrm>
            <a:off x="131479" y="6312017"/>
            <a:ext cx="12074410" cy="523220"/>
          </a:xfrm>
          <a:prstGeom prst="rect">
            <a:avLst/>
          </a:prstGeom>
          <a:noFill/>
        </p:spPr>
        <p:txBody>
          <a:bodyPr wrap="square" rtlCol="0">
            <a:spAutoFit/>
          </a:bodyPr>
          <a:lstStyle/>
          <a:p>
            <a:r>
              <a:rPr kumimoji="1" lang="en-US" altLang="zh-CN" sz="1400" dirty="0">
                <a:solidFill>
                  <a:schemeClr val="bg2">
                    <a:lumMod val="75000"/>
                  </a:schemeClr>
                </a:solidFill>
                <a:latin typeface="Times" pitchFamily="2" charset="0"/>
              </a:rPr>
              <a:t>[AKP22] Benny Applebaum, </a:t>
            </a:r>
            <a:r>
              <a:rPr kumimoji="1" lang="en-US" altLang="zh-CN" sz="1400" dirty="0" err="1">
                <a:solidFill>
                  <a:schemeClr val="bg2">
                    <a:lumMod val="75000"/>
                  </a:schemeClr>
                </a:solidFill>
                <a:latin typeface="Times" pitchFamily="2" charset="0"/>
              </a:rPr>
              <a:t>Eliran</a:t>
            </a:r>
            <a:r>
              <a:rPr kumimoji="1" lang="en-US" altLang="zh-CN" sz="1400" dirty="0">
                <a:solidFill>
                  <a:schemeClr val="bg2">
                    <a:lumMod val="75000"/>
                  </a:schemeClr>
                </a:solidFill>
                <a:latin typeface="Times" pitchFamily="2" charset="0"/>
              </a:rPr>
              <a:t> </a:t>
            </a:r>
            <a:r>
              <a:rPr kumimoji="1" lang="en-US" altLang="zh-CN" sz="1400" dirty="0" err="1">
                <a:solidFill>
                  <a:schemeClr val="bg2">
                    <a:lumMod val="75000"/>
                  </a:schemeClr>
                </a:solidFill>
                <a:latin typeface="Times" pitchFamily="2" charset="0"/>
              </a:rPr>
              <a:t>Kachlon</a:t>
            </a:r>
            <a:r>
              <a:rPr kumimoji="1" lang="en-US" altLang="zh-CN" sz="1400" dirty="0">
                <a:solidFill>
                  <a:schemeClr val="bg2">
                    <a:lumMod val="75000"/>
                  </a:schemeClr>
                </a:solidFill>
                <a:latin typeface="Times" pitchFamily="2" charset="0"/>
              </a:rPr>
              <a:t>, and Arpita Patra. Verifiable relation sharing and multi-verifier zero- knowledge in two rounds: Trading NIZKs with honest majority. CRYPTO 2022. </a:t>
            </a:r>
            <a:endParaRPr kumimoji="1" lang="zh-CN" altLang="en-US" sz="1400" dirty="0">
              <a:solidFill>
                <a:schemeClr val="bg2">
                  <a:lumMod val="75000"/>
                </a:schemeClr>
              </a:solidFill>
              <a:latin typeface="Times" pitchFamily="2" charset="0"/>
            </a:endParaRPr>
          </a:p>
        </p:txBody>
      </p:sp>
    </p:spTree>
    <p:extLst>
      <p:ext uri="{BB962C8B-B14F-4D97-AF65-F5344CB8AC3E}">
        <p14:creationId xmlns:p14="http://schemas.microsoft.com/office/powerpoint/2010/main" val="28676337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5" name="组合 3">
            <a:extLst>
              <a:ext uri="{FF2B5EF4-FFF2-40B4-BE49-F238E27FC236}">
                <a16:creationId xmlns:a16="http://schemas.microsoft.com/office/drawing/2014/main" id="{A8620B76-98A7-47E6-B7E5-EB9CFB286886}"/>
              </a:ext>
            </a:extLst>
          </p:cNvPr>
          <p:cNvGrpSpPr>
            <a:grpSpLocks/>
          </p:cNvGrpSpPr>
          <p:nvPr/>
        </p:nvGrpSpPr>
        <p:grpSpPr bwMode="auto">
          <a:xfrm>
            <a:off x="0" y="337911"/>
            <a:ext cx="1312863" cy="471488"/>
            <a:chOff x="4831847" y="1415943"/>
            <a:chExt cx="1108990" cy="346728"/>
          </a:xfrm>
        </p:grpSpPr>
        <p:sp>
          <p:nvSpPr>
            <p:cNvPr id="5" name="任意多边形: 形状 4">
              <a:extLst>
                <a:ext uri="{FF2B5EF4-FFF2-40B4-BE49-F238E27FC236}">
                  <a16:creationId xmlns:a16="http://schemas.microsoft.com/office/drawing/2014/main" id="{B8FB2049-1008-4C5F-9771-98BBA7D85EAF}"/>
                </a:ext>
              </a:extLst>
            </p:cNvPr>
            <p:cNvSpPr/>
            <p:nvPr/>
          </p:nvSpPr>
          <p:spPr>
            <a:xfrm>
              <a:off x="4932421" y="1415943"/>
              <a:ext cx="1008416" cy="346728"/>
            </a:xfrm>
            <a:custGeom>
              <a:avLst/>
              <a:gdLst>
                <a:gd name="connsiteX0" fmla="*/ 0 w 1008421"/>
                <a:gd name="connsiteY0" fmla="*/ 0 h 346728"/>
                <a:gd name="connsiteX1" fmla="*/ 858142 w 1008421"/>
                <a:gd name="connsiteY1" fmla="*/ 0 h 346728"/>
                <a:gd name="connsiteX2" fmla="*/ 1008421 w 1008421"/>
                <a:gd name="connsiteY2" fmla="*/ 346728 h 346728"/>
                <a:gd name="connsiteX3" fmla="*/ 0 w 1008421"/>
                <a:gd name="connsiteY3" fmla="*/ 346728 h 346728"/>
              </a:gdLst>
              <a:ahLst/>
              <a:cxnLst>
                <a:cxn ang="0">
                  <a:pos x="connsiteX0" y="connsiteY0"/>
                </a:cxn>
                <a:cxn ang="0">
                  <a:pos x="connsiteX1" y="connsiteY1"/>
                </a:cxn>
                <a:cxn ang="0">
                  <a:pos x="connsiteX2" y="connsiteY2"/>
                </a:cxn>
                <a:cxn ang="0">
                  <a:pos x="connsiteX3" y="connsiteY3"/>
                </a:cxn>
              </a:cxnLst>
              <a:rect l="l" t="t" r="r" b="b"/>
              <a:pathLst>
                <a:path w="1008421" h="346728">
                  <a:moveTo>
                    <a:pt x="0" y="0"/>
                  </a:moveTo>
                  <a:lnTo>
                    <a:pt x="858142" y="0"/>
                  </a:lnTo>
                  <a:lnTo>
                    <a:pt x="1008421" y="346728"/>
                  </a:lnTo>
                  <a:lnTo>
                    <a:pt x="0" y="346728"/>
                  </a:lnTo>
                  <a:close/>
                </a:path>
              </a:pathLst>
            </a:custGeom>
            <a:solidFill>
              <a:srgbClr val="E9BE8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latin typeface="Roboto Regular"/>
                <a:ea typeface="思源黑体 CN Regular"/>
              </a:endParaRPr>
            </a:p>
          </p:txBody>
        </p:sp>
        <p:sp>
          <p:nvSpPr>
            <p:cNvPr id="6" name="任意多边形: 形状 5">
              <a:extLst>
                <a:ext uri="{FF2B5EF4-FFF2-40B4-BE49-F238E27FC236}">
                  <a16:creationId xmlns:a16="http://schemas.microsoft.com/office/drawing/2014/main" id="{A2F16EED-A923-4881-9725-3EA0DF1FEF5A}"/>
                </a:ext>
              </a:extLst>
            </p:cNvPr>
            <p:cNvSpPr/>
            <p:nvPr/>
          </p:nvSpPr>
          <p:spPr>
            <a:xfrm>
              <a:off x="4831847" y="1415943"/>
              <a:ext cx="1008416" cy="346728"/>
            </a:xfrm>
            <a:custGeom>
              <a:avLst/>
              <a:gdLst>
                <a:gd name="connsiteX0" fmla="*/ 0 w 1008421"/>
                <a:gd name="connsiteY0" fmla="*/ 0 h 346728"/>
                <a:gd name="connsiteX1" fmla="*/ 858142 w 1008421"/>
                <a:gd name="connsiteY1" fmla="*/ 0 h 346728"/>
                <a:gd name="connsiteX2" fmla="*/ 1008421 w 1008421"/>
                <a:gd name="connsiteY2" fmla="*/ 346728 h 346728"/>
                <a:gd name="connsiteX3" fmla="*/ 0 w 1008421"/>
                <a:gd name="connsiteY3" fmla="*/ 346728 h 346728"/>
              </a:gdLst>
              <a:ahLst/>
              <a:cxnLst>
                <a:cxn ang="0">
                  <a:pos x="connsiteX0" y="connsiteY0"/>
                </a:cxn>
                <a:cxn ang="0">
                  <a:pos x="connsiteX1" y="connsiteY1"/>
                </a:cxn>
                <a:cxn ang="0">
                  <a:pos x="connsiteX2" y="connsiteY2"/>
                </a:cxn>
                <a:cxn ang="0">
                  <a:pos x="connsiteX3" y="connsiteY3"/>
                </a:cxn>
              </a:cxnLst>
              <a:rect l="l" t="t" r="r" b="b"/>
              <a:pathLst>
                <a:path w="1008421" h="346728">
                  <a:moveTo>
                    <a:pt x="0" y="0"/>
                  </a:moveTo>
                  <a:lnTo>
                    <a:pt x="858142" y="0"/>
                  </a:lnTo>
                  <a:lnTo>
                    <a:pt x="1008421" y="346728"/>
                  </a:lnTo>
                  <a:lnTo>
                    <a:pt x="0" y="346728"/>
                  </a:lnTo>
                  <a:close/>
                </a:path>
              </a:pathLst>
            </a:custGeom>
            <a:gradFill>
              <a:gsLst>
                <a:gs pos="0">
                  <a:srgbClr val="00468E"/>
                </a:gs>
                <a:gs pos="100000">
                  <a:srgbClr val="002A7E"/>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latin typeface="Roboto Regular"/>
                <a:ea typeface="思源黑体 CN Regular"/>
              </a:endParaRPr>
            </a:p>
          </p:txBody>
        </p:sp>
      </p:grpSp>
      <p:cxnSp>
        <p:nvCxnSpPr>
          <p:cNvPr id="62" name="直接连接符 61">
            <a:extLst>
              <a:ext uri="{FF2B5EF4-FFF2-40B4-BE49-F238E27FC236}">
                <a16:creationId xmlns:a16="http://schemas.microsoft.com/office/drawing/2014/main" id="{C6ECD0A2-4899-4D3A-9DA3-2BFF7529ECD9}"/>
              </a:ext>
            </a:extLst>
          </p:cNvPr>
          <p:cNvCxnSpPr>
            <a:cxnSpLocks/>
          </p:cNvCxnSpPr>
          <p:nvPr/>
        </p:nvCxnSpPr>
        <p:spPr>
          <a:xfrm flipV="1">
            <a:off x="184150" y="764989"/>
            <a:ext cx="11640023" cy="33651"/>
          </a:xfrm>
          <a:prstGeom prst="line">
            <a:avLst/>
          </a:prstGeom>
          <a:noFill/>
          <a:ln w="3175">
            <a:gradFill>
              <a:gsLst>
                <a:gs pos="0">
                  <a:srgbClr val="00468E">
                    <a:alpha val="0"/>
                  </a:srgbClr>
                </a:gs>
                <a:gs pos="100000">
                  <a:srgbClr val="00468E"/>
                </a:gs>
              </a:gsLst>
              <a:lin ang="10800000" scaled="0"/>
            </a:gradFill>
          </a:ln>
        </p:spPr>
        <p:style>
          <a:lnRef idx="2">
            <a:schemeClr val="accent1">
              <a:shade val="50000"/>
            </a:schemeClr>
          </a:lnRef>
          <a:fillRef idx="1">
            <a:schemeClr val="accent1"/>
          </a:fillRef>
          <a:effectRef idx="0">
            <a:schemeClr val="accent1"/>
          </a:effectRef>
          <a:fontRef idx="minor">
            <a:schemeClr val="lt1"/>
          </a:fontRef>
        </p:style>
      </p:cxnSp>
      <p:sp>
        <p:nvSpPr>
          <p:cNvPr id="8207" name="文本框 16">
            <a:extLst>
              <a:ext uri="{FF2B5EF4-FFF2-40B4-BE49-F238E27FC236}">
                <a16:creationId xmlns:a16="http://schemas.microsoft.com/office/drawing/2014/main" id="{5363EDE1-E825-4751-B7D3-C23B887494A3}"/>
              </a:ext>
            </a:extLst>
          </p:cNvPr>
          <p:cNvSpPr txBox="1">
            <a:spLocks noChangeArrowheads="1"/>
          </p:cNvSpPr>
          <p:nvPr/>
        </p:nvSpPr>
        <p:spPr bwMode="auto">
          <a:xfrm>
            <a:off x="1331912" y="265113"/>
            <a:ext cx="967354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eaLnBrk="1" hangingPunct="1">
              <a:lnSpc>
                <a:spcPct val="100000"/>
              </a:lnSpc>
              <a:spcBef>
                <a:spcPct val="0"/>
              </a:spcBef>
              <a:buFontTx/>
              <a:buNone/>
            </a:pPr>
            <a:r>
              <a:rPr lang="en-US" altLang="zh-CN" sz="3200" b="1" dirty="0">
                <a:solidFill>
                  <a:srgbClr val="002A7E"/>
                </a:solidFill>
                <a:latin typeface="方正粗雅宋_GBK" pitchFamily="2" charset="-122"/>
                <a:ea typeface="方正粗雅宋_GBK" pitchFamily="2" charset="-122"/>
                <a:cs typeface="阿里巴巴普惠体 Medium" pitchFamily="18" charset="-122"/>
              </a:rPr>
              <a:t>Applications</a:t>
            </a:r>
            <a:endParaRPr lang="zh-CN" altLang="en-US" sz="3200" b="1" dirty="0">
              <a:solidFill>
                <a:srgbClr val="FF0000"/>
              </a:solidFill>
              <a:latin typeface="方正粗雅宋_GBK" pitchFamily="2" charset="-122"/>
              <a:ea typeface="方正粗雅宋_GBK" pitchFamily="2" charset="-122"/>
              <a:cs typeface="阿里巴巴普惠体 Medium" pitchFamily="18" charset="-122"/>
            </a:endParaRPr>
          </a:p>
        </p:txBody>
      </p:sp>
      <p:sp>
        <p:nvSpPr>
          <p:cNvPr id="2" name="文本框 1"/>
          <p:cNvSpPr txBox="1"/>
          <p:nvPr/>
        </p:nvSpPr>
        <p:spPr>
          <a:xfrm>
            <a:off x="430666" y="988041"/>
            <a:ext cx="11476036" cy="577850"/>
          </a:xfrm>
          <a:prstGeom prst="rect">
            <a:avLst/>
          </a:prstGeom>
          <a:noFill/>
        </p:spPr>
        <p:txBody>
          <a:bodyPr wrap="square" rtlCol="0">
            <a:spAutoFit/>
          </a:bodyPr>
          <a:lstStyle/>
          <a:p>
            <a:pPr>
              <a:lnSpc>
                <a:spcPct val="150000"/>
              </a:lnSpc>
            </a:pPr>
            <a:r>
              <a:rPr kumimoji="1" lang="en-US" altLang="zh-CN" sz="2400" dirty="0">
                <a:latin typeface="Arial" charset="0"/>
                <a:ea typeface="Arial" charset="0"/>
                <a:cs typeface="Arial" charset="0"/>
              </a:rPr>
              <a:t>SIF/VRS/MVZK can be used in the following:</a:t>
            </a:r>
          </a:p>
        </p:txBody>
      </p:sp>
      <p:grpSp>
        <p:nvGrpSpPr>
          <p:cNvPr id="8" name="组合 7">
            <a:extLst>
              <a:ext uri="{FF2B5EF4-FFF2-40B4-BE49-F238E27FC236}">
                <a16:creationId xmlns:a16="http://schemas.microsoft.com/office/drawing/2014/main" id="{084D71E0-ACC1-B448-B822-F8A4EC0DCA4C}"/>
              </a:ext>
            </a:extLst>
          </p:cNvPr>
          <p:cNvGrpSpPr/>
          <p:nvPr/>
        </p:nvGrpSpPr>
        <p:grpSpPr>
          <a:xfrm>
            <a:off x="453419" y="1890096"/>
            <a:ext cx="3600002" cy="4522535"/>
            <a:chOff x="428626" y="2070352"/>
            <a:chExt cx="3600002" cy="4522535"/>
          </a:xfrm>
        </p:grpSpPr>
        <p:sp>
          <p:nvSpPr>
            <p:cNvPr id="9" name="PA-矩形: 圆角 37">
              <a:extLst>
                <a:ext uri="{FF2B5EF4-FFF2-40B4-BE49-F238E27FC236}">
                  <a16:creationId xmlns:a16="http://schemas.microsoft.com/office/drawing/2014/main" id="{F4A2FABB-5F28-A84D-867F-5EB010312771}"/>
                </a:ext>
              </a:extLst>
            </p:cNvPr>
            <p:cNvSpPr/>
            <p:nvPr>
              <p:custDataLst>
                <p:tags r:id="rId5"/>
              </p:custDataLst>
            </p:nvPr>
          </p:nvSpPr>
          <p:spPr>
            <a:xfrm>
              <a:off x="428626" y="2527608"/>
              <a:ext cx="3600000" cy="4065279"/>
            </a:xfrm>
            <a:prstGeom prst="roundRect">
              <a:avLst>
                <a:gd name="adj" fmla="val 3397"/>
              </a:avLst>
            </a:prstGeom>
            <a:solidFill>
              <a:schemeClr val="bg1"/>
            </a:solidFill>
            <a:ln w="6350">
              <a:solidFill>
                <a:srgbClr val="0070C0">
                  <a:alpha val="28000"/>
                </a:srgbClr>
              </a:solidFill>
            </a:ln>
            <a:effectLst>
              <a:outerShdw blurRad="203200" dist="88900" dir="5400000" sx="96000" sy="96000" algn="t" rotWithShape="0">
                <a:srgbClr val="063078">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1" i="0" u="none" strike="noStrike" kern="1200" cap="none" spc="0" normalizeH="0" baseline="0" noProof="0" dirty="0">
                <a:ln>
                  <a:noFill/>
                </a:ln>
                <a:solidFill>
                  <a:srgbClr val="C00000"/>
                </a:solidFill>
                <a:effectLst/>
                <a:uLnTx/>
                <a:uFillTx/>
                <a:latin typeface="Microsoft YaHei" panose="020B0503020204020204" pitchFamily="34" charset="-122"/>
                <a:ea typeface="Microsoft YaHei" panose="020B0503020204020204" pitchFamily="34" charset="-122"/>
                <a:cs typeface="+mn-cs"/>
              </a:endParaRPr>
            </a:p>
          </p:txBody>
        </p:sp>
        <p:sp>
          <p:nvSpPr>
            <p:cNvPr id="10" name="PA-矩形: 圆角 37">
              <a:extLst>
                <a:ext uri="{FF2B5EF4-FFF2-40B4-BE49-F238E27FC236}">
                  <a16:creationId xmlns:a16="http://schemas.microsoft.com/office/drawing/2014/main" id="{FB07D1DF-1D50-2E40-968C-453AB742252D}"/>
                </a:ext>
              </a:extLst>
            </p:cNvPr>
            <p:cNvSpPr/>
            <p:nvPr>
              <p:custDataLst>
                <p:tags r:id="rId6"/>
              </p:custDataLst>
            </p:nvPr>
          </p:nvSpPr>
          <p:spPr>
            <a:xfrm>
              <a:off x="428628" y="2070352"/>
              <a:ext cx="3600000" cy="584775"/>
            </a:xfrm>
            <a:prstGeom prst="roundRect">
              <a:avLst>
                <a:gd name="adj" fmla="val 3397"/>
              </a:avLst>
            </a:prstGeom>
            <a:solidFill>
              <a:schemeClr val="accent1">
                <a:lumMod val="75000"/>
              </a:schemeClr>
            </a:solidFill>
            <a:ln w="6350">
              <a:solidFill>
                <a:srgbClr val="0070C0">
                  <a:alpha val="28000"/>
                </a:srgbClr>
              </a:solidFill>
            </a:ln>
            <a:effectLst>
              <a:outerShdw blurRad="203200" dist="88900" dir="5400000" sx="96000" sy="96000" algn="t" rotWithShape="0">
                <a:srgbClr val="063078">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ea"/>
                </a:rPr>
                <a:t>Private aggregation system</a:t>
              </a:r>
              <a:endParaRPr kumimoji="0" lang="zh-CN" altLang="en-US" sz="2000" b="1"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ea"/>
              </a:endParaRPr>
            </a:p>
          </p:txBody>
        </p:sp>
      </p:grpSp>
      <p:grpSp>
        <p:nvGrpSpPr>
          <p:cNvPr id="11" name="组合 10">
            <a:extLst>
              <a:ext uri="{FF2B5EF4-FFF2-40B4-BE49-F238E27FC236}">
                <a16:creationId xmlns:a16="http://schemas.microsoft.com/office/drawing/2014/main" id="{E7F8ADC4-7E50-E546-A624-C1BAF08C02DF}"/>
              </a:ext>
            </a:extLst>
          </p:cNvPr>
          <p:cNvGrpSpPr/>
          <p:nvPr/>
        </p:nvGrpSpPr>
        <p:grpSpPr>
          <a:xfrm>
            <a:off x="4368683" y="1882628"/>
            <a:ext cx="3600002" cy="4522535"/>
            <a:chOff x="428626" y="2070352"/>
            <a:chExt cx="3600002" cy="4522535"/>
          </a:xfrm>
        </p:grpSpPr>
        <p:sp>
          <p:nvSpPr>
            <p:cNvPr id="12" name="PA-矩形: 圆角 37">
              <a:extLst>
                <a:ext uri="{FF2B5EF4-FFF2-40B4-BE49-F238E27FC236}">
                  <a16:creationId xmlns:a16="http://schemas.microsoft.com/office/drawing/2014/main" id="{A82583EB-919A-2B4A-B9EB-5B439969C452}"/>
                </a:ext>
              </a:extLst>
            </p:cNvPr>
            <p:cNvSpPr/>
            <p:nvPr>
              <p:custDataLst>
                <p:tags r:id="rId3"/>
              </p:custDataLst>
            </p:nvPr>
          </p:nvSpPr>
          <p:spPr>
            <a:xfrm>
              <a:off x="428626" y="2527608"/>
              <a:ext cx="3600000" cy="4065279"/>
            </a:xfrm>
            <a:prstGeom prst="roundRect">
              <a:avLst>
                <a:gd name="adj" fmla="val 3397"/>
              </a:avLst>
            </a:prstGeom>
            <a:solidFill>
              <a:schemeClr val="bg1"/>
            </a:solidFill>
            <a:ln w="6350">
              <a:solidFill>
                <a:srgbClr val="0070C0">
                  <a:alpha val="28000"/>
                </a:srgbClr>
              </a:solidFill>
            </a:ln>
            <a:effectLst>
              <a:outerShdw blurRad="203200" dist="88900" dir="5400000" sx="96000" sy="96000" algn="t" rotWithShape="0">
                <a:srgbClr val="063078">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1" i="0" u="none" strike="noStrike" kern="1200" cap="none" spc="0" normalizeH="0" baseline="0" noProof="0" dirty="0">
                <a:ln>
                  <a:noFill/>
                </a:ln>
                <a:solidFill>
                  <a:srgbClr val="C00000"/>
                </a:solidFill>
                <a:effectLst/>
                <a:uLnTx/>
                <a:uFillTx/>
                <a:latin typeface="Microsoft YaHei" panose="020B0503020204020204" pitchFamily="34" charset="-122"/>
                <a:ea typeface="Microsoft YaHei" panose="020B0503020204020204" pitchFamily="34" charset="-122"/>
                <a:cs typeface="+mn-cs"/>
              </a:endParaRPr>
            </a:p>
          </p:txBody>
        </p:sp>
        <p:sp>
          <p:nvSpPr>
            <p:cNvPr id="13" name="PA-矩形: 圆角 37">
              <a:extLst>
                <a:ext uri="{FF2B5EF4-FFF2-40B4-BE49-F238E27FC236}">
                  <a16:creationId xmlns:a16="http://schemas.microsoft.com/office/drawing/2014/main" id="{C6C635A5-E410-3249-AC45-A7906AC3155D}"/>
                </a:ext>
              </a:extLst>
            </p:cNvPr>
            <p:cNvSpPr/>
            <p:nvPr>
              <p:custDataLst>
                <p:tags r:id="rId4"/>
              </p:custDataLst>
            </p:nvPr>
          </p:nvSpPr>
          <p:spPr>
            <a:xfrm>
              <a:off x="428628" y="2070352"/>
              <a:ext cx="3600000" cy="584775"/>
            </a:xfrm>
            <a:prstGeom prst="roundRect">
              <a:avLst>
                <a:gd name="adj" fmla="val 3397"/>
              </a:avLst>
            </a:prstGeom>
            <a:solidFill>
              <a:schemeClr val="accent1">
                <a:lumMod val="75000"/>
              </a:schemeClr>
            </a:solidFill>
            <a:ln w="6350">
              <a:solidFill>
                <a:srgbClr val="0070C0">
                  <a:alpha val="28000"/>
                </a:srgbClr>
              </a:solidFill>
            </a:ln>
            <a:effectLst>
              <a:outerShdw blurRad="203200" dist="88900" dir="5400000" sx="96000" sy="96000" algn="t" rotWithShape="0">
                <a:srgbClr val="063078">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ea"/>
                </a:rPr>
                <a:t>Verifiable Secret Sharing</a:t>
              </a:r>
              <a:endParaRPr kumimoji="0" lang="zh-CN" altLang="en-US" sz="2000" b="1"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ea"/>
              </a:endParaRPr>
            </a:p>
          </p:txBody>
        </p:sp>
      </p:grpSp>
      <p:grpSp>
        <p:nvGrpSpPr>
          <p:cNvPr id="14" name="组合 13">
            <a:extLst>
              <a:ext uri="{FF2B5EF4-FFF2-40B4-BE49-F238E27FC236}">
                <a16:creationId xmlns:a16="http://schemas.microsoft.com/office/drawing/2014/main" id="{47FBD6A5-C88D-DD44-A334-F64943F88B0A}"/>
              </a:ext>
            </a:extLst>
          </p:cNvPr>
          <p:cNvGrpSpPr/>
          <p:nvPr/>
        </p:nvGrpSpPr>
        <p:grpSpPr>
          <a:xfrm>
            <a:off x="8306698" y="1876572"/>
            <a:ext cx="3600002" cy="4522535"/>
            <a:chOff x="428626" y="2070352"/>
            <a:chExt cx="3600002" cy="4522535"/>
          </a:xfrm>
        </p:grpSpPr>
        <p:sp>
          <p:nvSpPr>
            <p:cNvPr id="15" name="PA-矩形: 圆角 37">
              <a:extLst>
                <a:ext uri="{FF2B5EF4-FFF2-40B4-BE49-F238E27FC236}">
                  <a16:creationId xmlns:a16="http://schemas.microsoft.com/office/drawing/2014/main" id="{4BB5FEEB-A143-824B-A249-BF341B0BA000}"/>
                </a:ext>
              </a:extLst>
            </p:cNvPr>
            <p:cNvSpPr/>
            <p:nvPr>
              <p:custDataLst>
                <p:tags r:id="rId1"/>
              </p:custDataLst>
            </p:nvPr>
          </p:nvSpPr>
          <p:spPr>
            <a:xfrm>
              <a:off x="428626" y="2527608"/>
              <a:ext cx="3600000" cy="4065279"/>
            </a:xfrm>
            <a:prstGeom prst="roundRect">
              <a:avLst>
                <a:gd name="adj" fmla="val 3397"/>
              </a:avLst>
            </a:prstGeom>
            <a:solidFill>
              <a:schemeClr val="bg1"/>
            </a:solidFill>
            <a:ln w="6350">
              <a:solidFill>
                <a:srgbClr val="0070C0">
                  <a:alpha val="28000"/>
                </a:srgbClr>
              </a:solidFill>
            </a:ln>
            <a:effectLst>
              <a:outerShdw blurRad="203200" dist="88900" dir="5400000" sx="96000" sy="96000" algn="t" rotWithShape="0">
                <a:srgbClr val="063078">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1" i="0" u="none" strike="noStrike" kern="1200" cap="none" spc="0" normalizeH="0" baseline="0" noProof="0" dirty="0">
                <a:ln>
                  <a:noFill/>
                </a:ln>
                <a:solidFill>
                  <a:srgbClr val="C00000"/>
                </a:solidFill>
                <a:effectLst/>
                <a:uLnTx/>
                <a:uFillTx/>
                <a:latin typeface="Microsoft YaHei" panose="020B0503020204020204" pitchFamily="34" charset="-122"/>
                <a:ea typeface="Microsoft YaHei" panose="020B0503020204020204" pitchFamily="34" charset="-122"/>
                <a:cs typeface="+mn-cs"/>
              </a:endParaRPr>
            </a:p>
          </p:txBody>
        </p:sp>
        <p:sp>
          <p:nvSpPr>
            <p:cNvPr id="16" name="PA-矩形: 圆角 37">
              <a:extLst>
                <a:ext uri="{FF2B5EF4-FFF2-40B4-BE49-F238E27FC236}">
                  <a16:creationId xmlns:a16="http://schemas.microsoft.com/office/drawing/2014/main" id="{32D7AC3D-BD1D-DF4F-9838-72CCE1439E60}"/>
                </a:ext>
              </a:extLst>
            </p:cNvPr>
            <p:cNvSpPr/>
            <p:nvPr>
              <p:custDataLst>
                <p:tags r:id="rId2"/>
              </p:custDataLst>
            </p:nvPr>
          </p:nvSpPr>
          <p:spPr>
            <a:xfrm>
              <a:off x="428628" y="2070352"/>
              <a:ext cx="3600000" cy="584775"/>
            </a:xfrm>
            <a:prstGeom prst="roundRect">
              <a:avLst>
                <a:gd name="adj" fmla="val 3397"/>
              </a:avLst>
            </a:prstGeom>
            <a:solidFill>
              <a:schemeClr val="accent1">
                <a:lumMod val="75000"/>
              </a:schemeClr>
            </a:solidFill>
            <a:ln w="6350">
              <a:solidFill>
                <a:srgbClr val="0070C0">
                  <a:alpha val="28000"/>
                </a:srgbClr>
              </a:solidFill>
            </a:ln>
            <a:effectLst>
              <a:outerShdw blurRad="203200" dist="88900" dir="5400000" sx="96000" sy="96000" algn="t" rotWithShape="0">
                <a:srgbClr val="063078">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ea"/>
                </a:rPr>
                <a:t>Distributed Key Generation</a:t>
              </a:r>
              <a:endParaRPr kumimoji="0" lang="zh-CN" altLang="en-US" sz="2000" b="1"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ea"/>
              </a:endParaRPr>
            </a:p>
          </p:txBody>
        </p:sp>
      </p:grpSp>
      <p:pic>
        <p:nvPicPr>
          <p:cNvPr id="17" name="图片 16">
            <a:extLst>
              <a:ext uri="{FF2B5EF4-FFF2-40B4-BE49-F238E27FC236}">
                <a16:creationId xmlns:a16="http://schemas.microsoft.com/office/drawing/2014/main" id="{D7B500EB-2E43-9E48-95AA-08EC1F3E168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22321" y="2615849"/>
            <a:ext cx="813151" cy="813151"/>
          </a:xfrm>
          <a:prstGeom prst="rect">
            <a:avLst/>
          </a:prstGeom>
        </p:spPr>
      </p:pic>
      <p:pic>
        <p:nvPicPr>
          <p:cNvPr id="18" name="图片 17">
            <a:extLst>
              <a:ext uri="{FF2B5EF4-FFF2-40B4-BE49-F238E27FC236}">
                <a16:creationId xmlns:a16="http://schemas.microsoft.com/office/drawing/2014/main" id="{31CA0B1A-058F-5B4F-B442-604C79C90C1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22321" y="3886256"/>
            <a:ext cx="813151" cy="813151"/>
          </a:xfrm>
          <a:prstGeom prst="rect">
            <a:avLst/>
          </a:prstGeom>
        </p:spPr>
      </p:pic>
      <p:pic>
        <p:nvPicPr>
          <p:cNvPr id="19" name="图片 18">
            <a:extLst>
              <a:ext uri="{FF2B5EF4-FFF2-40B4-BE49-F238E27FC236}">
                <a16:creationId xmlns:a16="http://schemas.microsoft.com/office/drawing/2014/main" id="{B1A4F819-79EF-3D46-A647-AE216BEC96C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33915" y="2629474"/>
            <a:ext cx="813151" cy="813151"/>
          </a:xfrm>
          <a:prstGeom prst="rect">
            <a:avLst/>
          </a:prstGeom>
        </p:spPr>
      </p:pic>
      <p:pic>
        <p:nvPicPr>
          <p:cNvPr id="20" name="图片 19">
            <a:extLst>
              <a:ext uri="{FF2B5EF4-FFF2-40B4-BE49-F238E27FC236}">
                <a16:creationId xmlns:a16="http://schemas.microsoft.com/office/drawing/2014/main" id="{3B3A5266-9C1C-4B4E-8418-82FAE0FBFD1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22019" y="3886256"/>
            <a:ext cx="813151" cy="813151"/>
          </a:xfrm>
          <a:prstGeom prst="rect">
            <a:avLst/>
          </a:prstGeom>
        </p:spPr>
      </p:pic>
      <p:sp>
        <p:nvSpPr>
          <p:cNvPr id="21" name="文本框 20">
            <a:extLst>
              <a:ext uri="{FF2B5EF4-FFF2-40B4-BE49-F238E27FC236}">
                <a16:creationId xmlns:a16="http://schemas.microsoft.com/office/drawing/2014/main" id="{F7B3C2A6-C638-DA48-8434-03C6420A3840}"/>
              </a:ext>
            </a:extLst>
          </p:cNvPr>
          <p:cNvSpPr txBox="1"/>
          <p:nvPr/>
        </p:nvSpPr>
        <p:spPr>
          <a:xfrm>
            <a:off x="3008856" y="3347258"/>
            <a:ext cx="640080" cy="4603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a:t>
            </a:r>
          </a:p>
        </p:txBody>
      </p:sp>
      <p:sp>
        <p:nvSpPr>
          <p:cNvPr id="22" name="文本框 21">
            <a:extLst>
              <a:ext uri="{FF2B5EF4-FFF2-40B4-BE49-F238E27FC236}">
                <a16:creationId xmlns:a16="http://schemas.microsoft.com/office/drawing/2014/main" id="{55B99C9F-00E7-634D-B66D-65F185894FA1}"/>
              </a:ext>
            </a:extLst>
          </p:cNvPr>
          <p:cNvSpPr txBox="1"/>
          <p:nvPr/>
        </p:nvSpPr>
        <p:spPr>
          <a:xfrm>
            <a:off x="820450" y="3324264"/>
            <a:ext cx="640080" cy="4603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a:t>
            </a:r>
          </a:p>
        </p:txBody>
      </p:sp>
      <p:sp>
        <p:nvSpPr>
          <p:cNvPr id="23" name="文本框 22">
            <a:extLst>
              <a:ext uri="{FF2B5EF4-FFF2-40B4-BE49-F238E27FC236}">
                <a16:creationId xmlns:a16="http://schemas.microsoft.com/office/drawing/2014/main" id="{05958349-3848-4648-ACCC-1D152832D3D5}"/>
              </a:ext>
            </a:extLst>
          </p:cNvPr>
          <p:cNvSpPr txBox="1"/>
          <p:nvPr/>
        </p:nvSpPr>
        <p:spPr>
          <a:xfrm>
            <a:off x="659036" y="4699407"/>
            <a:ext cx="1069527" cy="369332"/>
          </a:xfrm>
          <a:prstGeom prst="rect">
            <a:avLst/>
          </a:prstGeom>
          <a:noFill/>
        </p:spPr>
        <p:txBody>
          <a:bodyPr wrap="square">
            <a:spAutoFit/>
          </a:bodyPr>
          <a:lstStyle/>
          <a:p>
            <a:r>
              <a:rPr kumimoji="1" lang="en-US" altLang="zh-CN" sz="1800" dirty="0">
                <a:latin typeface="Arial" charset="0"/>
                <a:ea typeface="Arial" charset="0"/>
                <a:cs typeface="Arial" charset="0"/>
              </a:rPr>
              <a:t>Servers</a:t>
            </a:r>
            <a:endParaRPr lang="zh-CN" altLang="en-US" dirty="0"/>
          </a:p>
        </p:txBody>
      </p:sp>
      <p:sp>
        <p:nvSpPr>
          <p:cNvPr id="24" name="文本框 23">
            <a:extLst>
              <a:ext uri="{FF2B5EF4-FFF2-40B4-BE49-F238E27FC236}">
                <a16:creationId xmlns:a16="http://schemas.microsoft.com/office/drawing/2014/main" id="{6F0EB295-7648-D144-8728-1A6F8CFCC281}"/>
              </a:ext>
            </a:extLst>
          </p:cNvPr>
          <p:cNvSpPr txBox="1"/>
          <p:nvPr/>
        </p:nvSpPr>
        <p:spPr>
          <a:xfrm>
            <a:off x="2922321" y="4699407"/>
            <a:ext cx="1069527" cy="369332"/>
          </a:xfrm>
          <a:prstGeom prst="rect">
            <a:avLst/>
          </a:prstGeom>
          <a:noFill/>
        </p:spPr>
        <p:txBody>
          <a:bodyPr wrap="square">
            <a:spAutoFit/>
          </a:bodyPr>
          <a:lstStyle/>
          <a:p>
            <a:r>
              <a:rPr kumimoji="1" lang="en-US" altLang="zh-CN" sz="1800" dirty="0">
                <a:latin typeface="Arial" charset="0"/>
                <a:ea typeface="Arial" charset="0"/>
                <a:cs typeface="Arial" charset="0"/>
              </a:rPr>
              <a:t>Clients</a:t>
            </a:r>
            <a:endParaRPr lang="zh-CN" altLang="en-US" dirty="0"/>
          </a:p>
        </p:txBody>
      </p:sp>
      <p:cxnSp>
        <p:nvCxnSpPr>
          <p:cNvPr id="4" name="直线箭头连接符 3">
            <a:extLst>
              <a:ext uri="{FF2B5EF4-FFF2-40B4-BE49-F238E27FC236}">
                <a16:creationId xmlns:a16="http://schemas.microsoft.com/office/drawing/2014/main" id="{75EA97E9-0C96-B843-B79D-CA82DB9583FC}"/>
              </a:ext>
            </a:extLst>
          </p:cNvPr>
          <p:cNvCxnSpPr/>
          <p:nvPr/>
        </p:nvCxnSpPr>
        <p:spPr>
          <a:xfrm flipH="1">
            <a:off x="1804190" y="3101301"/>
            <a:ext cx="1002526"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线箭头连接符 26">
            <a:extLst>
              <a:ext uri="{FF2B5EF4-FFF2-40B4-BE49-F238E27FC236}">
                <a16:creationId xmlns:a16="http://schemas.microsoft.com/office/drawing/2014/main" id="{534C7E69-38E2-C04F-BD6E-AE921108784C}"/>
              </a:ext>
            </a:extLst>
          </p:cNvPr>
          <p:cNvCxnSpPr/>
          <p:nvPr/>
        </p:nvCxnSpPr>
        <p:spPr>
          <a:xfrm flipH="1">
            <a:off x="1804190" y="4361329"/>
            <a:ext cx="1002526"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线箭头连接符 27">
            <a:extLst>
              <a:ext uri="{FF2B5EF4-FFF2-40B4-BE49-F238E27FC236}">
                <a16:creationId xmlns:a16="http://schemas.microsoft.com/office/drawing/2014/main" id="{30A1B501-EA6D-9F49-BF1F-2505E153CBBE}"/>
              </a:ext>
            </a:extLst>
          </p:cNvPr>
          <p:cNvCxnSpPr>
            <a:cxnSpLocks/>
          </p:cNvCxnSpPr>
          <p:nvPr/>
        </p:nvCxnSpPr>
        <p:spPr>
          <a:xfrm flipH="1" flipV="1">
            <a:off x="1838419" y="3241396"/>
            <a:ext cx="968297" cy="105143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直线箭头连接符 30">
            <a:extLst>
              <a:ext uri="{FF2B5EF4-FFF2-40B4-BE49-F238E27FC236}">
                <a16:creationId xmlns:a16="http://schemas.microsoft.com/office/drawing/2014/main" id="{A0BCE662-170E-D443-9C68-C72C1401DF3C}"/>
              </a:ext>
            </a:extLst>
          </p:cNvPr>
          <p:cNvCxnSpPr>
            <a:cxnSpLocks/>
          </p:cNvCxnSpPr>
          <p:nvPr/>
        </p:nvCxnSpPr>
        <p:spPr>
          <a:xfrm flipH="1">
            <a:off x="1831545" y="3231981"/>
            <a:ext cx="968296" cy="101001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文本框 33">
            <a:extLst>
              <a:ext uri="{FF2B5EF4-FFF2-40B4-BE49-F238E27FC236}">
                <a16:creationId xmlns:a16="http://schemas.microsoft.com/office/drawing/2014/main" id="{B5CFC59D-5203-4944-A94D-9DE9DC6DE943}"/>
              </a:ext>
            </a:extLst>
          </p:cNvPr>
          <p:cNvSpPr txBox="1"/>
          <p:nvPr/>
        </p:nvSpPr>
        <p:spPr>
          <a:xfrm>
            <a:off x="733915" y="5205832"/>
            <a:ext cx="3304808" cy="1200329"/>
          </a:xfrm>
          <a:prstGeom prst="rect">
            <a:avLst/>
          </a:prstGeom>
          <a:noFill/>
        </p:spPr>
        <p:txBody>
          <a:bodyPr wrap="square">
            <a:spAutoFit/>
          </a:bodyPr>
          <a:lstStyle/>
          <a:p>
            <a:r>
              <a:rPr kumimoji="1" lang="en-US" altLang="zh-CN" sz="1800" dirty="0">
                <a:latin typeface="Arial" charset="0"/>
                <a:ea typeface="Arial" charset="0"/>
                <a:cs typeface="Arial" charset="0"/>
              </a:rPr>
              <a:t>A set of servers collect and aggregate the clients’ data. </a:t>
            </a:r>
            <a:r>
              <a:rPr kumimoji="1" lang="en-US" altLang="zh-CN" dirty="0">
                <a:latin typeface="Arial" charset="0"/>
                <a:ea typeface="Arial" charset="0"/>
                <a:cs typeface="Arial" charset="0"/>
              </a:rPr>
              <a:t>Each client proves to servers that his data is valid.</a:t>
            </a:r>
            <a:endParaRPr lang="zh-CN" altLang="en-US" dirty="0"/>
          </a:p>
        </p:txBody>
      </p:sp>
      <p:pic>
        <p:nvPicPr>
          <p:cNvPr id="35" name="图片 34">
            <a:extLst>
              <a:ext uri="{FF2B5EF4-FFF2-40B4-BE49-F238E27FC236}">
                <a16:creationId xmlns:a16="http://schemas.microsoft.com/office/drawing/2014/main" id="{AB315DB2-1ACD-7142-84FC-B4FA7C717E3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522162" y="3284698"/>
            <a:ext cx="729728" cy="729728"/>
          </a:xfrm>
          <a:prstGeom prst="rect">
            <a:avLst/>
          </a:prstGeom>
        </p:spPr>
      </p:pic>
      <mc:AlternateContent xmlns:mc="http://schemas.openxmlformats.org/markup-compatibility/2006" xmlns:a14="http://schemas.microsoft.com/office/drawing/2010/main">
        <mc:Choice Requires="a14">
          <p:sp>
            <p:nvSpPr>
              <p:cNvPr id="36" name="文本框 35">
                <a:extLst>
                  <a:ext uri="{FF2B5EF4-FFF2-40B4-BE49-F238E27FC236}">
                    <a16:creationId xmlns:a16="http://schemas.microsoft.com/office/drawing/2014/main" id="{BB889B71-B5F6-C544-B6D1-578B9ABD97CB}"/>
                  </a:ext>
                </a:extLst>
              </p:cNvPr>
              <p:cNvSpPr txBox="1"/>
              <p:nvPr/>
            </p:nvSpPr>
            <p:spPr>
              <a:xfrm>
                <a:off x="4301556" y="3993209"/>
                <a:ext cx="1170940" cy="3700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ea typeface="MS Mincho" charset="0"/>
                          <a:cs typeface="Cambria Math" panose="02040503050406030204" pitchFamily="18" charset="0"/>
                        </a:rPr>
                        <m:t>𝐷</m:t>
                      </m:r>
                    </m:oMath>
                  </m:oMathPara>
                </a14:m>
                <a:endParaRPr kumimoji="0" lang="en-US" altLang="zh-CN" sz="1800" b="0" i="1" u="none" strike="noStrike" kern="1200" cap="none" spc="0" normalizeH="0" baseline="0" noProof="0" dirty="0">
                  <a:ln>
                    <a:noFill/>
                  </a:ln>
                  <a:solidFill>
                    <a:prstClr val="black"/>
                  </a:solidFill>
                  <a:effectLst/>
                  <a:uLnTx/>
                  <a:uFillTx/>
                  <a:latin typeface="Cambria Math" panose="02040503050406030204" pitchFamily="18" charset="0"/>
                  <a:ea typeface="MS Mincho" charset="0"/>
                  <a:cs typeface="Cambria Math" panose="02040503050406030204" pitchFamily="18" charset="0"/>
                </a:endParaRPr>
              </a:p>
            </p:txBody>
          </p:sp>
        </mc:Choice>
        <mc:Fallback xmlns="">
          <p:sp>
            <p:nvSpPr>
              <p:cNvPr id="36" name="文本框 35">
                <a:extLst>
                  <a:ext uri="{FF2B5EF4-FFF2-40B4-BE49-F238E27FC236}">
                    <a16:creationId xmlns:a16="http://schemas.microsoft.com/office/drawing/2014/main" id="{BB889B71-B5F6-C544-B6D1-578B9ABD97CB}"/>
                  </a:ext>
                </a:extLst>
              </p:cNvPr>
              <p:cNvSpPr txBox="1">
                <a:spLocks noRot="1" noChangeAspect="1" noMove="1" noResize="1" noEditPoints="1" noAdjustHandles="1" noChangeArrowheads="1" noChangeShapeType="1" noTextEdit="1"/>
              </p:cNvSpPr>
              <p:nvPr/>
            </p:nvSpPr>
            <p:spPr>
              <a:xfrm>
                <a:off x="4301556" y="3993209"/>
                <a:ext cx="1170940" cy="370038"/>
              </a:xfrm>
              <a:prstGeom prst="rect">
                <a:avLst/>
              </a:prstGeom>
              <a:blipFill>
                <a:blip r:embed="rId12"/>
                <a:stretch>
                  <a:fillRect/>
                </a:stretch>
              </a:blipFill>
            </p:spPr>
            <p:txBody>
              <a:bodyPr/>
              <a:lstStyle/>
              <a:p>
                <a:r>
                  <a:rPr lang="zh-CN" altLang="en-US">
                    <a:noFill/>
                  </a:rPr>
                  <a:t> </a:t>
                </a:r>
              </a:p>
            </p:txBody>
          </p:sp>
        </mc:Fallback>
      </mc:AlternateContent>
      <p:pic>
        <p:nvPicPr>
          <p:cNvPr id="37" name="图片 36">
            <a:extLst>
              <a:ext uri="{FF2B5EF4-FFF2-40B4-BE49-F238E27FC236}">
                <a16:creationId xmlns:a16="http://schemas.microsoft.com/office/drawing/2014/main" id="{69371E82-0204-F546-A01A-ADB6BD1DCE06}"/>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a:off x="6763788" y="2554970"/>
            <a:ext cx="729728" cy="729728"/>
          </a:xfrm>
          <a:prstGeom prst="rect">
            <a:avLst/>
          </a:prstGeom>
        </p:spPr>
      </p:pic>
      <p:sp>
        <p:nvSpPr>
          <p:cNvPr id="39" name="文本框 38">
            <a:extLst>
              <a:ext uri="{FF2B5EF4-FFF2-40B4-BE49-F238E27FC236}">
                <a16:creationId xmlns:a16="http://schemas.microsoft.com/office/drawing/2014/main" id="{F3B5A0A2-23AC-064C-83D3-174A258C1E66}"/>
              </a:ext>
            </a:extLst>
          </p:cNvPr>
          <p:cNvSpPr txBox="1"/>
          <p:nvPr/>
        </p:nvSpPr>
        <p:spPr>
          <a:xfrm>
            <a:off x="6815923" y="3462512"/>
            <a:ext cx="640080" cy="4603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a:t>
            </a:r>
          </a:p>
        </p:txBody>
      </p:sp>
      <mc:AlternateContent xmlns:mc="http://schemas.openxmlformats.org/markup-compatibility/2006" xmlns:a14="http://schemas.microsoft.com/office/drawing/2010/main">
        <mc:Choice Requires="a14">
          <p:sp>
            <p:nvSpPr>
              <p:cNvPr id="40" name="文本框 39">
                <a:extLst>
                  <a:ext uri="{FF2B5EF4-FFF2-40B4-BE49-F238E27FC236}">
                    <a16:creationId xmlns:a16="http://schemas.microsoft.com/office/drawing/2014/main" id="{9D8CFDE9-135D-1747-9E79-559B9DDC8432}"/>
                  </a:ext>
                </a:extLst>
              </p:cNvPr>
              <p:cNvSpPr txBox="1"/>
              <p:nvPr/>
            </p:nvSpPr>
            <p:spPr>
              <a:xfrm>
                <a:off x="6550493" y="3255677"/>
                <a:ext cx="1170940" cy="3700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ea typeface="MS Mincho" charset="0"/>
                              <a:cs typeface="Cambria Math" panose="02040503050406030204" pitchFamily="18" charset="0"/>
                            </a:rPr>
                          </m:ctrlPr>
                        </m:sSubPr>
                        <m:e>
                          <m: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ea typeface="MS Mincho" charset="0"/>
                              <a:cs typeface="Cambria Math" panose="02040503050406030204" pitchFamily="18" charset="0"/>
                            </a:rPr>
                            <m:t>𝑉</m:t>
                          </m:r>
                        </m:e>
                        <m:sub>
                          <m: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ea typeface="MS Mincho" charset="0"/>
                              <a:cs typeface="Cambria Math" panose="02040503050406030204" pitchFamily="18" charset="0"/>
                            </a:rPr>
                            <m:t>1</m:t>
                          </m:r>
                        </m:sub>
                      </m:sSub>
                    </m:oMath>
                  </m:oMathPara>
                </a14:m>
                <a:endParaRPr kumimoji="0" lang="en-US" altLang="zh-CN" sz="1800" b="0" i="1" u="none" strike="noStrike" kern="1200" cap="none" spc="0" normalizeH="0" baseline="0" noProof="0" dirty="0">
                  <a:ln>
                    <a:noFill/>
                  </a:ln>
                  <a:solidFill>
                    <a:prstClr val="black"/>
                  </a:solidFill>
                  <a:effectLst/>
                  <a:uLnTx/>
                  <a:uFillTx/>
                  <a:latin typeface="Cambria Math" panose="02040503050406030204" pitchFamily="18" charset="0"/>
                  <a:ea typeface="MS Mincho" charset="0"/>
                  <a:cs typeface="Cambria Math" panose="02040503050406030204" pitchFamily="18" charset="0"/>
                </a:endParaRPr>
              </a:p>
            </p:txBody>
          </p:sp>
        </mc:Choice>
        <mc:Fallback xmlns="">
          <p:sp>
            <p:nvSpPr>
              <p:cNvPr id="40" name="文本框 39">
                <a:extLst>
                  <a:ext uri="{FF2B5EF4-FFF2-40B4-BE49-F238E27FC236}">
                    <a16:creationId xmlns:a16="http://schemas.microsoft.com/office/drawing/2014/main" id="{9D8CFDE9-135D-1747-9E79-559B9DDC8432}"/>
                  </a:ext>
                </a:extLst>
              </p:cNvPr>
              <p:cNvSpPr txBox="1">
                <a:spLocks noRot="1" noChangeAspect="1" noMove="1" noResize="1" noEditPoints="1" noAdjustHandles="1" noChangeArrowheads="1" noChangeShapeType="1" noTextEdit="1"/>
              </p:cNvSpPr>
              <p:nvPr/>
            </p:nvSpPr>
            <p:spPr>
              <a:xfrm>
                <a:off x="6550493" y="3255677"/>
                <a:ext cx="1170940" cy="370038"/>
              </a:xfrm>
              <a:prstGeom prst="rect">
                <a:avLst/>
              </a:prstGeom>
              <a:blipFill>
                <a:blip r:embed="rId1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1" name="文本框 40">
                <a:extLst>
                  <a:ext uri="{FF2B5EF4-FFF2-40B4-BE49-F238E27FC236}">
                    <a16:creationId xmlns:a16="http://schemas.microsoft.com/office/drawing/2014/main" id="{D33C9DC0-AA9D-4844-BCBC-C1534802E8D6}"/>
                  </a:ext>
                </a:extLst>
              </p:cNvPr>
              <p:cNvSpPr txBox="1"/>
              <p:nvPr/>
            </p:nvSpPr>
            <p:spPr>
              <a:xfrm>
                <a:off x="6499696" y="4669240"/>
                <a:ext cx="129222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𝑉</m:t>
                          </m:r>
                        </m:e>
                        <m:sub>
                          <m: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𝑛</m:t>
                          </m:r>
                        </m:sub>
                      </m:sSub>
                    </m:oMath>
                  </m:oMathPara>
                </a14:m>
                <a:endParaRPr kumimoji="0" lang="en-US" altLang="zh-CN" sz="1800" b="0" i="1" u="none" strike="noStrike" kern="1200" cap="none" spc="0" normalizeH="0" baseline="0" noProof="0" dirty="0">
                  <a:ln>
                    <a:noFill/>
                  </a:ln>
                  <a:solidFill>
                    <a:prstClr val="black"/>
                  </a:solidFill>
                  <a:effectLst/>
                  <a:uLnTx/>
                  <a:uFillTx/>
                  <a:latin typeface="Cambria Math" panose="02040503050406030204" pitchFamily="18" charset="0"/>
                  <a:ea typeface="MS Mincho" charset="0"/>
                  <a:cs typeface="Cambria Math" panose="02040503050406030204" pitchFamily="18" charset="0"/>
                </a:endParaRPr>
              </a:p>
            </p:txBody>
          </p:sp>
        </mc:Choice>
        <mc:Fallback xmlns="">
          <p:sp>
            <p:nvSpPr>
              <p:cNvPr id="41" name="文本框 40">
                <a:extLst>
                  <a:ext uri="{FF2B5EF4-FFF2-40B4-BE49-F238E27FC236}">
                    <a16:creationId xmlns:a16="http://schemas.microsoft.com/office/drawing/2014/main" id="{D33C9DC0-AA9D-4844-BCBC-C1534802E8D6}"/>
                  </a:ext>
                </a:extLst>
              </p:cNvPr>
              <p:cNvSpPr txBox="1">
                <a:spLocks noRot="1" noChangeAspect="1" noMove="1" noResize="1" noEditPoints="1" noAdjustHandles="1" noChangeArrowheads="1" noChangeShapeType="1" noTextEdit="1"/>
              </p:cNvSpPr>
              <p:nvPr/>
            </p:nvSpPr>
            <p:spPr>
              <a:xfrm>
                <a:off x="6499696" y="4669240"/>
                <a:ext cx="1292225" cy="369332"/>
              </a:xfrm>
              <a:prstGeom prst="rect">
                <a:avLst/>
              </a:prstGeom>
              <a:blipFill>
                <a:blip r:embed="rId15"/>
                <a:stretch>
                  <a:fillRect/>
                </a:stretch>
              </a:blipFill>
            </p:spPr>
            <p:txBody>
              <a:bodyPr/>
              <a:lstStyle/>
              <a:p>
                <a:r>
                  <a:rPr lang="zh-CN" altLang="en-US">
                    <a:noFill/>
                  </a:rPr>
                  <a:t> </a:t>
                </a:r>
              </a:p>
            </p:txBody>
          </p:sp>
        </mc:Fallback>
      </mc:AlternateContent>
      <p:pic>
        <p:nvPicPr>
          <p:cNvPr id="42" name="图片 41">
            <a:extLst>
              <a:ext uri="{FF2B5EF4-FFF2-40B4-BE49-F238E27FC236}">
                <a16:creationId xmlns:a16="http://schemas.microsoft.com/office/drawing/2014/main" id="{37C895BF-A0C8-0149-9638-54A18CAE0622}"/>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a:off x="6788256" y="3985405"/>
            <a:ext cx="729728" cy="729728"/>
          </a:xfrm>
          <a:prstGeom prst="rect">
            <a:avLst/>
          </a:prstGeom>
        </p:spPr>
      </p:pic>
      <p:cxnSp>
        <p:nvCxnSpPr>
          <p:cNvPr id="43" name="直线箭头连接符 42">
            <a:extLst>
              <a:ext uri="{FF2B5EF4-FFF2-40B4-BE49-F238E27FC236}">
                <a16:creationId xmlns:a16="http://schemas.microsoft.com/office/drawing/2014/main" id="{CDBA1842-CF88-EC46-BD8A-9AF836A6F615}"/>
              </a:ext>
            </a:extLst>
          </p:cNvPr>
          <p:cNvCxnSpPr>
            <a:cxnSpLocks/>
          </p:cNvCxnSpPr>
          <p:nvPr/>
        </p:nvCxnSpPr>
        <p:spPr>
          <a:xfrm flipV="1">
            <a:off x="5267145" y="2935877"/>
            <a:ext cx="1452361" cy="68983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直线箭头连接符 44">
            <a:extLst>
              <a:ext uri="{FF2B5EF4-FFF2-40B4-BE49-F238E27FC236}">
                <a16:creationId xmlns:a16="http://schemas.microsoft.com/office/drawing/2014/main" id="{4817102A-AB74-C448-976C-A33D6DC9BF69}"/>
              </a:ext>
            </a:extLst>
          </p:cNvPr>
          <p:cNvCxnSpPr>
            <a:cxnSpLocks/>
          </p:cNvCxnSpPr>
          <p:nvPr/>
        </p:nvCxnSpPr>
        <p:spPr>
          <a:xfrm>
            <a:off x="5263207" y="3736986"/>
            <a:ext cx="1456299" cy="74563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0" name="文本框 49">
            <a:extLst>
              <a:ext uri="{FF2B5EF4-FFF2-40B4-BE49-F238E27FC236}">
                <a16:creationId xmlns:a16="http://schemas.microsoft.com/office/drawing/2014/main" id="{4CF168F8-EAC0-D849-8E1A-5F46DC9E7667}"/>
              </a:ext>
            </a:extLst>
          </p:cNvPr>
          <p:cNvSpPr txBox="1"/>
          <p:nvPr/>
        </p:nvSpPr>
        <p:spPr>
          <a:xfrm>
            <a:off x="4572872" y="5274426"/>
            <a:ext cx="3304808" cy="923330"/>
          </a:xfrm>
          <a:prstGeom prst="rect">
            <a:avLst/>
          </a:prstGeom>
          <a:noFill/>
        </p:spPr>
        <p:txBody>
          <a:bodyPr wrap="square">
            <a:spAutoFit/>
          </a:bodyPr>
          <a:lstStyle/>
          <a:p>
            <a:r>
              <a:rPr kumimoji="1" lang="en-US" altLang="zh-CN" sz="1800" dirty="0">
                <a:latin typeface="Arial" charset="0"/>
                <a:ea typeface="Arial" charset="0"/>
                <a:cs typeface="Arial" charset="0"/>
              </a:rPr>
              <a:t>Honest verifiers can disqualify the malicious dealer. VSS is widely used in generic MPC.</a:t>
            </a:r>
            <a:endParaRPr lang="zh-CN" altLang="en-US" dirty="0"/>
          </a:p>
        </p:txBody>
      </p:sp>
      <p:pic>
        <p:nvPicPr>
          <p:cNvPr id="52" name="图片 51">
            <a:extLst>
              <a:ext uri="{FF2B5EF4-FFF2-40B4-BE49-F238E27FC236}">
                <a16:creationId xmlns:a16="http://schemas.microsoft.com/office/drawing/2014/main" id="{036A5E96-F059-E048-A451-F567D5612B4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709962" y="2515329"/>
            <a:ext cx="813151" cy="813151"/>
          </a:xfrm>
          <a:prstGeom prst="rect">
            <a:avLst/>
          </a:prstGeom>
        </p:spPr>
      </p:pic>
      <p:pic>
        <p:nvPicPr>
          <p:cNvPr id="53" name="图片 52">
            <a:extLst>
              <a:ext uri="{FF2B5EF4-FFF2-40B4-BE49-F238E27FC236}">
                <a16:creationId xmlns:a16="http://schemas.microsoft.com/office/drawing/2014/main" id="{3172CECA-6422-8040-B26B-1CF9A670E09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525087" y="3672584"/>
            <a:ext cx="813151" cy="813151"/>
          </a:xfrm>
          <a:prstGeom prst="rect">
            <a:avLst/>
          </a:prstGeom>
        </p:spPr>
      </p:pic>
      <p:pic>
        <p:nvPicPr>
          <p:cNvPr id="54" name="图片 53">
            <a:extLst>
              <a:ext uri="{FF2B5EF4-FFF2-40B4-BE49-F238E27FC236}">
                <a16:creationId xmlns:a16="http://schemas.microsoft.com/office/drawing/2014/main" id="{AF1BB82A-6EF7-8A4B-80D1-5476B05A292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925430" y="3661038"/>
            <a:ext cx="813151" cy="813151"/>
          </a:xfrm>
          <a:prstGeom prst="rect">
            <a:avLst/>
          </a:prstGeom>
        </p:spPr>
      </p:pic>
      <p:sp>
        <p:nvSpPr>
          <p:cNvPr id="55" name="文本框 54">
            <a:extLst>
              <a:ext uri="{FF2B5EF4-FFF2-40B4-BE49-F238E27FC236}">
                <a16:creationId xmlns:a16="http://schemas.microsoft.com/office/drawing/2014/main" id="{70CD5110-0364-634F-BF47-A8CA94880C42}"/>
              </a:ext>
            </a:extLst>
          </p:cNvPr>
          <p:cNvSpPr txBox="1"/>
          <p:nvPr/>
        </p:nvSpPr>
        <p:spPr>
          <a:xfrm>
            <a:off x="9804758" y="4062643"/>
            <a:ext cx="640080" cy="4603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a:t>
            </a:r>
          </a:p>
        </p:txBody>
      </p:sp>
      <mc:AlternateContent xmlns:mc="http://schemas.openxmlformats.org/markup-compatibility/2006" xmlns:a14="http://schemas.microsoft.com/office/drawing/2010/main">
        <mc:Choice Requires="a14">
          <p:sp>
            <p:nvSpPr>
              <p:cNvPr id="56" name="文本框 55">
                <a:extLst>
                  <a:ext uri="{FF2B5EF4-FFF2-40B4-BE49-F238E27FC236}">
                    <a16:creationId xmlns:a16="http://schemas.microsoft.com/office/drawing/2014/main" id="{3444947D-AC18-2D43-8D29-F2676ED98DDD}"/>
                  </a:ext>
                </a:extLst>
              </p:cNvPr>
              <p:cNvSpPr txBox="1"/>
              <p:nvPr/>
            </p:nvSpPr>
            <p:spPr>
              <a:xfrm>
                <a:off x="9832747" y="3465003"/>
                <a:ext cx="612091"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altLang="zh-CN" sz="2400" b="0" i="1" u="none" strike="noStrike" kern="1200" cap="none" spc="0" normalizeH="0" baseline="0" noProof="0" smtClean="0">
                          <a:ln>
                            <a:noFill/>
                          </a:ln>
                          <a:solidFill>
                            <a:prstClr val="black"/>
                          </a:solidFill>
                          <a:effectLst/>
                          <a:uLnTx/>
                          <a:uFillTx/>
                          <a:latin typeface="Cambria Math" panose="02040503050406030204" pitchFamily="18" charset="0"/>
                          <a:ea typeface="等线" panose="02010600030101010101" pitchFamily="2" charset="-122"/>
                          <a:cs typeface="Times New Roman" panose="02020603050405020304" pitchFamily="18" charset="0"/>
                        </a:rPr>
                        <m:t>𝑝𝑘</m:t>
                      </m:r>
                    </m:oMath>
                  </m:oMathPara>
                </a14:m>
                <a:endPar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mc:Choice>
        <mc:Fallback xmlns="">
          <p:sp>
            <p:nvSpPr>
              <p:cNvPr id="56" name="文本框 55">
                <a:extLst>
                  <a:ext uri="{FF2B5EF4-FFF2-40B4-BE49-F238E27FC236}">
                    <a16:creationId xmlns:a16="http://schemas.microsoft.com/office/drawing/2014/main" id="{3444947D-AC18-2D43-8D29-F2676ED98DDD}"/>
                  </a:ext>
                </a:extLst>
              </p:cNvPr>
              <p:cNvSpPr txBox="1">
                <a:spLocks noRot="1" noChangeAspect="1" noMove="1" noResize="1" noEditPoints="1" noAdjustHandles="1" noChangeArrowheads="1" noChangeShapeType="1" noTextEdit="1"/>
              </p:cNvSpPr>
              <p:nvPr/>
            </p:nvSpPr>
            <p:spPr>
              <a:xfrm>
                <a:off x="9832747" y="3465003"/>
                <a:ext cx="612091" cy="461665"/>
              </a:xfrm>
              <a:prstGeom prst="rect">
                <a:avLst/>
              </a:prstGeom>
              <a:blipFill>
                <a:blip r:embed="rId16"/>
                <a:stretch>
                  <a:fillRect l="-2041" b="-1578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7" name="文本框 56">
                <a:extLst>
                  <a:ext uri="{FF2B5EF4-FFF2-40B4-BE49-F238E27FC236}">
                    <a16:creationId xmlns:a16="http://schemas.microsoft.com/office/drawing/2014/main" id="{A91B8303-3352-2743-BC35-ADC64E70EAD5}"/>
                  </a:ext>
                </a:extLst>
              </p:cNvPr>
              <p:cNvSpPr txBox="1"/>
              <p:nvPr/>
            </p:nvSpPr>
            <p:spPr>
              <a:xfrm>
                <a:off x="9299374" y="2554970"/>
                <a:ext cx="58317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altLang="zh-CN" b="0" i="1" u="none" strike="noStrike" kern="1200" cap="none" spc="0" normalizeH="0" baseline="0" noProof="0" smtClean="0">
                          <a:ln>
                            <a:noFill/>
                          </a:ln>
                          <a:solidFill>
                            <a:prstClr val="black"/>
                          </a:solidFill>
                          <a:effectLst/>
                          <a:uLnTx/>
                          <a:uFillTx/>
                          <a:latin typeface="Cambria Math" panose="02040503050406030204" pitchFamily="18" charset="0"/>
                          <a:ea typeface="等线" panose="02010600030101010101" pitchFamily="2" charset="-122"/>
                          <a:cs typeface="Times New Roman" panose="02020603050405020304" pitchFamily="18" charset="0"/>
                        </a:rPr>
                        <m:t>𝑠</m:t>
                      </m:r>
                      <m:sSub>
                        <m:sSubPr>
                          <m:ctrlPr>
                            <a:rPr kumimoji="0" lang="en-US" altLang="zh-CN" b="0" i="1" u="none" strike="noStrike" kern="1200" cap="none" spc="0" normalizeH="0" baseline="0" noProof="0" smtClean="0">
                              <a:ln>
                                <a:noFill/>
                              </a:ln>
                              <a:solidFill>
                                <a:prstClr val="black"/>
                              </a:solidFill>
                              <a:effectLst/>
                              <a:uLnTx/>
                              <a:uFillTx/>
                              <a:latin typeface="Cambria Math" panose="02040503050406030204" pitchFamily="18" charset="0"/>
                              <a:ea typeface="等线" panose="02010600030101010101" pitchFamily="2" charset="-122"/>
                              <a:cs typeface="Times New Roman" panose="02020603050405020304" pitchFamily="18" charset="0"/>
                            </a:rPr>
                          </m:ctrlPr>
                        </m:sSubPr>
                        <m:e>
                          <m:r>
                            <a:rPr kumimoji="0" lang="en-US" altLang="zh-CN" b="0" i="1" u="none" strike="noStrike" kern="1200" cap="none" spc="0" normalizeH="0" baseline="0" noProof="0" smtClean="0">
                              <a:ln>
                                <a:noFill/>
                              </a:ln>
                              <a:solidFill>
                                <a:prstClr val="black"/>
                              </a:solidFill>
                              <a:effectLst/>
                              <a:uLnTx/>
                              <a:uFillTx/>
                              <a:latin typeface="Cambria Math" panose="02040503050406030204" pitchFamily="18" charset="0"/>
                              <a:ea typeface="等线" panose="02010600030101010101" pitchFamily="2" charset="-122"/>
                              <a:cs typeface="Times New Roman" panose="02020603050405020304" pitchFamily="18" charset="0"/>
                            </a:rPr>
                            <m:t>𝑘</m:t>
                          </m:r>
                        </m:e>
                        <m:sub>
                          <m:r>
                            <a:rPr kumimoji="0" lang="en-US" altLang="zh-CN" b="0" i="1" u="none" strike="noStrike" kern="1200" cap="none" spc="0" normalizeH="0" baseline="0" noProof="0" smtClean="0">
                              <a:ln>
                                <a:noFill/>
                              </a:ln>
                              <a:solidFill>
                                <a:prstClr val="black"/>
                              </a:solidFill>
                              <a:effectLst/>
                              <a:uLnTx/>
                              <a:uFillTx/>
                              <a:latin typeface="Cambria Math" panose="02040503050406030204" pitchFamily="18" charset="0"/>
                              <a:ea typeface="等线" panose="02010600030101010101" pitchFamily="2" charset="-122"/>
                              <a:cs typeface="Times New Roman" panose="02020603050405020304" pitchFamily="18" charset="0"/>
                            </a:rPr>
                            <m:t>1</m:t>
                          </m:r>
                        </m:sub>
                      </m:sSub>
                    </m:oMath>
                  </m:oMathPara>
                </a14:m>
                <a:endParaRPr kumimoji="0" lang="en-US" altLang="zh-CN"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mc:Choice>
        <mc:Fallback xmlns="">
          <p:sp>
            <p:nvSpPr>
              <p:cNvPr id="57" name="文本框 56">
                <a:extLst>
                  <a:ext uri="{FF2B5EF4-FFF2-40B4-BE49-F238E27FC236}">
                    <a16:creationId xmlns:a16="http://schemas.microsoft.com/office/drawing/2014/main" id="{A91B8303-3352-2743-BC35-ADC64E70EAD5}"/>
                  </a:ext>
                </a:extLst>
              </p:cNvPr>
              <p:cNvSpPr txBox="1">
                <a:spLocks noRot="1" noChangeAspect="1" noMove="1" noResize="1" noEditPoints="1" noAdjustHandles="1" noChangeArrowheads="1" noChangeShapeType="1" noTextEdit="1"/>
              </p:cNvSpPr>
              <p:nvPr/>
            </p:nvSpPr>
            <p:spPr>
              <a:xfrm>
                <a:off x="9299374" y="2554970"/>
                <a:ext cx="583173" cy="369332"/>
              </a:xfrm>
              <a:prstGeom prst="rect">
                <a:avLst/>
              </a:prstGeom>
              <a:blipFill>
                <a:blip r:embed="rId1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8" name="文本框 57">
                <a:extLst>
                  <a:ext uri="{FF2B5EF4-FFF2-40B4-BE49-F238E27FC236}">
                    <a16:creationId xmlns:a16="http://schemas.microsoft.com/office/drawing/2014/main" id="{C9B3D930-0A9E-1E48-A163-63B73361EABF}"/>
                  </a:ext>
                </a:extLst>
              </p:cNvPr>
              <p:cNvSpPr txBox="1"/>
              <p:nvPr/>
            </p:nvSpPr>
            <p:spPr>
              <a:xfrm>
                <a:off x="8238210" y="3429000"/>
                <a:ext cx="58849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altLang="zh-CN" b="0" i="1" u="none" strike="noStrike" kern="1200" cap="none" spc="0" normalizeH="0" baseline="0" noProof="0" smtClean="0">
                          <a:ln>
                            <a:noFill/>
                          </a:ln>
                          <a:solidFill>
                            <a:prstClr val="black"/>
                          </a:solidFill>
                          <a:effectLst/>
                          <a:uLnTx/>
                          <a:uFillTx/>
                          <a:latin typeface="Cambria Math" panose="02040503050406030204" pitchFamily="18" charset="0"/>
                          <a:ea typeface="等线" panose="02010600030101010101" pitchFamily="2" charset="-122"/>
                          <a:cs typeface="Times New Roman" panose="02020603050405020304" pitchFamily="18" charset="0"/>
                        </a:rPr>
                        <m:t>𝑠</m:t>
                      </m:r>
                      <m:sSub>
                        <m:sSubPr>
                          <m:ctrlPr>
                            <a:rPr kumimoji="0" lang="en-US" altLang="zh-CN" b="0" i="1" u="none" strike="noStrike" kern="1200" cap="none" spc="0" normalizeH="0" baseline="0" noProof="0" smtClean="0">
                              <a:ln>
                                <a:noFill/>
                              </a:ln>
                              <a:solidFill>
                                <a:prstClr val="black"/>
                              </a:solidFill>
                              <a:effectLst/>
                              <a:uLnTx/>
                              <a:uFillTx/>
                              <a:latin typeface="Cambria Math" panose="02040503050406030204" pitchFamily="18" charset="0"/>
                              <a:ea typeface="等线" panose="02010600030101010101" pitchFamily="2" charset="-122"/>
                              <a:cs typeface="Times New Roman" panose="02020603050405020304" pitchFamily="18" charset="0"/>
                            </a:rPr>
                          </m:ctrlPr>
                        </m:sSubPr>
                        <m:e>
                          <m:r>
                            <a:rPr kumimoji="0" lang="en-US" altLang="zh-CN" b="0" i="1" u="none" strike="noStrike" kern="1200" cap="none" spc="0" normalizeH="0" baseline="0" noProof="0" smtClean="0">
                              <a:ln>
                                <a:noFill/>
                              </a:ln>
                              <a:solidFill>
                                <a:prstClr val="black"/>
                              </a:solidFill>
                              <a:effectLst/>
                              <a:uLnTx/>
                              <a:uFillTx/>
                              <a:latin typeface="Cambria Math" panose="02040503050406030204" pitchFamily="18" charset="0"/>
                              <a:ea typeface="等线" panose="02010600030101010101" pitchFamily="2" charset="-122"/>
                              <a:cs typeface="Times New Roman" panose="02020603050405020304" pitchFamily="18" charset="0"/>
                            </a:rPr>
                            <m:t>𝑘</m:t>
                          </m:r>
                        </m:e>
                        <m:sub>
                          <m:r>
                            <a:rPr kumimoji="0" lang="en-US" altLang="zh-CN" b="0" i="1" u="none" strike="noStrike" kern="1200" cap="none" spc="0" normalizeH="0" baseline="0" noProof="0" smtClean="0">
                              <a:ln>
                                <a:noFill/>
                              </a:ln>
                              <a:solidFill>
                                <a:prstClr val="black"/>
                              </a:solidFill>
                              <a:effectLst/>
                              <a:uLnTx/>
                              <a:uFillTx/>
                              <a:latin typeface="Cambria Math" panose="02040503050406030204" pitchFamily="18" charset="0"/>
                              <a:ea typeface="等线" panose="02010600030101010101" pitchFamily="2" charset="-122"/>
                              <a:cs typeface="Times New Roman" panose="02020603050405020304" pitchFamily="18" charset="0"/>
                            </a:rPr>
                            <m:t>2</m:t>
                          </m:r>
                        </m:sub>
                      </m:sSub>
                    </m:oMath>
                  </m:oMathPara>
                </a14:m>
                <a:endParaRPr kumimoji="0" lang="en-US" altLang="zh-CN"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mc:Choice>
        <mc:Fallback xmlns="">
          <p:sp>
            <p:nvSpPr>
              <p:cNvPr id="58" name="文本框 57">
                <a:extLst>
                  <a:ext uri="{FF2B5EF4-FFF2-40B4-BE49-F238E27FC236}">
                    <a16:creationId xmlns:a16="http://schemas.microsoft.com/office/drawing/2014/main" id="{C9B3D930-0A9E-1E48-A163-63B73361EABF}"/>
                  </a:ext>
                </a:extLst>
              </p:cNvPr>
              <p:cNvSpPr txBox="1">
                <a:spLocks noRot="1" noChangeAspect="1" noMove="1" noResize="1" noEditPoints="1" noAdjustHandles="1" noChangeArrowheads="1" noChangeShapeType="1" noTextEdit="1"/>
              </p:cNvSpPr>
              <p:nvPr/>
            </p:nvSpPr>
            <p:spPr>
              <a:xfrm>
                <a:off x="8238210" y="3429000"/>
                <a:ext cx="588494" cy="369332"/>
              </a:xfrm>
              <a:prstGeom prst="rect">
                <a:avLst/>
              </a:prstGeom>
              <a:blipFill>
                <a:blip r:embed="rId1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9" name="文本框 58">
                <a:extLst>
                  <a:ext uri="{FF2B5EF4-FFF2-40B4-BE49-F238E27FC236}">
                    <a16:creationId xmlns:a16="http://schemas.microsoft.com/office/drawing/2014/main" id="{79EB9641-E57F-5448-837A-A6F1BB314C0E}"/>
                  </a:ext>
                </a:extLst>
              </p:cNvPr>
              <p:cNvSpPr txBox="1"/>
              <p:nvPr/>
            </p:nvSpPr>
            <p:spPr>
              <a:xfrm>
                <a:off x="11342977" y="3418260"/>
                <a:ext cx="60260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altLang="zh-CN" b="0" i="1" u="none" strike="noStrike" kern="1200" cap="none" spc="0" normalizeH="0" baseline="0" noProof="0" smtClean="0">
                          <a:ln>
                            <a:noFill/>
                          </a:ln>
                          <a:solidFill>
                            <a:prstClr val="black"/>
                          </a:solidFill>
                          <a:effectLst/>
                          <a:uLnTx/>
                          <a:uFillTx/>
                          <a:latin typeface="Cambria Math" panose="02040503050406030204" pitchFamily="18" charset="0"/>
                          <a:ea typeface="等线" panose="02010600030101010101" pitchFamily="2" charset="-122"/>
                          <a:cs typeface="Times New Roman" panose="02020603050405020304" pitchFamily="18" charset="0"/>
                        </a:rPr>
                        <m:t>𝑠</m:t>
                      </m:r>
                      <m:sSub>
                        <m:sSubPr>
                          <m:ctrlPr>
                            <a:rPr kumimoji="0" lang="en-US" altLang="zh-CN" b="0" i="1" u="none" strike="noStrike" kern="1200" cap="none" spc="0" normalizeH="0" baseline="0" noProof="0" smtClean="0">
                              <a:ln>
                                <a:noFill/>
                              </a:ln>
                              <a:solidFill>
                                <a:prstClr val="black"/>
                              </a:solidFill>
                              <a:effectLst/>
                              <a:uLnTx/>
                              <a:uFillTx/>
                              <a:latin typeface="Cambria Math" panose="02040503050406030204" pitchFamily="18" charset="0"/>
                              <a:ea typeface="等线" panose="02010600030101010101" pitchFamily="2" charset="-122"/>
                              <a:cs typeface="Times New Roman" panose="02020603050405020304" pitchFamily="18" charset="0"/>
                            </a:rPr>
                          </m:ctrlPr>
                        </m:sSubPr>
                        <m:e>
                          <m:r>
                            <a:rPr kumimoji="0" lang="en-US" altLang="zh-CN" b="0" i="1" u="none" strike="noStrike" kern="1200" cap="none" spc="0" normalizeH="0" baseline="0" noProof="0" smtClean="0">
                              <a:ln>
                                <a:noFill/>
                              </a:ln>
                              <a:solidFill>
                                <a:prstClr val="black"/>
                              </a:solidFill>
                              <a:effectLst/>
                              <a:uLnTx/>
                              <a:uFillTx/>
                              <a:latin typeface="Cambria Math" panose="02040503050406030204" pitchFamily="18" charset="0"/>
                              <a:ea typeface="等线" panose="02010600030101010101" pitchFamily="2" charset="-122"/>
                              <a:cs typeface="Times New Roman" panose="02020603050405020304" pitchFamily="18" charset="0"/>
                            </a:rPr>
                            <m:t>𝑘</m:t>
                          </m:r>
                        </m:e>
                        <m:sub>
                          <m:r>
                            <a:rPr kumimoji="0" lang="en-US" altLang="zh-CN" b="0" i="1" u="none" strike="noStrike" kern="1200" cap="none" spc="0" normalizeH="0" baseline="0" noProof="0" smtClean="0">
                              <a:ln>
                                <a:noFill/>
                              </a:ln>
                              <a:solidFill>
                                <a:prstClr val="black"/>
                              </a:solidFill>
                              <a:effectLst/>
                              <a:uLnTx/>
                              <a:uFillTx/>
                              <a:latin typeface="Cambria Math" panose="02040503050406030204" pitchFamily="18" charset="0"/>
                              <a:ea typeface="等线" panose="02010600030101010101" pitchFamily="2" charset="-122"/>
                              <a:cs typeface="Times New Roman" panose="02020603050405020304" pitchFamily="18" charset="0"/>
                            </a:rPr>
                            <m:t>𝑛</m:t>
                          </m:r>
                        </m:sub>
                      </m:sSub>
                    </m:oMath>
                  </m:oMathPara>
                </a14:m>
                <a:endParaRPr kumimoji="0" lang="en-US" altLang="zh-CN"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mc:Choice>
        <mc:Fallback xmlns="">
          <p:sp>
            <p:nvSpPr>
              <p:cNvPr id="59" name="文本框 58">
                <a:extLst>
                  <a:ext uri="{FF2B5EF4-FFF2-40B4-BE49-F238E27FC236}">
                    <a16:creationId xmlns:a16="http://schemas.microsoft.com/office/drawing/2014/main" id="{79EB9641-E57F-5448-837A-A6F1BB314C0E}"/>
                  </a:ext>
                </a:extLst>
              </p:cNvPr>
              <p:cNvSpPr txBox="1">
                <a:spLocks noRot="1" noChangeAspect="1" noMove="1" noResize="1" noEditPoints="1" noAdjustHandles="1" noChangeArrowheads="1" noChangeShapeType="1" noTextEdit="1"/>
              </p:cNvSpPr>
              <p:nvPr/>
            </p:nvSpPr>
            <p:spPr>
              <a:xfrm>
                <a:off x="11342977" y="3418260"/>
                <a:ext cx="602601" cy="369332"/>
              </a:xfrm>
              <a:prstGeom prst="rect">
                <a:avLst/>
              </a:prstGeom>
              <a:blipFill>
                <a:blip r:embed="rId19"/>
                <a:stretch>
                  <a:fillRect/>
                </a:stretch>
              </a:blipFill>
            </p:spPr>
            <p:txBody>
              <a:bodyPr/>
              <a:lstStyle/>
              <a:p>
                <a:r>
                  <a:rPr lang="zh-CN" altLang="en-US">
                    <a:noFill/>
                  </a:rPr>
                  <a:t> </a:t>
                </a:r>
              </a:p>
            </p:txBody>
          </p:sp>
        </mc:Fallback>
      </mc:AlternateContent>
      <p:sp>
        <p:nvSpPr>
          <p:cNvPr id="60" name="文本框 59">
            <a:extLst>
              <a:ext uri="{FF2B5EF4-FFF2-40B4-BE49-F238E27FC236}">
                <a16:creationId xmlns:a16="http://schemas.microsoft.com/office/drawing/2014/main" id="{916BBA67-600A-744D-957E-5899B686305A}"/>
              </a:ext>
            </a:extLst>
          </p:cNvPr>
          <p:cNvSpPr txBox="1"/>
          <p:nvPr/>
        </p:nvSpPr>
        <p:spPr>
          <a:xfrm>
            <a:off x="8701954" y="5096807"/>
            <a:ext cx="3304808" cy="1200329"/>
          </a:xfrm>
          <a:prstGeom prst="rect">
            <a:avLst/>
          </a:prstGeom>
          <a:noFill/>
        </p:spPr>
        <p:txBody>
          <a:bodyPr wrap="square">
            <a:spAutoFit/>
          </a:bodyPr>
          <a:lstStyle/>
          <a:p>
            <a:r>
              <a:rPr kumimoji="1" lang="en-US" altLang="zh-CN" sz="1800" dirty="0">
                <a:latin typeface="Arial" charset="0"/>
                <a:ea typeface="Arial" charset="0"/>
                <a:cs typeface="Arial" charset="0"/>
              </a:rPr>
              <a:t>A set of parties can jointly generate a public key, while each party only obtains the share of the secret key.</a:t>
            </a:r>
            <a:endParaRPr lang="zh-CN" altLang="en-US" dirty="0"/>
          </a:p>
        </p:txBody>
      </p:sp>
    </p:spTree>
    <p:extLst>
      <p:ext uri="{BB962C8B-B14F-4D97-AF65-F5344CB8AC3E}">
        <p14:creationId xmlns:p14="http://schemas.microsoft.com/office/powerpoint/2010/main" val="3411988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5" name="组合 3">
            <a:extLst>
              <a:ext uri="{FF2B5EF4-FFF2-40B4-BE49-F238E27FC236}">
                <a16:creationId xmlns:a16="http://schemas.microsoft.com/office/drawing/2014/main" id="{A8620B76-98A7-47E6-B7E5-EB9CFB286886}"/>
              </a:ext>
            </a:extLst>
          </p:cNvPr>
          <p:cNvGrpSpPr>
            <a:grpSpLocks/>
          </p:cNvGrpSpPr>
          <p:nvPr/>
        </p:nvGrpSpPr>
        <p:grpSpPr bwMode="auto">
          <a:xfrm>
            <a:off x="0" y="337911"/>
            <a:ext cx="1312863" cy="471488"/>
            <a:chOff x="4831847" y="1415943"/>
            <a:chExt cx="1108990" cy="346728"/>
          </a:xfrm>
        </p:grpSpPr>
        <p:sp>
          <p:nvSpPr>
            <p:cNvPr id="5" name="任意多边形: 形状 4">
              <a:extLst>
                <a:ext uri="{FF2B5EF4-FFF2-40B4-BE49-F238E27FC236}">
                  <a16:creationId xmlns:a16="http://schemas.microsoft.com/office/drawing/2014/main" id="{B8FB2049-1008-4C5F-9771-98BBA7D85EAF}"/>
                </a:ext>
              </a:extLst>
            </p:cNvPr>
            <p:cNvSpPr/>
            <p:nvPr/>
          </p:nvSpPr>
          <p:spPr>
            <a:xfrm>
              <a:off x="4932421" y="1415943"/>
              <a:ext cx="1008416" cy="346728"/>
            </a:xfrm>
            <a:custGeom>
              <a:avLst/>
              <a:gdLst>
                <a:gd name="connsiteX0" fmla="*/ 0 w 1008421"/>
                <a:gd name="connsiteY0" fmla="*/ 0 h 346728"/>
                <a:gd name="connsiteX1" fmla="*/ 858142 w 1008421"/>
                <a:gd name="connsiteY1" fmla="*/ 0 h 346728"/>
                <a:gd name="connsiteX2" fmla="*/ 1008421 w 1008421"/>
                <a:gd name="connsiteY2" fmla="*/ 346728 h 346728"/>
                <a:gd name="connsiteX3" fmla="*/ 0 w 1008421"/>
                <a:gd name="connsiteY3" fmla="*/ 346728 h 346728"/>
              </a:gdLst>
              <a:ahLst/>
              <a:cxnLst>
                <a:cxn ang="0">
                  <a:pos x="connsiteX0" y="connsiteY0"/>
                </a:cxn>
                <a:cxn ang="0">
                  <a:pos x="connsiteX1" y="connsiteY1"/>
                </a:cxn>
                <a:cxn ang="0">
                  <a:pos x="connsiteX2" y="connsiteY2"/>
                </a:cxn>
                <a:cxn ang="0">
                  <a:pos x="connsiteX3" y="connsiteY3"/>
                </a:cxn>
              </a:cxnLst>
              <a:rect l="l" t="t" r="r" b="b"/>
              <a:pathLst>
                <a:path w="1008421" h="346728">
                  <a:moveTo>
                    <a:pt x="0" y="0"/>
                  </a:moveTo>
                  <a:lnTo>
                    <a:pt x="858142" y="0"/>
                  </a:lnTo>
                  <a:lnTo>
                    <a:pt x="1008421" y="346728"/>
                  </a:lnTo>
                  <a:lnTo>
                    <a:pt x="0" y="346728"/>
                  </a:lnTo>
                  <a:close/>
                </a:path>
              </a:pathLst>
            </a:custGeom>
            <a:solidFill>
              <a:srgbClr val="E9BE8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latin typeface="Roboto Regular"/>
                <a:ea typeface="思源黑体 CN Regular"/>
              </a:endParaRPr>
            </a:p>
          </p:txBody>
        </p:sp>
        <p:sp>
          <p:nvSpPr>
            <p:cNvPr id="6" name="任意多边形: 形状 5">
              <a:extLst>
                <a:ext uri="{FF2B5EF4-FFF2-40B4-BE49-F238E27FC236}">
                  <a16:creationId xmlns:a16="http://schemas.microsoft.com/office/drawing/2014/main" id="{A2F16EED-A923-4881-9725-3EA0DF1FEF5A}"/>
                </a:ext>
              </a:extLst>
            </p:cNvPr>
            <p:cNvSpPr/>
            <p:nvPr/>
          </p:nvSpPr>
          <p:spPr>
            <a:xfrm>
              <a:off x="4831847" y="1415943"/>
              <a:ext cx="1008416" cy="346728"/>
            </a:xfrm>
            <a:custGeom>
              <a:avLst/>
              <a:gdLst>
                <a:gd name="connsiteX0" fmla="*/ 0 w 1008421"/>
                <a:gd name="connsiteY0" fmla="*/ 0 h 346728"/>
                <a:gd name="connsiteX1" fmla="*/ 858142 w 1008421"/>
                <a:gd name="connsiteY1" fmla="*/ 0 h 346728"/>
                <a:gd name="connsiteX2" fmla="*/ 1008421 w 1008421"/>
                <a:gd name="connsiteY2" fmla="*/ 346728 h 346728"/>
                <a:gd name="connsiteX3" fmla="*/ 0 w 1008421"/>
                <a:gd name="connsiteY3" fmla="*/ 346728 h 346728"/>
              </a:gdLst>
              <a:ahLst/>
              <a:cxnLst>
                <a:cxn ang="0">
                  <a:pos x="connsiteX0" y="connsiteY0"/>
                </a:cxn>
                <a:cxn ang="0">
                  <a:pos x="connsiteX1" y="connsiteY1"/>
                </a:cxn>
                <a:cxn ang="0">
                  <a:pos x="connsiteX2" y="connsiteY2"/>
                </a:cxn>
                <a:cxn ang="0">
                  <a:pos x="connsiteX3" y="connsiteY3"/>
                </a:cxn>
              </a:cxnLst>
              <a:rect l="l" t="t" r="r" b="b"/>
              <a:pathLst>
                <a:path w="1008421" h="346728">
                  <a:moveTo>
                    <a:pt x="0" y="0"/>
                  </a:moveTo>
                  <a:lnTo>
                    <a:pt x="858142" y="0"/>
                  </a:lnTo>
                  <a:lnTo>
                    <a:pt x="1008421" y="346728"/>
                  </a:lnTo>
                  <a:lnTo>
                    <a:pt x="0" y="346728"/>
                  </a:lnTo>
                  <a:close/>
                </a:path>
              </a:pathLst>
            </a:custGeom>
            <a:gradFill>
              <a:gsLst>
                <a:gs pos="0">
                  <a:srgbClr val="00468E"/>
                </a:gs>
                <a:gs pos="100000">
                  <a:srgbClr val="002A7E"/>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latin typeface="Roboto Regular"/>
                <a:ea typeface="思源黑体 CN Regular"/>
              </a:endParaRPr>
            </a:p>
          </p:txBody>
        </p:sp>
      </p:grpSp>
      <p:cxnSp>
        <p:nvCxnSpPr>
          <p:cNvPr id="62" name="直接连接符 61">
            <a:extLst>
              <a:ext uri="{FF2B5EF4-FFF2-40B4-BE49-F238E27FC236}">
                <a16:creationId xmlns:a16="http://schemas.microsoft.com/office/drawing/2014/main" id="{C6ECD0A2-4899-4D3A-9DA3-2BFF7529ECD9}"/>
              </a:ext>
            </a:extLst>
          </p:cNvPr>
          <p:cNvCxnSpPr>
            <a:cxnSpLocks/>
          </p:cNvCxnSpPr>
          <p:nvPr/>
        </p:nvCxnSpPr>
        <p:spPr>
          <a:xfrm flipV="1">
            <a:off x="184150" y="764989"/>
            <a:ext cx="11640023" cy="33651"/>
          </a:xfrm>
          <a:prstGeom prst="line">
            <a:avLst/>
          </a:prstGeom>
          <a:noFill/>
          <a:ln w="3175">
            <a:gradFill>
              <a:gsLst>
                <a:gs pos="0">
                  <a:srgbClr val="00468E">
                    <a:alpha val="0"/>
                  </a:srgbClr>
                </a:gs>
                <a:gs pos="100000">
                  <a:srgbClr val="00468E"/>
                </a:gs>
              </a:gsLst>
              <a:lin ang="10800000" scaled="0"/>
            </a:gradFill>
          </a:ln>
        </p:spPr>
        <p:style>
          <a:lnRef idx="2">
            <a:schemeClr val="accent1">
              <a:shade val="50000"/>
            </a:schemeClr>
          </a:lnRef>
          <a:fillRef idx="1">
            <a:schemeClr val="accent1"/>
          </a:fillRef>
          <a:effectRef idx="0">
            <a:schemeClr val="accent1"/>
          </a:effectRef>
          <a:fontRef idx="minor">
            <a:schemeClr val="lt1"/>
          </a:fontRef>
        </p:style>
      </p:cxnSp>
      <p:sp>
        <p:nvSpPr>
          <p:cNvPr id="8207" name="文本框 16">
            <a:extLst>
              <a:ext uri="{FF2B5EF4-FFF2-40B4-BE49-F238E27FC236}">
                <a16:creationId xmlns:a16="http://schemas.microsoft.com/office/drawing/2014/main" id="{5363EDE1-E825-4751-B7D3-C23B887494A3}"/>
              </a:ext>
            </a:extLst>
          </p:cNvPr>
          <p:cNvSpPr txBox="1">
            <a:spLocks noChangeArrowheads="1"/>
          </p:cNvSpPr>
          <p:nvPr/>
        </p:nvSpPr>
        <p:spPr bwMode="auto">
          <a:xfrm>
            <a:off x="1331912" y="265113"/>
            <a:ext cx="967354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eaLnBrk="1" hangingPunct="1">
              <a:lnSpc>
                <a:spcPct val="100000"/>
              </a:lnSpc>
              <a:spcBef>
                <a:spcPct val="0"/>
              </a:spcBef>
              <a:buFontTx/>
              <a:buNone/>
            </a:pPr>
            <a:r>
              <a:rPr lang="en-US" altLang="zh-CN" sz="3200" b="1" dirty="0">
                <a:solidFill>
                  <a:srgbClr val="002A7E"/>
                </a:solidFill>
                <a:latin typeface="方正粗雅宋_GBK" pitchFamily="2" charset="-122"/>
                <a:ea typeface="方正粗雅宋_GBK" pitchFamily="2" charset="-122"/>
                <a:cs typeface="阿里巴巴普惠体 Medium" pitchFamily="18" charset="-122"/>
              </a:rPr>
              <a:t>Research Question</a:t>
            </a:r>
            <a:endParaRPr lang="zh-CN" altLang="en-US" sz="3200" b="1" dirty="0">
              <a:solidFill>
                <a:srgbClr val="FF0000"/>
              </a:solidFill>
              <a:latin typeface="方正粗雅宋_GBK" pitchFamily="2" charset="-122"/>
              <a:ea typeface="方正粗雅宋_GBK" pitchFamily="2" charset="-122"/>
              <a:cs typeface="阿里巴巴普惠体 Medium" pitchFamily="18" charset="-122"/>
            </a:endParaRPr>
          </a:p>
        </p:txBody>
      </p:sp>
      <mc:AlternateContent xmlns:mc="http://schemas.openxmlformats.org/markup-compatibility/2006" xmlns:a14="http://schemas.microsoft.com/office/drawing/2010/main">
        <mc:Choice Requires="a14">
          <p:graphicFrame>
            <p:nvGraphicFramePr>
              <p:cNvPr id="23" name="表格 2">
                <a:extLst>
                  <a:ext uri="{FF2B5EF4-FFF2-40B4-BE49-F238E27FC236}">
                    <a16:creationId xmlns:a16="http://schemas.microsoft.com/office/drawing/2014/main" id="{375A2187-4F2A-8B40-8B3C-F4CBE88BB937}"/>
                  </a:ext>
                </a:extLst>
              </p:cNvPr>
              <p:cNvGraphicFramePr>
                <a:graphicFrameLocks noGrp="1"/>
              </p:cNvGraphicFramePr>
              <p:nvPr>
                <p:extLst>
                  <p:ext uri="{D42A27DB-BD31-4B8C-83A1-F6EECF244321}">
                    <p14:modId xmlns:p14="http://schemas.microsoft.com/office/powerpoint/2010/main" val="1540446546"/>
                  </p:ext>
                </p:extLst>
              </p:nvPr>
            </p:nvGraphicFramePr>
            <p:xfrm>
              <a:off x="588012" y="915042"/>
              <a:ext cx="9079178" cy="2804160"/>
            </p:xfrm>
            <a:graphic>
              <a:graphicData uri="http://schemas.openxmlformats.org/drawingml/2006/table">
                <a:tbl>
                  <a:tblPr firstRow="1">
                    <a:tableStyleId>{3B4B98B0-60AC-42C2-AFA5-B58CD77FA1E5}</a:tableStyleId>
                  </a:tblPr>
                  <a:tblGrid>
                    <a:gridCol w="1169894">
                      <a:extLst>
                        <a:ext uri="{9D8B030D-6E8A-4147-A177-3AD203B41FA5}">
                          <a16:colId xmlns:a16="http://schemas.microsoft.com/office/drawing/2014/main" val="445368523"/>
                        </a:ext>
                      </a:extLst>
                    </a:gridCol>
                    <a:gridCol w="995082">
                      <a:extLst>
                        <a:ext uri="{9D8B030D-6E8A-4147-A177-3AD203B41FA5}">
                          <a16:colId xmlns:a16="http://schemas.microsoft.com/office/drawing/2014/main" val="177454663"/>
                        </a:ext>
                      </a:extLst>
                    </a:gridCol>
                    <a:gridCol w="1566583">
                      <a:extLst>
                        <a:ext uri="{9D8B030D-6E8A-4147-A177-3AD203B41FA5}">
                          <a16:colId xmlns:a16="http://schemas.microsoft.com/office/drawing/2014/main" val="1914294059"/>
                        </a:ext>
                      </a:extLst>
                    </a:gridCol>
                    <a:gridCol w="1813255">
                      <a:extLst>
                        <a:ext uri="{9D8B030D-6E8A-4147-A177-3AD203B41FA5}">
                          <a16:colId xmlns:a16="http://schemas.microsoft.com/office/drawing/2014/main" val="3749432849"/>
                        </a:ext>
                      </a:extLst>
                    </a:gridCol>
                    <a:gridCol w="1745906">
                      <a:extLst>
                        <a:ext uri="{9D8B030D-6E8A-4147-A177-3AD203B41FA5}">
                          <a16:colId xmlns:a16="http://schemas.microsoft.com/office/drawing/2014/main" val="672792704"/>
                        </a:ext>
                      </a:extLst>
                    </a:gridCol>
                    <a:gridCol w="1788458">
                      <a:extLst>
                        <a:ext uri="{9D8B030D-6E8A-4147-A177-3AD203B41FA5}">
                          <a16:colId xmlns:a16="http://schemas.microsoft.com/office/drawing/2014/main" val="764286558"/>
                        </a:ext>
                      </a:extLst>
                    </a:gridCol>
                  </a:tblGrid>
                  <a:tr h="370840">
                    <a:tc>
                      <a:txBody>
                        <a:bodyPr/>
                        <a:lstStyle/>
                        <a:p>
                          <a:pPr algn="ctr"/>
                          <a:r>
                            <a:rPr lang="en-US" altLang="zh-CN" sz="1600" b="0" dirty="0">
                              <a:latin typeface="Arial" panose="020B0604020202020204" pitchFamily="34" charset="0"/>
                              <a:cs typeface="Arial" panose="020B0604020202020204" pitchFamily="34" charset="0"/>
                            </a:rPr>
                            <a:t>Protocol</a:t>
                          </a:r>
                          <a:endParaRPr lang="zh-CN" altLang="en-US" sz="1600" b="0" dirty="0">
                            <a:latin typeface="Arial" panose="020B0604020202020204" pitchFamily="34" charset="0"/>
                            <a:cs typeface="Arial" panose="020B0604020202020204" pitchFamily="34" charset="0"/>
                          </a:endParaRPr>
                        </a:p>
                      </a:txBody>
                      <a:tcPr/>
                    </a:tc>
                    <a:tc>
                      <a:txBody>
                        <a:bodyPr/>
                        <a:lstStyle/>
                        <a:p>
                          <a:pPr algn="ctr"/>
                          <a:r>
                            <a:rPr lang="en-US" altLang="zh-CN" sz="1600" b="0" dirty="0">
                              <a:latin typeface="Arial" panose="020B0604020202020204" pitchFamily="34" charset="0"/>
                              <a:cs typeface="Arial" panose="020B0604020202020204" pitchFamily="34" charset="0"/>
                            </a:rPr>
                            <a:t>Primitive</a:t>
                          </a:r>
                          <a:endParaRPr lang="zh-CN" altLang="en-US" sz="1600" b="0" dirty="0">
                            <a:latin typeface="Arial" panose="020B0604020202020204" pitchFamily="34" charset="0"/>
                            <a:cs typeface="Arial" panose="020B0604020202020204" pitchFamily="34" charset="0"/>
                          </a:endParaRPr>
                        </a:p>
                      </a:txBody>
                      <a:tcPr/>
                    </a:tc>
                    <a:tc>
                      <a:txBody>
                        <a:bodyPr/>
                        <a:lstStyle/>
                        <a:p>
                          <a:pPr algn="ctr"/>
                          <a:r>
                            <a:rPr lang="en-US" altLang="zh-CN" sz="1600" b="0" dirty="0">
                              <a:latin typeface="Arial" panose="020B0604020202020204" pitchFamily="34" charset="0"/>
                              <a:cs typeface="Arial" panose="020B0604020202020204" pitchFamily="34" charset="0"/>
                            </a:rPr>
                            <a:t>#Round </a:t>
                          </a:r>
                        </a:p>
                        <a:p>
                          <a:pPr algn="ctr"/>
                          <a:r>
                            <a:rPr lang="en-US" altLang="zh-CN" sz="1600" b="0" dirty="0">
                              <a:latin typeface="Arial" panose="020B0604020202020204" pitchFamily="34" charset="0"/>
                              <a:cs typeface="Arial" panose="020B0604020202020204" pitchFamily="34" charset="0"/>
                            </a:rPr>
                            <a:t>for Online</a:t>
                          </a:r>
                          <a:endParaRPr lang="zh-CN" altLang="en-US" sz="1600" b="0" dirty="0">
                            <a:latin typeface="Arial" panose="020B0604020202020204" pitchFamily="34" charset="0"/>
                            <a:cs typeface="Arial" panose="020B0604020202020204" pitchFamily="34" charset="0"/>
                          </a:endParaRPr>
                        </a:p>
                      </a:txBody>
                      <a:tcPr/>
                    </a:tc>
                    <a:tc>
                      <a:txBody>
                        <a:bodyPr/>
                        <a:lstStyle/>
                        <a:p>
                          <a:pPr algn="ctr"/>
                          <a:r>
                            <a:rPr lang="en-US" altLang="zh-CN" sz="1600" b="0" dirty="0">
                              <a:latin typeface="Arial" panose="020B0604020202020204" pitchFamily="34" charset="0"/>
                              <a:cs typeface="Arial" panose="020B0604020202020204" pitchFamily="34" charset="0"/>
                            </a:rPr>
                            <a:t>Corruption Threshold</a:t>
                          </a:r>
                          <a:endParaRPr lang="zh-CN" altLang="en-US" sz="1600" b="0" dirty="0">
                            <a:latin typeface="Arial" panose="020B0604020202020204" pitchFamily="34" charset="0"/>
                            <a:cs typeface="Arial" panose="020B0604020202020204" pitchFamily="34" charset="0"/>
                          </a:endParaRPr>
                        </a:p>
                      </a:txBody>
                      <a:tcPr/>
                    </a:tc>
                    <a:tc>
                      <a:txBody>
                        <a:bodyPr/>
                        <a:lstStyle/>
                        <a:p>
                          <a:pPr algn="ctr"/>
                          <a:r>
                            <a:rPr lang="en-US" altLang="zh-CN" sz="1600" b="0" dirty="0">
                              <a:latin typeface="Arial" panose="020B0604020202020204" pitchFamily="34" charset="0"/>
                              <a:cs typeface="Arial" panose="020B0604020202020204" pitchFamily="34" charset="0"/>
                            </a:rPr>
                            <a:t>Setup</a:t>
                          </a:r>
                        </a:p>
                        <a:p>
                          <a:pPr algn="ctr"/>
                          <a:r>
                            <a:rPr lang="en-US" altLang="zh-CN" sz="1600" b="0" dirty="0">
                              <a:latin typeface="Arial" panose="020B0604020202020204" pitchFamily="34" charset="0"/>
                              <a:cs typeface="Arial" panose="020B0604020202020204" pitchFamily="34" charset="0"/>
                            </a:rPr>
                            <a:t>Assumption</a:t>
                          </a:r>
                          <a:endParaRPr lang="zh-CN" altLang="en-US" sz="1600" b="0" dirty="0">
                            <a:latin typeface="Arial" panose="020B0604020202020204" pitchFamily="34" charset="0"/>
                            <a:cs typeface="Arial" panose="020B0604020202020204" pitchFamily="34" charset="0"/>
                          </a:endParaRPr>
                        </a:p>
                      </a:txBody>
                      <a:tcPr/>
                    </a:tc>
                    <a:tc>
                      <a:txBody>
                        <a:bodyPr/>
                        <a:lstStyle/>
                        <a:p>
                          <a:pPr algn="ctr"/>
                          <a:r>
                            <a:rPr lang="en-US" altLang="zh-CN" sz="1600" b="0" dirty="0">
                              <a:latin typeface="Arial" panose="020B0604020202020204" pitchFamily="34" charset="0"/>
                              <a:cs typeface="Arial" panose="020B0604020202020204" pitchFamily="34" charset="0"/>
                            </a:rPr>
                            <a:t>Practical</a:t>
                          </a:r>
                        </a:p>
                        <a:p>
                          <a:pPr algn="ctr"/>
                          <a:r>
                            <a:rPr lang="en-US" altLang="zh-CN" sz="1600" b="0" dirty="0">
                              <a:latin typeface="Arial" panose="020B0604020202020204" pitchFamily="34" charset="0"/>
                              <a:cs typeface="Arial" panose="020B0604020202020204" pitchFamily="34" charset="0"/>
                            </a:rPr>
                            <a:t>Efficiency?</a:t>
                          </a:r>
                          <a:endParaRPr lang="zh-CN" altLang="en-US" sz="16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234709330"/>
                      </a:ext>
                    </a:extLst>
                  </a:tr>
                  <a:tr h="370840">
                    <a:tc>
                      <a:txBody>
                        <a:bodyPr/>
                        <a:lstStyle/>
                        <a:p>
                          <a:pPr algn="ctr"/>
                          <a:r>
                            <a:rPr lang="en-US" altLang="zh-CN" sz="1600" b="0" dirty="0">
                              <a:latin typeface="Arial" panose="020B0604020202020204" pitchFamily="34" charset="0"/>
                              <a:cs typeface="Arial" panose="020B0604020202020204" pitchFamily="34" charset="0"/>
                            </a:rPr>
                            <a:t>[LMs05]</a:t>
                          </a:r>
                          <a:endParaRPr lang="zh-CN" altLang="en-US" sz="1600" b="0" dirty="0">
                            <a:latin typeface="Arial" panose="020B0604020202020204" pitchFamily="34" charset="0"/>
                            <a:cs typeface="Arial" panose="020B0604020202020204" pitchFamily="34" charset="0"/>
                          </a:endParaRPr>
                        </a:p>
                      </a:txBody>
                      <a:tcPr/>
                    </a:tc>
                    <a:tc>
                      <a:txBody>
                        <a:bodyPr/>
                        <a:lstStyle/>
                        <a:p>
                          <a:pPr algn="ctr"/>
                          <a:r>
                            <a:rPr lang="en-US" altLang="zh-CN" sz="1600" b="0" dirty="0">
                              <a:latin typeface="Arial" panose="020B0604020202020204" pitchFamily="34" charset="0"/>
                              <a:cs typeface="Arial" panose="020B0604020202020204" pitchFamily="34" charset="0"/>
                            </a:rPr>
                            <a:t>MVZK</a:t>
                          </a:r>
                          <a:endParaRPr lang="zh-CN" altLang="en-US" sz="1600" b="0" dirty="0">
                            <a:latin typeface="Arial" panose="020B0604020202020204" pitchFamily="34" charset="0"/>
                            <a:cs typeface="Arial" panose="020B0604020202020204" pitchFamily="34" charset="0"/>
                          </a:endParaRPr>
                        </a:p>
                      </a:txBody>
                      <a:tcPr/>
                    </a:tc>
                    <a:tc>
                      <a:txBody>
                        <a:bodyPr/>
                        <a:lstStyle/>
                        <a:p>
                          <a:pPr algn="ctr"/>
                          <a:r>
                            <a:rPr lang="en-US" altLang="zh-CN" sz="1600" b="0" dirty="0">
                              <a:solidFill>
                                <a:schemeClr val="accent1"/>
                              </a:solidFill>
                              <a:latin typeface="Arial" panose="020B0604020202020204" pitchFamily="34" charset="0"/>
                              <a:cs typeface="Arial" panose="020B0604020202020204" pitchFamily="34" charset="0"/>
                            </a:rPr>
                            <a:t>1</a:t>
                          </a:r>
                          <a:endParaRPr lang="zh-CN" altLang="en-US" sz="1600" b="0" dirty="0">
                            <a:solidFill>
                              <a:schemeClr val="accent1"/>
                            </a:solidFill>
                            <a:latin typeface="Arial" panose="020B0604020202020204" pitchFamily="34" charset="0"/>
                            <a:cs typeface="Arial" panose="020B0604020202020204"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r>
                                  <a:rPr lang="en-US" altLang="zh-CN" sz="1600" b="0" i="1" smtClean="0">
                                    <a:solidFill>
                                      <a:schemeClr val="tx1"/>
                                    </a:solidFill>
                                    <a:latin typeface="Cambria Math" panose="02040503050406030204" pitchFamily="18" charset="0"/>
                                    <a:cs typeface="Arial" panose="020B0604020202020204" pitchFamily="34" charset="0"/>
                                  </a:rPr>
                                  <m:t>𝑡</m:t>
                                </m:r>
                                <m:r>
                                  <a:rPr lang="en-US" altLang="zh-CN" sz="1600" b="0" i="1" smtClean="0">
                                    <a:solidFill>
                                      <a:schemeClr val="tx1"/>
                                    </a:solidFill>
                                    <a:latin typeface="Cambria Math" panose="02040503050406030204" pitchFamily="18" charset="0"/>
                                    <a:cs typeface="Arial" panose="020B0604020202020204" pitchFamily="34" charset="0"/>
                                  </a:rPr>
                                  <m:t>&lt;</m:t>
                                </m:r>
                                <m:r>
                                  <a:rPr lang="en-US" altLang="zh-CN" sz="1600" b="0" i="1" smtClean="0">
                                    <a:solidFill>
                                      <a:schemeClr val="tx1"/>
                                    </a:solidFill>
                                    <a:latin typeface="Cambria Math" panose="02040503050406030204" pitchFamily="18" charset="0"/>
                                    <a:cs typeface="Arial" panose="020B0604020202020204" pitchFamily="34" charset="0"/>
                                  </a:rPr>
                                  <m:t>𝑛</m:t>
                                </m:r>
                              </m:oMath>
                            </m:oMathPara>
                          </a14:m>
                          <a:endParaRPr lang="zh-CN" altLang="en-US" sz="1600" b="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US" altLang="zh-CN" sz="1600" b="0" dirty="0">
                              <a:solidFill>
                                <a:schemeClr val="tx1"/>
                              </a:solidFill>
                              <a:latin typeface="Arial" panose="020B0604020202020204" pitchFamily="34" charset="0"/>
                              <a:cs typeface="Arial" panose="020B0604020202020204" pitchFamily="34" charset="0"/>
                            </a:rPr>
                            <a:t>Prep.</a:t>
                          </a:r>
                          <a:endParaRPr lang="zh-CN" altLang="en-US" sz="1600" b="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US" altLang="zh-CN" sz="1600" b="0" dirty="0">
                              <a:solidFill>
                                <a:srgbClr val="C00000"/>
                              </a:solidFill>
                              <a:latin typeface="Arial" panose="020B0604020202020204" pitchFamily="34" charset="0"/>
                              <a:cs typeface="Arial" panose="020B0604020202020204" pitchFamily="34" charset="0"/>
                            </a:rPr>
                            <a:t>N</a:t>
                          </a:r>
                          <a:endParaRPr lang="zh-CN" altLang="en-US" sz="1600" b="0" dirty="0">
                            <a:solidFill>
                              <a:srgbClr val="C0000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66168325"/>
                      </a:ext>
                    </a:extLst>
                  </a:tr>
                  <a:tr h="370840">
                    <a:tc>
                      <a:txBody>
                        <a:bodyPr/>
                        <a:lstStyle/>
                        <a:p>
                          <a:pPr algn="ctr"/>
                          <a:r>
                            <a:rPr lang="en-US" altLang="zh-CN" sz="1600" b="0" dirty="0">
                              <a:latin typeface="Arial" panose="020B0604020202020204" pitchFamily="34" charset="0"/>
                              <a:cs typeface="Arial" panose="020B0604020202020204" pitchFamily="34" charset="0"/>
                            </a:rPr>
                            <a:t>[AKP22]</a:t>
                          </a:r>
                          <a:endParaRPr lang="zh-CN" altLang="en-US" sz="1600" b="0" dirty="0">
                            <a:latin typeface="Arial" panose="020B0604020202020204" pitchFamily="34" charset="0"/>
                            <a:cs typeface="Arial" panose="020B0604020202020204" pitchFamily="34" charset="0"/>
                          </a:endParaRPr>
                        </a:p>
                      </a:txBody>
                      <a:tcPr/>
                    </a:tc>
                    <a:tc>
                      <a:txBody>
                        <a:bodyPr/>
                        <a:lstStyle/>
                        <a:p>
                          <a:pPr algn="ctr"/>
                          <a:r>
                            <a:rPr lang="en-US" altLang="zh-CN" sz="1600" b="0" dirty="0">
                              <a:latin typeface="Arial" panose="020B0604020202020204" pitchFamily="34" charset="0"/>
                              <a:cs typeface="Arial" panose="020B0604020202020204" pitchFamily="34" charset="0"/>
                            </a:rPr>
                            <a:t>SIF</a:t>
                          </a:r>
                          <a:endParaRPr lang="zh-CN" altLang="en-US" sz="1600" b="0" dirty="0">
                            <a:latin typeface="Arial" panose="020B0604020202020204" pitchFamily="34" charset="0"/>
                            <a:cs typeface="Arial" panose="020B0604020202020204" pitchFamily="34" charset="0"/>
                          </a:endParaRPr>
                        </a:p>
                      </a:txBody>
                      <a:tcPr/>
                    </a:tc>
                    <a:tc>
                      <a:txBody>
                        <a:bodyPr/>
                        <a:lstStyle/>
                        <a:p>
                          <a:pPr algn="ctr"/>
                          <a:r>
                            <a:rPr lang="en-US" altLang="zh-CN" sz="1600" b="0" dirty="0">
                              <a:solidFill>
                                <a:schemeClr val="accent1"/>
                              </a:solidFill>
                              <a:latin typeface="Arial" panose="020B0604020202020204" pitchFamily="34" charset="0"/>
                              <a:cs typeface="Arial" panose="020B0604020202020204" pitchFamily="34" charset="0"/>
                            </a:rPr>
                            <a:t>1</a:t>
                          </a:r>
                          <a:endParaRPr lang="zh-CN" altLang="en-US" sz="1600" b="0" dirty="0">
                            <a:solidFill>
                              <a:schemeClr val="accent1"/>
                            </a:solidFill>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sz="1600" b="0" i="1" smtClean="0">
                                    <a:solidFill>
                                      <a:schemeClr val="tx1"/>
                                    </a:solidFill>
                                    <a:latin typeface="Cambria Math" panose="02040503050406030204" pitchFamily="18" charset="0"/>
                                    <a:cs typeface="Arial" panose="020B0604020202020204" pitchFamily="34" charset="0"/>
                                  </a:rPr>
                                  <m:t>𝑡</m:t>
                                </m:r>
                                <m:r>
                                  <a:rPr lang="en-US" altLang="zh-CN" sz="1600" b="0" i="1" smtClean="0">
                                    <a:solidFill>
                                      <a:schemeClr val="tx1"/>
                                    </a:solidFill>
                                    <a:latin typeface="Cambria Math" panose="02040503050406030204" pitchFamily="18" charset="0"/>
                                    <a:cs typeface="Arial" panose="020B0604020202020204" pitchFamily="34" charset="0"/>
                                  </a:rPr>
                                  <m:t>&lt;(1−</m:t>
                                </m:r>
                                <m:r>
                                  <a:rPr lang="en-US" altLang="zh-CN" sz="1600" b="0" i="1" smtClean="0">
                                    <a:solidFill>
                                      <a:schemeClr val="tx1"/>
                                    </a:solidFill>
                                    <a:latin typeface="Cambria Math" panose="02040503050406030204" pitchFamily="18" charset="0"/>
                                    <a:cs typeface="Arial" panose="020B0604020202020204" pitchFamily="34" charset="0"/>
                                  </a:rPr>
                                  <m:t>𝜖</m:t>
                                </m:r>
                                <m:r>
                                  <a:rPr lang="en-US" altLang="zh-CN" sz="1600" b="0" i="1" smtClean="0">
                                    <a:solidFill>
                                      <a:schemeClr val="tx1"/>
                                    </a:solidFill>
                                    <a:latin typeface="Cambria Math" panose="02040503050406030204" pitchFamily="18" charset="0"/>
                                    <a:cs typeface="Arial" panose="020B0604020202020204" pitchFamily="34" charset="0"/>
                                  </a:rPr>
                                  <m:t>)</m:t>
                                </m:r>
                                <m:r>
                                  <a:rPr lang="en-US" altLang="zh-CN" sz="1600" b="0" i="1" smtClean="0">
                                    <a:solidFill>
                                      <a:schemeClr val="tx1"/>
                                    </a:solidFill>
                                    <a:latin typeface="Cambria Math" panose="02040503050406030204" pitchFamily="18" charset="0"/>
                                    <a:cs typeface="Arial" panose="020B0604020202020204" pitchFamily="34" charset="0"/>
                                  </a:rPr>
                                  <m:t>𝑛</m:t>
                                </m:r>
                                <m:r>
                                  <a:rPr lang="en-US" altLang="zh-CN" sz="1600" b="0" i="1" smtClean="0">
                                    <a:solidFill>
                                      <a:schemeClr val="tx1"/>
                                    </a:solidFill>
                                    <a:latin typeface="Cambria Math" panose="02040503050406030204" pitchFamily="18" charset="0"/>
                                    <a:cs typeface="Arial" panose="020B0604020202020204" pitchFamily="34" charset="0"/>
                                  </a:rPr>
                                  <m:t>/2</m:t>
                                </m:r>
                              </m:oMath>
                            </m:oMathPara>
                          </a14:m>
                          <a:endParaRPr lang="zh-CN" altLang="en-US" sz="1600" b="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US" altLang="zh-CN" sz="1600" b="0" dirty="0">
                              <a:latin typeface="Arial" panose="020B0604020202020204" pitchFamily="34" charset="0"/>
                              <a:cs typeface="Arial" panose="020B0604020202020204" pitchFamily="34" charset="0"/>
                            </a:rPr>
                            <a:t>Prep.</a:t>
                          </a:r>
                          <a:endParaRPr lang="zh-CN" altLang="en-US" sz="1600" b="0" dirty="0">
                            <a:latin typeface="Arial" panose="020B0604020202020204" pitchFamily="34" charset="0"/>
                            <a:cs typeface="Arial" panose="020B0604020202020204" pitchFamily="34" charset="0"/>
                          </a:endParaRPr>
                        </a:p>
                      </a:txBody>
                      <a:tcPr/>
                    </a:tc>
                    <a:tc>
                      <a:txBody>
                        <a:bodyPr/>
                        <a:lstStyle/>
                        <a:p>
                          <a:pPr algn="ctr"/>
                          <a:r>
                            <a:rPr lang="en-US" altLang="zh-CN" sz="1600" b="0" dirty="0">
                              <a:solidFill>
                                <a:srgbClr val="C00000"/>
                              </a:solidFill>
                              <a:latin typeface="Arial" panose="020B0604020202020204" pitchFamily="34" charset="0"/>
                              <a:cs typeface="Arial" panose="020B0604020202020204" pitchFamily="34" charset="0"/>
                            </a:rPr>
                            <a:t>N</a:t>
                          </a:r>
                          <a:endParaRPr lang="zh-CN" altLang="en-US" sz="1600" b="0" dirty="0">
                            <a:solidFill>
                              <a:srgbClr val="C0000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66652541"/>
                      </a:ext>
                    </a:extLst>
                  </a:tr>
                  <a:tr h="370840">
                    <a:tc>
                      <a:txBody>
                        <a:bodyPr/>
                        <a:lstStyle/>
                        <a:p>
                          <a:pPr algn="ctr"/>
                          <a:r>
                            <a:rPr lang="en-US" altLang="zh-CN" sz="1600" b="0" dirty="0">
                              <a:latin typeface="Arial" panose="020B0604020202020204" pitchFamily="34" charset="0"/>
                              <a:cs typeface="Arial" panose="020B0604020202020204" pitchFamily="34" charset="0"/>
                            </a:rPr>
                            <a:t>[YW22]</a:t>
                          </a:r>
                          <a:endParaRPr lang="zh-CN" altLang="en-US" sz="1600" b="0" dirty="0">
                            <a:latin typeface="Arial" panose="020B0604020202020204" pitchFamily="34" charset="0"/>
                            <a:cs typeface="Arial" panose="020B0604020202020204" pitchFamily="34" charset="0"/>
                          </a:endParaRPr>
                        </a:p>
                      </a:txBody>
                      <a:tcPr/>
                    </a:tc>
                    <a:tc>
                      <a:txBody>
                        <a:bodyPr/>
                        <a:lstStyle/>
                        <a:p>
                          <a:pPr algn="ctr"/>
                          <a:r>
                            <a:rPr lang="en-US" altLang="zh-CN" sz="1600" b="0" dirty="0">
                              <a:latin typeface="Arial" panose="020B0604020202020204" pitchFamily="34" charset="0"/>
                              <a:cs typeface="Arial" panose="020B0604020202020204" pitchFamily="34" charset="0"/>
                            </a:rPr>
                            <a:t>MVZK</a:t>
                          </a:r>
                          <a:endParaRPr lang="zh-CN" altLang="en-US" sz="1600" b="0" dirty="0">
                            <a:latin typeface="Arial" panose="020B0604020202020204" pitchFamily="34" charset="0"/>
                            <a:cs typeface="Arial" panose="020B0604020202020204" pitchFamily="34" charset="0"/>
                          </a:endParaRPr>
                        </a:p>
                      </a:txBody>
                      <a:tcPr/>
                    </a:tc>
                    <a:tc>
                      <a:txBody>
                        <a:bodyPr/>
                        <a:lstStyle/>
                        <a:p>
                          <a:pPr algn="ctr"/>
                          <a:r>
                            <a:rPr lang="en-US" altLang="zh-CN" sz="1600" b="0" dirty="0">
                              <a:solidFill>
                                <a:srgbClr val="C00000"/>
                              </a:solidFill>
                              <a:latin typeface="Arial" panose="020B0604020202020204" pitchFamily="34" charset="0"/>
                              <a:cs typeface="Arial" panose="020B0604020202020204" pitchFamily="34" charset="0"/>
                            </a:rPr>
                            <a:t>2</a:t>
                          </a:r>
                          <a:endParaRPr lang="zh-CN" altLang="en-US" sz="1600" b="0" dirty="0">
                            <a:solidFill>
                              <a:srgbClr val="C00000"/>
                            </a:solidFill>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sz="1600" b="0" i="1" smtClean="0">
                                    <a:solidFill>
                                      <a:schemeClr val="tx1"/>
                                    </a:solidFill>
                                    <a:latin typeface="Cambria Math" panose="02040503050406030204" pitchFamily="18" charset="0"/>
                                    <a:cs typeface="Arial" panose="020B0604020202020204" pitchFamily="34" charset="0"/>
                                  </a:rPr>
                                  <m:t>𝑡</m:t>
                                </m:r>
                                <m:r>
                                  <a:rPr lang="en-US" altLang="zh-CN" sz="1600" b="0" i="1" smtClean="0">
                                    <a:solidFill>
                                      <a:schemeClr val="tx1"/>
                                    </a:solidFill>
                                    <a:latin typeface="Cambria Math" panose="02040503050406030204" pitchFamily="18" charset="0"/>
                                    <a:cs typeface="Arial" panose="020B0604020202020204" pitchFamily="34" charset="0"/>
                                  </a:rPr>
                                  <m:t>&lt;</m:t>
                                </m:r>
                                <m:r>
                                  <a:rPr lang="en-US" altLang="zh-CN" sz="1600" b="0" i="1" smtClean="0">
                                    <a:solidFill>
                                      <a:schemeClr val="tx1"/>
                                    </a:solidFill>
                                    <a:latin typeface="Cambria Math" panose="02040503050406030204" pitchFamily="18" charset="0"/>
                                    <a:cs typeface="Arial" panose="020B0604020202020204" pitchFamily="34" charset="0"/>
                                  </a:rPr>
                                  <m:t>𝑛</m:t>
                                </m:r>
                                <m:r>
                                  <a:rPr lang="en-US" altLang="zh-CN" sz="1600" b="0" i="1" smtClean="0">
                                    <a:solidFill>
                                      <a:schemeClr val="tx1"/>
                                    </a:solidFill>
                                    <a:latin typeface="Cambria Math" panose="02040503050406030204" pitchFamily="18" charset="0"/>
                                    <a:cs typeface="Arial" panose="020B0604020202020204" pitchFamily="34" charset="0"/>
                                  </a:rPr>
                                  <m:t>/2</m:t>
                                </m:r>
                              </m:oMath>
                            </m:oMathPara>
                          </a14:m>
                          <a:endParaRPr lang="zh-CN" altLang="en-US" sz="1600" b="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US" altLang="zh-CN" sz="1600" b="0" dirty="0">
                              <a:solidFill>
                                <a:schemeClr val="tx1"/>
                              </a:solidFill>
                              <a:latin typeface="Arial" panose="020B0604020202020204" pitchFamily="34" charset="0"/>
                              <a:cs typeface="Arial" panose="020B0604020202020204" pitchFamily="34" charset="0"/>
                            </a:rPr>
                            <a:t>RO</a:t>
                          </a:r>
                          <a:endParaRPr lang="zh-CN" altLang="en-US" sz="1600" b="1" dirty="0">
                            <a:solidFill>
                              <a:schemeClr val="accent5"/>
                            </a:solidFill>
                            <a:latin typeface="Arial" panose="020B0604020202020204" pitchFamily="34" charset="0"/>
                            <a:cs typeface="Arial" panose="020B0604020202020204" pitchFamily="34" charset="0"/>
                          </a:endParaRPr>
                        </a:p>
                      </a:txBody>
                      <a:tcPr/>
                    </a:tc>
                    <a:tc>
                      <a:txBody>
                        <a:bodyPr/>
                        <a:lstStyle/>
                        <a:p>
                          <a:pPr algn="ctr"/>
                          <a:r>
                            <a:rPr lang="en-US" altLang="zh-CN" sz="1600" b="0" dirty="0">
                              <a:solidFill>
                                <a:schemeClr val="accent1"/>
                              </a:solidFill>
                              <a:latin typeface="Arial" panose="020B0604020202020204" pitchFamily="34" charset="0"/>
                              <a:cs typeface="Arial" panose="020B0604020202020204" pitchFamily="34" charset="0"/>
                            </a:rPr>
                            <a:t>Y</a:t>
                          </a:r>
                          <a:endParaRPr lang="zh-CN" altLang="en-US" sz="1600" b="0" baseline="30000" dirty="0">
                            <a:solidFill>
                              <a:schemeClr val="accent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035047055"/>
                      </a:ext>
                    </a:extLst>
                  </a:tr>
                  <a:tr h="370840">
                    <a:tc>
                      <a:txBody>
                        <a:bodyPr/>
                        <a:lstStyle/>
                        <a:p>
                          <a:pPr algn="ctr"/>
                          <a:r>
                            <a:rPr lang="en-US" altLang="zh-CN" sz="1600" b="0" dirty="0">
                              <a:latin typeface="Arial" panose="020B0604020202020204" pitchFamily="34" charset="0"/>
                              <a:cs typeface="Arial" panose="020B0604020202020204" pitchFamily="34" charset="0"/>
                            </a:rPr>
                            <a:t>[BJOSS22]</a:t>
                          </a:r>
                          <a:endParaRPr lang="zh-CN" altLang="en-US" sz="1600" b="0" dirty="0">
                            <a:latin typeface="Arial" panose="020B0604020202020204" pitchFamily="34" charset="0"/>
                            <a:cs typeface="Arial" panose="020B0604020202020204" pitchFamily="34" charset="0"/>
                          </a:endParaRPr>
                        </a:p>
                      </a:txBody>
                      <a:tcPr/>
                    </a:tc>
                    <a:tc>
                      <a:txBody>
                        <a:bodyPr/>
                        <a:lstStyle/>
                        <a:p>
                          <a:pPr algn="ctr"/>
                          <a:r>
                            <a:rPr lang="en-US" altLang="zh-CN" sz="1600" b="0" dirty="0">
                              <a:latin typeface="Arial" panose="020B0604020202020204" pitchFamily="34" charset="0"/>
                              <a:cs typeface="Arial" panose="020B0604020202020204" pitchFamily="34" charset="0"/>
                            </a:rPr>
                            <a:t>MVZK</a:t>
                          </a:r>
                          <a:endParaRPr lang="zh-CN" altLang="en-US" sz="1600" b="0" dirty="0">
                            <a:latin typeface="Arial" panose="020B0604020202020204" pitchFamily="34" charset="0"/>
                            <a:cs typeface="Arial" panose="020B0604020202020204" pitchFamily="34" charset="0"/>
                          </a:endParaRPr>
                        </a:p>
                      </a:txBody>
                      <a:tcPr/>
                    </a:tc>
                    <a:tc>
                      <a:txBody>
                        <a:bodyPr/>
                        <a:lstStyle/>
                        <a:p>
                          <a:pPr algn="ctr"/>
                          <a:r>
                            <a:rPr lang="en-US" altLang="zh-CN" sz="1600" b="0" dirty="0">
                              <a:solidFill>
                                <a:srgbClr val="C00000"/>
                              </a:solidFill>
                              <a:latin typeface="Arial" panose="020B0604020202020204" pitchFamily="34" charset="0"/>
                              <a:cs typeface="Arial" panose="020B0604020202020204" pitchFamily="34" charset="0"/>
                            </a:rPr>
                            <a:t>2</a:t>
                          </a:r>
                          <a:endParaRPr lang="zh-CN" altLang="en-US" sz="1600" b="0" dirty="0">
                            <a:solidFill>
                              <a:srgbClr val="C00000"/>
                            </a:solidFill>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sz="1600" b="0" i="1" smtClean="0">
                                    <a:solidFill>
                                      <a:schemeClr val="tx1"/>
                                    </a:solidFill>
                                    <a:latin typeface="Cambria Math" panose="02040503050406030204" pitchFamily="18" charset="0"/>
                                    <a:cs typeface="Arial" panose="020B0604020202020204" pitchFamily="34" charset="0"/>
                                  </a:rPr>
                                  <m:t>𝑡</m:t>
                                </m:r>
                                <m:r>
                                  <a:rPr lang="en-US" altLang="zh-CN" sz="1600" b="0" i="1" smtClean="0">
                                    <a:solidFill>
                                      <a:schemeClr val="tx1"/>
                                    </a:solidFill>
                                    <a:latin typeface="Cambria Math" panose="02040503050406030204" pitchFamily="18" charset="0"/>
                                    <a:cs typeface="Arial" panose="020B0604020202020204" pitchFamily="34" charset="0"/>
                                  </a:rPr>
                                  <m:t>&lt;</m:t>
                                </m:r>
                                <m:r>
                                  <a:rPr lang="en-US" altLang="zh-CN" sz="1600" b="0" i="1" smtClean="0">
                                    <a:solidFill>
                                      <a:schemeClr val="tx1"/>
                                    </a:solidFill>
                                    <a:latin typeface="Cambria Math" panose="02040503050406030204" pitchFamily="18" charset="0"/>
                                    <a:cs typeface="Arial" panose="020B0604020202020204" pitchFamily="34" charset="0"/>
                                  </a:rPr>
                                  <m:t>𝑛</m:t>
                                </m:r>
                                <m:r>
                                  <a:rPr lang="en-US" altLang="zh-CN" sz="1600" b="0" i="1" smtClean="0">
                                    <a:solidFill>
                                      <a:schemeClr val="tx1"/>
                                    </a:solidFill>
                                    <a:latin typeface="Cambria Math" panose="02040503050406030204" pitchFamily="18" charset="0"/>
                                    <a:cs typeface="Arial" panose="020B0604020202020204" pitchFamily="34" charset="0"/>
                                  </a:rPr>
                                  <m:t>/3</m:t>
                                </m:r>
                              </m:oMath>
                            </m:oMathPara>
                          </a14:m>
                          <a:endParaRPr lang="zh-CN" altLang="en-US" sz="1600" b="0" dirty="0">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b="0" dirty="0" err="1">
                              <a:solidFill>
                                <a:schemeClr val="tx1"/>
                              </a:solidFill>
                              <a:latin typeface="Arial" panose="020B0604020202020204" pitchFamily="34" charset="0"/>
                              <a:cs typeface="Arial" panose="020B0604020202020204" pitchFamily="34" charset="0"/>
                            </a:rPr>
                            <a:t>Prep.+RO</a:t>
                          </a:r>
                          <a:endParaRPr lang="zh-CN" altLang="en-US" sz="1600" b="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US" altLang="zh-CN" sz="1600" b="0" dirty="0">
                              <a:solidFill>
                                <a:schemeClr val="accent1"/>
                              </a:solidFill>
                              <a:latin typeface="Arial" panose="020B0604020202020204" pitchFamily="34" charset="0"/>
                              <a:cs typeface="Arial" panose="020B0604020202020204" pitchFamily="34" charset="0"/>
                            </a:rPr>
                            <a:t>Y</a:t>
                          </a:r>
                          <a:endParaRPr lang="zh-CN" altLang="en-US" sz="1600" b="0" dirty="0">
                            <a:solidFill>
                              <a:schemeClr val="accent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029307281"/>
                      </a:ext>
                    </a:extLst>
                  </a:tr>
                  <a:tr h="370840">
                    <a:tc>
                      <a:txBody>
                        <a:bodyPr/>
                        <a:lstStyle/>
                        <a:p>
                          <a:pPr algn="ctr"/>
                          <a:r>
                            <a:rPr lang="en-US" altLang="zh-CN" sz="1600" b="0" dirty="0">
                              <a:latin typeface="Arial" panose="020B0604020202020204" pitchFamily="34" charset="0"/>
                              <a:cs typeface="Arial" panose="020B0604020202020204" pitchFamily="34" charset="0"/>
                            </a:rPr>
                            <a:t>[EPSW24]</a:t>
                          </a:r>
                          <a:endParaRPr lang="zh-CN" altLang="en-US" sz="1600" b="0" dirty="0">
                            <a:latin typeface="Arial" panose="020B0604020202020204" pitchFamily="34" charset="0"/>
                            <a:cs typeface="Arial" panose="020B0604020202020204" pitchFamily="34" charset="0"/>
                          </a:endParaRPr>
                        </a:p>
                      </a:txBody>
                      <a:tcPr/>
                    </a:tc>
                    <a:tc>
                      <a:txBody>
                        <a:bodyPr/>
                        <a:lstStyle/>
                        <a:p>
                          <a:pPr algn="ctr"/>
                          <a:r>
                            <a:rPr lang="en-US" altLang="zh-CN" sz="1600" b="0" dirty="0">
                              <a:latin typeface="Arial" panose="020B0604020202020204" pitchFamily="34" charset="0"/>
                              <a:cs typeface="Arial" panose="020B0604020202020204" pitchFamily="34" charset="0"/>
                            </a:rPr>
                            <a:t>MVZK</a:t>
                          </a:r>
                          <a:endParaRPr lang="zh-CN" altLang="en-US" sz="1600" b="0" dirty="0">
                            <a:latin typeface="Arial" panose="020B0604020202020204" pitchFamily="34" charset="0"/>
                            <a:cs typeface="Arial" panose="020B0604020202020204" pitchFamily="34" charset="0"/>
                          </a:endParaRPr>
                        </a:p>
                      </a:txBody>
                      <a:tcPr/>
                    </a:tc>
                    <a:tc>
                      <a:txBody>
                        <a:bodyPr/>
                        <a:lstStyle/>
                        <a:p>
                          <a:pPr algn="ctr"/>
                          <a:r>
                            <a:rPr lang="en-US" altLang="zh-CN" sz="1600" b="0" dirty="0">
                              <a:solidFill>
                                <a:srgbClr val="C00000"/>
                              </a:solidFill>
                              <a:latin typeface="Arial" panose="020B0604020202020204" pitchFamily="34" charset="0"/>
                              <a:cs typeface="Arial" panose="020B0604020202020204" pitchFamily="34" charset="0"/>
                            </a:rPr>
                            <a:t>3</a:t>
                          </a:r>
                          <a:endParaRPr lang="zh-CN" altLang="en-US" sz="1600" b="0" dirty="0">
                            <a:solidFill>
                              <a:srgbClr val="C00000"/>
                            </a:solidFill>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sz="1600" b="0" i="1" smtClean="0">
                                    <a:solidFill>
                                      <a:schemeClr val="tx1"/>
                                    </a:solidFill>
                                    <a:latin typeface="Cambria Math" panose="02040503050406030204" pitchFamily="18" charset="0"/>
                                    <a:cs typeface="Arial" panose="020B0604020202020204" pitchFamily="34" charset="0"/>
                                  </a:rPr>
                                  <m:t>𝑡</m:t>
                                </m:r>
                                <m:r>
                                  <a:rPr lang="en-US" altLang="zh-CN" sz="1600" b="0" i="1" smtClean="0">
                                    <a:solidFill>
                                      <a:schemeClr val="tx1"/>
                                    </a:solidFill>
                                    <a:latin typeface="Cambria Math" panose="02040503050406030204" pitchFamily="18" charset="0"/>
                                    <a:cs typeface="Arial" panose="020B0604020202020204" pitchFamily="34" charset="0"/>
                                  </a:rPr>
                                  <m:t>&lt;</m:t>
                                </m:r>
                                <m:d>
                                  <m:dPr>
                                    <m:ctrlPr>
                                      <a:rPr lang="en-US" altLang="zh-CN" sz="1600" b="0" i="1" smtClean="0">
                                        <a:solidFill>
                                          <a:schemeClr val="tx1"/>
                                        </a:solidFill>
                                        <a:latin typeface="Cambria Math" panose="02040503050406030204" pitchFamily="18" charset="0"/>
                                        <a:cs typeface="Arial" panose="020B0604020202020204" pitchFamily="34" charset="0"/>
                                      </a:rPr>
                                    </m:ctrlPr>
                                  </m:dPr>
                                  <m:e>
                                    <m:r>
                                      <a:rPr lang="en-US" altLang="zh-CN" sz="1600" b="0" i="1" smtClean="0">
                                        <a:solidFill>
                                          <a:schemeClr val="tx1"/>
                                        </a:solidFill>
                                        <a:latin typeface="Cambria Math" panose="02040503050406030204" pitchFamily="18" charset="0"/>
                                        <a:cs typeface="Arial" panose="020B0604020202020204" pitchFamily="34" charset="0"/>
                                      </a:rPr>
                                      <m:t>1−</m:t>
                                    </m:r>
                                    <m:r>
                                      <a:rPr lang="en-US" altLang="zh-CN" sz="1600" b="0" i="1" smtClean="0">
                                        <a:solidFill>
                                          <a:schemeClr val="tx1"/>
                                        </a:solidFill>
                                        <a:latin typeface="Cambria Math" panose="02040503050406030204" pitchFamily="18" charset="0"/>
                                        <a:cs typeface="Arial" panose="020B0604020202020204" pitchFamily="34" charset="0"/>
                                      </a:rPr>
                                      <m:t>𝜖</m:t>
                                    </m:r>
                                  </m:e>
                                </m:d>
                                <m:r>
                                  <a:rPr lang="en-US" altLang="zh-CN" sz="1600" b="0" i="1" smtClean="0">
                                    <a:solidFill>
                                      <a:schemeClr val="tx1"/>
                                    </a:solidFill>
                                    <a:latin typeface="Cambria Math" panose="02040503050406030204" pitchFamily="18" charset="0"/>
                                    <a:cs typeface="Arial" panose="020B0604020202020204" pitchFamily="34" charset="0"/>
                                  </a:rPr>
                                  <m:t>𝑛</m:t>
                                </m:r>
                              </m:oMath>
                            </m:oMathPara>
                          </a14:m>
                          <a:endParaRPr lang="zh-CN" altLang="en-US" sz="1600" b="0" dirty="0">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b="0" dirty="0">
                              <a:solidFill>
                                <a:schemeClr val="tx1"/>
                              </a:solidFill>
                              <a:latin typeface="Arial" panose="020B0604020202020204" pitchFamily="34" charset="0"/>
                              <a:cs typeface="Arial" panose="020B0604020202020204" pitchFamily="34" charset="0"/>
                            </a:rPr>
                            <a:t>Prep.</a:t>
                          </a:r>
                          <a:endParaRPr lang="zh-CN" altLang="en-US" sz="1600" b="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US" altLang="zh-CN" sz="1600" b="0" dirty="0">
                              <a:solidFill>
                                <a:schemeClr val="accent1"/>
                              </a:solidFill>
                              <a:latin typeface="Arial" panose="020B0604020202020204" pitchFamily="34" charset="0"/>
                              <a:cs typeface="Arial" panose="020B0604020202020204" pitchFamily="34" charset="0"/>
                            </a:rPr>
                            <a:t>Y</a:t>
                          </a:r>
                          <a:endParaRPr lang="zh-CN" altLang="en-US" sz="1600" b="0" dirty="0">
                            <a:solidFill>
                              <a:schemeClr val="accent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878061738"/>
                      </a:ext>
                    </a:extLst>
                  </a:tr>
                  <a:tr h="370840">
                    <a:tc>
                      <a:txBody>
                        <a:bodyPr/>
                        <a:lstStyle/>
                        <a:p>
                          <a:pPr algn="ctr"/>
                          <a:r>
                            <a:rPr lang="en-US" altLang="zh-CN" sz="1600" b="0" dirty="0">
                              <a:latin typeface="Arial" panose="020B0604020202020204" pitchFamily="34" charset="0"/>
                              <a:cs typeface="Arial" panose="020B0604020202020204" pitchFamily="34" charset="0"/>
                            </a:rPr>
                            <a:t>[ZZZR24]</a:t>
                          </a:r>
                          <a:endParaRPr lang="zh-CN" altLang="en-US" sz="1600" b="0" dirty="0">
                            <a:latin typeface="Arial" panose="020B0604020202020204" pitchFamily="34" charset="0"/>
                            <a:cs typeface="Arial" panose="020B0604020202020204" pitchFamily="34" charset="0"/>
                          </a:endParaRPr>
                        </a:p>
                      </a:txBody>
                      <a:tcPr/>
                    </a:tc>
                    <a:tc>
                      <a:txBody>
                        <a:bodyPr/>
                        <a:lstStyle/>
                        <a:p>
                          <a:pPr algn="ctr"/>
                          <a:r>
                            <a:rPr lang="en-US" altLang="zh-CN" sz="1600" b="0" dirty="0">
                              <a:latin typeface="Arial" panose="020B0604020202020204" pitchFamily="34" charset="0"/>
                              <a:cs typeface="Arial" panose="020B0604020202020204" pitchFamily="34" charset="0"/>
                            </a:rPr>
                            <a:t>SIF</a:t>
                          </a:r>
                          <a:endParaRPr lang="zh-CN" altLang="en-US" sz="1600" b="0" dirty="0">
                            <a:latin typeface="Arial" panose="020B0604020202020204" pitchFamily="34" charset="0"/>
                            <a:cs typeface="Arial" panose="020B0604020202020204" pitchFamily="34" charset="0"/>
                          </a:endParaRPr>
                        </a:p>
                      </a:txBody>
                      <a:tcPr/>
                    </a:tc>
                    <a:tc>
                      <a:txBody>
                        <a:bodyPr/>
                        <a:lstStyle/>
                        <a:p>
                          <a:pPr algn="ctr"/>
                          <a:r>
                            <a:rPr lang="en-US" altLang="zh-CN" sz="1600" b="0" dirty="0">
                              <a:solidFill>
                                <a:srgbClr val="C00000"/>
                              </a:solidFill>
                              <a:latin typeface="Arial" panose="020B0604020202020204" pitchFamily="34" charset="0"/>
                              <a:cs typeface="Arial" panose="020B0604020202020204" pitchFamily="34" charset="0"/>
                            </a:rPr>
                            <a:t>2</a:t>
                          </a:r>
                          <a:endParaRPr lang="zh-CN" altLang="en-US" sz="1600" b="0" dirty="0">
                            <a:solidFill>
                              <a:srgbClr val="C00000"/>
                            </a:solidFill>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sz="1600" b="0" i="1" smtClean="0">
                                    <a:solidFill>
                                      <a:schemeClr val="tx1"/>
                                    </a:solidFill>
                                    <a:latin typeface="Cambria Math" panose="02040503050406030204" pitchFamily="18" charset="0"/>
                                    <a:cs typeface="Arial" panose="020B0604020202020204" pitchFamily="34" charset="0"/>
                                  </a:rPr>
                                  <m:t>𝑡</m:t>
                                </m:r>
                                <m:r>
                                  <a:rPr lang="en-US" altLang="zh-CN" sz="1600" b="0" i="1" smtClean="0">
                                    <a:solidFill>
                                      <a:schemeClr val="tx1"/>
                                    </a:solidFill>
                                    <a:latin typeface="Cambria Math" panose="02040503050406030204" pitchFamily="18" charset="0"/>
                                    <a:cs typeface="Arial" panose="020B0604020202020204" pitchFamily="34" charset="0"/>
                                  </a:rPr>
                                  <m:t>&lt;</m:t>
                                </m:r>
                                <m:r>
                                  <a:rPr lang="en-US" altLang="zh-CN" sz="1600" b="0" i="1" smtClean="0">
                                    <a:solidFill>
                                      <a:schemeClr val="tx1"/>
                                    </a:solidFill>
                                    <a:latin typeface="Cambria Math" panose="02040503050406030204" pitchFamily="18" charset="0"/>
                                    <a:cs typeface="Arial" panose="020B0604020202020204" pitchFamily="34" charset="0"/>
                                  </a:rPr>
                                  <m:t>𝑛</m:t>
                                </m:r>
                              </m:oMath>
                            </m:oMathPara>
                          </a14:m>
                          <a:endParaRPr lang="zh-CN" altLang="en-US" sz="1600" b="0" dirty="0">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b="0" dirty="0">
                              <a:solidFill>
                                <a:schemeClr val="tx1"/>
                              </a:solidFill>
                              <a:latin typeface="Arial" panose="020B0604020202020204" pitchFamily="34" charset="0"/>
                              <a:cs typeface="Arial" panose="020B0604020202020204" pitchFamily="34" charset="0"/>
                            </a:rPr>
                            <a:t>Prep.</a:t>
                          </a:r>
                          <a:endParaRPr lang="zh-CN" altLang="en-US" sz="1600" b="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US" altLang="zh-CN" sz="1600" b="0" dirty="0">
                              <a:solidFill>
                                <a:schemeClr val="accent1"/>
                              </a:solidFill>
                              <a:latin typeface="Arial" panose="020B0604020202020204" pitchFamily="34" charset="0"/>
                              <a:cs typeface="Arial" panose="020B0604020202020204" pitchFamily="34" charset="0"/>
                            </a:rPr>
                            <a:t>Y</a:t>
                          </a:r>
                          <a:endParaRPr lang="zh-CN" altLang="en-US" sz="1600" b="0" dirty="0">
                            <a:solidFill>
                              <a:schemeClr val="accent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10502496"/>
                      </a:ext>
                    </a:extLst>
                  </a:tr>
                </a:tbl>
              </a:graphicData>
            </a:graphic>
          </p:graphicFrame>
        </mc:Choice>
        <mc:Fallback xmlns="">
          <p:graphicFrame>
            <p:nvGraphicFramePr>
              <p:cNvPr id="23" name="表格 2">
                <a:extLst>
                  <a:ext uri="{FF2B5EF4-FFF2-40B4-BE49-F238E27FC236}">
                    <a16:creationId xmlns:a16="http://schemas.microsoft.com/office/drawing/2014/main" id="{375A2187-4F2A-8B40-8B3C-F4CBE88BB937}"/>
                  </a:ext>
                </a:extLst>
              </p:cNvPr>
              <p:cNvGraphicFramePr>
                <a:graphicFrameLocks noGrp="1"/>
              </p:cNvGraphicFramePr>
              <p:nvPr>
                <p:extLst>
                  <p:ext uri="{D42A27DB-BD31-4B8C-83A1-F6EECF244321}">
                    <p14:modId xmlns:p14="http://schemas.microsoft.com/office/powerpoint/2010/main" val="1540446546"/>
                  </p:ext>
                </p:extLst>
              </p:nvPr>
            </p:nvGraphicFramePr>
            <p:xfrm>
              <a:off x="588012" y="915042"/>
              <a:ext cx="9079178" cy="2804160"/>
            </p:xfrm>
            <a:graphic>
              <a:graphicData uri="http://schemas.openxmlformats.org/drawingml/2006/table">
                <a:tbl>
                  <a:tblPr firstRow="1">
                    <a:tableStyleId>{3B4B98B0-60AC-42C2-AFA5-B58CD77FA1E5}</a:tableStyleId>
                  </a:tblPr>
                  <a:tblGrid>
                    <a:gridCol w="1169894">
                      <a:extLst>
                        <a:ext uri="{9D8B030D-6E8A-4147-A177-3AD203B41FA5}">
                          <a16:colId xmlns:a16="http://schemas.microsoft.com/office/drawing/2014/main" val="445368523"/>
                        </a:ext>
                      </a:extLst>
                    </a:gridCol>
                    <a:gridCol w="995082">
                      <a:extLst>
                        <a:ext uri="{9D8B030D-6E8A-4147-A177-3AD203B41FA5}">
                          <a16:colId xmlns:a16="http://schemas.microsoft.com/office/drawing/2014/main" val="177454663"/>
                        </a:ext>
                      </a:extLst>
                    </a:gridCol>
                    <a:gridCol w="1566583">
                      <a:extLst>
                        <a:ext uri="{9D8B030D-6E8A-4147-A177-3AD203B41FA5}">
                          <a16:colId xmlns:a16="http://schemas.microsoft.com/office/drawing/2014/main" val="1914294059"/>
                        </a:ext>
                      </a:extLst>
                    </a:gridCol>
                    <a:gridCol w="1813255">
                      <a:extLst>
                        <a:ext uri="{9D8B030D-6E8A-4147-A177-3AD203B41FA5}">
                          <a16:colId xmlns:a16="http://schemas.microsoft.com/office/drawing/2014/main" val="3749432849"/>
                        </a:ext>
                      </a:extLst>
                    </a:gridCol>
                    <a:gridCol w="1745906">
                      <a:extLst>
                        <a:ext uri="{9D8B030D-6E8A-4147-A177-3AD203B41FA5}">
                          <a16:colId xmlns:a16="http://schemas.microsoft.com/office/drawing/2014/main" val="672792704"/>
                        </a:ext>
                      </a:extLst>
                    </a:gridCol>
                    <a:gridCol w="1788458">
                      <a:extLst>
                        <a:ext uri="{9D8B030D-6E8A-4147-A177-3AD203B41FA5}">
                          <a16:colId xmlns:a16="http://schemas.microsoft.com/office/drawing/2014/main" val="764286558"/>
                        </a:ext>
                      </a:extLst>
                    </a:gridCol>
                  </a:tblGrid>
                  <a:tr h="579120">
                    <a:tc>
                      <a:txBody>
                        <a:bodyPr/>
                        <a:lstStyle/>
                        <a:p>
                          <a:pPr algn="ctr"/>
                          <a:r>
                            <a:rPr lang="en-US" altLang="zh-CN" sz="1600" b="0" dirty="0">
                              <a:latin typeface="Arial" panose="020B0604020202020204" pitchFamily="34" charset="0"/>
                              <a:cs typeface="Arial" panose="020B0604020202020204" pitchFamily="34" charset="0"/>
                            </a:rPr>
                            <a:t>Protocol</a:t>
                          </a:r>
                          <a:endParaRPr lang="zh-CN" altLang="en-US" sz="1600" b="0" dirty="0">
                            <a:latin typeface="Arial" panose="020B0604020202020204" pitchFamily="34" charset="0"/>
                            <a:cs typeface="Arial" panose="020B0604020202020204" pitchFamily="34" charset="0"/>
                          </a:endParaRPr>
                        </a:p>
                      </a:txBody>
                      <a:tcPr/>
                    </a:tc>
                    <a:tc>
                      <a:txBody>
                        <a:bodyPr/>
                        <a:lstStyle/>
                        <a:p>
                          <a:pPr algn="ctr"/>
                          <a:r>
                            <a:rPr lang="en-US" altLang="zh-CN" sz="1600" b="0" dirty="0">
                              <a:latin typeface="Arial" panose="020B0604020202020204" pitchFamily="34" charset="0"/>
                              <a:cs typeface="Arial" panose="020B0604020202020204" pitchFamily="34" charset="0"/>
                            </a:rPr>
                            <a:t>Primitive</a:t>
                          </a:r>
                          <a:endParaRPr lang="zh-CN" altLang="en-US" sz="1600" b="0" dirty="0">
                            <a:latin typeface="Arial" panose="020B0604020202020204" pitchFamily="34" charset="0"/>
                            <a:cs typeface="Arial" panose="020B0604020202020204" pitchFamily="34" charset="0"/>
                          </a:endParaRPr>
                        </a:p>
                      </a:txBody>
                      <a:tcPr/>
                    </a:tc>
                    <a:tc>
                      <a:txBody>
                        <a:bodyPr/>
                        <a:lstStyle/>
                        <a:p>
                          <a:pPr algn="ctr"/>
                          <a:r>
                            <a:rPr lang="en-US" altLang="zh-CN" sz="1600" b="0" dirty="0">
                              <a:latin typeface="Arial" panose="020B0604020202020204" pitchFamily="34" charset="0"/>
                              <a:cs typeface="Arial" panose="020B0604020202020204" pitchFamily="34" charset="0"/>
                            </a:rPr>
                            <a:t>#Round </a:t>
                          </a:r>
                        </a:p>
                        <a:p>
                          <a:pPr algn="ctr"/>
                          <a:r>
                            <a:rPr lang="en-US" altLang="zh-CN" sz="1600" b="0" dirty="0">
                              <a:latin typeface="Arial" panose="020B0604020202020204" pitchFamily="34" charset="0"/>
                              <a:cs typeface="Arial" panose="020B0604020202020204" pitchFamily="34" charset="0"/>
                            </a:rPr>
                            <a:t>for Online</a:t>
                          </a:r>
                          <a:endParaRPr lang="zh-CN" altLang="en-US" sz="1600" b="0" dirty="0">
                            <a:latin typeface="Arial" panose="020B0604020202020204" pitchFamily="34" charset="0"/>
                            <a:cs typeface="Arial" panose="020B0604020202020204" pitchFamily="34" charset="0"/>
                          </a:endParaRPr>
                        </a:p>
                      </a:txBody>
                      <a:tcPr/>
                    </a:tc>
                    <a:tc>
                      <a:txBody>
                        <a:bodyPr/>
                        <a:lstStyle/>
                        <a:p>
                          <a:pPr algn="ctr"/>
                          <a:r>
                            <a:rPr lang="en-US" altLang="zh-CN" sz="1600" b="0" dirty="0">
                              <a:latin typeface="Arial" panose="020B0604020202020204" pitchFamily="34" charset="0"/>
                              <a:cs typeface="Arial" panose="020B0604020202020204" pitchFamily="34" charset="0"/>
                            </a:rPr>
                            <a:t>Corruption Threshold</a:t>
                          </a:r>
                          <a:endParaRPr lang="zh-CN" altLang="en-US" sz="1600" b="0" dirty="0">
                            <a:latin typeface="Arial" panose="020B0604020202020204" pitchFamily="34" charset="0"/>
                            <a:cs typeface="Arial" panose="020B0604020202020204" pitchFamily="34" charset="0"/>
                          </a:endParaRPr>
                        </a:p>
                      </a:txBody>
                      <a:tcPr/>
                    </a:tc>
                    <a:tc>
                      <a:txBody>
                        <a:bodyPr/>
                        <a:lstStyle/>
                        <a:p>
                          <a:pPr algn="ctr"/>
                          <a:r>
                            <a:rPr lang="en-US" altLang="zh-CN" sz="1600" b="0" dirty="0">
                              <a:latin typeface="Arial" panose="020B0604020202020204" pitchFamily="34" charset="0"/>
                              <a:cs typeface="Arial" panose="020B0604020202020204" pitchFamily="34" charset="0"/>
                            </a:rPr>
                            <a:t>Setup</a:t>
                          </a:r>
                        </a:p>
                        <a:p>
                          <a:pPr algn="ctr"/>
                          <a:r>
                            <a:rPr lang="en-US" altLang="zh-CN" sz="1600" b="0" dirty="0">
                              <a:latin typeface="Arial" panose="020B0604020202020204" pitchFamily="34" charset="0"/>
                              <a:cs typeface="Arial" panose="020B0604020202020204" pitchFamily="34" charset="0"/>
                            </a:rPr>
                            <a:t>Assumption</a:t>
                          </a:r>
                          <a:endParaRPr lang="zh-CN" altLang="en-US" sz="1600" b="0" dirty="0">
                            <a:latin typeface="Arial" panose="020B0604020202020204" pitchFamily="34" charset="0"/>
                            <a:cs typeface="Arial" panose="020B0604020202020204" pitchFamily="34" charset="0"/>
                          </a:endParaRPr>
                        </a:p>
                      </a:txBody>
                      <a:tcPr/>
                    </a:tc>
                    <a:tc>
                      <a:txBody>
                        <a:bodyPr/>
                        <a:lstStyle/>
                        <a:p>
                          <a:pPr algn="ctr"/>
                          <a:r>
                            <a:rPr lang="en-US" altLang="zh-CN" sz="1600" b="0" dirty="0">
                              <a:latin typeface="Arial" panose="020B0604020202020204" pitchFamily="34" charset="0"/>
                              <a:cs typeface="Arial" panose="020B0604020202020204" pitchFamily="34" charset="0"/>
                            </a:rPr>
                            <a:t>Practical</a:t>
                          </a:r>
                        </a:p>
                        <a:p>
                          <a:pPr algn="ctr"/>
                          <a:r>
                            <a:rPr lang="en-US" altLang="zh-CN" sz="1600" b="0" dirty="0">
                              <a:latin typeface="Arial" panose="020B0604020202020204" pitchFamily="34" charset="0"/>
                              <a:cs typeface="Arial" panose="020B0604020202020204" pitchFamily="34" charset="0"/>
                            </a:rPr>
                            <a:t>Efficiency?</a:t>
                          </a:r>
                          <a:endParaRPr lang="zh-CN" altLang="en-US" sz="16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234709330"/>
                      </a:ext>
                    </a:extLst>
                  </a:tr>
                  <a:tr h="370840">
                    <a:tc>
                      <a:txBody>
                        <a:bodyPr/>
                        <a:lstStyle/>
                        <a:p>
                          <a:pPr algn="ctr"/>
                          <a:r>
                            <a:rPr lang="en-US" altLang="zh-CN" sz="1600" b="0" dirty="0">
                              <a:latin typeface="Arial" panose="020B0604020202020204" pitchFamily="34" charset="0"/>
                              <a:cs typeface="Arial" panose="020B0604020202020204" pitchFamily="34" charset="0"/>
                            </a:rPr>
                            <a:t>[LMs05]</a:t>
                          </a:r>
                          <a:endParaRPr lang="zh-CN" altLang="en-US" sz="1600" b="0" dirty="0">
                            <a:latin typeface="Arial" panose="020B0604020202020204" pitchFamily="34" charset="0"/>
                            <a:cs typeface="Arial" panose="020B0604020202020204" pitchFamily="34" charset="0"/>
                          </a:endParaRPr>
                        </a:p>
                      </a:txBody>
                      <a:tcPr/>
                    </a:tc>
                    <a:tc>
                      <a:txBody>
                        <a:bodyPr/>
                        <a:lstStyle/>
                        <a:p>
                          <a:pPr algn="ctr"/>
                          <a:r>
                            <a:rPr lang="en-US" altLang="zh-CN" sz="1600" b="0" dirty="0">
                              <a:latin typeface="Arial" panose="020B0604020202020204" pitchFamily="34" charset="0"/>
                              <a:cs typeface="Arial" panose="020B0604020202020204" pitchFamily="34" charset="0"/>
                            </a:rPr>
                            <a:t>MVZK</a:t>
                          </a:r>
                          <a:endParaRPr lang="zh-CN" altLang="en-US" sz="1600" b="0" dirty="0">
                            <a:latin typeface="Arial" panose="020B0604020202020204" pitchFamily="34" charset="0"/>
                            <a:cs typeface="Arial" panose="020B0604020202020204" pitchFamily="34" charset="0"/>
                          </a:endParaRPr>
                        </a:p>
                      </a:txBody>
                      <a:tcPr/>
                    </a:tc>
                    <a:tc>
                      <a:txBody>
                        <a:bodyPr/>
                        <a:lstStyle/>
                        <a:p>
                          <a:pPr algn="ctr"/>
                          <a:r>
                            <a:rPr lang="en-US" altLang="zh-CN" sz="1600" b="0" dirty="0">
                              <a:solidFill>
                                <a:schemeClr val="accent1"/>
                              </a:solidFill>
                              <a:latin typeface="Arial" panose="020B0604020202020204" pitchFamily="34" charset="0"/>
                              <a:cs typeface="Arial" panose="020B0604020202020204" pitchFamily="34" charset="0"/>
                            </a:rPr>
                            <a:t>1</a:t>
                          </a:r>
                          <a:endParaRPr lang="zh-CN" altLang="en-US" sz="1600" b="0" dirty="0">
                            <a:solidFill>
                              <a:schemeClr val="accent1"/>
                            </a:solidFill>
                            <a:latin typeface="Arial" panose="020B0604020202020204" pitchFamily="34" charset="0"/>
                            <a:cs typeface="Arial" panose="020B0604020202020204" pitchFamily="34" charset="0"/>
                          </a:endParaRPr>
                        </a:p>
                      </a:txBody>
                      <a:tcPr/>
                    </a:tc>
                    <a:tc>
                      <a:txBody>
                        <a:bodyPr/>
                        <a:lstStyle/>
                        <a:p>
                          <a:endParaRPr lang="zh-CN"/>
                        </a:p>
                      </a:txBody>
                      <a:tcPr>
                        <a:blipFill>
                          <a:blip r:embed="rId3"/>
                          <a:stretch>
                            <a:fillRect l="-205594" t="-165517" r="-195105" b="-520690"/>
                          </a:stretch>
                        </a:blipFill>
                      </a:tcPr>
                    </a:tc>
                    <a:tc>
                      <a:txBody>
                        <a:bodyPr/>
                        <a:lstStyle/>
                        <a:p>
                          <a:pPr algn="ctr"/>
                          <a:r>
                            <a:rPr lang="en-US" altLang="zh-CN" sz="1600" b="0" dirty="0">
                              <a:solidFill>
                                <a:schemeClr val="tx1"/>
                              </a:solidFill>
                              <a:latin typeface="Arial" panose="020B0604020202020204" pitchFamily="34" charset="0"/>
                              <a:cs typeface="Arial" panose="020B0604020202020204" pitchFamily="34" charset="0"/>
                            </a:rPr>
                            <a:t>Prep.</a:t>
                          </a:r>
                          <a:endParaRPr lang="zh-CN" altLang="en-US" sz="1600" b="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US" altLang="zh-CN" sz="1600" b="0" dirty="0">
                              <a:solidFill>
                                <a:srgbClr val="C00000"/>
                              </a:solidFill>
                              <a:latin typeface="Arial" panose="020B0604020202020204" pitchFamily="34" charset="0"/>
                              <a:cs typeface="Arial" panose="020B0604020202020204" pitchFamily="34" charset="0"/>
                            </a:rPr>
                            <a:t>N</a:t>
                          </a:r>
                          <a:endParaRPr lang="zh-CN" altLang="en-US" sz="1600" b="0" dirty="0">
                            <a:solidFill>
                              <a:srgbClr val="C0000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66168325"/>
                      </a:ext>
                    </a:extLst>
                  </a:tr>
                  <a:tr h="370840">
                    <a:tc>
                      <a:txBody>
                        <a:bodyPr/>
                        <a:lstStyle/>
                        <a:p>
                          <a:pPr algn="ctr"/>
                          <a:r>
                            <a:rPr lang="en-US" altLang="zh-CN" sz="1600" b="0" dirty="0">
                              <a:latin typeface="Arial" panose="020B0604020202020204" pitchFamily="34" charset="0"/>
                              <a:cs typeface="Arial" panose="020B0604020202020204" pitchFamily="34" charset="0"/>
                            </a:rPr>
                            <a:t>[AKP22]</a:t>
                          </a:r>
                          <a:endParaRPr lang="zh-CN" altLang="en-US" sz="1600" b="0" dirty="0">
                            <a:latin typeface="Arial" panose="020B0604020202020204" pitchFamily="34" charset="0"/>
                            <a:cs typeface="Arial" panose="020B0604020202020204" pitchFamily="34" charset="0"/>
                          </a:endParaRPr>
                        </a:p>
                      </a:txBody>
                      <a:tcPr/>
                    </a:tc>
                    <a:tc>
                      <a:txBody>
                        <a:bodyPr/>
                        <a:lstStyle/>
                        <a:p>
                          <a:pPr algn="ctr"/>
                          <a:r>
                            <a:rPr lang="en-US" altLang="zh-CN" sz="1600" b="0" dirty="0">
                              <a:latin typeface="Arial" panose="020B0604020202020204" pitchFamily="34" charset="0"/>
                              <a:cs typeface="Arial" panose="020B0604020202020204" pitchFamily="34" charset="0"/>
                            </a:rPr>
                            <a:t>SIF</a:t>
                          </a:r>
                          <a:endParaRPr lang="zh-CN" altLang="en-US" sz="1600" b="0" dirty="0">
                            <a:latin typeface="Arial" panose="020B0604020202020204" pitchFamily="34" charset="0"/>
                            <a:cs typeface="Arial" panose="020B0604020202020204" pitchFamily="34" charset="0"/>
                          </a:endParaRPr>
                        </a:p>
                      </a:txBody>
                      <a:tcPr/>
                    </a:tc>
                    <a:tc>
                      <a:txBody>
                        <a:bodyPr/>
                        <a:lstStyle/>
                        <a:p>
                          <a:pPr algn="ctr"/>
                          <a:r>
                            <a:rPr lang="en-US" altLang="zh-CN" sz="1600" b="0" dirty="0">
                              <a:solidFill>
                                <a:schemeClr val="accent1"/>
                              </a:solidFill>
                              <a:latin typeface="Arial" panose="020B0604020202020204" pitchFamily="34" charset="0"/>
                              <a:cs typeface="Arial" panose="020B0604020202020204" pitchFamily="34" charset="0"/>
                            </a:rPr>
                            <a:t>1</a:t>
                          </a:r>
                          <a:endParaRPr lang="zh-CN" altLang="en-US" sz="1600" b="0" dirty="0">
                            <a:solidFill>
                              <a:schemeClr val="accent1"/>
                            </a:solidFill>
                            <a:latin typeface="Arial" panose="020B0604020202020204" pitchFamily="34" charset="0"/>
                            <a:cs typeface="Arial" panose="020B0604020202020204" pitchFamily="34" charset="0"/>
                          </a:endParaRPr>
                        </a:p>
                      </a:txBody>
                      <a:tcPr/>
                    </a:tc>
                    <a:tc>
                      <a:txBody>
                        <a:bodyPr/>
                        <a:lstStyle/>
                        <a:p>
                          <a:endParaRPr lang="zh-CN"/>
                        </a:p>
                      </a:txBody>
                      <a:tcPr>
                        <a:blipFill>
                          <a:blip r:embed="rId3"/>
                          <a:stretch>
                            <a:fillRect l="-205594" t="-265517" r="-195105" b="-420690"/>
                          </a:stretch>
                        </a:blipFill>
                      </a:tcPr>
                    </a:tc>
                    <a:tc>
                      <a:txBody>
                        <a:bodyPr/>
                        <a:lstStyle/>
                        <a:p>
                          <a:pPr algn="ctr"/>
                          <a:r>
                            <a:rPr lang="en-US" altLang="zh-CN" sz="1600" b="0" dirty="0">
                              <a:latin typeface="Arial" panose="020B0604020202020204" pitchFamily="34" charset="0"/>
                              <a:cs typeface="Arial" panose="020B0604020202020204" pitchFamily="34" charset="0"/>
                            </a:rPr>
                            <a:t>Prep.</a:t>
                          </a:r>
                          <a:endParaRPr lang="zh-CN" altLang="en-US" sz="1600" b="0" dirty="0">
                            <a:latin typeface="Arial" panose="020B0604020202020204" pitchFamily="34" charset="0"/>
                            <a:cs typeface="Arial" panose="020B0604020202020204" pitchFamily="34" charset="0"/>
                          </a:endParaRPr>
                        </a:p>
                      </a:txBody>
                      <a:tcPr/>
                    </a:tc>
                    <a:tc>
                      <a:txBody>
                        <a:bodyPr/>
                        <a:lstStyle/>
                        <a:p>
                          <a:pPr algn="ctr"/>
                          <a:r>
                            <a:rPr lang="en-US" altLang="zh-CN" sz="1600" b="0" dirty="0">
                              <a:solidFill>
                                <a:srgbClr val="C00000"/>
                              </a:solidFill>
                              <a:latin typeface="Arial" panose="020B0604020202020204" pitchFamily="34" charset="0"/>
                              <a:cs typeface="Arial" panose="020B0604020202020204" pitchFamily="34" charset="0"/>
                            </a:rPr>
                            <a:t>N</a:t>
                          </a:r>
                          <a:endParaRPr lang="zh-CN" altLang="en-US" sz="1600" b="0" dirty="0">
                            <a:solidFill>
                              <a:srgbClr val="C0000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66652541"/>
                      </a:ext>
                    </a:extLst>
                  </a:tr>
                  <a:tr h="370840">
                    <a:tc>
                      <a:txBody>
                        <a:bodyPr/>
                        <a:lstStyle/>
                        <a:p>
                          <a:pPr algn="ctr"/>
                          <a:r>
                            <a:rPr lang="en-US" altLang="zh-CN" sz="1600" b="0" dirty="0">
                              <a:latin typeface="Arial" panose="020B0604020202020204" pitchFamily="34" charset="0"/>
                              <a:cs typeface="Arial" panose="020B0604020202020204" pitchFamily="34" charset="0"/>
                            </a:rPr>
                            <a:t>[YW22]</a:t>
                          </a:r>
                          <a:endParaRPr lang="zh-CN" altLang="en-US" sz="1600" b="0" dirty="0">
                            <a:latin typeface="Arial" panose="020B0604020202020204" pitchFamily="34" charset="0"/>
                            <a:cs typeface="Arial" panose="020B0604020202020204" pitchFamily="34" charset="0"/>
                          </a:endParaRPr>
                        </a:p>
                      </a:txBody>
                      <a:tcPr/>
                    </a:tc>
                    <a:tc>
                      <a:txBody>
                        <a:bodyPr/>
                        <a:lstStyle/>
                        <a:p>
                          <a:pPr algn="ctr"/>
                          <a:r>
                            <a:rPr lang="en-US" altLang="zh-CN" sz="1600" b="0" dirty="0">
                              <a:latin typeface="Arial" panose="020B0604020202020204" pitchFamily="34" charset="0"/>
                              <a:cs typeface="Arial" panose="020B0604020202020204" pitchFamily="34" charset="0"/>
                            </a:rPr>
                            <a:t>MVZK</a:t>
                          </a:r>
                          <a:endParaRPr lang="zh-CN" altLang="en-US" sz="1600" b="0" dirty="0">
                            <a:latin typeface="Arial" panose="020B0604020202020204" pitchFamily="34" charset="0"/>
                            <a:cs typeface="Arial" panose="020B0604020202020204" pitchFamily="34" charset="0"/>
                          </a:endParaRPr>
                        </a:p>
                      </a:txBody>
                      <a:tcPr/>
                    </a:tc>
                    <a:tc>
                      <a:txBody>
                        <a:bodyPr/>
                        <a:lstStyle/>
                        <a:p>
                          <a:pPr algn="ctr"/>
                          <a:r>
                            <a:rPr lang="en-US" altLang="zh-CN" sz="1600" b="0" dirty="0">
                              <a:solidFill>
                                <a:srgbClr val="C00000"/>
                              </a:solidFill>
                              <a:latin typeface="Arial" panose="020B0604020202020204" pitchFamily="34" charset="0"/>
                              <a:cs typeface="Arial" panose="020B0604020202020204" pitchFamily="34" charset="0"/>
                            </a:rPr>
                            <a:t>2</a:t>
                          </a:r>
                          <a:endParaRPr lang="zh-CN" altLang="en-US" sz="1600" b="0" dirty="0">
                            <a:solidFill>
                              <a:srgbClr val="C00000"/>
                            </a:solidFill>
                            <a:latin typeface="Arial" panose="020B0604020202020204" pitchFamily="34" charset="0"/>
                            <a:cs typeface="Arial" panose="020B0604020202020204" pitchFamily="34" charset="0"/>
                          </a:endParaRPr>
                        </a:p>
                      </a:txBody>
                      <a:tcPr/>
                    </a:tc>
                    <a:tc>
                      <a:txBody>
                        <a:bodyPr/>
                        <a:lstStyle/>
                        <a:p>
                          <a:endParaRPr lang="zh-CN"/>
                        </a:p>
                      </a:txBody>
                      <a:tcPr>
                        <a:blipFill>
                          <a:blip r:embed="rId3"/>
                          <a:stretch>
                            <a:fillRect l="-205594" t="-365517" r="-195105" b="-320690"/>
                          </a:stretch>
                        </a:blipFill>
                      </a:tcPr>
                    </a:tc>
                    <a:tc>
                      <a:txBody>
                        <a:bodyPr/>
                        <a:lstStyle/>
                        <a:p>
                          <a:pPr algn="ctr"/>
                          <a:r>
                            <a:rPr lang="en-US" altLang="zh-CN" sz="1600" b="0" dirty="0">
                              <a:solidFill>
                                <a:schemeClr val="tx1"/>
                              </a:solidFill>
                              <a:latin typeface="Arial" panose="020B0604020202020204" pitchFamily="34" charset="0"/>
                              <a:cs typeface="Arial" panose="020B0604020202020204" pitchFamily="34" charset="0"/>
                            </a:rPr>
                            <a:t>RO</a:t>
                          </a:r>
                          <a:endParaRPr lang="zh-CN" altLang="en-US" sz="1600" b="1" dirty="0">
                            <a:solidFill>
                              <a:schemeClr val="accent5"/>
                            </a:solidFill>
                            <a:latin typeface="Arial" panose="020B0604020202020204" pitchFamily="34" charset="0"/>
                            <a:cs typeface="Arial" panose="020B0604020202020204" pitchFamily="34" charset="0"/>
                          </a:endParaRPr>
                        </a:p>
                      </a:txBody>
                      <a:tcPr/>
                    </a:tc>
                    <a:tc>
                      <a:txBody>
                        <a:bodyPr/>
                        <a:lstStyle/>
                        <a:p>
                          <a:pPr algn="ctr"/>
                          <a:r>
                            <a:rPr lang="en-US" altLang="zh-CN" sz="1600" b="0" dirty="0">
                              <a:solidFill>
                                <a:schemeClr val="accent1"/>
                              </a:solidFill>
                              <a:latin typeface="Arial" panose="020B0604020202020204" pitchFamily="34" charset="0"/>
                              <a:cs typeface="Arial" panose="020B0604020202020204" pitchFamily="34" charset="0"/>
                            </a:rPr>
                            <a:t>Y</a:t>
                          </a:r>
                          <a:endParaRPr lang="zh-CN" altLang="en-US" sz="1600" b="0" baseline="30000" dirty="0">
                            <a:solidFill>
                              <a:schemeClr val="accent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035047055"/>
                      </a:ext>
                    </a:extLst>
                  </a:tr>
                  <a:tr h="370840">
                    <a:tc>
                      <a:txBody>
                        <a:bodyPr/>
                        <a:lstStyle/>
                        <a:p>
                          <a:pPr algn="ctr"/>
                          <a:r>
                            <a:rPr lang="en-US" altLang="zh-CN" sz="1600" b="0" dirty="0">
                              <a:latin typeface="Arial" panose="020B0604020202020204" pitchFamily="34" charset="0"/>
                              <a:cs typeface="Arial" panose="020B0604020202020204" pitchFamily="34" charset="0"/>
                            </a:rPr>
                            <a:t>[BJOSS22]</a:t>
                          </a:r>
                          <a:endParaRPr lang="zh-CN" altLang="en-US" sz="1600" b="0" dirty="0">
                            <a:latin typeface="Arial" panose="020B0604020202020204" pitchFamily="34" charset="0"/>
                            <a:cs typeface="Arial" panose="020B0604020202020204" pitchFamily="34" charset="0"/>
                          </a:endParaRPr>
                        </a:p>
                      </a:txBody>
                      <a:tcPr/>
                    </a:tc>
                    <a:tc>
                      <a:txBody>
                        <a:bodyPr/>
                        <a:lstStyle/>
                        <a:p>
                          <a:pPr algn="ctr"/>
                          <a:r>
                            <a:rPr lang="en-US" altLang="zh-CN" sz="1600" b="0" dirty="0">
                              <a:latin typeface="Arial" panose="020B0604020202020204" pitchFamily="34" charset="0"/>
                              <a:cs typeface="Arial" panose="020B0604020202020204" pitchFamily="34" charset="0"/>
                            </a:rPr>
                            <a:t>MVZK</a:t>
                          </a:r>
                          <a:endParaRPr lang="zh-CN" altLang="en-US" sz="1600" b="0" dirty="0">
                            <a:latin typeface="Arial" panose="020B0604020202020204" pitchFamily="34" charset="0"/>
                            <a:cs typeface="Arial" panose="020B0604020202020204" pitchFamily="34" charset="0"/>
                          </a:endParaRPr>
                        </a:p>
                      </a:txBody>
                      <a:tcPr/>
                    </a:tc>
                    <a:tc>
                      <a:txBody>
                        <a:bodyPr/>
                        <a:lstStyle/>
                        <a:p>
                          <a:pPr algn="ctr"/>
                          <a:r>
                            <a:rPr lang="en-US" altLang="zh-CN" sz="1600" b="0" dirty="0">
                              <a:solidFill>
                                <a:srgbClr val="C00000"/>
                              </a:solidFill>
                              <a:latin typeface="Arial" panose="020B0604020202020204" pitchFamily="34" charset="0"/>
                              <a:cs typeface="Arial" panose="020B0604020202020204" pitchFamily="34" charset="0"/>
                            </a:rPr>
                            <a:t>2</a:t>
                          </a:r>
                          <a:endParaRPr lang="zh-CN" altLang="en-US" sz="1600" b="0" dirty="0">
                            <a:solidFill>
                              <a:srgbClr val="C00000"/>
                            </a:solidFill>
                            <a:latin typeface="Arial" panose="020B0604020202020204" pitchFamily="34" charset="0"/>
                            <a:cs typeface="Arial" panose="020B0604020202020204" pitchFamily="34" charset="0"/>
                          </a:endParaRPr>
                        </a:p>
                      </a:txBody>
                      <a:tcPr/>
                    </a:tc>
                    <a:tc>
                      <a:txBody>
                        <a:bodyPr/>
                        <a:lstStyle/>
                        <a:p>
                          <a:endParaRPr lang="zh-CN"/>
                        </a:p>
                      </a:txBody>
                      <a:tcPr>
                        <a:blipFill>
                          <a:blip r:embed="rId3"/>
                          <a:stretch>
                            <a:fillRect l="-205594" t="-450000" r="-195105" b="-210000"/>
                          </a:stretch>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b="0" dirty="0" err="1">
                              <a:solidFill>
                                <a:schemeClr val="tx1"/>
                              </a:solidFill>
                              <a:latin typeface="Arial" panose="020B0604020202020204" pitchFamily="34" charset="0"/>
                              <a:cs typeface="Arial" panose="020B0604020202020204" pitchFamily="34" charset="0"/>
                            </a:rPr>
                            <a:t>Prep.+RO</a:t>
                          </a:r>
                          <a:endParaRPr lang="zh-CN" altLang="en-US" sz="1600" b="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US" altLang="zh-CN" sz="1600" b="0" dirty="0">
                              <a:solidFill>
                                <a:schemeClr val="accent1"/>
                              </a:solidFill>
                              <a:latin typeface="Arial" panose="020B0604020202020204" pitchFamily="34" charset="0"/>
                              <a:cs typeface="Arial" panose="020B0604020202020204" pitchFamily="34" charset="0"/>
                            </a:rPr>
                            <a:t>Y</a:t>
                          </a:r>
                          <a:endParaRPr lang="zh-CN" altLang="en-US" sz="1600" b="0" dirty="0">
                            <a:solidFill>
                              <a:schemeClr val="accent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029307281"/>
                      </a:ext>
                    </a:extLst>
                  </a:tr>
                  <a:tr h="370840">
                    <a:tc>
                      <a:txBody>
                        <a:bodyPr/>
                        <a:lstStyle/>
                        <a:p>
                          <a:pPr algn="ctr"/>
                          <a:r>
                            <a:rPr lang="en-US" altLang="zh-CN" sz="1600" b="0" dirty="0">
                              <a:latin typeface="Arial" panose="020B0604020202020204" pitchFamily="34" charset="0"/>
                              <a:cs typeface="Arial" panose="020B0604020202020204" pitchFamily="34" charset="0"/>
                            </a:rPr>
                            <a:t>[EPSW24]</a:t>
                          </a:r>
                          <a:endParaRPr lang="zh-CN" altLang="en-US" sz="1600" b="0" dirty="0">
                            <a:latin typeface="Arial" panose="020B0604020202020204" pitchFamily="34" charset="0"/>
                            <a:cs typeface="Arial" panose="020B0604020202020204" pitchFamily="34" charset="0"/>
                          </a:endParaRPr>
                        </a:p>
                      </a:txBody>
                      <a:tcPr/>
                    </a:tc>
                    <a:tc>
                      <a:txBody>
                        <a:bodyPr/>
                        <a:lstStyle/>
                        <a:p>
                          <a:pPr algn="ctr"/>
                          <a:r>
                            <a:rPr lang="en-US" altLang="zh-CN" sz="1600" b="0" dirty="0">
                              <a:latin typeface="Arial" panose="020B0604020202020204" pitchFamily="34" charset="0"/>
                              <a:cs typeface="Arial" panose="020B0604020202020204" pitchFamily="34" charset="0"/>
                            </a:rPr>
                            <a:t>MVZK</a:t>
                          </a:r>
                          <a:endParaRPr lang="zh-CN" altLang="en-US" sz="1600" b="0" dirty="0">
                            <a:latin typeface="Arial" panose="020B0604020202020204" pitchFamily="34" charset="0"/>
                            <a:cs typeface="Arial" panose="020B0604020202020204" pitchFamily="34" charset="0"/>
                          </a:endParaRPr>
                        </a:p>
                      </a:txBody>
                      <a:tcPr/>
                    </a:tc>
                    <a:tc>
                      <a:txBody>
                        <a:bodyPr/>
                        <a:lstStyle/>
                        <a:p>
                          <a:pPr algn="ctr"/>
                          <a:r>
                            <a:rPr lang="en-US" altLang="zh-CN" sz="1600" b="0" dirty="0">
                              <a:solidFill>
                                <a:srgbClr val="C00000"/>
                              </a:solidFill>
                              <a:latin typeface="Arial" panose="020B0604020202020204" pitchFamily="34" charset="0"/>
                              <a:cs typeface="Arial" panose="020B0604020202020204" pitchFamily="34" charset="0"/>
                            </a:rPr>
                            <a:t>3</a:t>
                          </a:r>
                          <a:endParaRPr lang="zh-CN" altLang="en-US" sz="1600" b="0" dirty="0">
                            <a:solidFill>
                              <a:srgbClr val="C00000"/>
                            </a:solidFill>
                            <a:latin typeface="Arial" panose="020B0604020202020204" pitchFamily="34" charset="0"/>
                            <a:cs typeface="Arial" panose="020B0604020202020204" pitchFamily="34" charset="0"/>
                          </a:endParaRPr>
                        </a:p>
                      </a:txBody>
                      <a:tcPr/>
                    </a:tc>
                    <a:tc>
                      <a:txBody>
                        <a:bodyPr/>
                        <a:lstStyle/>
                        <a:p>
                          <a:endParaRPr lang="zh-CN"/>
                        </a:p>
                      </a:txBody>
                      <a:tcPr>
                        <a:blipFill>
                          <a:blip r:embed="rId3"/>
                          <a:stretch>
                            <a:fillRect l="-205594" t="-568966" r="-195105" b="-117241"/>
                          </a:stretch>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b="0" dirty="0">
                              <a:solidFill>
                                <a:schemeClr val="tx1"/>
                              </a:solidFill>
                              <a:latin typeface="Arial" panose="020B0604020202020204" pitchFamily="34" charset="0"/>
                              <a:cs typeface="Arial" panose="020B0604020202020204" pitchFamily="34" charset="0"/>
                            </a:rPr>
                            <a:t>Prep.</a:t>
                          </a:r>
                          <a:endParaRPr lang="zh-CN" altLang="en-US" sz="1600" b="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US" altLang="zh-CN" sz="1600" b="0" dirty="0">
                              <a:solidFill>
                                <a:schemeClr val="accent1"/>
                              </a:solidFill>
                              <a:latin typeface="Arial" panose="020B0604020202020204" pitchFamily="34" charset="0"/>
                              <a:cs typeface="Arial" panose="020B0604020202020204" pitchFamily="34" charset="0"/>
                            </a:rPr>
                            <a:t>Y</a:t>
                          </a:r>
                          <a:endParaRPr lang="zh-CN" altLang="en-US" sz="1600" b="0" dirty="0">
                            <a:solidFill>
                              <a:schemeClr val="accent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878061738"/>
                      </a:ext>
                    </a:extLst>
                  </a:tr>
                  <a:tr h="370840">
                    <a:tc>
                      <a:txBody>
                        <a:bodyPr/>
                        <a:lstStyle/>
                        <a:p>
                          <a:pPr algn="ctr"/>
                          <a:r>
                            <a:rPr lang="en-US" altLang="zh-CN" sz="1600" b="0" dirty="0">
                              <a:latin typeface="Arial" panose="020B0604020202020204" pitchFamily="34" charset="0"/>
                              <a:cs typeface="Arial" panose="020B0604020202020204" pitchFamily="34" charset="0"/>
                            </a:rPr>
                            <a:t>[ZZZR24]</a:t>
                          </a:r>
                          <a:endParaRPr lang="zh-CN" altLang="en-US" sz="1600" b="0" dirty="0">
                            <a:latin typeface="Arial" panose="020B0604020202020204" pitchFamily="34" charset="0"/>
                            <a:cs typeface="Arial" panose="020B0604020202020204" pitchFamily="34" charset="0"/>
                          </a:endParaRPr>
                        </a:p>
                      </a:txBody>
                      <a:tcPr/>
                    </a:tc>
                    <a:tc>
                      <a:txBody>
                        <a:bodyPr/>
                        <a:lstStyle/>
                        <a:p>
                          <a:pPr algn="ctr"/>
                          <a:r>
                            <a:rPr lang="en-US" altLang="zh-CN" sz="1600" b="0" dirty="0">
                              <a:latin typeface="Arial" panose="020B0604020202020204" pitchFamily="34" charset="0"/>
                              <a:cs typeface="Arial" panose="020B0604020202020204" pitchFamily="34" charset="0"/>
                            </a:rPr>
                            <a:t>SIF</a:t>
                          </a:r>
                          <a:endParaRPr lang="zh-CN" altLang="en-US" sz="1600" b="0" dirty="0">
                            <a:latin typeface="Arial" panose="020B0604020202020204" pitchFamily="34" charset="0"/>
                            <a:cs typeface="Arial" panose="020B0604020202020204" pitchFamily="34" charset="0"/>
                          </a:endParaRPr>
                        </a:p>
                      </a:txBody>
                      <a:tcPr/>
                    </a:tc>
                    <a:tc>
                      <a:txBody>
                        <a:bodyPr/>
                        <a:lstStyle/>
                        <a:p>
                          <a:pPr algn="ctr"/>
                          <a:r>
                            <a:rPr lang="en-US" altLang="zh-CN" sz="1600" b="0" dirty="0">
                              <a:solidFill>
                                <a:srgbClr val="C00000"/>
                              </a:solidFill>
                              <a:latin typeface="Arial" panose="020B0604020202020204" pitchFamily="34" charset="0"/>
                              <a:cs typeface="Arial" panose="020B0604020202020204" pitchFamily="34" charset="0"/>
                            </a:rPr>
                            <a:t>2</a:t>
                          </a:r>
                          <a:endParaRPr lang="zh-CN" altLang="en-US" sz="1600" b="0" dirty="0">
                            <a:solidFill>
                              <a:srgbClr val="C00000"/>
                            </a:solidFill>
                            <a:latin typeface="Arial" panose="020B0604020202020204" pitchFamily="34" charset="0"/>
                            <a:cs typeface="Arial" panose="020B0604020202020204" pitchFamily="34" charset="0"/>
                          </a:endParaRPr>
                        </a:p>
                      </a:txBody>
                      <a:tcPr/>
                    </a:tc>
                    <a:tc>
                      <a:txBody>
                        <a:bodyPr/>
                        <a:lstStyle/>
                        <a:p>
                          <a:endParaRPr lang="zh-CN"/>
                        </a:p>
                      </a:txBody>
                      <a:tcPr>
                        <a:blipFill>
                          <a:blip r:embed="rId3"/>
                          <a:stretch>
                            <a:fillRect l="-205594" t="-668966" r="-195105" b="-17241"/>
                          </a:stretch>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b="0" dirty="0">
                              <a:solidFill>
                                <a:schemeClr val="tx1"/>
                              </a:solidFill>
                              <a:latin typeface="Arial" panose="020B0604020202020204" pitchFamily="34" charset="0"/>
                              <a:cs typeface="Arial" panose="020B0604020202020204" pitchFamily="34" charset="0"/>
                            </a:rPr>
                            <a:t>Prep.</a:t>
                          </a:r>
                          <a:endParaRPr lang="zh-CN" altLang="en-US" sz="1600" b="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US" altLang="zh-CN" sz="1600" b="0" dirty="0">
                              <a:solidFill>
                                <a:schemeClr val="accent1"/>
                              </a:solidFill>
                              <a:latin typeface="Arial" panose="020B0604020202020204" pitchFamily="34" charset="0"/>
                              <a:cs typeface="Arial" panose="020B0604020202020204" pitchFamily="34" charset="0"/>
                            </a:rPr>
                            <a:t>Y</a:t>
                          </a:r>
                          <a:endParaRPr lang="zh-CN" altLang="en-US" sz="1600" b="0" dirty="0">
                            <a:solidFill>
                              <a:schemeClr val="accent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10502496"/>
                      </a:ext>
                    </a:extLst>
                  </a:tr>
                </a:tbl>
              </a:graphicData>
            </a:graphic>
          </p:graphicFrame>
        </mc:Fallback>
      </mc:AlternateContent>
      <p:sp>
        <p:nvSpPr>
          <p:cNvPr id="13" name="文本框 12">
            <a:extLst>
              <a:ext uri="{FF2B5EF4-FFF2-40B4-BE49-F238E27FC236}">
                <a16:creationId xmlns:a16="http://schemas.microsoft.com/office/drawing/2014/main" id="{D6ACDEFB-F504-1143-A68E-34B249292438}"/>
              </a:ext>
            </a:extLst>
          </p:cNvPr>
          <p:cNvSpPr txBox="1"/>
          <p:nvPr/>
        </p:nvSpPr>
        <p:spPr>
          <a:xfrm>
            <a:off x="117590" y="5133722"/>
            <a:ext cx="12074410" cy="1815882"/>
          </a:xfrm>
          <a:prstGeom prst="rect">
            <a:avLst/>
          </a:prstGeom>
          <a:noFill/>
        </p:spPr>
        <p:txBody>
          <a:bodyPr wrap="square" rtlCol="0">
            <a:spAutoFit/>
          </a:bodyPr>
          <a:lstStyle/>
          <a:p>
            <a:r>
              <a:rPr kumimoji="1" lang="en-US" altLang="zh-CN" sz="1400" dirty="0">
                <a:solidFill>
                  <a:schemeClr val="bg2">
                    <a:lumMod val="75000"/>
                  </a:schemeClr>
                </a:solidFill>
                <a:latin typeface="Times" pitchFamily="2" charset="0"/>
              </a:rPr>
              <a:t>[LMs05] Matt </a:t>
            </a:r>
            <a:r>
              <a:rPr kumimoji="1" lang="en-US" altLang="zh-CN" sz="1400" dirty="0" err="1">
                <a:solidFill>
                  <a:schemeClr val="bg2">
                    <a:lumMod val="75000"/>
                  </a:schemeClr>
                </a:solidFill>
                <a:latin typeface="Times" pitchFamily="2" charset="0"/>
              </a:rPr>
              <a:t>Lepinski</a:t>
            </a:r>
            <a:r>
              <a:rPr kumimoji="1" lang="en-US" altLang="zh-CN" sz="1400" dirty="0">
                <a:solidFill>
                  <a:schemeClr val="bg2">
                    <a:lumMod val="75000"/>
                  </a:schemeClr>
                </a:solidFill>
                <a:latin typeface="Times" pitchFamily="2" charset="0"/>
              </a:rPr>
              <a:t>, Silvio </a:t>
            </a:r>
            <a:r>
              <a:rPr kumimoji="1" lang="en-US" altLang="zh-CN" sz="1400" dirty="0" err="1">
                <a:solidFill>
                  <a:schemeClr val="bg2">
                    <a:lumMod val="75000"/>
                  </a:schemeClr>
                </a:solidFill>
                <a:latin typeface="Times" pitchFamily="2" charset="0"/>
              </a:rPr>
              <a:t>Micali</a:t>
            </a:r>
            <a:r>
              <a:rPr kumimoji="1" lang="en-US" altLang="zh-CN" sz="1400" dirty="0">
                <a:solidFill>
                  <a:schemeClr val="bg2">
                    <a:lumMod val="75000"/>
                  </a:schemeClr>
                </a:solidFill>
                <a:latin typeface="Times" pitchFamily="2" charset="0"/>
              </a:rPr>
              <a:t>, and </a:t>
            </a:r>
            <a:r>
              <a:rPr kumimoji="1" lang="en-US" altLang="zh-CN" sz="1400" dirty="0" err="1">
                <a:solidFill>
                  <a:schemeClr val="bg2">
                    <a:lumMod val="75000"/>
                  </a:schemeClr>
                </a:solidFill>
                <a:latin typeface="Times" pitchFamily="2" charset="0"/>
              </a:rPr>
              <a:t>abhi</a:t>
            </a:r>
            <a:r>
              <a:rPr kumimoji="1" lang="en-US" altLang="zh-CN" sz="1400" dirty="0">
                <a:solidFill>
                  <a:schemeClr val="bg2">
                    <a:lumMod val="75000"/>
                  </a:schemeClr>
                </a:solidFill>
                <a:latin typeface="Times" pitchFamily="2" charset="0"/>
              </a:rPr>
              <a:t> </a:t>
            </a:r>
            <a:r>
              <a:rPr kumimoji="1" lang="en-US" altLang="zh-CN" sz="1400" dirty="0" err="1">
                <a:solidFill>
                  <a:schemeClr val="bg2">
                    <a:lumMod val="75000"/>
                  </a:schemeClr>
                </a:solidFill>
                <a:latin typeface="Times" pitchFamily="2" charset="0"/>
              </a:rPr>
              <a:t>shelat</a:t>
            </a:r>
            <a:r>
              <a:rPr kumimoji="1" lang="en-US" altLang="zh-CN" sz="1400" dirty="0">
                <a:solidFill>
                  <a:schemeClr val="bg2">
                    <a:lumMod val="75000"/>
                  </a:schemeClr>
                </a:solidFill>
                <a:latin typeface="Times" pitchFamily="2" charset="0"/>
              </a:rPr>
              <a:t>. Fair-zero knowledge. TCC 2005.</a:t>
            </a:r>
          </a:p>
          <a:p>
            <a:r>
              <a:rPr kumimoji="1" lang="en-US" altLang="zh-CN" sz="1400" dirty="0">
                <a:solidFill>
                  <a:schemeClr val="bg2">
                    <a:lumMod val="75000"/>
                  </a:schemeClr>
                </a:solidFill>
                <a:latin typeface="Times" pitchFamily="2" charset="0"/>
              </a:rPr>
              <a:t>[YW22] ﻿Kang Yang and Xiao Wang. Non-interactive zero-knowledge proofs to multiple verifiers. ASIACRYPT 2022.</a:t>
            </a:r>
          </a:p>
          <a:p>
            <a:r>
              <a:rPr kumimoji="1" lang="en-US" altLang="zh-CN" sz="1400" dirty="0">
                <a:solidFill>
                  <a:schemeClr val="bg2">
                    <a:lumMod val="75000"/>
                  </a:schemeClr>
                </a:solidFill>
                <a:latin typeface="Times" pitchFamily="2" charset="0"/>
              </a:rPr>
              <a:t>[BJOSS22] ﻿Carsten Baum, Robin </a:t>
            </a:r>
            <a:r>
              <a:rPr kumimoji="1" lang="en-US" altLang="zh-CN" sz="1400" dirty="0" err="1">
                <a:solidFill>
                  <a:schemeClr val="bg2">
                    <a:lumMod val="75000"/>
                  </a:schemeClr>
                </a:solidFill>
                <a:latin typeface="Times" pitchFamily="2" charset="0"/>
              </a:rPr>
              <a:t>Jadoul</a:t>
            </a:r>
            <a:r>
              <a:rPr kumimoji="1" lang="en-US" altLang="zh-CN" sz="1400" dirty="0">
                <a:solidFill>
                  <a:schemeClr val="bg2">
                    <a:lumMod val="75000"/>
                  </a:schemeClr>
                </a:solidFill>
                <a:latin typeface="Times" pitchFamily="2" charset="0"/>
              </a:rPr>
              <a:t>, </a:t>
            </a:r>
            <a:r>
              <a:rPr kumimoji="1" lang="en-US" altLang="zh-CN" sz="1400" dirty="0" err="1">
                <a:solidFill>
                  <a:schemeClr val="bg2">
                    <a:lumMod val="75000"/>
                  </a:schemeClr>
                </a:solidFill>
                <a:latin typeface="Times" pitchFamily="2" charset="0"/>
              </a:rPr>
              <a:t>Emmanuela</a:t>
            </a:r>
            <a:r>
              <a:rPr kumimoji="1" lang="en-US" altLang="zh-CN" sz="1400" dirty="0">
                <a:solidFill>
                  <a:schemeClr val="bg2">
                    <a:lumMod val="75000"/>
                  </a:schemeClr>
                </a:solidFill>
                <a:latin typeface="Times" pitchFamily="2" charset="0"/>
              </a:rPr>
              <a:t> Orsini, Peter Scholl, and Nigel P. Smart. Feta: Efficient threshold designated-verifier zero-knowledge proofs. CCS 2022. </a:t>
            </a:r>
          </a:p>
          <a:p>
            <a:r>
              <a:rPr kumimoji="1" lang="en-US" altLang="zh-CN" sz="1400" dirty="0">
                <a:solidFill>
                  <a:schemeClr val="bg2">
                    <a:lumMod val="75000"/>
                  </a:schemeClr>
                </a:solidFill>
                <a:latin typeface="Times" pitchFamily="2" charset="0"/>
              </a:rPr>
              <a:t>[EPSW24] Daniel Escudero, </a:t>
            </a:r>
            <a:r>
              <a:rPr kumimoji="1" lang="en-US" altLang="zh-CN" sz="1400" dirty="0" err="1">
                <a:solidFill>
                  <a:schemeClr val="bg2">
                    <a:lumMod val="75000"/>
                  </a:schemeClr>
                </a:solidFill>
                <a:latin typeface="Times" pitchFamily="2" charset="0"/>
              </a:rPr>
              <a:t>Antigoni</a:t>
            </a:r>
            <a:r>
              <a:rPr kumimoji="1" lang="en-US" altLang="zh-CN" sz="1400" dirty="0">
                <a:solidFill>
                  <a:schemeClr val="bg2">
                    <a:lumMod val="75000"/>
                  </a:schemeClr>
                </a:solidFill>
                <a:latin typeface="Times" pitchFamily="2" charset="0"/>
              </a:rPr>
              <a:t> </a:t>
            </a:r>
            <a:r>
              <a:rPr kumimoji="1" lang="en-US" altLang="zh-CN" sz="1400" dirty="0" err="1">
                <a:solidFill>
                  <a:schemeClr val="bg2">
                    <a:lumMod val="75000"/>
                  </a:schemeClr>
                </a:solidFill>
                <a:latin typeface="Times" pitchFamily="2" charset="0"/>
              </a:rPr>
              <a:t>Polychroniadou</a:t>
            </a:r>
            <a:r>
              <a:rPr kumimoji="1" lang="en-US" altLang="zh-CN" sz="1400" dirty="0">
                <a:solidFill>
                  <a:schemeClr val="bg2">
                    <a:lumMod val="75000"/>
                  </a:schemeClr>
                </a:solidFill>
                <a:latin typeface="Times" pitchFamily="2" charset="0"/>
              </a:rPr>
              <a:t>, </a:t>
            </a:r>
            <a:r>
              <a:rPr kumimoji="1" lang="en-US" altLang="zh-CN" sz="1400" dirty="0" err="1">
                <a:solidFill>
                  <a:schemeClr val="bg2">
                    <a:lumMod val="75000"/>
                  </a:schemeClr>
                </a:solidFill>
                <a:latin typeface="Times" pitchFamily="2" charset="0"/>
              </a:rPr>
              <a:t>Yifan</a:t>
            </a:r>
            <a:r>
              <a:rPr kumimoji="1" lang="en-US" altLang="zh-CN" sz="1400" dirty="0">
                <a:solidFill>
                  <a:schemeClr val="bg2">
                    <a:lumMod val="75000"/>
                  </a:schemeClr>
                </a:solidFill>
                <a:latin typeface="Times" pitchFamily="2" charset="0"/>
              </a:rPr>
              <a:t> Song, and </a:t>
            </a:r>
            <a:r>
              <a:rPr kumimoji="1" lang="en-US" altLang="zh-CN" sz="1400" dirty="0" err="1">
                <a:solidFill>
                  <a:schemeClr val="bg2">
                    <a:lumMod val="75000"/>
                  </a:schemeClr>
                </a:solidFill>
                <a:latin typeface="Times" pitchFamily="2" charset="0"/>
              </a:rPr>
              <a:t>Chenkai</a:t>
            </a:r>
            <a:r>
              <a:rPr kumimoji="1" lang="en-US" altLang="zh-CN" sz="1400" dirty="0">
                <a:solidFill>
                  <a:schemeClr val="bg2">
                    <a:lumMod val="75000"/>
                  </a:schemeClr>
                </a:solidFill>
                <a:latin typeface="Times" pitchFamily="2" charset="0"/>
              </a:rPr>
              <a:t> Weng. Dishonest majority multi-verifier zero-knowledge proofs for any constant fraction of corrupted verifiers. CCS 2024,</a:t>
            </a:r>
          </a:p>
          <a:p>
            <a:r>
              <a:rPr kumimoji="1" lang="en-US" altLang="zh-CN" sz="1400" dirty="0">
                <a:solidFill>
                  <a:schemeClr val="bg2">
                    <a:lumMod val="75000"/>
                  </a:schemeClr>
                </a:solidFill>
                <a:latin typeface="Times" pitchFamily="2" charset="0"/>
              </a:rPr>
              <a:t>[ZZZR24] </a:t>
            </a:r>
            <a:r>
              <a:rPr kumimoji="1" lang="en-US" altLang="zh-CN" sz="1400" dirty="0" err="1">
                <a:solidFill>
                  <a:schemeClr val="bg2">
                    <a:lumMod val="75000"/>
                  </a:schemeClr>
                </a:solidFill>
                <a:latin typeface="Times" pitchFamily="2" charset="0"/>
              </a:rPr>
              <a:t>Zhelei</a:t>
            </a:r>
            <a:r>
              <a:rPr kumimoji="1" lang="en-US" altLang="zh-CN" sz="1400" dirty="0">
                <a:solidFill>
                  <a:schemeClr val="bg2">
                    <a:lumMod val="75000"/>
                  </a:schemeClr>
                </a:solidFill>
                <a:latin typeface="Times" pitchFamily="2" charset="0"/>
              </a:rPr>
              <a:t> Zhou, </a:t>
            </a:r>
            <a:r>
              <a:rPr kumimoji="1" lang="en-US" altLang="zh-CN" sz="1400" dirty="0" err="1">
                <a:solidFill>
                  <a:schemeClr val="bg2">
                    <a:lumMod val="75000"/>
                  </a:schemeClr>
                </a:solidFill>
                <a:latin typeface="Times" pitchFamily="2" charset="0"/>
              </a:rPr>
              <a:t>Bingsheng</a:t>
            </a:r>
            <a:r>
              <a:rPr kumimoji="1" lang="en-US" altLang="zh-CN" sz="1400" dirty="0">
                <a:solidFill>
                  <a:schemeClr val="bg2">
                    <a:lumMod val="75000"/>
                  </a:schemeClr>
                </a:solidFill>
                <a:latin typeface="Times" pitchFamily="2" charset="0"/>
              </a:rPr>
              <a:t> Zhang, Hong-Sheng Zhou, and </a:t>
            </a:r>
            <a:r>
              <a:rPr kumimoji="1" lang="en-US" altLang="zh-CN" sz="1400" dirty="0" err="1">
                <a:solidFill>
                  <a:schemeClr val="bg2">
                    <a:lumMod val="75000"/>
                  </a:schemeClr>
                </a:solidFill>
                <a:latin typeface="Times" pitchFamily="2" charset="0"/>
              </a:rPr>
              <a:t>Kui</a:t>
            </a:r>
            <a:r>
              <a:rPr kumimoji="1" lang="en-US" altLang="zh-CN" sz="1400" dirty="0">
                <a:solidFill>
                  <a:schemeClr val="bg2">
                    <a:lumMod val="75000"/>
                  </a:schemeClr>
                </a:solidFill>
                <a:latin typeface="Times" pitchFamily="2" charset="0"/>
              </a:rPr>
              <a:t> Ren. Practical constructions for single input functionality against a dishonest majority. IEEE EURO S&amp;P, 2024.</a:t>
            </a:r>
            <a:endParaRPr kumimoji="1" lang="zh-CN" altLang="en-US" sz="1400" dirty="0">
              <a:solidFill>
                <a:schemeClr val="bg2">
                  <a:lumMod val="75000"/>
                </a:schemeClr>
              </a:solidFill>
              <a:latin typeface="Times" pitchFamily="2" charset="0"/>
            </a:endParaRPr>
          </a:p>
        </p:txBody>
      </p:sp>
      <p:sp>
        <p:nvSpPr>
          <p:cNvPr id="2" name="右大括号 1">
            <a:extLst>
              <a:ext uri="{FF2B5EF4-FFF2-40B4-BE49-F238E27FC236}">
                <a16:creationId xmlns:a16="http://schemas.microsoft.com/office/drawing/2014/main" id="{9AF6681D-73A5-2D49-BC8B-3F68B665C3E2}"/>
              </a:ext>
            </a:extLst>
          </p:cNvPr>
          <p:cNvSpPr/>
          <p:nvPr/>
        </p:nvSpPr>
        <p:spPr>
          <a:xfrm>
            <a:off x="9799141" y="1575242"/>
            <a:ext cx="315685" cy="584775"/>
          </a:xfrm>
          <a:prstGeom prst="rightBrace">
            <a:avLst>
              <a:gd name="adj1" fmla="val 38333"/>
              <a:gd name="adj2" fmla="val 50000"/>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p>
        </p:txBody>
      </p:sp>
      <p:sp>
        <p:nvSpPr>
          <p:cNvPr id="3" name="文本框 2">
            <a:extLst>
              <a:ext uri="{FF2B5EF4-FFF2-40B4-BE49-F238E27FC236}">
                <a16:creationId xmlns:a16="http://schemas.microsoft.com/office/drawing/2014/main" id="{320B2AE3-2F13-1247-9EF1-5B31C53488D9}"/>
              </a:ext>
            </a:extLst>
          </p:cNvPr>
          <p:cNvSpPr txBox="1"/>
          <p:nvPr/>
        </p:nvSpPr>
        <p:spPr>
          <a:xfrm>
            <a:off x="10110972" y="1679914"/>
            <a:ext cx="1704313" cy="369332"/>
          </a:xfrm>
          <a:prstGeom prst="rect">
            <a:avLst/>
          </a:prstGeom>
          <a:noFill/>
        </p:spPr>
        <p:txBody>
          <a:bodyPr wrap="none" rtlCol="0">
            <a:spAutoFit/>
          </a:bodyPr>
          <a:lstStyle/>
          <a:p>
            <a:r>
              <a:rPr kumimoji="1" lang="en-US" altLang="zh-CN" dirty="0">
                <a:latin typeface="Arial" panose="020B0604020202020204" pitchFamily="34" charset="0"/>
                <a:cs typeface="Arial" panose="020B0604020202020204" pitchFamily="34" charset="0"/>
              </a:rPr>
              <a:t>Round-optimal</a:t>
            </a:r>
            <a:endParaRPr kumimoji="1" lang="zh-CN" altLang="en-US" dirty="0">
              <a:latin typeface="Arial" panose="020B0604020202020204" pitchFamily="34" charset="0"/>
              <a:cs typeface="Arial" panose="020B0604020202020204" pitchFamily="34" charset="0"/>
            </a:endParaRPr>
          </a:p>
        </p:txBody>
      </p:sp>
      <p:sp>
        <p:nvSpPr>
          <p:cNvPr id="16" name="右大括号 15">
            <a:extLst>
              <a:ext uri="{FF2B5EF4-FFF2-40B4-BE49-F238E27FC236}">
                <a16:creationId xmlns:a16="http://schemas.microsoft.com/office/drawing/2014/main" id="{4F703B90-D5BC-9F44-B9D7-311B28CF7A62}"/>
              </a:ext>
            </a:extLst>
          </p:cNvPr>
          <p:cNvSpPr/>
          <p:nvPr/>
        </p:nvSpPr>
        <p:spPr>
          <a:xfrm>
            <a:off x="9799141" y="2293972"/>
            <a:ext cx="315685" cy="1402080"/>
          </a:xfrm>
          <a:prstGeom prst="rightBrace">
            <a:avLst>
              <a:gd name="adj1" fmla="val 38333"/>
              <a:gd name="adj2" fmla="val 50000"/>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p>
        </p:txBody>
      </p:sp>
      <p:sp>
        <p:nvSpPr>
          <p:cNvPr id="17" name="文本框 16">
            <a:extLst>
              <a:ext uri="{FF2B5EF4-FFF2-40B4-BE49-F238E27FC236}">
                <a16:creationId xmlns:a16="http://schemas.microsoft.com/office/drawing/2014/main" id="{A3AFB798-00E5-E241-9851-7A8412CC0A9C}"/>
              </a:ext>
            </a:extLst>
          </p:cNvPr>
          <p:cNvSpPr txBox="1"/>
          <p:nvPr/>
        </p:nvSpPr>
        <p:spPr>
          <a:xfrm>
            <a:off x="10110971" y="2798922"/>
            <a:ext cx="1069524" cy="369332"/>
          </a:xfrm>
          <a:prstGeom prst="rect">
            <a:avLst/>
          </a:prstGeom>
          <a:noFill/>
        </p:spPr>
        <p:txBody>
          <a:bodyPr wrap="none" rtlCol="0">
            <a:spAutoFit/>
          </a:bodyPr>
          <a:lstStyle/>
          <a:p>
            <a:r>
              <a:rPr kumimoji="1" lang="en-US" altLang="zh-CN" dirty="0">
                <a:latin typeface="Arial" panose="020B0604020202020204" pitchFamily="34" charset="0"/>
                <a:cs typeface="Arial" panose="020B0604020202020204" pitchFamily="34" charset="0"/>
              </a:rPr>
              <a:t>Practical</a:t>
            </a:r>
            <a:endParaRPr kumimoji="1" lang="zh-CN" altLang="en-US" dirty="0">
              <a:latin typeface="Arial" panose="020B0604020202020204" pitchFamily="34" charset="0"/>
              <a:cs typeface="Arial" panose="020B0604020202020204" pitchFamily="34" charset="0"/>
            </a:endParaRPr>
          </a:p>
        </p:txBody>
      </p:sp>
      <p:grpSp>
        <p:nvGrpSpPr>
          <p:cNvPr id="18" name="组合 17">
            <a:extLst>
              <a:ext uri="{FF2B5EF4-FFF2-40B4-BE49-F238E27FC236}">
                <a16:creationId xmlns:a16="http://schemas.microsoft.com/office/drawing/2014/main" id="{EDB3D872-55B9-6C4B-B4A6-B4EE668639EC}"/>
              </a:ext>
            </a:extLst>
          </p:cNvPr>
          <p:cNvGrpSpPr/>
          <p:nvPr/>
        </p:nvGrpSpPr>
        <p:grpSpPr>
          <a:xfrm>
            <a:off x="627007" y="3788451"/>
            <a:ext cx="10820355" cy="1144949"/>
            <a:chOff x="1875577" y="4787910"/>
            <a:chExt cx="8340425" cy="1603721"/>
          </a:xfrm>
        </p:grpSpPr>
        <p:sp>
          <p:nvSpPr>
            <p:cNvPr id="19" name="文本框 18">
              <a:extLst>
                <a:ext uri="{FF2B5EF4-FFF2-40B4-BE49-F238E27FC236}">
                  <a16:creationId xmlns:a16="http://schemas.microsoft.com/office/drawing/2014/main" id="{B0255405-25AA-DE46-822D-E18F08237795}"/>
                </a:ext>
              </a:extLst>
            </p:cNvPr>
            <p:cNvSpPr txBox="1"/>
            <p:nvPr/>
          </p:nvSpPr>
          <p:spPr>
            <a:xfrm>
              <a:off x="1923500" y="4787910"/>
              <a:ext cx="8292502" cy="1585371"/>
            </a:xfrm>
            <a:prstGeom prst="rect">
              <a:avLst/>
            </a:prstGeom>
            <a:noFill/>
          </p:spPr>
          <p:txBody>
            <a:bodyPr wrap="square" rtlCol="0">
              <a:spAutoFit/>
            </a:bodyPr>
            <a:lstStyle/>
            <a:p>
              <a:pPr>
                <a:lnSpc>
                  <a:spcPct val="150000"/>
                </a:lnSpc>
              </a:pPr>
              <a:r>
                <a:rPr kumimoji="1" lang="en-US" altLang="zh-CN" sz="2400" i="1" dirty="0">
                  <a:solidFill>
                    <a:schemeClr val="accent1"/>
                  </a:solidFill>
                  <a:latin typeface="Arial" charset="0"/>
                  <a:ea typeface="Arial" charset="0"/>
                  <a:cs typeface="Arial" charset="0"/>
                </a:rPr>
                <a:t>Is it possible to construct a </a:t>
              </a:r>
              <a:r>
                <a:rPr kumimoji="1" lang="en-US" altLang="zh-CN" sz="2400" b="1" i="1" dirty="0">
                  <a:solidFill>
                    <a:schemeClr val="accent1"/>
                  </a:solidFill>
                  <a:latin typeface="Arial" charset="0"/>
                  <a:ea typeface="Arial" charset="0"/>
                  <a:cs typeface="Arial" charset="0"/>
                </a:rPr>
                <a:t>practical</a:t>
              </a:r>
              <a:r>
                <a:rPr kumimoji="1" lang="en-US" altLang="zh-CN" sz="2400" i="1" dirty="0">
                  <a:solidFill>
                    <a:schemeClr val="accent1"/>
                  </a:solidFill>
                  <a:latin typeface="Arial" charset="0"/>
                  <a:ea typeface="Arial" charset="0"/>
                  <a:cs typeface="Arial" charset="0"/>
                </a:rPr>
                <a:t> SIF protocol with </a:t>
              </a:r>
              <a:r>
                <a:rPr kumimoji="1" lang="en-US" altLang="zh-CN" sz="2400" b="1" i="1" dirty="0">
                  <a:solidFill>
                    <a:schemeClr val="accent1"/>
                  </a:solidFill>
                  <a:latin typeface="Arial" charset="0"/>
                  <a:ea typeface="Arial" charset="0"/>
                  <a:cs typeface="Arial" charset="0"/>
                </a:rPr>
                <a:t>1-round online communication</a:t>
              </a:r>
              <a:r>
                <a:rPr kumimoji="1" lang="en-US" altLang="zh-CN" sz="2400" i="1" dirty="0">
                  <a:solidFill>
                    <a:schemeClr val="accent1"/>
                  </a:solidFill>
                  <a:latin typeface="Arial" charset="0"/>
                  <a:ea typeface="Arial" charset="0"/>
                  <a:cs typeface="Arial" charset="0"/>
                </a:rPr>
                <a:t>?</a:t>
              </a:r>
            </a:p>
          </p:txBody>
        </p:sp>
        <p:sp>
          <p:nvSpPr>
            <p:cNvPr id="20" name="Rounded Rectangle 5">
              <a:extLst>
                <a:ext uri="{FF2B5EF4-FFF2-40B4-BE49-F238E27FC236}">
                  <a16:creationId xmlns:a16="http://schemas.microsoft.com/office/drawing/2014/main" id="{70DB0E42-4EB0-8F4A-8E2B-B196F31F92B8}"/>
                </a:ext>
              </a:extLst>
            </p:cNvPr>
            <p:cNvSpPr/>
            <p:nvPr/>
          </p:nvSpPr>
          <p:spPr>
            <a:xfrm>
              <a:off x="1875577" y="4897521"/>
              <a:ext cx="7576436" cy="1494110"/>
            </a:xfrm>
            <a:prstGeom prst="roundRect">
              <a:avLst/>
            </a:prstGeom>
            <a:noFill/>
            <a:ln w="19050">
              <a:solidFill>
                <a:srgbClr val="2F5597"/>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grpSp>
    </p:spTree>
    <p:extLst>
      <p:ext uri="{BB962C8B-B14F-4D97-AF65-F5344CB8AC3E}">
        <p14:creationId xmlns:p14="http://schemas.microsoft.com/office/powerpoint/2010/main" val="2546322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ppt_x"/>
                                          </p:val>
                                        </p:tav>
                                        <p:tav tm="100000">
                                          <p:val>
                                            <p:strVal val="#ppt_x"/>
                                          </p:val>
                                        </p:tav>
                                      </p:tavLst>
                                    </p:anim>
                                    <p:anim calcmode="lin" valueType="num">
                                      <p:cBhvr additive="base">
                                        <p:cTn id="18" dur="500" fill="hold"/>
                                        <p:tgtEl>
                                          <p:spTgt spid="1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ppt_x"/>
                                          </p:val>
                                        </p:tav>
                                        <p:tav tm="100000">
                                          <p:val>
                                            <p:strVal val="#ppt_x"/>
                                          </p:val>
                                        </p:tav>
                                      </p:tavLst>
                                    </p:anim>
                                    <p:anim calcmode="lin" valueType="num">
                                      <p:cBhvr additive="base">
                                        <p:cTn id="2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ppt_x"/>
                                          </p:val>
                                        </p:tav>
                                        <p:tav tm="100000">
                                          <p:val>
                                            <p:strVal val="#ppt_x"/>
                                          </p:val>
                                        </p:tav>
                                      </p:tavLst>
                                    </p:anim>
                                    <p:anim calcmode="lin" valueType="num">
                                      <p:cBhvr additive="base">
                                        <p:cTn id="2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16" grpId="0" animBg="1"/>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5" name="组合 3">
            <a:extLst>
              <a:ext uri="{FF2B5EF4-FFF2-40B4-BE49-F238E27FC236}">
                <a16:creationId xmlns:a16="http://schemas.microsoft.com/office/drawing/2014/main" id="{A8620B76-98A7-47E6-B7E5-EB9CFB286886}"/>
              </a:ext>
            </a:extLst>
          </p:cNvPr>
          <p:cNvGrpSpPr>
            <a:grpSpLocks/>
          </p:cNvGrpSpPr>
          <p:nvPr/>
        </p:nvGrpSpPr>
        <p:grpSpPr bwMode="auto">
          <a:xfrm>
            <a:off x="0" y="337911"/>
            <a:ext cx="1312863" cy="471488"/>
            <a:chOff x="4831847" y="1415943"/>
            <a:chExt cx="1108990" cy="346728"/>
          </a:xfrm>
        </p:grpSpPr>
        <p:sp>
          <p:nvSpPr>
            <p:cNvPr id="5" name="任意多边形: 形状 4">
              <a:extLst>
                <a:ext uri="{FF2B5EF4-FFF2-40B4-BE49-F238E27FC236}">
                  <a16:creationId xmlns:a16="http://schemas.microsoft.com/office/drawing/2014/main" id="{B8FB2049-1008-4C5F-9771-98BBA7D85EAF}"/>
                </a:ext>
              </a:extLst>
            </p:cNvPr>
            <p:cNvSpPr/>
            <p:nvPr/>
          </p:nvSpPr>
          <p:spPr>
            <a:xfrm>
              <a:off x="4932421" y="1415943"/>
              <a:ext cx="1008416" cy="346728"/>
            </a:xfrm>
            <a:custGeom>
              <a:avLst/>
              <a:gdLst>
                <a:gd name="connsiteX0" fmla="*/ 0 w 1008421"/>
                <a:gd name="connsiteY0" fmla="*/ 0 h 346728"/>
                <a:gd name="connsiteX1" fmla="*/ 858142 w 1008421"/>
                <a:gd name="connsiteY1" fmla="*/ 0 h 346728"/>
                <a:gd name="connsiteX2" fmla="*/ 1008421 w 1008421"/>
                <a:gd name="connsiteY2" fmla="*/ 346728 h 346728"/>
                <a:gd name="connsiteX3" fmla="*/ 0 w 1008421"/>
                <a:gd name="connsiteY3" fmla="*/ 346728 h 346728"/>
              </a:gdLst>
              <a:ahLst/>
              <a:cxnLst>
                <a:cxn ang="0">
                  <a:pos x="connsiteX0" y="connsiteY0"/>
                </a:cxn>
                <a:cxn ang="0">
                  <a:pos x="connsiteX1" y="connsiteY1"/>
                </a:cxn>
                <a:cxn ang="0">
                  <a:pos x="connsiteX2" y="connsiteY2"/>
                </a:cxn>
                <a:cxn ang="0">
                  <a:pos x="connsiteX3" y="connsiteY3"/>
                </a:cxn>
              </a:cxnLst>
              <a:rect l="l" t="t" r="r" b="b"/>
              <a:pathLst>
                <a:path w="1008421" h="346728">
                  <a:moveTo>
                    <a:pt x="0" y="0"/>
                  </a:moveTo>
                  <a:lnTo>
                    <a:pt x="858142" y="0"/>
                  </a:lnTo>
                  <a:lnTo>
                    <a:pt x="1008421" y="346728"/>
                  </a:lnTo>
                  <a:lnTo>
                    <a:pt x="0" y="346728"/>
                  </a:lnTo>
                  <a:close/>
                </a:path>
              </a:pathLst>
            </a:custGeom>
            <a:solidFill>
              <a:srgbClr val="E9BE8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latin typeface="Roboto Regular"/>
                <a:ea typeface="思源黑体 CN Regular"/>
              </a:endParaRPr>
            </a:p>
          </p:txBody>
        </p:sp>
        <p:sp>
          <p:nvSpPr>
            <p:cNvPr id="6" name="任意多边形: 形状 5">
              <a:extLst>
                <a:ext uri="{FF2B5EF4-FFF2-40B4-BE49-F238E27FC236}">
                  <a16:creationId xmlns:a16="http://schemas.microsoft.com/office/drawing/2014/main" id="{A2F16EED-A923-4881-9725-3EA0DF1FEF5A}"/>
                </a:ext>
              </a:extLst>
            </p:cNvPr>
            <p:cNvSpPr/>
            <p:nvPr/>
          </p:nvSpPr>
          <p:spPr>
            <a:xfrm>
              <a:off x="4831847" y="1415943"/>
              <a:ext cx="1008416" cy="346728"/>
            </a:xfrm>
            <a:custGeom>
              <a:avLst/>
              <a:gdLst>
                <a:gd name="connsiteX0" fmla="*/ 0 w 1008421"/>
                <a:gd name="connsiteY0" fmla="*/ 0 h 346728"/>
                <a:gd name="connsiteX1" fmla="*/ 858142 w 1008421"/>
                <a:gd name="connsiteY1" fmla="*/ 0 h 346728"/>
                <a:gd name="connsiteX2" fmla="*/ 1008421 w 1008421"/>
                <a:gd name="connsiteY2" fmla="*/ 346728 h 346728"/>
                <a:gd name="connsiteX3" fmla="*/ 0 w 1008421"/>
                <a:gd name="connsiteY3" fmla="*/ 346728 h 346728"/>
              </a:gdLst>
              <a:ahLst/>
              <a:cxnLst>
                <a:cxn ang="0">
                  <a:pos x="connsiteX0" y="connsiteY0"/>
                </a:cxn>
                <a:cxn ang="0">
                  <a:pos x="connsiteX1" y="connsiteY1"/>
                </a:cxn>
                <a:cxn ang="0">
                  <a:pos x="connsiteX2" y="connsiteY2"/>
                </a:cxn>
                <a:cxn ang="0">
                  <a:pos x="connsiteX3" y="connsiteY3"/>
                </a:cxn>
              </a:cxnLst>
              <a:rect l="l" t="t" r="r" b="b"/>
              <a:pathLst>
                <a:path w="1008421" h="346728">
                  <a:moveTo>
                    <a:pt x="0" y="0"/>
                  </a:moveTo>
                  <a:lnTo>
                    <a:pt x="858142" y="0"/>
                  </a:lnTo>
                  <a:lnTo>
                    <a:pt x="1008421" y="346728"/>
                  </a:lnTo>
                  <a:lnTo>
                    <a:pt x="0" y="346728"/>
                  </a:lnTo>
                  <a:close/>
                </a:path>
              </a:pathLst>
            </a:custGeom>
            <a:gradFill>
              <a:gsLst>
                <a:gs pos="0">
                  <a:srgbClr val="00468E"/>
                </a:gs>
                <a:gs pos="100000">
                  <a:srgbClr val="002A7E"/>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latin typeface="Roboto Regular"/>
                <a:ea typeface="思源黑体 CN Regular"/>
              </a:endParaRPr>
            </a:p>
          </p:txBody>
        </p:sp>
      </p:grpSp>
      <p:cxnSp>
        <p:nvCxnSpPr>
          <p:cNvPr id="62" name="直接连接符 61">
            <a:extLst>
              <a:ext uri="{FF2B5EF4-FFF2-40B4-BE49-F238E27FC236}">
                <a16:creationId xmlns:a16="http://schemas.microsoft.com/office/drawing/2014/main" id="{C6ECD0A2-4899-4D3A-9DA3-2BFF7529ECD9}"/>
              </a:ext>
            </a:extLst>
          </p:cNvPr>
          <p:cNvCxnSpPr>
            <a:cxnSpLocks/>
          </p:cNvCxnSpPr>
          <p:nvPr/>
        </p:nvCxnSpPr>
        <p:spPr>
          <a:xfrm flipV="1">
            <a:off x="184150" y="764989"/>
            <a:ext cx="11640023" cy="33651"/>
          </a:xfrm>
          <a:prstGeom prst="line">
            <a:avLst/>
          </a:prstGeom>
          <a:noFill/>
          <a:ln w="3175">
            <a:gradFill>
              <a:gsLst>
                <a:gs pos="0">
                  <a:srgbClr val="00468E">
                    <a:alpha val="0"/>
                  </a:srgbClr>
                </a:gs>
                <a:gs pos="100000">
                  <a:srgbClr val="00468E"/>
                </a:gs>
              </a:gsLst>
              <a:lin ang="10800000" scaled="0"/>
            </a:gradFill>
          </a:ln>
        </p:spPr>
        <p:style>
          <a:lnRef idx="2">
            <a:schemeClr val="accent1">
              <a:shade val="50000"/>
            </a:schemeClr>
          </a:lnRef>
          <a:fillRef idx="1">
            <a:schemeClr val="accent1"/>
          </a:fillRef>
          <a:effectRef idx="0">
            <a:schemeClr val="accent1"/>
          </a:effectRef>
          <a:fontRef idx="minor">
            <a:schemeClr val="lt1"/>
          </a:fontRef>
        </p:style>
      </p:cxnSp>
      <p:sp>
        <p:nvSpPr>
          <p:cNvPr id="8207" name="文本框 16">
            <a:extLst>
              <a:ext uri="{FF2B5EF4-FFF2-40B4-BE49-F238E27FC236}">
                <a16:creationId xmlns:a16="http://schemas.microsoft.com/office/drawing/2014/main" id="{5363EDE1-E825-4751-B7D3-C23B887494A3}"/>
              </a:ext>
            </a:extLst>
          </p:cNvPr>
          <p:cNvSpPr txBox="1">
            <a:spLocks noChangeArrowheads="1"/>
          </p:cNvSpPr>
          <p:nvPr/>
        </p:nvSpPr>
        <p:spPr bwMode="auto">
          <a:xfrm>
            <a:off x="1331912" y="265113"/>
            <a:ext cx="967354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eaLnBrk="1" hangingPunct="1">
              <a:lnSpc>
                <a:spcPct val="100000"/>
              </a:lnSpc>
              <a:spcBef>
                <a:spcPct val="0"/>
              </a:spcBef>
              <a:buFontTx/>
              <a:buNone/>
            </a:pPr>
            <a:r>
              <a:rPr lang="en-US" altLang="zh-CN" sz="3200" b="1" dirty="0">
                <a:solidFill>
                  <a:srgbClr val="002A7E"/>
                </a:solidFill>
                <a:latin typeface="方正粗雅宋_GBK" pitchFamily="2" charset="-122"/>
                <a:ea typeface="方正粗雅宋_GBK" pitchFamily="2" charset="-122"/>
                <a:cs typeface="阿里巴巴普惠体 Medium" pitchFamily="18" charset="-122"/>
              </a:rPr>
              <a:t>Our Main Contribution</a:t>
            </a:r>
            <a:endParaRPr lang="zh-CN" altLang="en-US" sz="3200" b="1" dirty="0">
              <a:solidFill>
                <a:srgbClr val="FF0000"/>
              </a:solidFill>
              <a:latin typeface="方正粗雅宋_GBK" pitchFamily="2" charset="-122"/>
              <a:ea typeface="方正粗雅宋_GBK" pitchFamily="2" charset="-122"/>
              <a:cs typeface="阿里巴巴普惠体 Medium" pitchFamily="18" charset="-122"/>
            </a:endParaRPr>
          </a:p>
        </p:txBody>
      </p:sp>
      <mc:AlternateContent xmlns:mc="http://schemas.openxmlformats.org/markup-compatibility/2006" xmlns:a14="http://schemas.microsoft.com/office/drawing/2010/main">
        <mc:Choice Requires="a14">
          <p:graphicFrame>
            <p:nvGraphicFramePr>
              <p:cNvPr id="28" name="表格 2">
                <a:extLst>
                  <a:ext uri="{FF2B5EF4-FFF2-40B4-BE49-F238E27FC236}">
                    <a16:creationId xmlns:a16="http://schemas.microsoft.com/office/drawing/2014/main" id="{B86FEFD8-EC6A-EE4A-98F2-DFF56FEF70D5}"/>
                  </a:ext>
                </a:extLst>
              </p:cNvPr>
              <p:cNvGraphicFramePr>
                <a:graphicFrameLocks noGrp="1"/>
              </p:cNvGraphicFramePr>
              <p:nvPr>
                <p:extLst>
                  <p:ext uri="{D42A27DB-BD31-4B8C-83A1-F6EECF244321}">
                    <p14:modId xmlns:p14="http://schemas.microsoft.com/office/powerpoint/2010/main" val="3472801651"/>
                  </p:ext>
                </p:extLst>
              </p:nvPr>
            </p:nvGraphicFramePr>
            <p:xfrm>
              <a:off x="1464571" y="3918021"/>
              <a:ext cx="9079178" cy="370840"/>
            </p:xfrm>
            <a:graphic>
              <a:graphicData uri="http://schemas.openxmlformats.org/drawingml/2006/table">
                <a:tbl>
                  <a:tblPr firstRow="1">
                    <a:tableStyleId>{3B4B98B0-60AC-42C2-AFA5-B58CD77FA1E5}</a:tableStyleId>
                  </a:tblPr>
                  <a:tblGrid>
                    <a:gridCol w="1169894">
                      <a:extLst>
                        <a:ext uri="{9D8B030D-6E8A-4147-A177-3AD203B41FA5}">
                          <a16:colId xmlns:a16="http://schemas.microsoft.com/office/drawing/2014/main" val="445368523"/>
                        </a:ext>
                      </a:extLst>
                    </a:gridCol>
                    <a:gridCol w="995082">
                      <a:extLst>
                        <a:ext uri="{9D8B030D-6E8A-4147-A177-3AD203B41FA5}">
                          <a16:colId xmlns:a16="http://schemas.microsoft.com/office/drawing/2014/main" val="177454663"/>
                        </a:ext>
                      </a:extLst>
                    </a:gridCol>
                    <a:gridCol w="1566583">
                      <a:extLst>
                        <a:ext uri="{9D8B030D-6E8A-4147-A177-3AD203B41FA5}">
                          <a16:colId xmlns:a16="http://schemas.microsoft.com/office/drawing/2014/main" val="1914294059"/>
                        </a:ext>
                      </a:extLst>
                    </a:gridCol>
                    <a:gridCol w="1813255">
                      <a:extLst>
                        <a:ext uri="{9D8B030D-6E8A-4147-A177-3AD203B41FA5}">
                          <a16:colId xmlns:a16="http://schemas.microsoft.com/office/drawing/2014/main" val="3749432849"/>
                        </a:ext>
                      </a:extLst>
                    </a:gridCol>
                    <a:gridCol w="1745906">
                      <a:extLst>
                        <a:ext uri="{9D8B030D-6E8A-4147-A177-3AD203B41FA5}">
                          <a16:colId xmlns:a16="http://schemas.microsoft.com/office/drawing/2014/main" val="672792704"/>
                        </a:ext>
                      </a:extLst>
                    </a:gridCol>
                    <a:gridCol w="1788458">
                      <a:extLst>
                        <a:ext uri="{9D8B030D-6E8A-4147-A177-3AD203B41FA5}">
                          <a16:colId xmlns:a16="http://schemas.microsoft.com/office/drawing/2014/main" val="764286558"/>
                        </a:ext>
                      </a:extLst>
                    </a:gridCol>
                  </a:tblGrid>
                  <a:tr h="370840">
                    <a:tc>
                      <a:txBody>
                        <a:bodyPr/>
                        <a:lstStyle/>
                        <a:p>
                          <a:pPr algn="ctr"/>
                          <a:r>
                            <a:rPr lang="en-US" altLang="zh-CN" sz="1600" b="0" dirty="0">
                              <a:latin typeface="Arial" panose="020B0604020202020204" pitchFamily="34" charset="0"/>
                              <a:cs typeface="Arial" panose="020B0604020202020204" pitchFamily="34" charset="0"/>
                            </a:rPr>
                            <a:t>This Work</a:t>
                          </a:r>
                          <a:endParaRPr lang="zh-CN" altLang="en-US" sz="1600" b="0" dirty="0">
                            <a:latin typeface="Arial" panose="020B0604020202020204" pitchFamily="34" charset="0"/>
                            <a:cs typeface="Arial" panose="020B0604020202020204" pitchFamily="34" charset="0"/>
                          </a:endParaRPr>
                        </a:p>
                      </a:txBody>
                      <a:tcPr/>
                    </a:tc>
                    <a:tc>
                      <a:txBody>
                        <a:bodyPr/>
                        <a:lstStyle/>
                        <a:p>
                          <a:pPr algn="ctr"/>
                          <a:r>
                            <a:rPr lang="en-US" altLang="zh-CN" sz="1600" b="0" dirty="0">
                              <a:latin typeface="Arial" panose="020B0604020202020204" pitchFamily="34" charset="0"/>
                              <a:cs typeface="Arial" panose="020B0604020202020204" pitchFamily="34" charset="0"/>
                            </a:rPr>
                            <a:t>SIF</a:t>
                          </a:r>
                          <a:endParaRPr lang="zh-CN" altLang="en-US" sz="1600" b="0" dirty="0">
                            <a:latin typeface="Arial" panose="020B0604020202020204" pitchFamily="34" charset="0"/>
                            <a:cs typeface="Arial" panose="020B0604020202020204" pitchFamily="34" charset="0"/>
                          </a:endParaRPr>
                        </a:p>
                      </a:txBody>
                      <a:tcPr/>
                    </a:tc>
                    <a:tc>
                      <a:txBody>
                        <a:bodyPr/>
                        <a:lstStyle/>
                        <a:p>
                          <a:pPr algn="ctr"/>
                          <a:r>
                            <a:rPr lang="en-US" altLang="zh-CN" sz="1600" b="0" dirty="0">
                              <a:solidFill>
                                <a:schemeClr val="accent1"/>
                              </a:solidFill>
                              <a:latin typeface="Arial" panose="020B0604020202020204" pitchFamily="34" charset="0"/>
                              <a:cs typeface="Arial" panose="020B0604020202020204" pitchFamily="34" charset="0"/>
                            </a:rPr>
                            <a:t>1</a:t>
                          </a:r>
                          <a:endParaRPr lang="zh-CN" altLang="en-US" sz="1600" b="0" dirty="0">
                            <a:solidFill>
                              <a:schemeClr val="accent1"/>
                            </a:solidFill>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sz="1600" b="0" i="1" smtClean="0">
                                    <a:solidFill>
                                      <a:schemeClr val="accent1"/>
                                    </a:solidFill>
                                    <a:latin typeface="Cambria Math" panose="02040503050406030204" pitchFamily="18" charset="0"/>
                                    <a:cs typeface="Arial" panose="020B0604020202020204" pitchFamily="34" charset="0"/>
                                  </a:rPr>
                                  <m:t>𝑡</m:t>
                                </m:r>
                                <m:r>
                                  <a:rPr lang="en-US" altLang="zh-CN" sz="1600" b="0" i="1" smtClean="0">
                                    <a:solidFill>
                                      <a:schemeClr val="accent1"/>
                                    </a:solidFill>
                                    <a:latin typeface="Cambria Math" panose="02040503050406030204" pitchFamily="18" charset="0"/>
                                    <a:cs typeface="Arial" panose="020B0604020202020204" pitchFamily="34" charset="0"/>
                                  </a:rPr>
                                  <m:t>&lt;</m:t>
                                </m:r>
                                <m:r>
                                  <a:rPr lang="en-US" altLang="zh-CN" sz="1600" b="0" i="1" smtClean="0">
                                    <a:solidFill>
                                      <a:schemeClr val="accent1"/>
                                    </a:solidFill>
                                    <a:latin typeface="Cambria Math" panose="02040503050406030204" pitchFamily="18" charset="0"/>
                                    <a:cs typeface="Arial" panose="020B0604020202020204" pitchFamily="34" charset="0"/>
                                  </a:rPr>
                                  <m:t>𝑛</m:t>
                                </m:r>
                              </m:oMath>
                            </m:oMathPara>
                          </a14:m>
                          <a:endParaRPr lang="zh-CN" altLang="en-US" sz="1600" b="0" dirty="0">
                            <a:solidFill>
                              <a:schemeClr val="accent1"/>
                            </a:solidFill>
                            <a:latin typeface="Arial" panose="020B0604020202020204" pitchFamily="34" charset="0"/>
                            <a:cs typeface="Arial" panose="020B0604020202020204" pitchFamily="34" charset="0"/>
                          </a:endParaRPr>
                        </a:p>
                      </a:txBody>
                      <a:tcPr/>
                    </a:tc>
                    <a:tc>
                      <a:txBody>
                        <a:bodyPr/>
                        <a:lstStyle/>
                        <a:p>
                          <a:pPr algn="ctr"/>
                          <a:r>
                            <a:rPr lang="en-US" altLang="zh-CN" sz="1600" b="0" dirty="0" err="1">
                              <a:latin typeface="Arial" panose="020B0604020202020204" pitchFamily="34" charset="0"/>
                              <a:cs typeface="Arial" panose="020B0604020202020204" pitchFamily="34" charset="0"/>
                            </a:rPr>
                            <a:t>Prep.+RO</a:t>
                          </a:r>
                          <a:endParaRPr lang="zh-CN" altLang="en-US" sz="1600" b="0" dirty="0">
                            <a:latin typeface="Arial" panose="020B0604020202020204" pitchFamily="34" charset="0"/>
                            <a:cs typeface="Arial" panose="020B0604020202020204" pitchFamily="34" charset="0"/>
                          </a:endParaRPr>
                        </a:p>
                      </a:txBody>
                      <a:tcPr/>
                    </a:tc>
                    <a:tc>
                      <a:txBody>
                        <a:bodyPr/>
                        <a:lstStyle/>
                        <a:p>
                          <a:pPr algn="ctr"/>
                          <a:r>
                            <a:rPr lang="en-US" altLang="zh-CN" sz="1600" b="0" dirty="0">
                              <a:solidFill>
                                <a:schemeClr val="accent1"/>
                              </a:solidFill>
                              <a:latin typeface="Arial" panose="020B0604020202020204" pitchFamily="34" charset="0"/>
                              <a:cs typeface="Arial" panose="020B0604020202020204" pitchFamily="34" charset="0"/>
                            </a:rPr>
                            <a:t>Y</a:t>
                          </a:r>
                          <a:endParaRPr lang="zh-CN" altLang="en-US" sz="1600" b="0" dirty="0">
                            <a:solidFill>
                              <a:schemeClr val="accent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234709330"/>
                      </a:ext>
                    </a:extLst>
                  </a:tr>
                </a:tbl>
              </a:graphicData>
            </a:graphic>
          </p:graphicFrame>
        </mc:Choice>
        <mc:Fallback xmlns="">
          <p:graphicFrame>
            <p:nvGraphicFramePr>
              <p:cNvPr id="28" name="表格 2">
                <a:extLst>
                  <a:ext uri="{FF2B5EF4-FFF2-40B4-BE49-F238E27FC236}">
                    <a16:creationId xmlns:a16="http://schemas.microsoft.com/office/drawing/2014/main" id="{B86FEFD8-EC6A-EE4A-98F2-DFF56FEF70D5}"/>
                  </a:ext>
                </a:extLst>
              </p:cNvPr>
              <p:cNvGraphicFramePr>
                <a:graphicFrameLocks noGrp="1"/>
              </p:cNvGraphicFramePr>
              <p:nvPr>
                <p:extLst>
                  <p:ext uri="{D42A27DB-BD31-4B8C-83A1-F6EECF244321}">
                    <p14:modId xmlns:p14="http://schemas.microsoft.com/office/powerpoint/2010/main" val="3472801651"/>
                  </p:ext>
                </p:extLst>
              </p:nvPr>
            </p:nvGraphicFramePr>
            <p:xfrm>
              <a:off x="1464571" y="3918021"/>
              <a:ext cx="9079178" cy="370840"/>
            </p:xfrm>
            <a:graphic>
              <a:graphicData uri="http://schemas.openxmlformats.org/drawingml/2006/table">
                <a:tbl>
                  <a:tblPr firstRow="1">
                    <a:tableStyleId>{3B4B98B0-60AC-42C2-AFA5-B58CD77FA1E5}</a:tableStyleId>
                  </a:tblPr>
                  <a:tblGrid>
                    <a:gridCol w="1169894">
                      <a:extLst>
                        <a:ext uri="{9D8B030D-6E8A-4147-A177-3AD203B41FA5}">
                          <a16:colId xmlns:a16="http://schemas.microsoft.com/office/drawing/2014/main" val="445368523"/>
                        </a:ext>
                      </a:extLst>
                    </a:gridCol>
                    <a:gridCol w="995082">
                      <a:extLst>
                        <a:ext uri="{9D8B030D-6E8A-4147-A177-3AD203B41FA5}">
                          <a16:colId xmlns:a16="http://schemas.microsoft.com/office/drawing/2014/main" val="177454663"/>
                        </a:ext>
                      </a:extLst>
                    </a:gridCol>
                    <a:gridCol w="1566583">
                      <a:extLst>
                        <a:ext uri="{9D8B030D-6E8A-4147-A177-3AD203B41FA5}">
                          <a16:colId xmlns:a16="http://schemas.microsoft.com/office/drawing/2014/main" val="1914294059"/>
                        </a:ext>
                      </a:extLst>
                    </a:gridCol>
                    <a:gridCol w="1813255">
                      <a:extLst>
                        <a:ext uri="{9D8B030D-6E8A-4147-A177-3AD203B41FA5}">
                          <a16:colId xmlns:a16="http://schemas.microsoft.com/office/drawing/2014/main" val="3749432849"/>
                        </a:ext>
                      </a:extLst>
                    </a:gridCol>
                    <a:gridCol w="1745906">
                      <a:extLst>
                        <a:ext uri="{9D8B030D-6E8A-4147-A177-3AD203B41FA5}">
                          <a16:colId xmlns:a16="http://schemas.microsoft.com/office/drawing/2014/main" val="672792704"/>
                        </a:ext>
                      </a:extLst>
                    </a:gridCol>
                    <a:gridCol w="1788458">
                      <a:extLst>
                        <a:ext uri="{9D8B030D-6E8A-4147-A177-3AD203B41FA5}">
                          <a16:colId xmlns:a16="http://schemas.microsoft.com/office/drawing/2014/main" val="764286558"/>
                        </a:ext>
                      </a:extLst>
                    </a:gridCol>
                  </a:tblGrid>
                  <a:tr h="370840">
                    <a:tc>
                      <a:txBody>
                        <a:bodyPr/>
                        <a:lstStyle/>
                        <a:p>
                          <a:pPr algn="ctr"/>
                          <a:r>
                            <a:rPr lang="en-US" altLang="zh-CN" sz="1600" b="0" dirty="0">
                              <a:latin typeface="Arial" panose="020B0604020202020204" pitchFamily="34" charset="0"/>
                              <a:cs typeface="Arial" panose="020B0604020202020204" pitchFamily="34" charset="0"/>
                            </a:rPr>
                            <a:t>This Work</a:t>
                          </a:r>
                          <a:endParaRPr lang="zh-CN" altLang="en-US" sz="1600" b="0" dirty="0">
                            <a:latin typeface="Arial" panose="020B0604020202020204" pitchFamily="34" charset="0"/>
                            <a:cs typeface="Arial" panose="020B0604020202020204" pitchFamily="34" charset="0"/>
                          </a:endParaRPr>
                        </a:p>
                      </a:txBody>
                      <a:tcPr/>
                    </a:tc>
                    <a:tc>
                      <a:txBody>
                        <a:bodyPr/>
                        <a:lstStyle/>
                        <a:p>
                          <a:pPr algn="ctr"/>
                          <a:r>
                            <a:rPr lang="en-US" altLang="zh-CN" sz="1600" b="0" dirty="0">
                              <a:latin typeface="Arial" panose="020B0604020202020204" pitchFamily="34" charset="0"/>
                              <a:cs typeface="Arial" panose="020B0604020202020204" pitchFamily="34" charset="0"/>
                            </a:rPr>
                            <a:t>SIF</a:t>
                          </a:r>
                          <a:endParaRPr lang="zh-CN" altLang="en-US" sz="1600" b="0" dirty="0">
                            <a:latin typeface="Arial" panose="020B0604020202020204" pitchFamily="34" charset="0"/>
                            <a:cs typeface="Arial" panose="020B0604020202020204" pitchFamily="34" charset="0"/>
                          </a:endParaRPr>
                        </a:p>
                      </a:txBody>
                      <a:tcPr/>
                    </a:tc>
                    <a:tc>
                      <a:txBody>
                        <a:bodyPr/>
                        <a:lstStyle/>
                        <a:p>
                          <a:pPr algn="ctr"/>
                          <a:r>
                            <a:rPr lang="en-US" altLang="zh-CN" sz="1600" b="0" dirty="0">
                              <a:solidFill>
                                <a:schemeClr val="accent1"/>
                              </a:solidFill>
                              <a:latin typeface="Arial" panose="020B0604020202020204" pitchFamily="34" charset="0"/>
                              <a:cs typeface="Arial" panose="020B0604020202020204" pitchFamily="34" charset="0"/>
                            </a:rPr>
                            <a:t>1</a:t>
                          </a:r>
                          <a:endParaRPr lang="zh-CN" altLang="en-US" sz="1600" b="0" dirty="0">
                            <a:solidFill>
                              <a:schemeClr val="accent1"/>
                            </a:solidFill>
                            <a:latin typeface="Arial" panose="020B0604020202020204" pitchFamily="34" charset="0"/>
                            <a:cs typeface="Arial" panose="020B0604020202020204" pitchFamily="34" charset="0"/>
                          </a:endParaRPr>
                        </a:p>
                      </a:txBody>
                      <a:tcPr/>
                    </a:tc>
                    <a:tc>
                      <a:txBody>
                        <a:bodyPr/>
                        <a:lstStyle/>
                        <a:p>
                          <a:endParaRPr lang="zh-CN"/>
                        </a:p>
                      </a:txBody>
                      <a:tcPr>
                        <a:blipFill>
                          <a:blip r:embed="rId3"/>
                          <a:stretch>
                            <a:fillRect l="-205594" t="-3333" r="-195105" b="-13333"/>
                          </a:stretch>
                        </a:blipFill>
                      </a:tcPr>
                    </a:tc>
                    <a:tc>
                      <a:txBody>
                        <a:bodyPr/>
                        <a:lstStyle/>
                        <a:p>
                          <a:pPr algn="ctr"/>
                          <a:r>
                            <a:rPr lang="en-US" altLang="zh-CN" sz="1600" b="0" dirty="0" err="1">
                              <a:latin typeface="Arial" panose="020B0604020202020204" pitchFamily="34" charset="0"/>
                              <a:cs typeface="Arial" panose="020B0604020202020204" pitchFamily="34" charset="0"/>
                            </a:rPr>
                            <a:t>Prep.+RO</a:t>
                          </a:r>
                          <a:endParaRPr lang="zh-CN" altLang="en-US" sz="1600" b="0" dirty="0">
                            <a:latin typeface="Arial" panose="020B0604020202020204" pitchFamily="34" charset="0"/>
                            <a:cs typeface="Arial" panose="020B0604020202020204" pitchFamily="34" charset="0"/>
                          </a:endParaRPr>
                        </a:p>
                      </a:txBody>
                      <a:tcPr/>
                    </a:tc>
                    <a:tc>
                      <a:txBody>
                        <a:bodyPr/>
                        <a:lstStyle/>
                        <a:p>
                          <a:pPr algn="ctr"/>
                          <a:r>
                            <a:rPr lang="en-US" altLang="zh-CN" sz="1600" b="0" dirty="0">
                              <a:solidFill>
                                <a:schemeClr val="accent1"/>
                              </a:solidFill>
                              <a:latin typeface="Arial" panose="020B0604020202020204" pitchFamily="34" charset="0"/>
                              <a:cs typeface="Arial" panose="020B0604020202020204" pitchFamily="34" charset="0"/>
                            </a:rPr>
                            <a:t>Y</a:t>
                          </a:r>
                          <a:endParaRPr lang="zh-CN" altLang="en-US" sz="1600" b="0" dirty="0">
                            <a:solidFill>
                              <a:schemeClr val="accent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234709330"/>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5" name="表格 2">
                <a:extLst>
                  <a:ext uri="{FF2B5EF4-FFF2-40B4-BE49-F238E27FC236}">
                    <a16:creationId xmlns:a16="http://schemas.microsoft.com/office/drawing/2014/main" id="{A5AA33C7-314B-2543-B73D-82487AB83144}"/>
                  </a:ext>
                </a:extLst>
              </p:cNvPr>
              <p:cNvGraphicFramePr>
                <a:graphicFrameLocks noGrp="1"/>
              </p:cNvGraphicFramePr>
              <p:nvPr>
                <p:extLst>
                  <p:ext uri="{D42A27DB-BD31-4B8C-83A1-F6EECF244321}">
                    <p14:modId xmlns:p14="http://schemas.microsoft.com/office/powerpoint/2010/main" val="236595902"/>
                  </p:ext>
                </p:extLst>
              </p:nvPr>
            </p:nvGraphicFramePr>
            <p:xfrm>
              <a:off x="1464573" y="1213701"/>
              <a:ext cx="9079176" cy="2703996"/>
            </p:xfrm>
            <a:graphic>
              <a:graphicData uri="http://schemas.openxmlformats.org/drawingml/2006/table">
                <a:tbl>
                  <a:tblPr firstRow="1">
                    <a:tableStyleId>{3B4B98B0-60AC-42C2-AFA5-B58CD77FA1E5}</a:tableStyleId>
                  </a:tblPr>
                  <a:tblGrid>
                    <a:gridCol w="1169893">
                      <a:extLst>
                        <a:ext uri="{9D8B030D-6E8A-4147-A177-3AD203B41FA5}">
                          <a16:colId xmlns:a16="http://schemas.microsoft.com/office/drawing/2014/main" val="445368523"/>
                        </a:ext>
                      </a:extLst>
                    </a:gridCol>
                    <a:gridCol w="995082">
                      <a:extLst>
                        <a:ext uri="{9D8B030D-6E8A-4147-A177-3AD203B41FA5}">
                          <a16:colId xmlns:a16="http://schemas.microsoft.com/office/drawing/2014/main" val="177454663"/>
                        </a:ext>
                      </a:extLst>
                    </a:gridCol>
                    <a:gridCol w="1566583">
                      <a:extLst>
                        <a:ext uri="{9D8B030D-6E8A-4147-A177-3AD203B41FA5}">
                          <a16:colId xmlns:a16="http://schemas.microsoft.com/office/drawing/2014/main" val="1914294059"/>
                        </a:ext>
                      </a:extLst>
                    </a:gridCol>
                    <a:gridCol w="1813255">
                      <a:extLst>
                        <a:ext uri="{9D8B030D-6E8A-4147-A177-3AD203B41FA5}">
                          <a16:colId xmlns:a16="http://schemas.microsoft.com/office/drawing/2014/main" val="3749432849"/>
                        </a:ext>
                      </a:extLst>
                    </a:gridCol>
                    <a:gridCol w="1745905">
                      <a:extLst>
                        <a:ext uri="{9D8B030D-6E8A-4147-A177-3AD203B41FA5}">
                          <a16:colId xmlns:a16="http://schemas.microsoft.com/office/drawing/2014/main" val="672792704"/>
                        </a:ext>
                      </a:extLst>
                    </a:gridCol>
                    <a:gridCol w="1788458">
                      <a:extLst>
                        <a:ext uri="{9D8B030D-6E8A-4147-A177-3AD203B41FA5}">
                          <a16:colId xmlns:a16="http://schemas.microsoft.com/office/drawing/2014/main" val="764286558"/>
                        </a:ext>
                      </a:extLst>
                    </a:gridCol>
                  </a:tblGrid>
                  <a:tr h="553049">
                    <a:tc>
                      <a:txBody>
                        <a:bodyPr/>
                        <a:lstStyle/>
                        <a:p>
                          <a:pPr algn="ctr"/>
                          <a:r>
                            <a:rPr lang="en-US" altLang="zh-CN" sz="1600" b="0" dirty="0">
                              <a:latin typeface="Arial" panose="020B0604020202020204" pitchFamily="34" charset="0"/>
                              <a:cs typeface="Arial" panose="020B0604020202020204" pitchFamily="34" charset="0"/>
                            </a:rPr>
                            <a:t>Protocol</a:t>
                          </a:r>
                          <a:endParaRPr lang="zh-CN" altLang="en-US" sz="1600" b="0" dirty="0">
                            <a:latin typeface="Arial" panose="020B0604020202020204" pitchFamily="34" charset="0"/>
                            <a:cs typeface="Arial" panose="020B0604020202020204" pitchFamily="34" charset="0"/>
                          </a:endParaRPr>
                        </a:p>
                      </a:txBody>
                      <a:tcPr/>
                    </a:tc>
                    <a:tc>
                      <a:txBody>
                        <a:bodyPr/>
                        <a:lstStyle/>
                        <a:p>
                          <a:pPr algn="ctr"/>
                          <a:r>
                            <a:rPr lang="en-US" altLang="zh-CN" sz="1600" b="0" dirty="0">
                              <a:latin typeface="Arial" panose="020B0604020202020204" pitchFamily="34" charset="0"/>
                              <a:cs typeface="Arial" panose="020B0604020202020204" pitchFamily="34" charset="0"/>
                            </a:rPr>
                            <a:t>Primitive</a:t>
                          </a:r>
                          <a:endParaRPr lang="zh-CN" altLang="en-US" sz="1600" b="0" dirty="0">
                            <a:latin typeface="Arial" panose="020B0604020202020204" pitchFamily="34" charset="0"/>
                            <a:cs typeface="Arial" panose="020B0604020202020204" pitchFamily="34" charset="0"/>
                          </a:endParaRPr>
                        </a:p>
                      </a:txBody>
                      <a:tcPr/>
                    </a:tc>
                    <a:tc>
                      <a:txBody>
                        <a:bodyPr/>
                        <a:lstStyle/>
                        <a:p>
                          <a:pPr algn="ctr"/>
                          <a:r>
                            <a:rPr lang="en-US" altLang="zh-CN" sz="1600" b="0" dirty="0">
                              <a:latin typeface="Arial" panose="020B0604020202020204" pitchFamily="34" charset="0"/>
                              <a:cs typeface="Arial" panose="020B0604020202020204" pitchFamily="34" charset="0"/>
                            </a:rPr>
                            <a:t>#Round </a:t>
                          </a:r>
                        </a:p>
                        <a:p>
                          <a:pPr algn="ctr"/>
                          <a:r>
                            <a:rPr lang="en-US" altLang="zh-CN" sz="1600" b="0" dirty="0">
                              <a:latin typeface="Arial" panose="020B0604020202020204" pitchFamily="34" charset="0"/>
                              <a:cs typeface="Arial" panose="020B0604020202020204" pitchFamily="34" charset="0"/>
                            </a:rPr>
                            <a:t>for Online</a:t>
                          </a:r>
                          <a:endParaRPr lang="zh-CN" altLang="en-US" sz="1600" b="0" dirty="0">
                            <a:latin typeface="Arial" panose="020B0604020202020204" pitchFamily="34" charset="0"/>
                            <a:cs typeface="Arial" panose="020B0604020202020204" pitchFamily="34" charset="0"/>
                          </a:endParaRPr>
                        </a:p>
                      </a:txBody>
                      <a:tcPr/>
                    </a:tc>
                    <a:tc>
                      <a:txBody>
                        <a:bodyPr/>
                        <a:lstStyle/>
                        <a:p>
                          <a:pPr algn="ctr"/>
                          <a:r>
                            <a:rPr lang="en-US" altLang="zh-CN" sz="1600" b="0" dirty="0">
                              <a:latin typeface="Arial" panose="020B0604020202020204" pitchFamily="34" charset="0"/>
                              <a:cs typeface="Arial" panose="020B0604020202020204" pitchFamily="34" charset="0"/>
                            </a:rPr>
                            <a:t>Corruption Threshold</a:t>
                          </a:r>
                          <a:endParaRPr lang="zh-CN" altLang="en-US" sz="1600" b="0" dirty="0">
                            <a:latin typeface="Arial" panose="020B0604020202020204" pitchFamily="34" charset="0"/>
                            <a:cs typeface="Arial" panose="020B0604020202020204" pitchFamily="34" charset="0"/>
                          </a:endParaRPr>
                        </a:p>
                      </a:txBody>
                      <a:tcPr/>
                    </a:tc>
                    <a:tc>
                      <a:txBody>
                        <a:bodyPr/>
                        <a:lstStyle/>
                        <a:p>
                          <a:pPr algn="ctr"/>
                          <a:r>
                            <a:rPr lang="en-US" altLang="zh-CN" sz="1600" b="0" dirty="0">
                              <a:latin typeface="Arial" panose="020B0604020202020204" pitchFamily="34" charset="0"/>
                              <a:cs typeface="Arial" panose="020B0604020202020204" pitchFamily="34" charset="0"/>
                            </a:rPr>
                            <a:t>Setup</a:t>
                          </a:r>
                        </a:p>
                        <a:p>
                          <a:pPr algn="ctr"/>
                          <a:r>
                            <a:rPr lang="en-US" altLang="zh-CN" sz="1600" b="0" dirty="0">
                              <a:latin typeface="Arial" panose="020B0604020202020204" pitchFamily="34" charset="0"/>
                              <a:cs typeface="Arial" panose="020B0604020202020204" pitchFamily="34" charset="0"/>
                            </a:rPr>
                            <a:t>Assumption</a:t>
                          </a:r>
                          <a:endParaRPr lang="zh-CN" altLang="en-US" sz="1600" b="0" dirty="0">
                            <a:latin typeface="Arial" panose="020B0604020202020204" pitchFamily="34" charset="0"/>
                            <a:cs typeface="Arial" panose="020B0604020202020204" pitchFamily="34" charset="0"/>
                          </a:endParaRPr>
                        </a:p>
                      </a:txBody>
                      <a:tcPr/>
                    </a:tc>
                    <a:tc>
                      <a:txBody>
                        <a:bodyPr/>
                        <a:lstStyle/>
                        <a:p>
                          <a:pPr algn="ctr"/>
                          <a:r>
                            <a:rPr lang="en-US" altLang="zh-CN" sz="1600" b="0" dirty="0">
                              <a:latin typeface="Arial" panose="020B0604020202020204" pitchFamily="34" charset="0"/>
                              <a:cs typeface="Arial" panose="020B0604020202020204" pitchFamily="34" charset="0"/>
                            </a:rPr>
                            <a:t>Practical</a:t>
                          </a:r>
                        </a:p>
                        <a:p>
                          <a:pPr algn="ctr"/>
                          <a:r>
                            <a:rPr lang="en-US" altLang="zh-CN" sz="1600" b="0" dirty="0">
                              <a:latin typeface="Arial" panose="020B0604020202020204" pitchFamily="34" charset="0"/>
                              <a:cs typeface="Arial" panose="020B0604020202020204" pitchFamily="34" charset="0"/>
                            </a:rPr>
                            <a:t>Efficiency?</a:t>
                          </a:r>
                          <a:endParaRPr lang="zh-CN" altLang="en-US" sz="16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234709330"/>
                      </a:ext>
                    </a:extLst>
                  </a:tr>
                  <a:tr h="354146">
                    <a:tc>
                      <a:txBody>
                        <a:bodyPr/>
                        <a:lstStyle/>
                        <a:p>
                          <a:pPr algn="ctr"/>
                          <a:r>
                            <a:rPr lang="en-US" altLang="zh-CN" sz="1600" b="0" dirty="0">
                              <a:latin typeface="Arial" panose="020B0604020202020204" pitchFamily="34" charset="0"/>
                              <a:cs typeface="Arial" panose="020B0604020202020204" pitchFamily="34" charset="0"/>
                            </a:rPr>
                            <a:t>[LMs05]</a:t>
                          </a:r>
                          <a:endParaRPr lang="zh-CN" altLang="en-US" sz="1600" b="0" dirty="0">
                            <a:latin typeface="Arial" panose="020B0604020202020204" pitchFamily="34" charset="0"/>
                            <a:cs typeface="Arial" panose="020B0604020202020204" pitchFamily="34" charset="0"/>
                          </a:endParaRPr>
                        </a:p>
                      </a:txBody>
                      <a:tcPr/>
                    </a:tc>
                    <a:tc>
                      <a:txBody>
                        <a:bodyPr/>
                        <a:lstStyle/>
                        <a:p>
                          <a:pPr algn="ctr"/>
                          <a:r>
                            <a:rPr lang="en-US" altLang="zh-CN" sz="1600" b="0" dirty="0">
                              <a:latin typeface="Arial" panose="020B0604020202020204" pitchFamily="34" charset="0"/>
                              <a:cs typeface="Arial" panose="020B0604020202020204" pitchFamily="34" charset="0"/>
                            </a:rPr>
                            <a:t>MVZK</a:t>
                          </a:r>
                          <a:endParaRPr lang="zh-CN" altLang="en-US" sz="1600" b="0" dirty="0">
                            <a:latin typeface="Arial" panose="020B0604020202020204" pitchFamily="34" charset="0"/>
                            <a:cs typeface="Arial" panose="020B0604020202020204" pitchFamily="34" charset="0"/>
                          </a:endParaRPr>
                        </a:p>
                      </a:txBody>
                      <a:tcPr/>
                    </a:tc>
                    <a:tc>
                      <a:txBody>
                        <a:bodyPr/>
                        <a:lstStyle/>
                        <a:p>
                          <a:pPr algn="ctr"/>
                          <a:r>
                            <a:rPr lang="en-US" altLang="zh-CN" sz="1600" b="0" dirty="0">
                              <a:solidFill>
                                <a:schemeClr val="accent1"/>
                              </a:solidFill>
                              <a:latin typeface="Arial" panose="020B0604020202020204" pitchFamily="34" charset="0"/>
                              <a:cs typeface="Arial" panose="020B0604020202020204" pitchFamily="34" charset="0"/>
                            </a:rPr>
                            <a:t>1</a:t>
                          </a:r>
                          <a:endParaRPr lang="zh-CN" altLang="en-US" sz="1600" b="0" dirty="0">
                            <a:solidFill>
                              <a:schemeClr val="accent1"/>
                            </a:solidFill>
                            <a:latin typeface="Arial" panose="020B0604020202020204" pitchFamily="34" charset="0"/>
                            <a:cs typeface="Arial" panose="020B0604020202020204"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r>
                                  <a:rPr lang="en-US" altLang="zh-CN" sz="1600" b="0" i="1" smtClean="0">
                                    <a:solidFill>
                                      <a:schemeClr val="tx1"/>
                                    </a:solidFill>
                                    <a:latin typeface="Cambria Math" panose="02040503050406030204" pitchFamily="18" charset="0"/>
                                    <a:cs typeface="Arial" panose="020B0604020202020204" pitchFamily="34" charset="0"/>
                                  </a:rPr>
                                  <m:t>𝑡</m:t>
                                </m:r>
                                <m:r>
                                  <a:rPr lang="en-US" altLang="zh-CN" sz="1600" b="0" i="1" smtClean="0">
                                    <a:solidFill>
                                      <a:schemeClr val="tx1"/>
                                    </a:solidFill>
                                    <a:latin typeface="Cambria Math" panose="02040503050406030204" pitchFamily="18" charset="0"/>
                                    <a:cs typeface="Arial" panose="020B0604020202020204" pitchFamily="34" charset="0"/>
                                  </a:rPr>
                                  <m:t>&lt;</m:t>
                                </m:r>
                                <m:r>
                                  <a:rPr lang="en-US" altLang="zh-CN" sz="1600" b="0" i="1" smtClean="0">
                                    <a:solidFill>
                                      <a:schemeClr val="tx1"/>
                                    </a:solidFill>
                                    <a:latin typeface="Cambria Math" panose="02040503050406030204" pitchFamily="18" charset="0"/>
                                    <a:cs typeface="Arial" panose="020B0604020202020204" pitchFamily="34" charset="0"/>
                                  </a:rPr>
                                  <m:t>𝑛</m:t>
                                </m:r>
                              </m:oMath>
                            </m:oMathPara>
                          </a14:m>
                          <a:endParaRPr lang="zh-CN" altLang="en-US" sz="1600" b="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US" altLang="zh-CN" sz="1600" b="0" dirty="0">
                              <a:solidFill>
                                <a:schemeClr val="tx1"/>
                              </a:solidFill>
                              <a:latin typeface="Arial" panose="020B0604020202020204" pitchFamily="34" charset="0"/>
                              <a:cs typeface="Arial" panose="020B0604020202020204" pitchFamily="34" charset="0"/>
                            </a:rPr>
                            <a:t>Prep.</a:t>
                          </a:r>
                          <a:endParaRPr lang="zh-CN" altLang="en-US" sz="1600" b="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US" altLang="zh-CN" sz="1600" b="0" dirty="0">
                              <a:solidFill>
                                <a:srgbClr val="C00000"/>
                              </a:solidFill>
                              <a:latin typeface="Arial" panose="020B0604020202020204" pitchFamily="34" charset="0"/>
                              <a:cs typeface="Arial" panose="020B0604020202020204" pitchFamily="34" charset="0"/>
                            </a:rPr>
                            <a:t>N</a:t>
                          </a:r>
                          <a:endParaRPr lang="zh-CN" altLang="en-US" sz="1600" b="0" dirty="0">
                            <a:solidFill>
                              <a:srgbClr val="C0000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66168325"/>
                      </a:ext>
                    </a:extLst>
                  </a:tr>
                  <a:tr h="354146">
                    <a:tc>
                      <a:txBody>
                        <a:bodyPr/>
                        <a:lstStyle/>
                        <a:p>
                          <a:pPr algn="ctr"/>
                          <a:r>
                            <a:rPr lang="en-US" altLang="zh-CN" sz="1600" b="0" dirty="0">
                              <a:latin typeface="Arial" panose="020B0604020202020204" pitchFamily="34" charset="0"/>
                              <a:cs typeface="Arial" panose="020B0604020202020204" pitchFamily="34" charset="0"/>
                            </a:rPr>
                            <a:t>[AKP22]</a:t>
                          </a:r>
                          <a:endParaRPr lang="zh-CN" altLang="en-US" sz="1600" b="0" dirty="0">
                            <a:latin typeface="Arial" panose="020B0604020202020204" pitchFamily="34" charset="0"/>
                            <a:cs typeface="Arial" panose="020B0604020202020204" pitchFamily="34" charset="0"/>
                          </a:endParaRPr>
                        </a:p>
                      </a:txBody>
                      <a:tcPr/>
                    </a:tc>
                    <a:tc>
                      <a:txBody>
                        <a:bodyPr/>
                        <a:lstStyle/>
                        <a:p>
                          <a:pPr algn="ctr"/>
                          <a:r>
                            <a:rPr lang="en-US" altLang="zh-CN" sz="1600" b="0" dirty="0">
                              <a:latin typeface="Arial" panose="020B0604020202020204" pitchFamily="34" charset="0"/>
                              <a:cs typeface="Arial" panose="020B0604020202020204" pitchFamily="34" charset="0"/>
                            </a:rPr>
                            <a:t>SIF</a:t>
                          </a:r>
                          <a:endParaRPr lang="zh-CN" altLang="en-US" sz="1600" b="0" dirty="0">
                            <a:latin typeface="Arial" panose="020B0604020202020204" pitchFamily="34" charset="0"/>
                            <a:cs typeface="Arial" panose="020B0604020202020204" pitchFamily="34" charset="0"/>
                          </a:endParaRPr>
                        </a:p>
                      </a:txBody>
                      <a:tcPr/>
                    </a:tc>
                    <a:tc>
                      <a:txBody>
                        <a:bodyPr/>
                        <a:lstStyle/>
                        <a:p>
                          <a:pPr algn="ctr"/>
                          <a:r>
                            <a:rPr lang="en-US" altLang="zh-CN" sz="1600" b="0" dirty="0">
                              <a:solidFill>
                                <a:schemeClr val="accent1"/>
                              </a:solidFill>
                              <a:latin typeface="Arial" panose="020B0604020202020204" pitchFamily="34" charset="0"/>
                              <a:cs typeface="Arial" panose="020B0604020202020204" pitchFamily="34" charset="0"/>
                            </a:rPr>
                            <a:t>1</a:t>
                          </a:r>
                          <a:endParaRPr lang="zh-CN" altLang="en-US" sz="1600" b="0" dirty="0">
                            <a:solidFill>
                              <a:schemeClr val="accent1"/>
                            </a:solidFill>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sz="1600" b="0" i="1" smtClean="0">
                                    <a:solidFill>
                                      <a:schemeClr val="tx1"/>
                                    </a:solidFill>
                                    <a:latin typeface="Cambria Math" panose="02040503050406030204" pitchFamily="18" charset="0"/>
                                    <a:cs typeface="Arial" panose="020B0604020202020204" pitchFamily="34" charset="0"/>
                                  </a:rPr>
                                  <m:t>𝑡</m:t>
                                </m:r>
                                <m:r>
                                  <a:rPr lang="en-US" altLang="zh-CN" sz="1600" b="0" i="1" smtClean="0">
                                    <a:solidFill>
                                      <a:schemeClr val="tx1"/>
                                    </a:solidFill>
                                    <a:latin typeface="Cambria Math" panose="02040503050406030204" pitchFamily="18" charset="0"/>
                                    <a:cs typeface="Arial" panose="020B0604020202020204" pitchFamily="34" charset="0"/>
                                  </a:rPr>
                                  <m:t>&lt;(1−</m:t>
                                </m:r>
                                <m:r>
                                  <a:rPr lang="en-US" altLang="zh-CN" sz="1600" b="0" i="1" smtClean="0">
                                    <a:solidFill>
                                      <a:schemeClr val="tx1"/>
                                    </a:solidFill>
                                    <a:latin typeface="Cambria Math" panose="02040503050406030204" pitchFamily="18" charset="0"/>
                                    <a:cs typeface="Arial" panose="020B0604020202020204" pitchFamily="34" charset="0"/>
                                  </a:rPr>
                                  <m:t>𝜖</m:t>
                                </m:r>
                                <m:r>
                                  <a:rPr lang="en-US" altLang="zh-CN" sz="1600" b="0" i="1" smtClean="0">
                                    <a:solidFill>
                                      <a:schemeClr val="tx1"/>
                                    </a:solidFill>
                                    <a:latin typeface="Cambria Math" panose="02040503050406030204" pitchFamily="18" charset="0"/>
                                    <a:cs typeface="Arial" panose="020B0604020202020204" pitchFamily="34" charset="0"/>
                                  </a:rPr>
                                  <m:t>)</m:t>
                                </m:r>
                                <m:r>
                                  <a:rPr lang="en-US" altLang="zh-CN" sz="1600" b="0" i="1" smtClean="0">
                                    <a:solidFill>
                                      <a:schemeClr val="tx1"/>
                                    </a:solidFill>
                                    <a:latin typeface="Cambria Math" panose="02040503050406030204" pitchFamily="18" charset="0"/>
                                    <a:cs typeface="Arial" panose="020B0604020202020204" pitchFamily="34" charset="0"/>
                                  </a:rPr>
                                  <m:t>𝑛</m:t>
                                </m:r>
                                <m:r>
                                  <a:rPr lang="en-US" altLang="zh-CN" sz="1600" b="0" i="1" smtClean="0">
                                    <a:solidFill>
                                      <a:schemeClr val="tx1"/>
                                    </a:solidFill>
                                    <a:latin typeface="Cambria Math" panose="02040503050406030204" pitchFamily="18" charset="0"/>
                                    <a:cs typeface="Arial" panose="020B0604020202020204" pitchFamily="34" charset="0"/>
                                  </a:rPr>
                                  <m:t>/2</m:t>
                                </m:r>
                              </m:oMath>
                            </m:oMathPara>
                          </a14:m>
                          <a:endParaRPr lang="zh-CN" altLang="en-US" sz="1600" b="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US" altLang="zh-CN" sz="1600" b="0" dirty="0">
                              <a:latin typeface="Arial" panose="020B0604020202020204" pitchFamily="34" charset="0"/>
                              <a:cs typeface="Arial" panose="020B0604020202020204" pitchFamily="34" charset="0"/>
                            </a:rPr>
                            <a:t>Prep.</a:t>
                          </a:r>
                          <a:endParaRPr lang="zh-CN" altLang="en-US" sz="1600" b="0" dirty="0">
                            <a:latin typeface="Arial" panose="020B0604020202020204" pitchFamily="34" charset="0"/>
                            <a:cs typeface="Arial" panose="020B0604020202020204" pitchFamily="34" charset="0"/>
                          </a:endParaRPr>
                        </a:p>
                      </a:txBody>
                      <a:tcPr/>
                    </a:tc>
                    <a:tc>
                      <a:txBody>
                        <a:bodyPr/>
                        <a:lstStyle/>
                        <a:p>
                          <a:pPr algn="ctr"/>
                          <a:r>
                            <a:rPr lang="en-US" altLang="zh-CN" sz="1600" b="0" dirty="0">
                              <a:solidFill>
                                <a:srgbClr val="C00000"/>
                              </a:solidFill>
                              <a:latin typeface="Arial" panose="020B0604020202020204" pitchFamily="34" charset="0"/>
                              <a:cs typeface="Arial" panose="020B0604020202020204" pitchFamily="34" charset="0"/>
                            </a:rPr>
                            <a:t>N</a:t>
                          </a:r>
                          <a:endParaRPr lang="zh-CN" altLang="en-US" sz="1600" b="0" dirty="0">
                            <a:solidFill>
                              <a:srgbClr val="C0000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66652541"/>
                      </a:ext>
                    </a:extLst>
                  </a:tr>
                  <a:tr h="354146">
                    <a:tc>
                      <a:txBody>
                        <a:bodyPr/>
                        <a:lstStyle/>
                        <a:p>
                          <a:pPr algn="ctr"/>
                          <a:r>
                            <a:rPr lang="en-US" altLang="zh-CN" sz="1600" b="0" dirty="0">
                              <a:latin typeface="Arial" panose="020B0604020202020204" pitchFamily="34" charset="0"/>
                              <a:cs typeface="Arial" panose="020B0604020202020204" pitchFamily="34" charset="0"/>
                            </a:rPr>
                            <a:t>[YW22]</a:t>
                          </a:r>
                          <a:endParaRPr lang="zh-CN" altLang="en-US" sz="1600" b="0" dirty="0">
                            <a:latin typeface="Arial" panose="020B0604020202020204" pitchFamily="34" charset="0"/>
                            <a:cs typeface="Arial" panose="020B0604020202020204" pitchFamily="34" charset="0"/>
                          </a:endParaRPr>
                        </a:p>
                      </a:txBody>
                      <a:tcPr/>
                    </a:tc>
                    <a:tc>
                      <a:txBody>
                        <a:bodyPr/>
                        <a:lstStyle/>
                        <a:p>
                          <a:pPr algn="ctr"/>
                          <a:r>
                            <a:rPr lang="en-US" altLang="zh-CN" sz="1600" b="0" dirty="0">
                              <a:latin typeface="Arial" panose="020B0604020202020204" pitchFamily="34" charset="0"/>
                              <a:cs typeface="Arial" panose="020B0604020202020204" pitchFamily="34" charset="0"/>
                            </a:rPr>
                            <a:t>MVZK</a:t>
                          </a:r>
                          <a:endParaRPr lang="zh-CN" altLang="en-US" sz="1600" b="0" dirty="0">
                            <a:latin typeface="Arial" panose="020B0604020202020204" pitchFamily="34" charset="0"/>
                            <a:cs typeface="Arial" panose="020B0604020202020204" pitchFamily="34" charset="0"/>
                          </a:endParaRPr>
                        </a:p>
                      </a:txBody>
                      <a:tcPr/>
                    </a:tc>
                    <a:tc>
                      <a:txBody>
                        <a:bodyPr/>
                        <a:lstStyle/>
                        <a:p>
                          <a:pPr algn="ctr"/>
                          <a:r>
                            <a:rPr lang="en-US" altLang="zh-CN" sz="1600" b="0" dirty="0">
                              <a:solidFill>
                                <a:srgbClr val="C00000"/>
                              </a:solidFill>
                              <a:latin typeface="Arial" panose="020B0604020202020204" pitchFamily="34" charset="0"/>
                              <a:cs typeface="Arial" panose="020B0604020202020204" pitchFamily="34" charset="0"/>
                            </a:rPr>
                            <a:t>2</a:t>
                          </a:r>
                          <a:endParaRPr lang="zh-CN" altLang="en-US" sz="1600" b="0" dirty="0">
                            <a:solidFill>
                              <a:srgbClr val="C00000"/>
                            </a:solidFill>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sz="1600" b="0" i="1" smtClean="0">
                                    <a:solidFill>
                                      <a:schemeClr val="tx1"/>
                                    </a:solidFill>
                                    <a:latin typeface="Cambria Math" panose="02040503050406030204" pitchFamily="18" charset="0"/>
                                    <a:cs typeface="Arial" panose="020B0604020202020204" pitchFamily="34" charset="0"/>
                                  </a:rPr>
                                  <m:t>𝑡</m:t>
                                </m:r>
                                <m:r>
                                  <a:rPr lang="en-US" altLang="zh-CN" sz="1600" b="0" i="1" smtClean="0">
                                    <a:solidFill>
                                      <a:schemeClr val="tx1"/>
                                    </a:solidFill>
                                    <a:latin typeface="Cambria Math" panose="02040503050406030204" pitchFamily="18" charset="0"/>
                                    <a:cs typeface="Arial" panose="020B0604020202020204" pitchFamily="34" charset="0"/>
                                  </a:rPr>
                                  <m:t>&lt;</m:t>
                                </m:r>
                                <m:r>
                                  <a:rPr lang="en-US" altLang="zh-CN" sz="1600" b="0" i="1" smtClean="0">
                                    <a:solidFill>
                                      <a:schemeClr val="tx1"/>
                                    </a:solidFill>
                                    <a:latin typeface="Cambria Math" panose="02040503050406030204" pitchFamily="18" charset="0"/>
                                    <a:cs typeface="Arial" panose="020B0604020202020204" pitchFamily="34" charset="0"/>
                                  </a:rPr>
                                  <m:t>𝑛</m:t>
                                </m:r>
                                <m:r>
                                  <a:rPr lang="en-US" altLang="zh-CN" sz="1600" b="0" i="1" smtClean="0">
                                    <a:solidFill>
                                      <a:schemeClr val="tx1"/>
                                    </a:solidFill>
                                    <a:latin typeface="Cambria Math" panose="02040503050406030204" pitchFamily="18" charset="0"/>
                                    <a:cs typeface="Arial" panose="020B0604020202020204" pitchFamily="34" charset="0"/>
                                  </a:rPr>
                                  <m:t>/2</m:t>
                                </m:r>
                              </m:oMath>
                            </m:oMathPara>
                          </a14:m>
                          <a:endParaRPr lang="zh-CN" altLang="en-US" sz="1600" b="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US" altLang="zh-CN" sz="1600" b="0" dirty="0">
                              <a:solidFill>
                                <a:schemeClr val="tx1"/>
                              </a:solidFill>
                              <a:latin typeface="Arial" panose="020B0604020202020204" pitchFamily="34" charset="0"/>
                              <a:cs typeface="Arial" panose="020B0604020202020204" pitchFamily="34" charset="0"/>
                            </a:rPr>
                            <a:t>RO</a:t>
                          </a:r>
                          <a:endParaRPr lang="zh-CN" altLang="en-US" sz="1600" b="1" dirty="0">
                            <a:solidFill>
                              <a:schemeClr val="accent5"/>
                            </a:solidFill>
                            <a:latin typeface="Arial" panose="020B0604020202020204" pitchFamily="34" charset="0"/>
                            <a:cs typeface="Arial" panose="020B0604020202020204" pitchFamily="34" charset="0"/>
                          </a:endParaRPr>
                        </a:p>
                      </a:txBody>
                      <a:tcPr/>
                    </a:tc>
                    <a:tc>
                      <a:txBody>
                        <a:bodyPr/>
                        <a:lstStyle/>
                        <a:p>
                          <a:pPr algn="ctr"/>
                          <a:r>
                            <a:rPr lang="en-US" altLang="zh-CN" sz="1600" b="0" dirty="0">
                              <a:solidFill>
                                <a:schemeClr val="accent1"/>
                              </a:solidFill>
                              <a:latin typeface="Arial" panose="020B0604020202020204" pitchFamily="34" charset="0"/>
                              <a:cs typeface="Arial" panose="020B0604020202020204" pitchFamily="34" charset="0"/>
                            </a:rPr>
                            <a:t>Y</a:t>
                          </a:r>
                          <a:endParaRPr lang="zh-CN" altLang="en-US" sz="1600" b="0" baseline="30000" dirty="0">
                            <a:solidFill>
                              <a:schemeClr val="accent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035047055"/>
                      </a:ext>
                    </a:extLst>
                  </a:tr>
                  <a:tr h="354146">
                    <a:tc>
                      <a:txBody>
                        <a:bodyPr/>
                        <a:lstStyle/>
                        <a:p>
                          <a:pPr algn="ctr"/>
                          <a:r>
                            <a:rPr lang="en-US" altLang="zh-CN" sz="1600" b="0" dirty="0">
                              <a:latin typeface="Arial" panose="020B0604020202020204" pitchFamily="34" charset="0"/>
                              <a:cs typeface="Arial" panose="020B0604020202020204" pitchFamily="34" charset="0"/>
                            </a:rPr>
                            <a:t>[BJOSS22]</a:t>
                          </a:r>
                          <a:endParaRPr lang="zh-CN" altLang="en-US" sz="1600" b="0" dirty="0">
                            <a:latin typeface="Arial" panose="020B0604020202020204" pitchFamily="34" charset="0"/>
                            <a:cs typeface="Arial" panose="020B0604020202020204" pitchFamily="34" charset="0"/>
                          </a:endParaRPr>
                        </a:p>
                      </a:txBody>
                      <a:tcPr/>
                    </a:tc>
                    <a:tc>
                      <a:txBody>
                        <a:bodyPr/>
                        <a:lstStyle/>
                        <a:p>
                          <a:pPr algn="ctr"/>
                          <a:r>
                            <a:rPr lang="en-US" altLang="zh-CN" sz="1600" b="0" dirty="0">
                              <a:latin typeface="Arial" panose="020B0604020202020204" pitchFamily="34" charset="0"/>
                              <a:cs typeface="Arial" panose="020B0604020202020204" pitchFamily="34" charset="0"/>
                            </a:rPr>
                            <a:t>MVZK</a:t>
                          </a:r>
                          <a:endParaRPr lang="zh-CN" altLang="en-US" sz="1600" b="0" dirty="0">
                            <a:latin typeface="Arial" panose="020B0604020202020204" pitchFamily="34" charset="0"/>
                            <a:cs typeface="Arial" panose="020B0604020202020204" pitchFamily="34" charset="0"/>
                          </a:endParaRPr>
                        </a:p>
                      </a:txBody>
                      <a:tcPr/>
                    </a:tc>
                    <a:tc>
                      <a:txBody>
                        <a:bodyPr/>
                        <a:lstStyle/>
                        <a:p>
                          <a:pPr algn="ctr"/>
                          <a:r>
                            <a:rPr lang="en-US" altLang="zh-CN" sz="1600" b="0" dirty="0">
                              <a:solidFill>
                                <a:srgbClr val="C00000"/>
                              </a:solidFill>
                              <a:latin typeface="Arial" panose="020B0604020202020204" pitchFamily="34" charset="0"/>
                              <a:cs typeface="Arial" panose="020B0604020202020204" pitchFamily="34" charset="0"/>
                            </a:rPr>
                            <a:t>2</a:t>
                          </a:r>
                          <a:endParaRPr lang="zh-CN" altLang="en-US" sz="1600" b="0" dirty="0">
                            <a:solidFill>
                              <a:srgbClr val="C00000"/>
                            </a:solidFill>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sz="1600" b="0" i="1" smtClean="0">
                                    <a:solidFill>
                                      <a:schemeClr val="tx1"/>
                                    </a:solidFill>
                                    <a:latin typeface="Cambria Math" panose="02040503050406030204" pitchFamily="18" charset="0"/>
                                    <a:cs typeface="Arial" panose="020B0604020202020204" pitchFamily="34" charset="0"/>
                                  </a:rPr>
                                  <m:t>𝑡</m:t>
                                </m:r>
                                <m:r>
                                  <a:rPr lang="en-US" altLang="zh-CN" sz="1600" b="0" i="1" smtClean="0">
                                    <a:solidFill>
                                      <a:schemeClr val="tx1"/>
                                    </a:solidFill>
                                    <a:latin typeface="Cambria Math" panose="02040503050406030204" pitchFamily="18" charset="0"/>
                                    <a:cs typeface="Arial" panose="020B0604020202020204" pitchFamily="34" charset="0"/>
                                  </a:rPr>
                                  <m:t>&lt;</m:t>
                                </m:r>
                                <m:r>
                                  <a:rPr lang="en-US" altLang="zh-CN" sz="1600" b="0" i="1" smtClean="0">
                                    <a:solidFill>
                                      <a:schemeClr val="tx1"/>
                                    </a:solidFill>
                                    <a:latin typeface="Cambria Math" panose="02040503050406030204" pitchFamily="18" charset="0"/>
                                    <a:cs typeface="Arial" panose="020B0604020202020204" pitchFamily="34" charset="0"/>
                                  </a:rPr>
                                  <m:t>𝑛</m:t>
                                </m:r>
                                <m:r>
                                  <a:rPr lang="en-US" altLang="zh-CN" sz="1600" b="0" i="1" smtClean="0">
                                    <a:solidFill>
                                      <a:schemeClr val="tx1"/>
                                    </a:solidFill>
                                    <a:latin typeface="Cambria Math" panose="02040503050406030204" pitchFamily="18" charset="0"/>
                                    <a:cs typeface="Arial" panose="020B0604020202020204" pitchFamily="34" charset="0"/>
                                  </a:rPr>
                                  <m:t>/3</m:t>
                                </m:r>
                              </m:oMath>
                            </m:oMathPara>
                          </a14:m>
                          <a:endParaRPr lang="zh-CN" altLang="en-US" sz="1600" b="0" dirty="0">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b="0" dirty="0" err="1">
                              <a:solidFill>
                                <a:schemeClr val="tx1"/>
                              </a:solidFill>
                              <a:latin typeface="Arial" panose="020B0604020202020204" pitchFamily="34" charset="0"/>
                              <a:cs typeface="Arial" panose="020B0604020202020204" pitchFamily="34" charset="0"/>
                            </a:rPr>
                            <a:t>Prep.+RO</a:t>
                          </a:r>
                          <a:endParaRPr lang="zh-CN" altLang="en-US" sz="1600" b="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US" altLang="zh-CN" sz="1600" b="0" dirty="0">
                              <a:solidFill>
                                <a:schemeClr val="accent1"/>
                              </a:solidFill>
                              <a:latin typeface="Arial" panose="020B0604020202020204" pitchFamily="34" charset="0"/>
                              <a:cs typeface="Arial" panose="020B0604020202020204" pitchFamily="34" charset="0"/>
                            </a:rPr>
                            <a:t>Y</a:t>
                          </a:r>
                          <a:endParaRPr lang="zh-CN" altLang="en-US" sz="1600" b="0" dirty="0">
                            <a:solidFill>
                              <a:schemeClr val="accent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029307281"/>
                      </a:ext>
                    </a:extLst>
                  </a:tr>
                  <a:tr h="354146">
                    <a:tc>
                      <a:txBody>
                        <a:bodyPr/>
                        <a:lstStyle/>
                        <a:p>
                          <a:pPr algn="ctr"/>
                          <a:r>
                            <a:rPr lang="en-US" altLang="zh-CN" sz="1600" b="0" dirty="0">
                              <a:latin typeface="Arial" panose="020B0604020202020204" pitchFamily="34" charset="0"/>
                              <a:cs typeface="Arial" panose="020B0604020202020204" pitchFamily="34" charset="0"/>
                            </a:rPr>
                            <a:t>[EPSW24]</a:t>
                          </a:r>
                          <a:endParaRPr lang="zh-CN" altLang="en-US" sz="1600" b="0" dirty="0">
                            <a:latin typeface="Arial" panose="020B0604020202020204" pitchFamily="34" charset="0"/>
                            <a:cs typeface="Arial" panose="020B0604020202020204" pitchFamily="34" charset="0"/>
                          </a:endParaRPr>
                        </a:p>
                      </a:txBody>
                      <a:tcPr/>
                    </a:tc>
                    <a:tc>
                      <a:txBody>
                        <a:bodyPr/>
                        <a:lstStyle/>
                        <a:p>
                          <a:pPr algn="ctr"/>
                          <a:r>
                            <a:rPr lang="en-US" altLang="zh-CN" sz="1600" b="0" dirty="0">
                              <a:latin typeface="Arial" panose="020B0604020202020204" pitchFamily="34" charset="0"/>
                              <a:cs typeface="Arial" panose="020B0604020202020204" pitchFamily="34" charset="0"/>
                            </a:rPr>
                            <a:t>MVZK</a:t>
                          </a:r>
                          <a:endParaRPr lang="zh-CN" altLang="en-US" sz="1600" b="0" dirty="0">
                            <a:latin typeface="Arial" panose="020B0604020202020204" pitchFamily="34" charset="0"/>
                            <a:cs typeface="Arial" panose="020B0604020202020204" pitchFamily="34" charset="0"/>
                          </a:endParaRPr>
                        </a:p>
                      </a:txBody>
                      <a:tcPr/>
                    </a:tc>
                    <a:tc>
                      <a:txBody>
                        <a:bodyPr/>
                        <a:lstStyle/>
                        <a:p>
                          <a:pPr algn="ctr"/>
                          <a:r>
                            <a:rPr lang="en-US" altLang="zh-CN" sz="1600" b="0" dirty="0">
                              <a:solidFill>
                                <a:srgbClr val="C00000"/>
                              </a:solidFill>
                              <a:latin typeface="Arial" panose="020B0604020202020204" pitchFamily="34" charset="0"/>
                              <a:cs typeface="Arial" panose="020B0604020202020204" pitchFamily="34" charset="0"/>
                            </a:rPr>
                            <a:t>3</a:t>
                          </a:r>
                          <a:endParaRPr lang="zh-CN" altLang="en-US" sz="1600" b="0" dirty="0">
                            <a:solidFill>
                              <a:srgbClr val="C00000"/>
                            </a:solidFill>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sz="1600" b="0" i="1" smtClean="0">
                                    <a:solidFill>
                                      <a:schemeClr val="tx1"/>
                                    </a:solidFill>
                                    <a:latin typeface="Cambria Math" panose="02040503050406030204" pitchFamily="18" charset="0"/>
                                    <a:cs typeface="Arial" panose="020B0604020202020204" pitchFamily="34" charset="0"/>
                                  </a:rPr>
                                  <m:t>𝑡</m:t>
                                </m:r>
                                <m:r>
                                  <a:rPr lang="en-US" altLang="zh-CN" sz="1600" b="0" i="1" smtClean="0">
                                    <a:solidFill>
                                      <a:schemeClr val="tx1"/>
                                    </a:solidFill>
                                    <a:latin typeface="Cambria Math" panose="02040503050406030204" pitchFamily="18" charset="0"/>
                                    <a:cs typeface="Arial" panose="020B0604020202020204" pitchFamily="34" charset="0"/>
                                  </a:rPr>
                                  <m:t>&lt;</m:t>
                                </m:r>
                                <m:d>
                                  <m:dPr>
                                    <m:ctrlPr>
                                      <a:rPr lang="en-US" altLang="zh-CN" sz="1600" b="0" i="1" smtClean="0">
                                        <a:solidFill>
                                          <a:schemeClr val="tx1"/>
                                        </a:solidFill>
                                        <a:latin typeface="Cambria Math" panose="02040503050406030204" pitchFamily="18" charset="0"/>
                                        <a:cs typeface="Arial" panose="020B0604020202020204" pitchFamily="34" charset="0"/>
                                      </a:rPr>
                                    </m:ctrlPr>
                                  </m:dPr>
                                  <m:e>
                                    <m:r>
                                      <a:rPr lang="en-US" altLang="zh-CN" sz="1600" b="0" i="1" smtClean="0">
                                        <a:solidFill>
                                          <a:schemeClr val="tx1"/>
                                        </a:solidFill>
                                        <a:latin typeface="Cambria Math" panose="02040503050406030204" pitchFamily="18" charset="0"/>
                                        <a:cs typeface="Arial" panose="020B0604020202020204" pitchFamily="34" charset="0"/>
                                      </a:rPr>
                                      <m:t>1−</m:t>
                                    </m:r>
                                    <m:r>
                                      <a:rPr lang="en-US" altLang="zh-CN" sz="1600" b="0" i="1" smtClean="0">
                                        <a:solidFill>
                                          <a:schemeClr val="tx1"/>
                                        </a:solidFill>
                                        <a:latin typeface="Cambria Math" panose="02040503050406030204" pitchFamily="18" charset="0"/>
                                        <a:cs typeface="Arial" panose="020B0604020202020204" pitchFamily="34" charset="0"/>
                                      </a:rPr>
                                      <m:t>𝜖</m:t>
                                    </m:r>
                                  </m:e>
                                </m:d>
                                <m:r>
                                  <a:rPr lang="en-US" altLang="zh-CN" sz="1600" b="0" i="1" smtClean="0">
                                    <a:solidFill>
                                      <a:schemeClr val="tx1"/>
                                    </a:solidFill>
                                    <a:latin typeface="Cambria Math" panose="02040503050406030204" pitchFamily="18" charset="0"/>
                                    <a:cs typeface="Arial" panose="020B0604020202020204" pitchFamily="34" charset="0"/>
                                  </a:rPr>
                                  <m:t>𝑛</m:t>
                                </m:r>
                              </m:oMath>
                            </m:oMathPara>
                          </a14:m>
                          <a:endParaRPr lang="zh-CN" altLang="en-US" sz="1600" b="0" dirty="0">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b="0" dirty="0">
                              <a:solidFill>
                                <a:schemeClr val="tx1"/>
                              </a:solidFill>
                              <a:latin typeface="Arial" panose="020B0604020202020204" pitchFamily="34" charset="0"/>
                              <a:cs typeface="Arial" panose="020B0604020202020204" pitchFamily="34" charset="0"/>
                            </a:rPr>
                            <a:t>Prep.</a:t>
                          </a:r>
                          <a:endParaRPr lang="zh-CN" altLang="en-US" sz="1600" b="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US" altLang="zh-CN" sz="1600" b="0" dirty="0">
                              <a:solidFill>
                                <a:schemeClr val="accent1"/>
                              </a:solidFill>
                              <a:latin typeface="Arial" panose="020B0604020202020204" pitchFamily="34" charset="0"/>
                              <a:cs typeface="Arial" panose="020B0604020202020204" pitchFamily="34" charset="0"/>
                            </a:rPr>
                            <a:t>Y</a:t>
                          </a:r>
                          <a:endParaRPr lang="zh-CN" altLang="en-US" sz="1600" b="0" dirty="0">
                            <a:solidFill>
                              <a:schemeClr val="accent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878061738"/>
                      </a:ext>
                    </a:extLst>
                  </a:tr>
                  <a:tr h="354146">
                    <a:tc>
                      <a:txBody>
                        <a:bodyPr/>
                        <a:lstStyle/>
                        <a:p>
                          <a:pPr algn="ctr"/>
                          <a:r>
                            <a:rPr lang="en-US" altLang="zh-CN" sz="1600" b="0" dirty="0">
                              <a:latin typeface="Arial" panose="020B0604020202020204" pitchFamily="34" charset="0"/>
                              <a:cs typeface="Arial" panose="020B0604020202020204" pitchFamily="34" charset="0"/>
                            </a:rPr>
                            <a:t>[ZZZR24]</a:t>
                          </a:r>
                          <a:endParaRPr lang="zh-CN" altLang="en-US" sz="1600" b="0" dirty="0">
                            <a:latin typeface="Arial" panose="020B0604020202020204" pitchFamily="34" charset="0"/>
                            <a:cs typeface="Arial" panose="020B0604020202020204" pitchFamily="34" charset="0"/>
                          </a:endParaRPr>
                        </a:p>
                      </a:txBody>
                      <a:tcPr/>
                    </a:tc>
                    <a:tc>
                      <a:txBody>
                        <a:bodyPr/>
                        <a:lstStyle/>
                        <a:p>
                          <a:pPr algn="ctr"/>
                          <a:r>
                            <a:rPr lang="en-US" altLang="zh-CN" sz="1600" b="0" dirty="0">
                              <a:latin typeface="Arial" panose="020B0604020202020204" pitchFamily="34" charset="0"/>
                              <a:cs typeface="Arial" panose="020B0604020202020204" pitchFamily="34" charset="0"/>
                            </a:rPr>
                            <a:t>SIF</a:t>
                          </a:r>
                          <a:endParaRPr lang="zh-CN" altLang="en-US" sz="1600" b="0" dirty="0">
                            <a:latin typeface="Arial" panose="020B0604020202020204" pitchFamily="34" charset="0"/>
                            <a:cs typeface="Arial" panose="020B0604020202020204" pitchFamily="34" charset="0"/>
                          </a:endParaRPr>
                        </a:p>
                      </a:txBody>
                      <a:tcPr/>
                    </a:tc>
                    <a:tc>
                      <a:txBody>
                        <a:bodyPr/>
                        <a:lstStyle/>
                        <a:p>
                          <a:pPr algn="ctr"/>
                          <a:r>
                            <a:rPr lang="en-US" altLang="zh-CN" sz="1600" b="0" dirty="0">
                              <a:solidFill>
                                <a:srgbClr val="C00000"/>
                              </a:solidFill>
                              <a:latin typeface="Arial" panose="020B0604020202020204" pitchFamily="34" charset="0"/>
                              <a:cs typeface="Arial" panose="020B0604020202020204" pitchFamily="34" charset="0"/>
                            </a:rPr>
                            <a:t>2</a:t>
                          </a:r>
                          <a:endParaRPr lang="zh-CN" altLang="en-US" sz="1600" b="0" dirty="0">
                            <a:solidFill>
                              <a:srgbClr val="C00000"/>
                            </a:solidFill>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sz="1600" b="0" i="1" smtClean="0">
                                    <a:solidFill>
                                      <a:schemeClr val="accent1"/>
                                    </a:solidFill>
                                    <a:latin typeface="Cambria Math" panose="02040503050406030204" pitchFamily="18" charset="0"/>
                                    <a:cs typeface="Arial" panose="020B0604020202020204" pitchFamily="34" charset="0"/>
                                  </a:rPr>
                                  <m:t>𝑡</m:t>
                                </m:r>
                                <m:r>
                                  <a:rPr lang="en-US" altLang="zh-CN" sz="1600" b="0" i="1" smtClean="0">
                                    <a:solidFill>
                                      <a:schemeClr val="accent1"/>
                                    </a:solidFill>
                                    <a:latin typeface="Cambria Math" panose="02040503050406030204" pitchFamily="18" charset="0"/>
                                    <a:cs typeface="Arial" panose="020B0604020202020204" pitchFamily="34" charset="0"/>
                                  </a:rPr>
                                  <m:t>&lt;</m:t>
                                </m:r>
                                <m:r>
                                  <a:rPr lang="en-US" altLang="zh-CN" sz="1600" b="0" i="1" smtClean="0">
                                    <a:solidFill>
                                      <a:schemeClr val="accent1"/>
                                    </a:solidFill>
                                    <a:latin typeface="Cambria Math" panose="02040503050406030204" pitchFamily="18" charset="0"/>
                                    <a:cs typeface="Arial" panose="020B0604020202020204" pitchFamily="34" charset="0"/>
                                  </a:rPr>
                                  <m:t>𝑛</m:t>
                                </m:r>
                              </m:oMath>
                            </m:oMathPara>
                          </a14:m>
                          <a:endParaRPr lang="zh-CN" altLang="en-US" sz="1600" b="0" dirty="0">
                            <a:solidFill>
                              <a:schemeClr val="accent1"/>
                            </a:solidFill>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b="0" dirty="0">
                              <a:solidFill>
                                <a:schemeClr val="tx1"/>
                              </a:solidFill>
                              <a:latin typeface="Arial" panose="020B0604020202020204" pitchFamily="34" charset="0"/>
                              <a:cs typeface="Arial" panose="020B0604020202020204" pitchFamily="34" charset="0"/>
                            </a:rPr>
                            <a:t>Prep.</a:t>
                          </a:r>
                          <a:endParaRPr lang="zh-CN" altLang="en-US" sz="1600" b="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US" altLang="zh-CN" sz="1600" b="0" dirty="0">
                              <a:solidFill>
                                <a:schemeClr val="accent1"/>
                              </a:solidFill>
                              <a:latin typeface="Arial" panose="020B0604020202020204" pitchFamily="34" charset="0"/>
                              <a:cs typeface="Arial" panose="020B0604020202020204" pitchFamily="34" charset="0"/>
                            </a:rPr>
                            <a:t>Y</a:t>
                          </a:r>
                          <a:endParaRPr lang="zh-CN" altLang="en-US" sz="1600" b="0" dirty="0">
                            <a:solidFill>
                              <a:schemeClr val="accent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10502496"/>
                      </a:ext>
                    </a:extLst>
                  </a:tr>
                </a:tbl>
              </a:graphicData>
            </a:graphic>
          </p:graphicFrame>
        </mc:Choice>
        <mc:Fallback xmlns="">
          <p:graphicFrame>
            <p:nvGraphicFramePr>
              <p:cNvPr id="15" name="表格 2">
                <a:extLst>
                  <a:ext uri="{FF2B5EF4-FFF2-40B4-BE49-F238E27FC236}">
                    <a16:creationId xmlns:a16="http://schemas.microsoft.com/office/drawing/2014/main" id="{A5AA33C7-314B-2543-B73D-82487AB83144}"/>
                  </a:ext>
                </a:extLst>
              </p:cNvPr>
              <p:cNvGraphicFramePr>
                <a:graphicFrameLocks noGrp="1"/>
              </p:cNvGraphicFramePr>
              <p:nvPr>
                <p:extLst>
                  <p:ext uri="{D42A27DB-BD31-4B8C-83A1-F6EECF244321}">
                    <p14:modId xmlns:p14="http://schemas.microsoft.com/office/powerpoint/2010/main" val="236595902"/>
                  </p:ext>
                </p:extLst>
              </p:nvPr>
            </p:nvGraphicFramePr>
            <p:xfrm>
              <a:off x="1464573" y="1213701"/>
              <a:ext cx="9079176" cy="2703996"/>
            </p:xfrm>
            <a:graphic>
              <a:graphicData uri="http://schemas.openxmlformats.org/drawingml/2006/table">
                <a:tbl>
                  <a:tblPr firstRow="1">
                    <a:tableStyleId>{3B4B98B0-60AC-42C2-AFA5-B58CD77FA1E5}</a:tableStyleId>
                  </a:tblPr>
                  <a:tblGrid>
                    <a:gridCol w="1169893">
                      <a:extLst>
                        <a:ext uri="{9D8B030D-6E8A-4147-A177-3AD203B41FA5}">
                          <a16:colId xmlns:a16="http://schemas.microsoft.com/office/drawing/2014/main" val="445368523"/>
                        </a:ext>
                      </a:extLst>
                    </a:gridCol>
                    <a:gridCol w="995082">
                      <a:extLst>
                        <a:ext uri="{9D8B030D-6E8A-4147-A177-3AD203B41FA5}">
                          <a16:colId xmlns:a16="http://schemas.microsoft.com/office/drawing/2014/main" val="177454663"/>
                        </a:ext>
                      </a:extLst>
                    </a:gridCol>
                    <a:gridCol w="1566583">
                      <a:extLst>
                        <a:ext uri="{9D8B030D-6E8A-4147-A177-3AD203B41FA5}">
                          <a16:colId xmlns:a16="http://schemas.microsoft.com/office/drawing/2014/main" val="1914294059"/>
                        </a:ext>
                      </a:extLst>
                    </a:gridCol>
                    <a:gridCol w="1813255">
                      <a:extLst>
                        <a:ext uri="{9D8B030D-6E8A-4147-A177-3AD203B41FA5}">
                          <a16:colId xmlns:a16="http://schemas.microsoft.com/office/drawing/2014/main" val="3749432849"/>
                        </a:ext>
                      </a:extLst>
                    </a:gridCol>
                    <a:gridCol w="1745905">
                      <a:extLst>
                        <a:ext uri="{9D8B030D-6E8A-4147-A177-3AD203B41FA5}">
                          <a16:colId xmlns:a16="http://schemas.microsoft.com/office/drawing/2014/main" val="672792704"/>
                        </a:ext>
                      </a:extLst>
                    </a:gridCol>
                    <a:gridCol w="1788458">
                      <a:extLst>
                        <a:ext uri="{9D8B030D-6E8A-4147-A177-3AD203B41FA5}">
                          <a16:colId xmlns:a16="http://schemas.microsoft.com/office/drawing/2014/main" val="764286558"/>
                        </a:ext>
                      </a:extLst>
                    </a:gridCol>
                  </a:tblGrid>
                  <a:tr h="579120">
                    <a:tc>
                      <a:txBody>
                        <a:bodyPr/>
                        <a:lstStyle/>
                        <a:p>
                          <a:pPr algn="ctr"/>
                          <a:r>
                            <a:rPr lang="en-US" altLang="zh-CN" sz="1600" b="0" dirty="0">
                              <a:latin typeface="Arial" panose="020B0604020202020204" pitchFamily="34" charset="0"/>
                              <a:cs typeface="Arial" panose="020B0604020202020204" pitchFamily="34" charset="0"/>
                            </a:rPr>
                            <a:t>Protocol</a:t>
                          </a:r>
                          <a:endParaRPr lang="zh-CN" altLang="en-US" sz="1600" b="0" dirty="0">
                            <a:latin typeface="Arial" panose="020B0604020202020204" pitchFamily="34" charset="0"/>
                            <a:cs typeface="Arial" panose="020B0604020202020204" pitchFamily="34" charset="0"/>
                          </a:endParaRPr>
                        </a:p>
                      </a:txBody>
                      <a:tcPr/>
                    </a:tc>
                    <a:tc>
                      <a:txBody>
                        <a:bodyPr/>
                        <a:lstStyle/>
                        <a:p>
                          <a:pPr algn="ctr"/>
                          <a:r>
                            <a:rPr lang="en-US" altLang="zh-CN" sz="1600" b="0" dirty="0">
                              <a:latin typeface="Arial" panose="020B0604020202020204" pitchFamily="34" charset="0"/>
                              <a:cs typeface="Arial" panose="020B0604020202020204" pitchFamily="34" charset="0"/>
                            </a:rPr>
                            <a:t>Primitive</a:t>
                          </a:r>
                          <a:endParaRPr lang="zh-CN" altLang="en-US" sz="1600" b="0" dirty="0">
                            <a:latin typeface="Arial" panose="020B0604020202020204" pitchFamily="34" charset="0"/>
                            <a:cs typeface="Arial" panose="020B0604020202020204" pitchFamily="34" charset="0"/>
                          </a:endParaRPr>
                        </a:p>
                      </a:txBody>
                      <a:tcPr/>
                    </a:tc>
                    <a:tc>
                      <a:txBody>
                        <a:bodyPr/>
                        <a:lstStyle/>
                        <a:p>
                          <a:pPr algn="ctr"/>
                          <a:r>
                            <a:rPr lang="en-US" altLang="zh-CN" sz="1600" b="0" dirty="0">
                              <a:latin typeface="Arial" panose="020B0604020202020204" pitchFamily="34" charset="0"/>
                              <a:cs typeface="Arial" panose="020B0604020202020204" pitchFamily="34" charset="0"/>
                            </a:rPr>
                            <a:t>#Round </a:t>
                          </a:r>
                        </a:p>
                        <a:p>
                          <a:pPr algn="ctr"/>
                          <a:r>
                            <a:rPr lang="en-US" altLang="zh-CN" sz="1600" b="0" dirty="0">
                              <a:latin typeface="Arial" panose="020B0604020202020204" pitchFamily="34" charset="0"/>
                              <a:cs typeface="Arial" panose="020B0604020202020204" pitchFamily="34" charset="0"/>
                            </a:rPr>
                            <a:t>for Online</a:t>
                          </a:r>
                          <a:endParaRPr lang="zh-CN" altLang="en-US" sz="1600" b="0" dirty="0">
                            <a:latin typeface="Arial" panose="020B0604020202020204" pitchFamily="34" charset="0"/>
                            <a:cs typeface="Arial" panose="020B0604020202020204" pitchFamily="34" charset="0"/>
                          </a:endParaRPr>
                        </a:p>
                      </a:txBody>
                      <a:tcPr/>
                    </a:tc>
                    <a:tc>
                      <a:txBody>
                        <a:bodyPr/>
                        <a:lstStyle/>
                        <a:p>
                          <a:pPr algn="ctr"/>
                          <a:r>
                            <a:rPr lang="en-US" altLang="zh-CN" sz="1600" b="0" dirty="0">
                              <a:latin typeface="Arial" panose="020B0604020202020204" pitchFamily="34" charset="0"/>
                              <a:cs typeface="Arial" panose="020B0604020202020204" pitchFamily="34" charset="0"/>
                            </a:rPr>
                            <a:t>Corruption Threshold</a:t>
                          </a:r>
                          <a:endParaRPr lang="zh-CN" altLang="en-US" sz="1600" b="0" dirty="0">
                            <a:latin typeface="Arial" panose="020B0604020202020204" pitchFamily="34" charset="0"/>
                            <a:cs typeface="Arial" panose="020B0604020202020204" pitchFamily="34" charset="0"/>
                          </a:endParaRPr>
                        </a:p>
                      </a:txBody>
                      <a:tcPr/>
                    </a:tc>
                    <a:tc>
                      <a:txBody>
                        <a:bodyPr/>
                        <a:lstStyle/>
                        <a:p>
                          <a:pPr algn="ctr"/>
                          <a:r>
                            <a:rPr lang="en-US" altLang="zh-CN" sz="1600" b="0" dirty="0">
                              <a:latin typeface="Arial" panose="020B0604020202020204" pitchFamily="34" charset="0"/>
                              <a:cs typeface="Arial" panose="020B0604020202020204" pitchFamily="34" charset="0"/>
                            </a:rPr>
                            <a:t>Setup</a:t>
                          </a:r>
                        </a:p>
                        <a:p>
                          <a:pPr algn="ctr"/>
                          <a:r>
                            <a:rPr lang="en-US" altLang="zh-CN" sz="1600" b="0" dirty="0">
                              <a:latin typeface="Arial" panose="020B0604020202020204" pitchFamily="34" charset="0"/>
                              <a:cs typeface="Arial" panose="020B0604020202020204" pitchFamily="34" charset="0"/>
                            </a:rPr>
                            <a:t>Assumption</a:t>
                          </a:r>
                          <a:endParaRPr lang="zh-CN" altLang="en-US" sz="1600" b="0" dirty="0">
                            <a:latin typeface="Arial" panose="020B0604020202020204" pitchFamily="34" charset="0"/>
                            <a:cs typeface="Arial" panose="020B0604020202020204" pitchFamily="34" charset="0"/>
                          </a:endParaRPr>
                        </a:p>
                      </a:txBody>
                      <a:tcPr/>
                    </a:tc>
                    <a:tc>
                      <a:txBody>
                        <a:bodyPr/>
                        <a:lstStyle/>
                        <a:p>
                          <a:pPr algn="ctr"/>
                          <a:r>
                            <a:rPr lang="en-US" altLang="zh-CN" sz="1600" b="0" dirty="0">
                              <a:latin typeface="Arial" panose="020B0604020202020204" pitchFamily="34" charset="0"/>
                              <a:cs typeface="Arial" panose="020B0604020202020204" pitchFamily="34" charset="0"/>
                            </a:rPr>
                            <a:t>Practical</a:t>
                          </a:r>
                        </a:p>
                        <a:p>
                          <a:pPr algn="ctr"/>
                          <a:r>
                            <a:rPr lang="en-US" altLang="zh-CN" sz="1600" b="0" dirty="0">
                              <a:latin typeface="Arial" panose="020B0604020202020204" pitchFamily="34" charset="0"/>
                              <a:cs typeface="Arial" panose="020B0604020202020204" pitchFamily="34" charset="0"/>
                            </a:rPr>
                            <a:t>Efficiency?</a:t>
                          </a:r>
                          <a:endParaRPr lang="zh-CN" altLang="en-US" sz="16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234709330"/>
                      </a:ext>
                    </a:extLst>
                  </a:tr>
                  <a:tr h="354146">
                    <a:tc>
                      <a:txBody>
                        <a:bodyPr/>
                        <a:lstStyle/>
                        <a:p>
                          <a:pPr algn="ctr"/>
                          <a:r>
                            <a:rPr lang="en-US" altLang="zh-CN" sz="1600" b="0" dirty="0">
                              <a:latin typeface="Arial" panose="020B0604020202020204" pitchFamily="34" charset="0"/>
                              <a:cs typeface="Arial" panose="020B0604020202020204" pitchFamily="34" charset="0"/>
                            </a:rPr>
                            <a:t>[LMs05]</a:t>
                          </a:r>
                          <a:endParaRPr lang="zh-CN" altLang="en-US" sz="1600" b="0" dirty="0">
                            <a:latin typeface="Arial" panose="020B0604020202020204" pitchFamily="34" charset="0"/>
                            <a:cs typeface="Arial" panose="020B0604020202020204" pitchFamily="34" charset="0"/>
                          </a:endParaRPr>
                        </a:p>
                      </a:txBody>
                      <a:tcPr/>
                    </a:tc>
                    <a:tc>
                      <a:txBody>
                        <a:bodyPr/>
                        <a:lstStyle/>
                        <a:p>
                          <a:pPr algn="ctr"/>
                          <a:r>
                            <a:rPr lang="en-US" altLang="zh-CN" sz="1600" b="0" dirty="0">
                              <a:latin typeface="Arial" panose="020B0604020202020204" pitchFamily="34" charset="0"/>
                              <a:cs typeface="Arial" panose="020B0604020202020204" pitchFamily="34" charset="0"/>
                            </a:rPr>
                            <a:t>MVZK</a:t>
                          </a:r>
                          <a:endParaRPr lang="zh-CN" altLang="en-US" sz="1600" b="0" dirty="0">
                            <a:latin typeface="Arial" panose="020B0604020202020204" pitchFamily="34" charset="0"/>
                            <a:cs typeface="Arial" panose="020B0604020202020204" pitchFamily="34" charset="0"/>
                          </a:endParaRPr>
                        </a:p>
                      </a:txBody>
                      <a:tcPr/>
                    </a:tc>
                    <a:tc>
                      <a:txBody>
                        <a:bodyPr/>
                        <a:lstStyle/>
                        <a:p>
                          <a:pPr algn="ctr"/>
                          <a:r>
                            <a:rPr lang="en-US" altLang="zh-CN" sz="1600" b="0" dirty="0">
                              <a:solidFill>
                                <a:schemeClr val="accent1"/>
                              </a:solidFill>
                              <a:latin typeface="Arial" panose="020B0604020202020204" pitchFamily="34" charset="0"/>
                              <a:cs typeface="Arial" panose="020B0604020202020204" pitchFamily="34" charset="0"/>
                            </a:rPr>
                            <a:t>1</a:t>
                          </a:r>
                          <a:endParaRPr lang="zh-CN" altLang="en-US" sz="1600" b="0" dirty="0">
                            <a:solidFill>
                              <a:schemeClr val="accent1"/>
                            </a:solidFill>
                            <a:latin typeface="Arial" panose="020B0604020202020204" pitchFamily="34" charset="0"/>
                            <a:cs typeface="Arial" panose="020B0604020202020204" pitchFamily="34" charset="0"/>
                          </a:endParaRPr>
                        </a:p>
                      </a:txBody>
                      <a:tcPr/>
                    </a:tc>
                    <a:tc>
                      <a:txBody>
                        <a:bodyPr/>
                        <a:lstStyle/>
                        <a:p>
                          <a:endParaRPr lang="zh-CN"/>
                        </a:p>
                      </a:txBody>
                      <a:tcPr>
                        <a:blipFill>
                          <a:blip r:embed="rId4"/>
                          <a:stretch>
                            <a:fillRect l="-205594" t="-167857" r="-195105" b="-517857"/>
                          </a:stretch>
                        </a:blipFill>
                      </a:tcPr>
                    </a:tc>
                    <a:tc>
                      <a:txBody>
                        <a:bodyPr/>
                        <a:lstStyle/>
                        <a:p>
                          <a:pPr algn="ctr"/>
                          <a:r>
                            <a:rPr lang="en-US" altLang="zh-CN" sz="1600" b="0" dirty="0">
                              <a:solidFill>
                                <a:schemeClr val="tx1"/>
                              </a:solidFill>
                              <a:latin typeface="Arial" panose="020B0604020202020204" pitchFamily="34" charset="0"/>
                              <a:cs typeface="Arial" panose="020B0604020202020204" pitchFamily="34" charset="0"/>
                            </a:rPr>
                            <a:t>Prep.</a:t>
                          </a:r>
                          <a:endParaRPr lang="zh-CN" altLang="en-US" sz="1600" b="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US" altLang="zh-CN" sz="1600" b="0" dirty="0">
                              <a:solidFill>
                                <a:srgbClr val="C00000"/>
                              </a:solidFill>
                              <a:latin typeface="Arial" panose="020B0604020202020204" pitchFamily="34" charset="0"/>
                              <a:cs typeface="Arial" panose="020B0604020202020204" pitchFamily="34" charset="0"/>
                            </a:rPr>
                            <a:t>N</a:t>
                          </a:r>
                          <a:endParaRPr lang="zh-CN" altLang="en-US" sz="1600" b="0" dirty="0">
                            <a:solidFill>
                              <a:srgbClr val="C0000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66168325"/>
                      </a:ext>
                    </a:extLst>
                  </a:tr>
                  <a:tr h="354146">
                    <a:tc>
                      <a:txBody>
                        <a:bodyPr/>
                        <a:lstStyle/>
                        <a:p>
                          <a:pPr algn="ctr"/>
                          <a:r>
                            <a:rPr lang="en-US" altLang="zh-CN" sz="1600" b="0" dirty="0">
                              <a:latin typeface="Arial" panose="020B0604020202020204" pitchFamily="34" charset="0"/>
                              <a:cs typeface="Arial" panose="020B0604020202020204" pitchFamily="34" charset="0"/>
                            </a:rPr>
                            <a:t>[AKP22]</a:t>
                          </a:r>
                          <a:endParaRPr lang="zh-CN" altLang="en-US" sz="1600" b="0" dirty="0">
                            <a:latin typeface="Arial" panose="020B0604020202020204" pitchFamily="34" charset="0"/>
                            <a:cs typeface="Arial" panose="020B0604020202020204" pitchFamily="34" charset="0"/>
                          </a:endParaRPr>
                        </a:p>
                      </a:txBody>
                      <a:tcPr/>
                    </a:tc>
                    <a:tc>
                      <a:txBody>
                        <a:bodyPr/>
                        <a:lstStyle/>
                        <a:p>
                          <a:pPr algn="ctr"/>
                          <a:r>
                            <a:rPr lang="en-US" altLang="zh-CN" sz="1600" b="0" dirty="0">
                              <a:latin typeface="Arial" panose="020B0604020202020204" pitchFamily="34" charset="0"/>
                              <a:cs typeface="Arial" panose="020B0604020202020204" pitchFamily="34" charset="0"/>
                            </a:rPr>
                            <a:t>SIF</a:t>
                          </a:r>
                          <a:endParaRPr lang="zh-CN" altLang="en-US" sz="1600" b="0" dirty="0">
                            <a:latin typeface="Arial" panose="020B0604020202020204" pitchFamily="34" charset="0"/>
                            <a:cs typeface="Arial" panose="020B0604020202020204" pitchFamily="34" charset="0"/>
                          </a:endParaRPr>
                        </a:p>
                      </a:txBody>
                      <a:tcPr/>
                    </a:tc>
                    <a:tc>
                      <a:txBody>
                        <a:bodyPr/>
                        <a:lstStyle/>
                        <a:p>
                          <a:pPr algn="ctr"/>
                          <a:r>
                            <a:rPr lang="en-US" altLang="zh-CN" sz="1600" b="0" dirty="0">
                              <a:solidFill>
                                <a:schemeClr val="accent1"/>
                              </a:solidFill>
                              <a:latin typeface="Arial" panose="020B0604020202020204" pitchFamily="34" charset="0"/>
                              <a:cs typeface="Arial" panose="020B0604020202020204" pitchFamily="34" charset="0"/>
                            </a:rPr>
                            <a:t>1</a:t>
                          </a:r>
                          <a:endParaRPr lang="zh-CN" altLang="en-US" sz="1600" b="0" dirty="0">
                            <a:solidFill>
                              <a:schemeClr val="accent1"/>
                            </a:solidFill>
                            <a:latin typeface="Arial" panose="020B0604020202020204" pitchFamily="34" charset="0"/>
                            <a:cs typeface="Arial" panose="020B0604020202020204" pitchFamily="34" charset="0"/>
                          </a:endParaRPr>
                        </a:p>
                      </a:txBody>
                      <a:tcPr/>
                    </a:tc>
                    <a:tc>
                      <a:txBody>
                        <a:bodyPr/>
                        <a:lstStyle/>
                        <a:p>
                          <a:endParaRPr lang="zh-CN"/>
                        </a:p>
                      </a:txBody>
                      <a:tcPr>
                        <a:blipFill>
                          <a:blip r:embed="rId4"/>
                          <a:stretch>
                            <a:fillRect l="-205594" t="-267857" r="-195105" b="-417857"/>
                          </a:stretch>
                        </a:blipFill>
                      </a:tcPr>
                    </a:tc>
                    <a:tc>
                      <a:txBody>
                        <a:bodyPr/>
                        <a:lstStyle/>
                        <a:p>
                          <a:pPr algn="ctr"/>
                          <a:r>
                            <a:rPr lang="en-US" altLang="zh-CN" sz="1600" b="0" dirty="0">
                              <a:latin typeface="Arial" panose="020B0604020202020204" pitchFamily="34" charset="0"/>
                              <a:cs typeface="Arial" panose="020B0604020202020204" pitchFamily="34" charset="0"/>
                            </a:rPr>
                            <a:t>Prep.</a:t>
                          </a:r>
                          <a:endParaRPr lang="zh-CN" altLang="en-US" sz="1600" b="0" dirty="0">
                            <a:latin typeface="Arial" panose="020B0604020202020204" pitchFamily="34" charset="0"/>
                            <a:cs typeface="Arial" panose="020B0604020202020204" pitchFamily="34" charset="0"/>
                          </a:endParaRPr>
                        </a:p>
                      </a:txBody>
                      <a:tcPr/>
                    </a:tc>
                    <a:tc>
                      <a:txBody>
                        <a:bodyPr/>
                        <a:lstStyle/>
                        <a:p>
                          <a:pPr algn="ctr"/>
                          <a:r>
                            <a:rPr lang="en-US" altLang="zh-CN" sz="1600" b="0" dirty="0">
                              <a:solidFill>
                                <a:srgbClr val="C00000"/>
                              </a:solidFill>
                              <a:latin typeface="Arial" panose="020B0604020202020204" pitchFamily="34" charset="0"/>
                              <a:cs typeface="Arial" panose="020B0604020202020204" pitchFamily="34" charset="0"/>
                            </a:rPr>
                            <a:t>N</a:t>
                          </a:r>
                          <a:endParaRPr lang="zh-CN" altLang="en-US" sz="1600" b="0" dirty="0">
                            <a:solidFill>
                              <a:srgbClr val="C0000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66652541"/>
                      </a:ext>
                    </a:extLst>
                  </a:tr>
                  <a:tr h="354146">
                    <a:tc>
                      <a:txBody>
                        <a:bodyPr/>
                        <a:lstStyle/>
                        <a:p>
                          <a:pPr algn="ctr"/>
                          <a:r>
                            <a:rPr lang="en-US" altLang="zh-CN" sz="1600" b="0" dirty="0">
                              <a:latin typeface="Arial" panose="020B0604020202020204" pitchFamily="34" charset="0"/>
                              <a:cs typeface="Arial" panose="020B0604020202020204" pitchFamily="34" charset="0"/>
                            </a:rPr>
                            <a:t>[YW22]</a:t>
                          </a:r>
                          <a:endParaRPr lang="zh-CN" altLang="en-US" sz="1600" b="0" dirty="0">
                            <a:latin typeface="Arial" panose="020B0604020202020204" pitchFamily="34" charset="0"/>
                            <a:cs typeface="Arial" panose="020B0604020202020204" pitchFamily="34" charset="0"/>
                          </a:endParaRPr>
                        </a:p>
                      </a:txBody>
                      <a:tcPr/>
                    </a:tc>
                    <a:tc>
                      <a:txBody>
                        <a:bodyPr/>
                        <a:lstStyle/>
                        <a:p>
                          <a:pPr algn="ctr"/>
                          <a:r>
                            <a:rPr lang="en-US" altLang="zh-CN" sz="1600" b="0" dirty="0">
                              <a:latin typeface="Arial" panose="020B0604020202020204" pitchFamily="34" charset="0"/>
                              <a:cs typeface="Arial" panose="020B0604020202020204" pitchFamily="34" charset="0"/>
                            </a:rPr>
                            <a:t>MVZK</a:t>
                          </a:r>
                          <a:endParaRPr lang="zh-CN" altLang="en-US" sz="1600" b="0" dirty="0">
                            <a:latin typeface="Arial" panose="020B0604020202020204" pitchFamily="34" charset="0"/>
                            <a:cs typeface="Arial" panose="020B0604020202020204" pitchFamily="34" charset="0"/>
                          </a:endParaRPr>
                        </a:p>
                      </a:txBody>
                      <a:tcPr/>
                    </a:tc>
                    <a:tc>
                      <a:txBody>
                        <a:bodyPr/>
                        <a:lstStyle/>
                        <a:p>
                          <a:pPr algn="ctr"/>
                          <a:r>
                            <a:rPr lang="en-US" altLang="zh-CN" sz="1600" b="0" dirty="0">
                              <a:solidFill>
                                <a:srgbClr val="C00000"/>
                              </a:solidFill>
                              <a:latin typeface="Arial" panose="020B0604020202020204" pitchFamily="34" charset="0"/>
                              <a:cs typeface="Arial" panose="020B0604020202020204" pitchFamily="34" charset="0"/>
                            </a:rPr>
                            <a:t>2</a:t>
                          </a:r>
                          <a:endParaRPr lang="zh-CN" altLang="en-US" sz="1600" b="0" dirty="0">
                            <a:solidFill>
                              <a:srgbClr val="C00000"/>
                            </a:solidFill>
                            <a:latin typeface="Arial" panose="020B0604020202020204" pitchFamily="34" charset="0"/>
                            <a:cs typeface="Arial" panose="020B0604020202020204" pitchFamily="34" charset="0"/>
                          </a:endParaRPr>
                        </a:p>
                      </a:txBody>
                      <a:tcPr/>
                    </a:tc>
                    <a:tc>
                      <a:txBody>
                        <a:bodyPr/>
                        <a:lstStyle/>
                        <a:p>
                          <a:endParaRPr lang="zh-CN"/>
                        </a:p>
                      </a:txBody>
                      <a:tcPr>
                        <a:blipFill>
                          <a:blip r:embed="rId4"/>
                          <a:stretch>
                            <a:fillRect l="-205594" t="-367857" r="-195105" b="-317857"/>
                          </a:stretch>
                        </a:blipFill>
                      </a:tcPr>
                    </a:tc>
                    <a:tc>
                      <a:txBody>
                        <a:bodyPr/>
                        <a:lstStyle/>
                        <a:p>
                          <a:pPr algn="ctr"/>
                          <a:r>
                            <a:rPr lang="en-US" altLang="zh-CN" sz="1600" b="0" dirty="0">
                              <a:solidFill>
                                <a:schemeClr val="tx1"/>
                              </a:solidFill>
                              <a:latin typeface="Arial" panose="020B0604020202020204" pitchFamily="34" charset="0"/>
                              <a:cs typeface="Arial" panose="020B0604020202020204" pitchFamily="34" charset="0"/>
                            </a:rPr>
                            <a:t>RO</a:t>
                          </a:r>
                          <a:endParaRPr lang="zh-CN" altLang="en-US" sz="1600" b="1" dirty="0">
                            <a:solidFill>
                              <a:schemeClr val="accent5"/>
                            </a:solidFill>
                            <a:latin typeface="Arial" panose="020B0604020202020204" pitchFamily="34" charset="0"/>
                            <a:cs typeface="Arial" panose="020B0604020202020204" pitchFamily="34" charset="0"/>
                          </a:endParaRPr>
                        </a:p>
                      </a:txBody>
                      <a:tcPr/>
                    </a:tc>
                    <a:tc>
                      <a:txBody>
                        <a:bodyPr/>
                        <a:lstStyle/>
                        <a:p>
                          <a:pPr algn="ctr"/>
                          <a:r>
                            <a:rPr lang="en-US" altLang="zh-CN" sz="1600" b="0" dirty="0">
                              <a:solidFill>
                                <a:schemeClr val="accent1"/>
                              </a:solidFill>
                              <a:latin typeface="Arial" panose="020B0604020202020204" pitchFamily="34" charset="0"/>
                              <a:cs typeface="Arial" panose="020B0604020202020204" pitchFamily="34" charset="0"/>
                            </a:rPr>
                            <a:t>Y</a:t>
                          </a:r>
                          <a:endParaRPr lang="zh-CN" altLang="en-US" sz="1600" b="0" baseline="30000" dirty="0">
                            <a:solidFill>
                              <a:schemeClr val="accent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035047055"/>
                      </a:ext>
                    </a:extLst>
                  </a:tr>
                  <a:tr h="354146">
                    <a:tc>
                      <a:txBody>
                        <a:bodyPr/>
                        <a:lstStyle/>
                        <a:p>
                          <a:pPr algn="ctr"/>
                          <a:r>
                            <a:rPr lang="en-US" altLang="zh-CN" sz="1600" b="0" dirty="0">
                              <a:latin typeface="Arial" panose="020B0604020202020204" pitchFamily="34" charset="0"/>
                              <a:cs typeface="Arial" panose="020B0604020202020204" pitchFamily="34" charset="0"/>
                            </a:rPr>
                            <a:t>[BJOSS22]</a:t>
                          </a:r>
                          <a:endParaRPr lang="zh-CN" altLang="en-US" sz="1600" b="0" dirty="0">
                            <a:latin typeface="Arial" panose="020B0604020202020204" pitchFamily="34" charset="0"/>
                            <a:cs typeface="Arial" panose="020B0604020202020204" pitchFamily="34" charset="0"/>
                          </a:endParaRPr>
                        </a:p>
                      </a:txBody>
                      <a:tcPr/>
                    </a:tc>
                    <a:tc>
                      <a:txBody>
                        <a:bodyPr/>
                        <a:lstStyle/>
                        <a:p>
                          <a:pPr algn="ctr"/>
                          <a:r>
                            <a:rPr lang="en-US" altLang="zh-CN" sz="1600" b="0" dirty="0">
                              <a:latin typeface="Arial" panose="020B0604020202020204" pitchFamily="34" charset="0"/>
                              <a:cs typeface="Arial" panose="020B0604020202020204" pitchFamily="34" charset="0"/>
                            </a:rPr>
                            <a:t>MVZK</a:t>
                          </a:r>
                          <a:endParaRPr lang="zh-CN" altLang="en-US" sz="1600" b="0" dirty="0">
                            <a:latin typeface="Arial" panose="020B0604020202020204" pitchFamily="34" charset="0"/>
                            <a:cs typeface="Arial" panose="020B0604020202020204" pitchFamily="34" charset="0"/>
                          </a:endParaRPr>
                        </a:p>
                      </a:txBody>
                      <a:tcPr/>
                    </a:tc>
                    <a:tc>
                      <a:txBody>
                        <a:bodyPr/>
                        <a:lstStyle/>
                        <a:p>
                          <a:pPr algn="ctr"/>
                          <a:r>
                            <a:rPr lang="en-US" altLang="zh-CN" sz="1600" b="0" dirty="0">
                              <a:solidFill>
                                <a:srgbClr val="C00000"/>
                              </a:solidFill>
                              <a:latin typeface="Arial" panose="020B0604020202020204" pitchFamily="34" charset="0"/>
                              <a:cs typeface="Arial" panose="020B0604020202020204" pitchFamily="34" charset="0"/>
                            </a:rPr>
                            <a:t>2</a:t>
                          </a:r>
                          <a:endParaRPr lang="zh-CN" altLang="en-US" sz="1600" b="0" dirty="0">
                            <a:solidFill>
                              <a:srgbClr val="C00000"/>
                            </a:solidFill>
                            <a:latin typeface="Arial" panose="020B0604020202020204" pitchFamily="34" charset="0"/>
                            <a:cs typeface="Arial" panose="020B0604020202020204" pitchFamily="34" charset="0"/>
                          </a:endParaRPr>
                        </a:p>
                      </a:txBody>
                      <a:tcPr/>
                    </a:tc>
                    <a:tc>
                      <a:txBody>
                        <a:bodyPr/>
                        <a:lstStyle/>
                        <a:p>
                          <a:endParaRPr lang="zh-CN"/>
                        </a:p>
                      </a:txBody>
                      <a:tcPr>
                        <a:blipFill>
                          <a:blip r:embed="rId4"/>
                          <a:stretch>
                            <a:fillRect l="-205594" t="-467857" r="-195105" b="-217857"/>
                          </a:stretch>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b="0" dirty="0" err="1">
                              <a:solidFill>
                                <a:schemeClr val="tx1"/>
                              </a:solidFill>
                              <a:latin typeface="Arial" panose="020B0604020202020204" pitchFamily="34" charset="0"/>
                              <a:cs typeface="Arial" panose="020B0604020202020204" pitchFamily="34" charset="0"/>
                            </a:rPr>
                            <a:t>Prep.+RO</a:t>
                          </a:r>
                          <a:endParaRPr lang="zh-CN" altLang="en-US" sz="1600" b="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US" altLang="zh-CN" sz="1600" b="0" dirty="0">
                              <a:solidFill>
                                <a:schemeClr val="accent1"/>
                              </a:solidFill>
                              <a:latin typeface="Arial" panose="020B0604020202020204" pitchFamily="34" charset="0"/>
                              <a:cs typeface="Arial" panose="020B0604020202020204" pitchFamily="34" charset="0"/>
                            </a:rPr>
                            <a:t>Y</a:t>
                          </a:r>
                          <a:endParaRPr lang="zh-CN" altLang="en-US" sz="1600" b="0" dirty="0">
                            <a:solidFill>
                              <a:schemeClr val="accent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029307281"/>
                      </a:ext>
                    </a:extLst>
                  </a:tr>
                  <a:tr h="354146">
                    <a:tc>
                      <a:txBody>
                        <a:bodyPr/>
                        <a:lstStyle/>
                        <a:p>
                          <a:pPr algn="ctr"/>
                          <a:r>
                            <a:rPr lang="en-US" altLang="zh-CN" sz="1600" b="0" dirty="0">
                              <a:latin typeface="Arial" panose="020B0604020202020204" pitchFamily="34" charset="0"/>
                              <a:cs typeface="Arial" panose="020B0604020202020204" pitchFamily="34" charset="0"/>
                            </a:rPr>
                            <a:t>[EPSW24]</a:t>
                          </a:r>
                          <a:endParaRPr lang="zh-CN" altLang="en-US" sz="1600" b="0" dirty="0">
                            <a:latin typeface="Arial" panose="020B0604020202020204" pitchFamily="34" charset="0"/>
                            <a:cs typeface="Arial" panose="020B0604020202020204" pitchFamily="34" charset="0"/>
                          </a:endParaRPr>
                        </a:p>
                      </a:txBody>
                      <a:tcPr/>
                    </a:tc>
                    <a:tc>
                      <a:txBody>
                        <a:bodyPr/>
                        <a:lstStyle/>
                        <a:p>
                          <a:pPr algn="ctr"/>
                          <a:r>
                            <a:rPr lang="en-US" altLang="zh-CN" sz="1600" b="0" dirty="0">
                              <a:latin typeface="Arial" panose="020B0604020202020204" pitchFamily="34" charset="0"/>
                              <a:cs typeface="Arial" panose="020B0604020202020204" pitchFamily="34" charset="0"/>
                            </a:rPr>
                            <a:t>MVZK</a:t>
                          </a:r>
                          <a:endParaRPr lang="zh-CN" altLang="en-US" sz="1600" b="0" dirty="0">
                            <a:latin typeface="Arial" panose="020B0604020202020204" pitchFamily="34" charset="0"/>
                            <a:cs typeface="Arial" panose="020B0604020202020204" pitchFamily="34" charset="0"/>
                          </a:endParaRPr>
                        </a:p>
                      </a:txBody>
                      <a:tcPr/>
                    </a:tc>
                    <a:tc>
                      <a:txBody>
                        <a:bodyPr/>
                        <a:lstStyle/>
                        <a:p>
                          <a:pPr algn="ctr"/>
                          <a:r>
                            <a:rPr lang="en-US" altLang="zh-CN" sz="1600" b="0" dirty="0">
                              <a:solidFill>
                                <a:srgbClr val="C00000"/>
                              </a:solidFill>
                              <a:latin typeface="Arial" panose="020B0604020202020204" pitchFamily="34" charset="0"/>
                              <a:cs typeface="Arial" panose="020B0604020202020204" pitchFamily="34" charset="0"/>
                            </a:rPr>
                            <a:t>3</a:t>
                          </a:r>
                          <a:endParaRPr lang="zh-CN" altLang="en-US" sz="1600" b="0" dirty="0">
                            <a:solidFill>
                              <a:srgbClr val="C00000"/>
                            </a:solidFill>
                            <a:latin typeface="Arial" panose="020B0604020202020204" pitchFamily="34" charset="0"/>
                            <a:cs typeface="Arial" panose="020B0604020202020204" pitchFamily="34" charset="0"/>
                          </a:endParaRPr>
                        </a:p>
                      </a:txBody>
                      <a:tcPr/>
                    </a:tc>
                    <a:tc>
                      <a:txBody>
                        <a:bodyPr/>
                        <a:lstStyle/>
                        <a:p>
                          <a:endParaRPr lang="zh-CN"/>
                        </a:p>
                      </a:txBody>
                      <a:tcPr>
                        <a:blipFill>
                          <a:blip r:embed="rId4"/>
                          <a:stretch>
                            <a:fillRect l="-205594" t="-567857" r="-195105" b="-117857"/>
                          </a:stretch>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b="0" dirty="0">
                              <a:solidFill>
                                <a:schemeClr val="tx1"/>
                              </a:solidFill>
                              <a:latin typeface="Arial" panose="020B0604020202020204" pitchFamily="34" charset="0"/>
                              <a:cs typeface="Arial" panose="020B0604020202020204" pitchFamily="34" charset="0"/>
                            </a:rPr>
                            <a:t>Prep.</a:t>
                          </a:r>
                          <a:endParaRPr lang="zh-CN" altLang="en-US" sz="1600" b="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US" altLang="zh-CN" sz="1600" b="0" dirty="0">
                              <a:solidFill>
                                <a:schemeClr val="accent1"/>
                              </a:solidFill>
                              <a:latin typeface="Arial" panose="020B0604020202020204" pitchFamily="34" charset="0"/>
                              <a:cs typeface="Arial" panose="020B0604020202020204" pitchFamily="34" charset="0"/>
                            </a:rPr>
                            <a:t>Y</a:t>
                          </a:r>
                          <a:endParaRPr lang="zh-CN" altLang="en-US" sz="1600" b="0" dirty="0">
                            <a:solidFill>
                              <a:schemeClr val="accent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878061738"/>
                      </a:ext>
                    </a:extLst>
                  </a:tr>
                  <a:tr h="354146">
                    <a:tc>
                      <a:txBody>
                        <a:bodyPr/>
                        <a:lstStyle/>
                        <a:p>
                          <a:pPr algn="ctr"/>
                          <a:r>
                            <a:rPr lang="en-US" altLang="zh-CN" sz="1600" b="0" dirty="0">
                              <a:latin typeface="Arial" panose="020B0604020202020204" pitchFamily="34" charset="0"/>
                              <a:cs typeface="Arial" panose="020B0604020202020204" pitchFamily="34" charset="0"/>
                            </a:rPr>
                            <a:t>[ZZZR24]</a:t>
                          </a:r>
                          <a:endParaRPr lang="zh-CN" altLang="en-US" sz="1600" b="0" dirty="0">
                            <a:latin typeface="Arial" panose="020B0604020202020204" pitchFamily="34" charset="0"/>
                            <a:cs typeface="Arial" panose="020B0604020202020204" pitchFamily="34" charset="0"/>
                          </a:endParaRPr>
                        </a:p>
                      </a:txBody>
                      <a:tcPr/>
                    </a:tc>
                    <a:tc>
                      <a:txBody>
                        <a:bodyPr/>
                        <a:lstStyle/>
                        <a:p>
                          <a:pPr algn="ctr"/>
                          <a:r>
                            <a:rPr lang="en-US" altLang="zh-CN" sz="1600" b="0" dirty="0">
                              <a:latin typeface="Arial" panose="020B0604020202020204" pitchFamily="34" charset="0"/>
                              <a:cs typeface="Arial" panose="020B0604020202020204" pitchFamily="34" charset="0"/>
                            </a:rPr>
                            <a:t>SIF</a:t>
                          </a:r>
                          <a:endParaRPr lang="zh-CN" altLang="en-US" sz="1600" b="0" dirty="0">
                            <a:latin typeface="Arial" panose="020B0604020202020204" pitchFamily="34" charset="0"/>
                            <a:cs typeface="Arial" panose="020B0604020202020204" pitchFamily="34" charset="0"/>
                          </a:endParaRPr>
                        </a:p>
                      </a:txBody>
                      <a:tcPr/>
                    </a:tc>
                    <a:tc>
                      <a:txBody>
                        <a:bodyPr/>
                        <a:lstStyle/>
                        <a:p>
                          <a:pPr algn="ctr"/>
                          <a:r>
                            <a:rPr lang="en-US" altLang="zh-CN" sz="1600" b="0" dirty="0">
                              <a:solidFill>
                                <a:srgbClr val="C00000"/>
                              </a:solidFill>
                              <a:latin typeface="Arial" panose="020B0604020202020204" pitchFamily="34" charset="0"/>
                              <a:cs typeface="Arial" panose="020B0604020202020204" pitchFamily="34" charset="0"/>
                            </a:rPr>
                            <a:t>2</a:t>
                          </a:r>
                          <a:endParaRPr lang="zh-CN" altLang="en-US" sz="1600" b="0" dirty="0">
                            <a:solidFill>
                              <a:srgbClr val="C00000"/>
                            </a:solidFill>
                            <a:latin typeface="Arial" panose="020B0604020202020204" pitchFamily="34" charset="0"/>
                            <a:cs typeface="Arial" panose="020B0604020202020204" pitchFamily="34" charset="0"/>
                          </a:endParaRPr>
                        </a:p>
                      </a:txBody>
                      <a:tcPr/>
                    </a:tc>
                    <a:tc>
                      <a:txBody>
                        <a:bodyPr/>
                        <a:lstStyle/>
                        <a:p>
                          <a:endParaRPr lang="zh-CN"/>
                        </a:p>
                      </a:txBody>
                      <a:tcPr>
                        <a:blipFill>
                          <a:blip r:embed="rId4"/>
                          <a:stretch>
                            <a:fillRect l="-205594" t="-667857" r="-195105" b="-17857"/>
                          </a:stretch>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b="0" dirty="0">
                              <a:solidFill>
                                <a:schemeClr val="tx1"/>
                              </a:solidFill>
                              <a:latin typeface="Arial" panose="020B0604020202020204" pitchFamily="34" charset="0"/>
                              <a:cs typeface="Arial" panose="020B0604020202020204" pitchFamily="34" charset="0"/>
                            </a:rPr>
                            <a:t>Prep.</a:t>
                          </a:r>
                          <a:endParaRPr lang="zh-CN" altLang="en-US" sz="1600" b="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US" altLang="zh-CN" sz="1600" b="0" dirty="0">
                              <a:solidFill>
                                <a:schemeClr val="accent1"/>
                              </a:solidFill>
                              <a:latin typeface="Arial" panose="020B0604020202020204" pitchFamily="34" charset="0"/>
                              <a:cs typeface="Arial" panose="020B0604020202020204" pitchFamily="34" charset="0"/>
                            </a:rPr>
                            <a:t>Y</a:t>
                          </a:r>
                          <a:endParaRPr lang="zh-CN" altLang="en-US" sz="1600" b="0" dirty="0">
                            <a:solidFill>
                              <a:schemeClr val="accent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10502496"/>
                      </a:ext>
                    </a:extLst>
                  </a:tr>
                </a:tbl>
              </a:graphicData>
            </a:graphic>
          </p:graphicFrame>
        </mc:Fallback>
      </mc:AlternateContent>
      <p:sp>
        <p:nvSpPr>
          <p:cNvPr id="16" name="文本框 15">
            <a:extLst>
              <a:ext uri="{FF2B5EF4-FFF2-40B4-BE49-F238E27FC236}">
                <a16:creationId xmlns:a16="http://schemas.microsoft.com/office/drawing/2014/main" id="{D6001981-B083-E948-A3BD-6DAE63E01A51}"/>
              </a:ext>
            </a:extLst>
          </p:cNvPr>
          <p:cNvSpPr txBox="1"/>
          <p:nvPr/>
        </p:nvSpPr>
        <p:spPr>
          <a:xfrm>
            <a:off x="789592" y="4633403"/>
            <a:ext cx="10758183" cy="1131848"/>
          </a:xfrm>
          <a:prstGeom prst="rect">
            <a:avLst/>
          </a:prstGeom>
          <a:noFill/>
        </p:spPr>
        <p:txBody>
          <a:bodyPr wrap="square" rtlCol="0">
            <a:spAutoFit/>
          </a:bodyPr>
          <a:lstStyle/>
          <a:p>
            <a:pPr>
              <a:lnSpc>
                <a:spcPct val="150000"/>
              </a:lnSpc>
            </a:pPr>
            <a:r>
              <a:rPr kumimoji="1" lang="en-US" altLang="zh-CN" sz="2400" i="1" dirty="0">
                <a:latin typeface="Arial" charset="0"/>
                <a:ea typeface="Arial" charset="0"/>
                <a:cs typeface="Arial" charset="0"/>
              </a:rPr>
              <a:t>We propose a SIF protocol that is </a:t>
            </a:r>
            <a:r>
              <a:rPr kumimoji="1" lang="en-US" altLang="zh-CN" sz="2400" i="1" dirty="0">
                <a:solidFill>
                  <a:schemeClr val="accent1"/>
                </a:solidFill>
                <a:latin typeface="Arial" charset="0"/>
                <a:ea typeface="Arial" charset="0"/>
                <a:cs typeface="Arial" charset="0"/>
              </a:rPr>
              <a:t>practical</a:t>
            </a:r>
            <a:r>
              <a:rPr kumimoji="1" lang="en-US" altLang="zh-CN" sz="2400" i="1" dirty="0">
                <a:latin typeface="Arial" charset="0"/>
                <a:ea typeface="Arial" charset="0"/>
                <a:cs typeface="Arial" charset="0"/>
              </a:rPr>
              <a:t>, </a:t>
            </a:r>
            <a:r>
              <a:rPr kumimoji="1" lang="en-US" altLang="zh-CN" sz="2400" i="1" dirty="0">
                <a:solidFill>
                  <a:schemeClr val="accent1"/>
                </a:solidFill>
                <a:latin typeface="Arial" charset="0"/>
                <a:ea typeface="Arial" charset="0"/>
                <a:cs typeface="Arial" charset="0"/>
              </a:rPr>
              <a:t>round-optimal</a:t>
            </a:r>
            <a:r>
              <a:rPr kumimoji="1" lang="en-US" altLang="zh-CN" sz="2400" i="1" dirty="0">
                <a:latin typeface="Arial" charset="0"/>
                <a:ea typeface="Arial" charset="0"/>
                <a:cs typeface="Arial" charset="0"/>
              </a:rPr>
              <a:t> and can </a:t>
            </a:r>
            <a:r>
              <a:rPr kumimoji="1" lang="en-US" altLang="zh-CN" sz="2400" i="1" dirty="0">
                <a:solidFill>
                  <a:schemeClr val="accent1"/>
                </a:solidFill>
                <a:latin typeface="Arial" charset="0"/>
                <a:ea typeface="Arial" charset="0"/>
                <a:cs typeface="Arial" charset="0"/>
              </a:rPr>
              <a:t>support optimal corruption threshold</a:t>
            </a:r>
            <a:r>
              <a:rPr kumimoji="1" lang="en-US" altLang="zh-CN" sz="2400" i="1" dirty="0">
                <a:latin typeface="Arial" charset="0"/>
                <a:ea typeface="Arial" charset="0"/>
                <a:cs typeface="Arial" charset="0"/>
              </a:rPr>
              <a:t>.</a:t>
            </a:r>
          </a:p>
        </p:txBody>
      </p:sp>
    </p:spTree>
    <p:extLst>
      <p:ext uri="{BB962C8B-B14F-4D97-AF65-F5344CB8AC3E}">
        <p14:creationId xmlns:p14="http://schemas.microsoft.com/office/powerpoint/2010/main" val="3148358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tags/tag1.xml><?xml version="1.0" encoding="utf-8"?>
<p:tagLst xmlns:a="http://schemas.openxmlformats.org/drawingml/2006/main" xmlns:r="http://schemas.openxmlformats.org/officeDocument/2006/relationships" xmlns:p="http://schemas.openxmlformats.org/presentationml/2006/main">
  <p:tag name="COMMONDATA" val="eyJoZGlkIjoiZWJlNzRiYTYzMzdhMDkwODhmOTlkNWZlOWIwNWRkNTIifQ=="/>
</p:tagLst>
</file>

<file path=ppt/tags/tag10.xml><?xml version="1.0" encoding="utf-8"?>
<p:tagLst xmlns:a="http://schemas.openxmlformats.org/drawingml/2006/main" xmlns:r="http://schemas.openxmlformats.org/officeDocument/2006/relationships" xmlns:p="http://schemas.openxmlformats.org/presentationml/2006/main">
  <p:tag name="PA" val="v5.2.11"/>
</p:tagLst>
</file>

<file path=ppt/tags/tag11.xml><?xml version="1.0" encoding="utf-8"?>
<p:tagLst xmlns:a="http://schemas.openxmlformats.org/drawingml/2006/main" xmlns:r="http://schemas.openxmlformats.org/officeDocument/2006/relationships" xmlns:p="http://schemas.openxmlformats.org/presentationml/2006/main">
  <p:tag name="PA" val="v5.2.11"/>
</p:tagLst>
</file>

<file path=ppt/tags/tag12.xml><?xml version="1.0" encoding="utf-8"?>
<p:tagLst xmlns:a="http://schemas.openxmlformats.org/drawingml/2006/main" xmlns:r="http://schemas.openxmlformats.org/officeDocument/2006/relationships" xmlns:p="http://schemas.openxmlformats.org/presentationml/2006/main">
  <p:tag name="PA" val="v5.2.11"/>
</p:tagLst>
</file>

<file path=ppt/tags/tag13.xml><?xml version="1.0" encoding="utf-8"?>
<p:tagLst xmlns:a="http://schemas.openxmlformats.org/drawingml/2006/main" xmlns:r="http://schemas.openxmlformats.org/officeDocument/2006/relationships" xmlns:p="http://schemas.openxmlformats.org/presentationml/2006/main">
  <p:tag name="PA" val="v5.2.11"/>
</p:tagLst>
</file>

<file path=ppt/tags/tag14.xml><?xml version="1.0" encoding="utf-8"?>
<p:tagLst xmlns:a="http://schemas.openxmlformats.org/drawingml/2006/main" xmlns:r="http://schemas.openxmlformats.org/officeDocument/2006/relationships" xmlns:p="http://schemas.openxmlformats.org/presentationml/2006/main">
  <p:tag name="PA" val="v5.2.11"/>
  <p:tag name="KSO_WM_DIAGRAM_VIRTUALLY_FRAME" val="{&quot;height&quot;:322.81984251968504,&quot;left&quot;:57.70007874015748,&quot;top&quot;:105.35,&quot;width&quot;:878.9147244094489}"/>
</p:tagLst>
</file>

<file path=ppt/tags/tag2.xml><?xml version="1.0" encoding="utf-8"?>
<p:tagLst xmlns:a="http://schemas.openxmlformats.org/drawingml/2006/main" xmlns:r="http://schemas.openxmlformats.org/officeDocument/2006/relationships" xmlns:p="http://schemas.openxmlformats.org/presentationml/2006/main">
  <p:tag name="PA" val="v5.2.11"/>
  <p:tag name="KSO_WM_DIAGRAM_VIRTUALLY_FRAME" val="{&quot;height&quot;:322.81984251968504,&quot;left&quot;:57.70007874015748,&quot;top&quot;:105.35,&quot;width&quot;:878.9147244094489}"/>
</p:tagLst>
</file>

<file path=ppt/tags/tag3.xml><?xml version="1.0" encoding="utf-8"?>
<p:tagLst xmlns:a="http://schemas.openxmlformats.org/drawingml/2006/main" xmlns:r="http://schemas.openxmlformats.org/officeDocument/2006/relationships" xmlns:p="http://schemas.openxmlformats.org/presentationml/2006/main">
  <p:tag name="PA" val="v5.2.11"/>
  <p:tag name="KSO_WM_DIAGRAM_VIRTUALLY_FRAME" val="{&quot;height&quot;:322.81984251968504,&quot;left&quot;:57.70007874015748,&quot;top&quot;:105.35,&quot;width&quot;:878.9147244094489}"/>
</p:tagLst>
</file>

<file path=ppt/tags/tag4.xml><?xml version="1.0" encoding="utf-8"?>
<p:tagLst xmlns:a="http://schemas.openxmlformats.org/drawingml/2006/main" xmlns:r="http://schemas.openxmlformats.org/officeDocument/2006/relationships" xmlns:p="http://schemas.openxmlformats.org/presentationml/2006/main">
  <p:tag name="PA" val="v5.2.11"/>
  <p:tag name="KSO_WM_DIAGRAM_VIRTUALLY_FRAME" val="{&quot;height&quot;:322.81984251968504,&quot;left&quot;:57.70007874015748,&quot;top&quot;:105.35,&quot;width&quot;:878.9147244094489}"/>
</p:tagLst>
</file>

<file path=ppt/tags/tag5.xml><?xml version="1.0" encoding="utf-8"?>
<p:tagLst xmlns:a="http://schemas.openxmlformats.org/drawingml/2006/main" xmlns:r="http://schemas.openxmlformats.org/officeDocument/2006/relationships" xmlns:p="http://schemas.openxmlformats.org/presentationml/2006/main">
  <p:tag name="PA" val="v5.2.11"/>
  <p:tag name="KSO_WM_DIAGRAM_VIRTUALLY_FRAME" val="{&quot;height&quot;:322.81984251968504,&quot;left&quot;:57.70007874015748,&quot;top&quot;:105.35,&quot;width&quot;:878.9147244094489}"/>
</p:tagLst>
</file>

<file path=ppt/tags/tag6.xml><?xml version="1.0" encoding="utf-8"?>
<p:tagLst xmlns:a="http://schemas.openxmlformats.org/drawingml/2006/main" xmlns:r="http://schemas.openxmlformats.org/officeDocument/2006/relationships" xmlns:p="http://schemas.openxmlformats.org/presentationml/2006/main">
  <p:tag name="PA" val="v5.2.11"/>
  <p:tag name="KSO_WM_DIAGRAM_VIRTUALLY_FRAME" val="{&quot;height&quot;:322.81984251968504,&quot;left&quot;:57.70007874015748,&quot;top&quot;:105.35,&quot;width&quot;:878.9147244094489}"/>
</p:tagLst>
</file>

<file path=ppt/tags/tag7.xml><?xml version="1.0" encoding="utf-8"?>
<p:tagLst xmlns:a="http://schemas.openxmlformats.org/drawingml/2006/main" xmlns:r="http://schemas.openxmlformats.org/officeDocument/2006/relationships" xmlns:p="http://schemas.openxmlformats.org/presentationml/2006/main">
  <p:tag name="PA" val="v5.2.11"/>
  <p:tag name="KSO_WM_DIAGRAM_VIRTUALLY_FRAME" val="{&quot;height&quot;:322.81984251968504,&quot;left&quot;:57.70007874015748,&quot;top&quot;:105.35,&quot;width&quot;:878.9147244094489}"/>
</p:tagLst>
</file>

<file path=ppt/tags/tag8.xml><?xml version="1.0" encoding="utf-8"?>
<p:tagLst xmlns:a="http://schemas.openxmlformats.org/drawingml/2006/main" xmlns:r="http://schemas.openxmlformats.org/officeDocument/2006/relationships" xmlns:p="http://schemas.openxmlformats.org/presentationml/2006/main">
  <p:tag name="PA" val="v5.2.11"/>
</p:tagLst>
</file>

<file path=ppt/tags/tag9.xml><?xml version="1.0" encoding="utf-8"?>
<p:tagLst xmlns:a="http://schemas.openxmlformats.org/drawingml/2006/main" xmlns:r="http://schemas.openxmlformats.org/officeDocument/2006/relationships" xmlns:p="http://schemas.openxmlformats.org/presentationml/2006/main">
  <p:tag name="PA" val="v5.2.1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UB Powerpoint Template">
  <a:themeElements>
    <a:clrScheme name="Custom 1">
      <a:dk1>
        <a:srgbClr val="000000"/>
      </a:dk1>
      <a:lt1>
        <a:srgbClr val="FFFFFF"/>
      </a:lt1>
      <a:dk2>
        <a:srgbClr val="005BBB"/>
      </a:dk2>
      <a:lt2>
        <a:srgbClr val="FFFFFF"/>
      </a:lt2>
      <a:accent1>
        <a:srgbClr val="005BBB"/>
      </a:accent1>
      <a:accent2>
        <a:srgbClr val="41B6E6"/>
      </a:accent2>
      <a:accent3>
        <a:srgbClr val="E56D54"/>
      </a:accent3>
      <a:accent4>
        <a:srgbClr val="666666"/>
      </a:accent4>
      <a:accent5>
        <a:srgbClr val="007681"/>
      </a:accent5>
      <a:accent6>
        <a:srgbClr val="003E51"/>
      </a:accent6>
      <a:hlink>
        <a:srgbClr val="186BB7"/>
      </a:hlink>
      <a:folHlink>
        <a:srgbClr val="D86A4E"/>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28206</TotalTime>
  <Words>3682</Words>
  <Application>Microsoft Macintosh PowerPoint</Application>
  <PresentationFormat>宽屏</PresentationFormat>
  <Paragraphs>439</Paragraphs>
  <Slides>22</Slides>
  <Notes>21</Notes>
  <HiddenSlides>0</HiddenSlides>
  <MMClips>0</MMClips>
  <ScaleCrop>false</ScaleCrop>
  <HeadingPairs>
    <vt:vector size="6" baseType="variant">
      <vt:variant>
        <vt:lpstr>已用的字体</vt:lpstr>
      </vt:variant>
      <vt:variant>
        <vt:i4>15</vt:i4>
      </vt:variant>
      <vt:variant>
        <vt:lpstr>主题</vt:lpstr>
      </vt:variant>
      <vt:variant>
        <vt:i4>2</vt:i4>
      </vt:variant>
      <vt:variant>
        <vt:lpstr>幻灯片标题</vt:lpstr>
      </vt:variant>
      <vt:variant>
        <vt:i4>22</vt:i4>
      </vt:variant>
    </vt:vector>
  </HeadingPairs>
  <TitlesOfParts>
    <vt:vector size="39" baseType="lpstr">
      <vt:lpstr>等线</vt:lpstr>
      <vt:lpstr>等线</vt:lpstr>
      <vt:lpstr>等线 Light</vt:lpstr>
      <vt:lpstr>方正粗雅宋_GBK</vt:lpstr>
      <vt:lpstr>微软雅黑</vt:lpstr>
      <vt:lpstr>微软雅黑</vt:lpstr>
      <vt:lpstr>Roboto Regular</vt:lpstr>
      <vt:lpstr>Arial</vt:lpstr>
      <vt:lpstr>Cambria Math</vt:lpstr>
      <vt:lpstr>LucidaGrande</vt:lpstr>
      <vt:lpstr>Roboto</vt:lpstr>
      <vt:lpstr>Symbol</vt:lpstr>
      <vt:lpstr>Times</vt:lpstr>
      <vt:lpstr>Times New Roman</vt:lpstr>
      <vt:lpstr>Wingdings</vt:lpstr>
      <vt:lpstr>Office 主题​​</vt:lpstr>
      <vt:lpstr>UB Powerpoint Template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孙 国宇</dc:creator>
  <cp:lastModifiedBy>Microsoft Office User</cp:lastModifiedBy>
  <cp:revision>317</cp:revision>
  <dcterms:created xsi:type="dcterms:W3CDTF">2022-09-22T14:20:00Z</dcterms:created>
  <dcterms:modified xsi:type="dcterms:W3CDTF">2025-05-09T08:48:29Z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5130272495C04199A18CFB1290F76E4E</vt:lpwstr>
  </property>
  <property fmtid="{D5CDD505-2E9C-101B-9397-08002B2CF9AE}" pid="3" name="KSOProductBuildVer">
    <vt:lpwstr>2052-11.1.0.12358</vt:lpwstr>
  </property>
  <property fmtid="{D5CDD505-2E9C-101B-9397-08002B2CF9AE}" pid="4" name="e04242b7-d752-4081-b5b7-9aad2bb55b7e">
    <vt:lpwstr>{"isAdvancePlay":1,"isLoopPlay":1,"time":3000,"userId":""}</vt:lpwstr>
  </property>
</Properties>
</file>