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6" r:id="rId3"/>
    <p:sldId id="285" r:id="rId4"/>
    <p:sldId id="936" r:id="rId5"/>
    <p:sldId id="926" r:id="rId6"/>
    <p:sldId id="937" r:id="rId7"/>
    <p:sldId id="938" r:id="rId8"/>
    <p:sldId id="927" r:id="rId9"/>
    <p:sldId id="928" r:id="rId10"/>
    <p:sldId id="939" r:id="rId11"/>
    <p:sldId id="941" r:id="rId12"/>
    <p:sldId id="940" r:id="rId13"/>
    <p:sldId id="942" r:id="rId14"/>
    <p:sldId id="943" r:id="rId15"/>
    <p:sldId id="944" r:id="rId16"/>
    <p:sldId id="945" r:id="rId17"/>
    <p:sldId id="946" r:id="rId18"/>
    <p:sldId id="951" r:id="rId19"/>
    <p:sldId id="952" r:id="rId20"/>
    <p:sldId id="26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B4AE"/>
    <a:srgbClr val="005825"/>
    <a:srgbClr val="D7E5DD"/>
    <a:srgbClr val="D3E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8" autoAdjust="0"/>
    <p:restoredTop sz="86395"/>
  </p:normalViewPr>
  <p:slideViewPr>
    <p:cSldViewPr snapToGrid="0">
      <p:cViewPr varScale="1">
        <p:scale>
          <a:sx n="110" d="100"/>
          <a:sy n="110" d="100"/>
        </p:scale>
        <p:origin x="1208" y="168"/>
      </p:cViewPr>
      <p:guideLst/>
    </p:cSldViewPr>
  </p:slideViewPr>
  <p:outlineViewPr>
    <p:cViewPr>
      <p:scale>
        <a:sx n="33" d="100"/>
        <a:sy n="33" d="100"/>
      </p:scale>
      <p:origin x="0" y="-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B0D8-809D-4279-811B-2F6C8F330BEC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DD5F1-5538-4189-A4DD-D8E51B0ADF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8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1511300" y="1335088"/>
            <a:ext cx="4535488" cy="36083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6BE25D-A036-47C8-B69C-5952A0CE5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7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43FBA-6ED7-C2F1-FE64-90F069ED1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CC2A060-EED2-5C58-346A-79EF44E321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750AC61-9F4D-7992-D6B8-01F7C68A04E0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1351434-3895-3EAA-651D-7110D127D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10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28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E3571-2F69-F8C7-F6FE-7529EAE08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CFA5D3D-72AA-9854-CE83-5EDA00F306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3176766-F1A8-B7E9-5EB8-B8B2B83A8534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0F868E8-40FA-2FD7-E118-C9ED20A43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11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61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15BD4-9DEC-5770-BA02-9156E4513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BD7D05E-EF3D-8980-90B9-8AA90CBFC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4407987-316B-5139-8E51-E260B5EA27F9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en-US" altLang="zh-CN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dirty="0">
                <a:effectLst/>
                <a:latin typeface="Helvetica Neue" panose="02000503000000020004" pitchFamily="2" charset="0"/>
              </a:rPr>
              <a:t>malleability breaks CCA security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22CFC1A-1FC8-1FF9-FC5B-00178F82B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4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E17F2C-D076-365B-C622-07E8F58C9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7F84258-C2DD-19F4-B1A8-BA09BEE8D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E565BC6-F936-4391-5711-2C1C010BDC03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什么是秘密握手，文章第一段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6721F9-E75D-851F-6410-711E56924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13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5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207E7-4206-7950-75A7-C6F7FB19B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D66C6D5-6FB0-DDD5-6D55-5602B169A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47F580E-D27F-3659-4301-143CD0833C5B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什么是秘密握手，文章第一段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78D62B-E9CB-84BB-F1D8-4A4BD023C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14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0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BA90C-2A35-134F-3CE7-C1ECCB5A6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3B071F8-678A-196C-A487-74CB488DD6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D2132B4-1CEB-4147-7DF9-58BB6D2CC246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什么是秘密握手，文章第一段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E4D4BC-0739-1992-10D6-B933BBE4D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4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45770C-3398-BDE0-8549-618C8AF4C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AFF27B8-A8DB-A669-FD33-45ABBFF6F2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A315919-5CFF-2000-9EA9-36C442328D1B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什么是秘密握手，文章第一段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F1A9AA-B446-C8A2-3711-3FA230F47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BC80E-91BE-5A2E-0C80-C55360918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BF996D4-6E4A-0764-571D-7280AE5197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9910F40-7D79-3093-B414-3378978FD08E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什么是秘密握手，文章第一段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C27E7C-A495-545E-EC77-563724DE2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46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A0AF-1CFB-CE1F-58A7-08C40AD2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3A3B16F-7378-DD37-644B-FD41F5587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6674EC-2785-8AB3-2D66-C1C3712744E5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什么是秘密握手，文章第一段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5EBFA7-7F33-C9EE-FAD7-DC93652AE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4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F4959-7D14-C4F5-ABD6-1555BEA5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B08825F-C0A2-D34B-BE5A-EC84B5F33B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77434E6-9D57-302D-B871-6C6EF46DB0F5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r>
              <a:rPr lang="en-US" altLang="zh-CN" dirty="0">
                <a:ea typeface="宋体" panose="02010600030101010101" pitchFamily="2" charset="-122"/>
              </a:rPr>
              <a:t>repository of secret info in blockchain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15E6F6-E995-52DF-85FF-595825B69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19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1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/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C07051-D513-4092-8383-ECD0D1821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2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1511300" y="1335088"/>
            <a:ext cx="4535488" cy="36083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6BE25D-A036-47C8-B69C-5952A0CE55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4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/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C07051-D513-4092-8383-ECD0D1821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3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5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FF081-82BC-DD90-C0A0-94E9EEDE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CF53C43-45AA-FF15-3FD2-E5EF5581C5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FBCAAB3-5468-84A7-F8C9-E20BF21191F0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A254BD-2E8B-464A-9B66-B1D71E199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4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72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E2543-5108-E897-3D52-9749DD86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285DB83-E635-894B-B7D0-7907842AC9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8E91B88-F261-4F13-289B-20EE67C3408E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E9BAA9-D0D5-1C50-E249-9DCEC9AA7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5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8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AD19B-DF14-3E40-C8C4-BD73DFA51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752BB58-36FD-48AD-9B2C-6D378F4EEC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749B190-1564-5B1A-0CC5-093F26E0FAEB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13E1C1F-4A2E-5E6B-139E-BDFC2FE61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5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58DA6-5DF8-5195-D491-F08C12585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F3873A0-C3A7-E8A7-5210-0A3794BF5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FDEA6-37D8-8FA8-78A2-324962EF11FA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C617F8-AA11-8D6B-0F21-F972BC13F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8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E34BB9-C57F-F6DA-1323-C23282F5E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D312AE6-EA83-194C-0ADC-925F08DDB4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B1166F7-D521-ECAD-BE84-886D5AFB1707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45234AE-7D7C-9244-4D4E-5F583F478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8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8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FF15E7-AA64-8E4A-E84D-4E334F506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0B4C0FE-F86C-0396-6307-168965CEEC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0E7D64A-0BFF-5401-968D-C7967FC9389A}"/>
              </a:ext>
            </a:extLst>
          </p:cNvPr>
          <p:cNvSpPr>
            <a:spLocks noGrp="1" noRot="1" noChangeAspect="1"/>
          </p:cNvSpPr>
          <p:nvPr>
            <p:ph type="body"/>
          </p:nvPr>
        </p:nvSpPr>
        <p:spPr>
          <a:xfrm>
            <a:off x="1257300" y="881063"/>
            <a:ext cx="4841875" cy="3851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F51B9C-E2D1-0D0A-D106-37EE8B103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E2FE4D4-415D-48DB-9ACB-3B2089D95F6A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9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8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19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3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32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41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53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91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4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2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0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31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97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3E67-E88E-4FF0-BCE8-E53EA070A533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3DD2-D652-4F35-BFA7-5D5F4DED12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06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1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10.png"/><Relationship Id="rId5" Type="http://schemas.openxmlformats.org/officeDocument/2006/relationships/image" Target="../media/image311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3074"/>
          <p:cNvGrpSpPr/>
          <p:nvPr/>
        </p:nvGrpSpPr>
        <p:grpSpPr>
          <a:xfrm>
            <a:off x="221673" y="1185285"/>
            <a:ext cx="11707091" cy="1481140"/>
            <a:chOff x="-3" y="482183"/>
            <a:chExt cx="12192000" cy="964366"/>
          </a:xfr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grpSpPr>
        <p:sp>
          <p:nvSpPr>
            <p:cNvPr id="14349" name="矩形 2"/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rnd" cmpd="sng">
              <a:solidFill>
                <a:srgbClr val="01492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75" dirty="0">
                <a:solidFill>
                  <a:srgbClr val="FFFFFF"/>
                </a:solidFill>
                <a:latin typeface="宋体" panose="02010600030101010101" pitchFamily="2" charset="-122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4350" name="矩形 3"/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rnd" cmpd="sng">
              <a:solidFill>
                <a:srgbClr val="01492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75" dirty="0">
                <a:solidFill>
                  <a:srgbClr val="FFFFFF"/>
                </a:solidFill>
                <a:latin typeface="宋体" panose="02010600030101010101" pitchFamily="2" charset="-122"/>
                <a:ea typeface="宋体"/>
                <a:sym typeface="宋体" panose="02010600030101010101" pitchFamily="2" charset="-122"/>
              </a:endParaRPr>
            </a:p>
          </p:txBody>
        </p:sp>
      </p:grpSp>
      <p:sp>
        <p:nvSpPr>
          <p:cNvPr id="14348" name="文本框 2"/>
          <p:cNvSpPr txBox="1"/>
          <p:nvPr/>
        </p:nvSpPr>
        <p:spPr>
          <a:xfrm>
            <a:off x="543456" y="1289059"/>
            <a:ext cx="10793406" cy="1217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>
              <a:buNone/>
            </a:pPr>
            <a:r>
              <a:rPr lang="en-US" altLang="zh-CN" sz="36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</a:t>
            </a:r>
          </a:p>
          <a:p>
            <a:pPr marL="0" indent="0" algn="ctr">
              <a:buNone/>
            </a:pPr>
            <a:r>
              <a:rPr lang="en-US" altLang="zh-CN" sz="36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Dual-Deniable Public-Key Encryption</a:t>
            </a:r>
            <a:endParaRPr lang="en-US" altLang="zh-CN" sz="36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981E10-64C9-2547-9CAD-CCA1C9F2204A}"/>
              </a:ext>
            </a:extLst>
          </p:cNvPr>
          <p:cNvSpPr txBox="1"/>
          <p:nvPr/>
        </p:nvSpPr>
        <p:spPr>
          <a:xfrm>
            <a:off x="4975460" y="566746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 期 考 核 汇 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A4EE0B2-545E-F267-CB2D-73D29716D0A7}"/>
              </a:ext>
            </a:extLst>
          </p:cNvPr>
          <p:cNvSpPr txBox="1"/>
          <p:nvPr/>
        </p:nvSpPr>
        <p:spPr>
          <a:xfrm>
            <a:off x="543456" y="4559468"/>
            <a:ext cx="1059318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 err="1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Zhiyuan</a:t>
            </a:r>
            <a:r>
              <a:rPr lang="en-US" altLang="zh-CN" sz="2200" b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lang="en-US" altLang="zh-CN" sz="2000" baseline="300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22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Fangguo</a:t>
            </a:r>
            <a:r>
              <a:rPr lang="en-US" altLang="zh-CN" sz="22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2000" baseline="300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altLang="zh-CN" sz="2200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200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Yat-</a:t>
            </a:r>
            <a:r>
              <a:rPr lang="en-US" altLang="zh-CN" i="1" dirty="0" err="1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China</a:t>
            </a:r>
          </a:p>
          <a:p>
            <a:pPr marL="457200" indent="-457200" algn="ctr">
              <a:buAutoNum type="arabicPlain" startAt="2"/>
            </a:pPr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Guangdong Province Key Laboratory of Information </a:t>
            </a:r>
            <a:r>
              <a:rPr lang="en-US" altLang="zh-CN" i="1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Technology, China</a:t>
            </a:r>
            <a:endParaRPr lang="en-US" altLang="zh-CN" i="1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anzhy@mail2.sysu.edu.cn</a:t>
            </a:r>
            <a:endParaRPr lang="zh-CN" altLang="en-US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69286"/>
      </p:ext>
    </p:extLst>
  </p:cSld>
  <p:clrMapOvr>
    <a:masterClrMapping/>
  </p:clrMapOvr>
  <p:transition advTm="910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473DE-66B4-91CF-473D-1B72E62B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7">
            <a:extLst>
              <a:ext uri="{FF2B5EF4-FFF2-40B4-BE49-F238E27FC236}">
                <a16:creationId xmlns:a16="http://schemas.microsoft.com/office/drawing/2014/main" id="{8D84A8C2-2A8A-1EAA-F45B-1D5A2AFA3933}"/>
              </a:ext>
            </a:extLst>
          </p:cNvPr>
          <p:cNvSpPr/>
          <p:nvPr/>
        </p:nvSpPr>
        <p:spPr>
          <a:xfrm>
            <a:off x="946206" y="3578979"/>
            <a:ext cx="10363199" cy="649319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文本框 5">
            <a:extLst>
              <a:ext uri="{FF2B5EF4-FFF2-40B4-BE49-F238E27FC236}">
                <a16:creationId xmlns:a16="http://schemas.microsoft.com/office/drawing/2014/main" id="{60432FED-765E-52B0-030A-8F182A9E4D40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4F87C408-1909-DC71-69D8-CF13E78322CB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451CFEFD-2665-C130-06F7-4C5C70CC1C3C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1604523B-D232-4F07-0501-8C3315C5E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C0A63DA7-2512-83C6-375C-E43C0BE8B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Construction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Plan-ahead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DDPKE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3BB9A-ABD9-A884-F9CB-C09D32AF618E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4276F4AE-3328-4CA4-837D-069ED352498C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91869EBE-075B-D558-FD24-6DB326D3ECA3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ABC4DC98-E2A3-ACBD-4DB9-ECC9274D9C07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08352677-2C28-3113-9248-907B9A75745E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8D73418-CD1F-FFB9-B0BE-71D56C02C90B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87BEA6-6C0A-7F9F-9B4D-CCF6541F8302}"/>
              </a:ext>
            </a:extLst>
          </p:cNvPr>
          <p:cNvSpPr txBox="1"/>
          <p:nvPr/>
        </p:nvSpPr>
        <p:spPr>
          <a:xfrm>
            <a:off x="5124690" y="2259371"/>
            <a:ext cx="2006232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encryption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3EA642D-6E36-6F3E-55A2-564A5C80E304}"/>
              </a:ext>
            </a:extLst>
          </p:cNvPr>
          <p:cNvSpPr txBox="1"/>
          <p:nvPr/>
        </p:nvSpPr>
        <p:spPr>
          <a:xfrm>
            <a:off x="1625452" y="2396383"/>
            <a:ext cx="2444898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oblivious encryption</a:t>
            </a:r>
            <a:endParaRPr lang="en-US" altLang="zh-CN" sz="2000" b="0" i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49B625-DD26-C319-30A4-686294F9EE59}"/>
                  </a:ext>
                </a:extLst>
              </p:cNvPr>
              <p:cNvSpPr txBox="1"/>
              <p:nvPr/>
            </p:nvSpPr>
            <p:spPr>
              <a:xfrm>
                <a:off x="1065870" y="3619081"/>
                <a:ext cx="1094403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𝐃𝐞𝐜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serial decryption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49B625-DD26-C319-30A4-686294F9E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70" y="3619081"/>
                <a:ext cx="10944036" cy="523220"/>
              </a:xfrm>
              <a:prstGeom prst="rect">
                <a:avLst/>
              </a:prstGeom>
              <a:blipFill>
                <a:blip r:embed="rId5"/>
                <a:stretch>
                  <a:fillRect l="-1044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8CEF0F0F-DE17-095C-3F4C-E4BAD03E3A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1295362"/>
                  </p:ext>
                </p:extLst>
              </p:nvPr>
            </p:nvGraphicFramePr>
            <p:xfrm>
              <a:off x="904565" y="1129075"/>
              <a:ext cx="10363203" cy="860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6718736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218960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5181153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83219213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23279935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739687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3630267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95553114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14836050"/>
                        </a:ext>
                      </a:extLst>
                    </a:gridCol>
                  </a:tblGrid>
                  <a:tr h="312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482561"/>
                      </a:ext>
                    </a:extLst>
                  </a:tr>
                  <a:tr h="494377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2163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8CEF0F0F-DE17-095C-3F4C-E4BAD03E3A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1295362"/>
                  </p:ext>
                </p:extLst>
              </p:nvPr>
            </p:nvGraphicFramePr>
            <p:xfrm>
              <a:off x="904565" y="1129075"/>
              <a:ext cx="10363203" cy="860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6718736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218960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5181153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83219213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23279935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739687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3630267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95553114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1483605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03333" t="-3448" r="-607778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3448" r="-5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400000" t="-3448" r="-4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500000" t="-3448" r="-3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06667" t="-3448" r="-204444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98901" t="-3448" r="-102198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798901" t="-3448" r="-2198" b="-1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482561"/>
                      </a:ext>
                    </a:extLst>
                  </a:tr>
                  <a:tr h="4943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99" t="-75000" r="-8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01099" t="-75000" r="-7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03333" t="-75000" r="-60777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00000" t="-75000" r="-5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400000" t="-75000" r="-4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500000" t="-75000" r="-3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06667" t="-75000" r="-20444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98901" t="-75000" r="-10219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798901" t="-75000" r="-2198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2163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下箭头 18">
            <a:extLst>
              <a:ext uri="{FF2B5EF4-FFF2-40B4-BE49-F238E27FC236}">
                <a16:creationId xmlns:a16="http://schemas.microsoft.com/office/drawing/2014/main" id="{27551096-A2B1-A613-A195-7AFA6F627291}"/>
              </a:ext>
            </a:extLst>
          </p:cNvPr>
          <p:cNvSpPr/>
          <p:nvPr/>
        </p:nvSpPr>
        <p:spPr>
          <a:xfrm>
            <a:off x="7429968" y="1957061"/>
            <a:ext cx="179042" cy="98512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0ECD0D7-9AB8-B938-BC87-B1F4A8298C8A}"/>
              </a:ext>
            </a:extLst>
          </p:cNvPr>
          <p:cNvSpPr txBox="1"/>
          <p:nvPr/>
        </p:nvSpPr>
        <p:spPr>
          <a:xfrm>
            <a:off x="6554083" y="2956728"/>
            <a:ext cx="2006232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 encryption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下箭头 22">
            <a:extLst>
              <a:ext uri="{FF2B5EF4-FFF2-40B4-BE49-F238E27FC236}">
                <a16:creationId xmlns:a16="http://schemas.microsoft.com/office/drawing/2014/main" id="{67307061-8C84-CDCE-174E-0CA27C3AA1AD}"/>
              </a:ext>
            </a:extLst>
          </p:cNvPr>
          <p:cNvSpPr/>
          <p:nvPr/>
        </p:nvSpPr>
        <p:spPr>
          <a:xfrm>
            <a:off x="6064510" y="1906202"/>
            <a:ext cx="179042" cy="34949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773BA30-27A8-E75F-0BF9-CA0C9B2FA40C}"/>
              </a:ext>
            </a:extLst>
          </p:cNvPr>
          <p:cNvSpPr txBox="1"/>
          <p:nvPr/>
        </p:nvSpPr>
        <p:spPr>
          <a:xfrm>
            <a:off x="8560315" y="2412330"/>
            <a:ext cx="2147808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encryption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右大括号 24">
            <a:extLst>
              <a:ext uri="{FF2B5EF4-FFF2-40B4-BE49-F238E27FC236}">
                <a16:creationId xmlns:a16="http://schemas.microsoft.com/office/drawing/2014/main" id="{D636E15D-C3CB-AD3E-8D07-9EB7457049A6}"/>
              </a:ext>
            </a:extLst>
          </p:cNvPr>
          <p:cNvSpPr/>
          <p:nvPr/>
        </p:nvSpPr>
        <p:spPr>
          <a:xfrm rot="5400000">
            <a:off x="2872658" y="430320"/>
            <a:ext cx="326182" cy="3505647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EFB7A9DB-457B-C72F-FC53-529482372209}"/>
              </a:ext>
            </a:extLst>
          </p:cNvPr>
          <p:cNvSpPr/>
          <p:nvPr/>
        </p:nvSpPr>
        <p:spPr>
          <a:xfrm rot="5400000">
            <a:off x="9321338" y="757364"/>
            <a:ext cx="285063" cy="2890409"/>
          </a:xfrm>
          <a:prstGeom prst="rightBrac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直接连接符 19">
            <a:extLst>
              <a:ext uri="{FF2B5EF4-FFF2-40B4-BE49-F238E27FC236}">
                <a16:creationId xmlns:a16="http://schemas.microsoft.com/office/drawing/2014/main" id="{EB8A9181-BB6A-E894-E4BD-A848B7ACE450}"/>
              </a:ext>
            </a:extLst>
          </p:cNvPr>
          <p:cNvSpPr/>
          <p:nvPr/>
        </p:nvSpPr>
        <p:spPr>
          <a:xfrm>
            <a:off x="1000194" y="5309498"/>
            <a:ext cx="4845022" cy="2041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343C009F-9640-D81A-4FE5-3048C69548FE}"/>
              </a:ext>
            </a:extLst>
          </p:cNvPr>
          <p:cNvSpPr/>
          <p:nvPr/>
        </p:nvSpPr>
        <p:spPr>
          <a:xfrm>
            <a:off x="956529" y="4788320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0BB8956A-78C5-6634-2A52-DE0C51F98994}"/>
              </a:ext>
            </a:extLst>
          </p:cNvPr>
          <p:cNvSpPr/>
          <p:nvPr/>
        </p:nvSpPr>
        <p:spPr>
          <a:xfrm>
            <a:off x="1000185" y="4693267"/>
            <a:ext cx="76576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OWF-assembled  encryption: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416BB9-B089-E1FA-A06D-B5A5CC13C575}"/>
                  </a:ext>
                </a:extLst>
              </p:cNvPr>
              <p:cNvSpPr txBox="1"/>
              <p:nvPr/>
            </p:nvSpPr>
            <p:spPr>
              <a:xfrm>
                <a:off x="1075216" y="5422856"/>
                <a:ext cx="9833857" cy="565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800" b="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800" b="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    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8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∈[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sub>
                    </m:sSub>
                    <m:r>
                      <a:rPr lang="en-US" altLang="zh-CN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],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OWF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altLang="zh-CN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416BB9-B089-E1FA-A06D-B5A5CC13C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16" y="5422856"/>
                <a:ext cx="9833857" cy="565476"/>
              </a:xfrm>
              <a:prstGeom prst="rect">
                <a:avLst/>
              </a:prstGeom>
              <a:blipFill>
                <a:blip r:embed="rId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FD90696-3E3B-8A2D-B45D-31EBE7E2F4E3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631522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872E-AE39-F532-9B9B-589A483FD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FCAC0F9A-D057-AFD6-E7E3-E91D1315A92F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204B6F9C-3187-082F-F41D-11AF9F43A2B2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FB19A56A-F642-F0BF-84C8-2A74218B3C22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4B5327C8-197B-A33C-88CF-DAED30491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92247E44-402E-E624-A3AA-B0242671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Construction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Plan-ahead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DDPKE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7DEDC9F-B00A-4B32-9B7F-2C43ABE188F8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EF1C920F-08DF-B396-972D-B0E75AC01D5C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20B405E5-1EEA-7D56-324C-38C9A9B9BAD1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4150252E-015B-BE92-6D38-23AC20211A52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69DC3670-AF51-E68B-58C5-CF548BF503AA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0B260F3-8B53-0CD8-4D45-DB5A3AE8FA60}"/>
              </a:ext>
            </a:extLst>
          </p:cNvPr>
          <p:cNvSpPr txBox="1"/>
          <p:nvPr/>
        </p:nvSpPr>
        <p:spPr>
          <a:xfrm>
            <a:off x="10670622" y="6488668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A3907E-1C78-ACE2-55EB-3C248EF1C063}"/>
              </a:ext>
            </a:extLst>
          </p:cNvPr>
          <p:cNvSpPr txBox="1"/>
          <p:nvPr/>
        </p:nvSpPr>
        <p:spPr>
          <a:xfrm>
            <a:off x="5124690" y="2259371"/>
            <a:ext cx="2006232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encryption</a:t>
            </a:r>
            <a:endParaRPr lang="en-US" altLang="zh-CN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12112B-C342-1B98-62EB-5A01659088BF}"/>
              </a:ext>
            </a:extLst>
          </p:cNvPr>
          <p:cNvSpPr txBox="1"/>
          <p:nvPr/>
        </p:nvSpPr>
        <p:spPr>
          <a:xfrm>
            <a:off x="1625452" y="2396383"/>
            <a:ext cx="2444898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oblivious encryption</a:t>
            </a:r>
            <a:endParaRPr lang="en-US" altLang="zh-CN" sz="2000" b="0" i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BE74D2E0-E3AB-2C70-4520-5E9C43D1A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122519"/>
                  </p:ext>
                </p:extLst>
              </p:nvPr>
            </p:nvGraphicFramePr>
            <p:xfrm>
              <a:off x="904565" y="1129075"/>
              <a:ext cx="10363203" cy="860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6718736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218960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5181153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83219213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23279935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739687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3630267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95553114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14836050"/>
                        </a:ext>
                      </a:extLst>
                    </a:gridCol>
                  </a:tblGrid>
                  <a:tr h="312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482561"/>
                      </a:ext>
                    </a:extLst>
                  </a:tr>
                  <a:tr h="494377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2163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BE74D2E0-E3AB-2C70-4520-5E9C43D1AB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122519"/>
                  </p:ext>
                </p:extLst>
              </p:nvPr>
            </p:nvGraphicFramePr>
            <p:xfrm>
              <a:off x="904565" y="1129075"/>
              <a:ext cx="10363203" cy="860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6718736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218960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5181153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83219213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23279935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739687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3630267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95553114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1483605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3333" t="-3448" r="-607778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3448" r="-5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3448" r="-4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3448" r="-3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06667" t="-3448" r="-204444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8901" t="-3448" r="-102198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798901" t="-3448" r="-2198" b="-1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482561"/>
                      </a:ext>
                    </a:extLst>
                  </a:tr>
                  <a:tr h="4943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99" t="-75000" r="-8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099" t="-75000" r="-7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3333" t="-75000" r="-60777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75000" r="-5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75000" r="-4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500000" t="-75000" r="-3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06667" t="-75000" r="-20444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98901" t="-75000" r="-10219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798901" t="-75000" r="-2198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2163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下箭头 18">
            <a:extLst>
              <a:ext uri="{FF2B5EF4-FFF2-40B4-BE49-F238E27FC236}">
                <a16:creationId xmlns:a16="http://schemas.microsoft.com/office/drawing/2014/main" id="{593D2D60-6DD5-03E1-5778-31EAA966C24C}"/>
              </a:ext>
            </a:extLst>
          </p:cNvPr>
          <p:cNvSpPr/>
          <p:nvPr/>
        </p:nvSpPr>
        <p:spPr>
          <a:xfrm>
            <a:off x="7429968" y="1957061"/>
            <a:ext cx="179042" cy="985123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8793336-8D14-90CD-863B-CC4E8F1B7568}"/>
              </a:ext>
            </a:extLst>
          </p:cNvPr>
          <p:cNvSpPr txBox="1"/>
          <p:nvPr/>
        </p:nvSpPr>
        <p:spPr>
          <a:xfrm>
            <a:off x="6554083" y="2956728"/>
            <a:ext cx="2006232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 encryption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下箭头 22">
            <a:extLst>
              <a:ext uri="{FF2B5EF4-FFF2-40B4-BE49-F238E27FC236}">
                <a16:creationId xmlns:a16="http://schemas.microsoft.com/office/drawing/2014/main" id="{A58514A2-E876-3721-1D21-60E87B45CC7F}"/>
              </a:ext>
            </a:extLst>
          </p:cNvPr>
          <p:cNvSpPr/>
          <p:nvPr/>
        </p:nvSpPr>
        <p:spPr>
          <a:xfrm>
            <a:off x="6064510" y="1906202"/>
            <a:ext cx="179042" cy="34949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0DA8450-3481-6EA8-E757-B9AB4A084664}"/>
              </a:ext>
            </a:extLst>
          </p:cNvPr>
          <p:cNvSpPr txBox="1"/>
          <p:nvPr/>
        </p:nvSpPr>
        <p:spPr>
          <a:xfrm>
            <a:off x="8560315" y="2412330"/>
            <a:ext cx="2147808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encryption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右大括号 24">
            <a:extLst>
              <a:ext uri="{FF2B5EF4-FFF2-40B4-BE49-F238E27FC236}">
                <a16:creationId xmlns:a16="http://schemas.microsoft.com/office/drawing/2014/main" id="{BDC6527B-FCC4-F4C1-36A7-C27A9D281189}"/>
              </a:ext>
            </a:extLst>
          </p:cNvPr>
          <p:cNvSpPr/>
          <p:nvPr/>
        </p:nvSpPr>
        <p:spPr>
          <a:xfrm rot="5400000">
            <a:off x="2872658" y="430320"/>
            <a:ext cx="326182" cy="3505647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11EEEFDD-6DC7-03F2-1B4C-D74DE0A69146}"/>
              </a:ext>
            </a:extLst>
          </p:cNvPr>
          <p:cNvSpPr/>
          <p:nvPr/>
        </p:nvSpPr>
        <p:spPr>
          <a:xfrm rot="5400000">
            <a:off x="9321338" y="757364"/>
            <a:ext cx="285063" cy="2890409"/>
          </a:xfrm>
          <a:prstGeom prst="rightBrac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直接连接符 19">
            <a:extLst>
              <a:ext uri="{FF2B5EF4-FFF2-40B4-BE49-F238E27FC236}">
                <a16:creationId xmlns:a16="http://schemas.microsoft.com/office/drawing/2014/main" id="{305CA86A-DDE0-B029-6641-90B4065E707E}"/>
              </a:ext>
            </a:extLst>
          </p:cNvPr>
          <p:cNvSpPr/>
          <p:nvPr/>
        </p:nvSpPr>
        <p:spPr>
          <a:xfrm>
            <a:off x="995118" y="4222838"/>
            <a:ext cx="10040951" cy="2041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AC0F7237-2D8D-4040-CBC3-F8BF45419B60}"/>
              </a:ext>
            </a:extLst>
          </p:cNvPr>
          <p:cNvSpPr/>
          <p:nvPr/>
        </p:nvSpPr>
        <p:spPr>
          <a:xfrm>
            <a:off x="951454" y="3701660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0">
                <a:extLst>
                  <a:ext uri="{FF2B5EF4-FFF2-40B4-BE49-F238E27FC236}">
                    <a16:creationId xmlns:a16="http://schemas.microsoft.com/office/drawing/2014/main" id="{951AA42A-D3DF-0636-FF77-6301A5290787}"/>
                  </a:ext>
                </a:extLst>
              </p:cNvPr>
              <p:cNvSpPr/>
              <p:nvPr/>
            </p:nvSpPr>
            <p:spPr>
              <a:xfrm>
                <a:off x="995109" y="3606607"/>
                <a:ext cx="10460877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1pPr>
                <a:lvl2pPr marL="685800" lvl="1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2pPr>
                <a:lvl3pPr marL="1143000" lvl="2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3pPr>
                <a:lvl4pPr marL="1600200" lvl="3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4pPr>
                <a:lvl5pPr marL="2057400" lvl="4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Calibri" panose="020F0502020204030204" pitchFamily="34" charset="0"/>
                  </a:defRPr>
                </a:lvl5pPr>
              </a:lstStyle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  <a:sym typeface="黑体" panose="02010609060101010101" pitchFamily="49" charset="-122"/>
                  </a:rPr>
                  <a:t> 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黑体" panose="02010609060101010101" pitchFamily="49" charset="-122"/>
                  </a:rPr>
                  <a:t>OWF-assembled  encryption</a:t>
                </a: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黑体" panose="02010609060101010101" pitchFamily="49" charset="-122"/>
                  </a:rPr>
                  <a:t> </a:t>
                </a:r>
                <a:r>
                  <a:rPr lang="en-US" altLang="zh-CN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黑体" panose="02010609060101010101" pitchFamily="49" charset="-122"/>
                  </a:rPr>
                  <a:t>--</a:t>
                </a: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∈[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],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OWF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TextBox 30">
                <a:extLst>
                  <a:ext uri="{FF2B5EF4-FFF2-40B4-BE49-F238E27FC236}">
                    <a16:creationId xmlns:a16="http://schemas.microsoft.com/office/drawing/2014/main" id="{951AA42A-D3DF-0636-FF77-6301A5290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09" y="3606607"/>
                <a:ext cx="10460877" cy="523220"/>
              </a:xfrm>
              <a:prstGeom prst="rect">
                <a:avLst/>
              </a:prstGeom>
              <a:blipFill>
                <a:blip r:embed="rId6"/>
                <a:stretch>
                  <a:fillRect t="-2439" b="-2439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E2740A-CB91-1B3B-3C53-444AE05EEB12}"/>
                  </a:ext>
                </a:extLst>
              </p:cNvPr>
              <p:cNvSpPr txBox="1"/>
              <p:nvPr/>
            </p:nvSpPr>
            <p:spPr>
              <a:xfrm>
                <a:off x="951454" y="4437483"/>
                <a:ext cx="10363201" cy="1742336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</a:t>
                </a:r>
                <a:r>
                  <a:rPr lang="en-US" altLang="zh-C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wayness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OWF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inconsistency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∈[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−1]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OEnc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pk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sk</m:t>
                        </m:r>
                      </m:e>
                    </m:d>
                    <m:r>
                      <a:rPr lang="en-US" altLang="zh-C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KGen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sk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E2740A-CB91-1B3B-3C53-444AE05EE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54" y="4437483"/>
                <a:ext cx="10363201" cy="1742336"/>
              </a:xfrm>
              <a:prstGeom prst="rect">
                <a:avLst/>
              </a:prstGeom>
              <a:blipFill>
                <a:blip r:embed="rId7"/>
                <a:stretch>
                  <a:fillRect l="-733" b="-6429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758C6F2-3466-3DB1-EAFE-3B03060463DF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486101"/>
      </p:ext>
    </p:extLst>
  </p:cSld>
  <p:clrMapOvr>
    <a:masterClrMapping/>
  </p:clrMapOvr>
  <p:transition advTm="3834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0278-770B-E006-DA07-9ED5A2A0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9C71AC0F-4CA9-B3BE-6A92-8D390FDF9657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1DA59825-2917-C8E8-19F6-CCC9ED2C85F1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0DF83ED1-F6D6-E6FE-7204-8B4BF257B881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EF125C7E-29BD-05DE-0AD7-A47BB11FCC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CEE5B50D-087A-EFFE-F80C-FF26B516E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Security Analysis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A14E779-DF36-8227-8CF5-7FC33CCA542B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B984EE2-DE68-669B-A195-0B69B382A080}"/>
              </a:ext>
            </a:extLst>
          </p:cNvPr>
          <p:cNvSpPr txBox="1"/>
          <p:nvPr/>
        </p:nvSpPr>
        <p:spPr>
          <a:xfrm>
            <a:off x="904565" y="6522013"/>
            <a:ext cx="861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Deniable Cryptosystems: Simpler Constructions and Achieving Leakage Resilience                                F. Zhang et al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7" name="直接连接符 19">
            <a:extLst>
              <a:ext uri="{FF2B5EF4-FFF2-40B4-BE49-F238E27FC236}">
                <a16:creationId xmlns:a16="http://schemas.microsoft.com/office/drawing/2014/main" id="{131E5C09-0888-D653-6EFD-7C7F56829072}"/>
              </a:ext>
            </a:extLst>
          </p:cNvPr>
          <p:cNvSpPr/>
          <p:nvPr/>
        </p:nvSpPr>
        <p:spPr>
          <a:xfrm flipV="1">
            <a:off x="904573" y="1283856"/>
            <a:ext cx="2165198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9" name="矩形 24">
            <a:extLst>
              <a:ext uri="{FF2B5EF4-FFF2-40B4-BE49-F238E27FC236}">
                <a16:creationId xmlns:a16="http://schemas.microsoft.com/office/drawing/2014/main" id="{32FBF7B3-5459-2A36-EEC4-CB5137F9CAE9}"/>
              </a:ext>
            </a:extLst>
          </p:cNvPr>
          <p:cNvSpPr/>
          <p:nvPr/>
        </p:nvSpPr>
        <p:spPr>
          <a:xfrm>
            <a:off x="860909" y="791966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5E46D678-7441-736F-34C3-A3FDF5C8CFD5}"/>
              </a:ext>
            </a:extLst>
          </p:cNvPr>
          <p:cNvSpPr/>
          <p:nvPr/>
        </p:nvSpPr>
        <p:spPr>
          <a:xfrm>
            <a:off x="904565" y="696913"/>
            <a:ext cx="5191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CPA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security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11F3BA-0B6A-C96B-FA13-9E009DE263B6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074">
            <a:extLst>
              <a:ext uri="{FF2B5EF4-FFF2-40B4-BE49-F238E27FC236}">
                <a16:creationId xmlns:a16="http://schemas.microsoft.com/office/drawing/2014/main" id="{1F45708C-B1D5-F219-6021-80E17EE08CD0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3541B72A-B3BC-6AA1-CEFF-2C485EBD592B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FFD3AA33-01EE-555E-FD7D-D281E2D8EDF9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C02F90F5-82D3-AFE0-781B-0FA6E57CB85A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0A63FDD-EA40-146F-41AE-0ECE80B05792}"/>
              </a:ext>
            </a:extLst>
          </p:cNvPr>
          <p:cNvSpPr txBox="1"/>
          <p:nvPr/>
        </p:nvSpPr>
        <p:spPr>
          <a:xfrm>
            <a:off x="10644325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7">
            <a:extLst>
              <a:ext uri="{FF2B5EF4-FFF2-40B4-BE49-F238E27FC236}">
                <a16:creationId xmlns:a16="http://schemas.microsoft.com/office/drawing/2014/main" id="{D4D843F8-1AA4-BB61-7964-A818AF1C6A64}"/>
              </a:ext>
            </a:extLst>
          </p:cNvPr>
          <p:cNvSpPr/>
          <p:nvPr/>
        </p:nvSpPr>
        <p:spPr>
          <a:xfrm>
            <a:off x="914400" y="1440335"/>
            <a:ext cx="10363199" cy="490994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Thm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Given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CSE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is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CPA-secure,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our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scheme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is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CPA-secure.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E0FC19-332D-BEF9-8F46-C844F92ED926}"/>
                  </a:ext>
                </a:extLst>
              </p:cNvPr>
              <p:cNvSpPr txBox="1"/>
              <p:nvPr/>
            </p:nvSpPr>
            <p:spPr>
              <a:xfrm>
                <a:off x="948221" y="2080279"/>
                <a:ext cx="10363199" cy="1133067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either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samplings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encryptions under CSE and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reduction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fabricate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itself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receiving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effectLst/>
                    <a:latin typeface="Helvetica Neue" panose="020005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E0FC19-332D-BEF9-8F46-C844F92ED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21" y="2080279"/>
                <a:ext cx="10363199" cy="1133067"/>
              </a:xfrm>
              <a:prstGeom prst="rect">
                <a:avLst/>
              </a:prstGeom>
              <a:blipFill>
                <a:blip r:embed="rId5"/>
                <a:stretch>
                  <a:fillRect l="-733" r="-855" b="-10870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直接连接符 19">
            <a:extLst>
              <a:ext uri="{FF2B5EF4-FFF2-40B4-BE49-F238E27FC236}">
                <a16:creationId xmlns:a16="http://schemas.microsoft.com/office/drawing/2014/main" id="{4242609A-2F00-8A86-6910-D97CE1D9510E}"/>
              </a:ext>
            </a:extLst>
          </p:cNvPr>
          <p:cNvSpPr/>
          <p:nvPr/>
        </p:nvSpPr>
        <p:spPr>
          <a:xfrm>
            <a:off x="991884" y="4058165"/>
            <a:ext cx="4363887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1F5E49D-438F-CEBA-E04D-1F23871E76C4}"/>
              </a:ext>
            </a:extLst>
          </p:cNvPr>
          <p:cNvSpPr/>
          <p:nvPr/>
        </p:nvSpPr>
        <p:spPr>
          <a:xfrm>
            <a:off x="948221" y="3536987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: 圆角 7">
                <a:extLst>
                  <a:ext uri="{FF2B5EF4-FFF2-40B4-BE49-F238E27FC236}">
                    <a16:creationId xmlns:a16="http://schemas.microsoft.com/office/drawing/2014/main" id="{200F8B76-EC50-B8CB-C893-941089F9E1A9}"/>
                  </a:ext>
                </a:extLst>
              </p:cNvPr>
              <p:cNvSpPr/>
              <p:nvPr/>
            </p:nvSpPr>
            <p:spPr>
              <a:xfrm>
                <a:off x="1001712" y="4185356"/>
                <a:ext cx="10549822" cy="490994"/>
              </a:xfrm>
              <a:prstGeom prst="roundRect">
                <a:avLst/>
              </a:prstGeom>
              <a:gradFill flip="none" rotWithShape="1">
                <a:gsLst>
                  <a:gs pos="11000">
                    <a:schemeClr val="bg1"/>
                  </a:gs>
                  <a:gs pos="83000">
                    <a:srgbClr val="D7E5DD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b="1" i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Thm</a:t>
                </a:r>
                <a:r>
                  <a:rPr lang="en-US" altLang="zh-CN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.</a:t>
                </a:r>
                <a:r>
                  <a:rPr lang="zh-CN" altLang="en-US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2</a:t>
                </a:r>
                <a:r>
                  <a:rPr lang="zh-CN" altLang="en-US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Given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CSE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is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ciphertext-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simulatable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,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our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scheme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is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  <a:sym typeface="黑体" panose="02010609060101010101" pitchFamily="49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Arial" panose="020B0604020202020204" pitchFamily="34" charset="0"/>
                                <a:sym typeface="黑体" panose="02010609060101010101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Arial" panose="020B0604020202020204" pitchFamily="34" charset="0"/>
                                <a:sym typeface="黑体" panose="02010609060101010101" pitchFamily="49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Arial" panose="020B0604020202020204" pitchFamily="34" charset="0"/>
                                <a:sym typeface="黑体" panose="02010609060101010101" pitchFamily="49" charset="-122"/>
                              </a:rPr>
                              <m:t>𝑛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Arial" panose="020B0604020202020204" pitchFamily="34" charset="0"/>
                                <a:sym typeface="黑体" panose="02010609060101010101" pitchFamily="49" charset="-122"/>
                              </a:rPr>
                              <m:t>−1</m:t>
                            </m:r>
                          </m:den>
                        </m:f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  <a:sym typeface="黑体" panose="02010609060101010101" pitchFamily="49" charset="-122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  <a:sym typeface="黑体" panose="02010609060101010101" pitchFamily="49" charset="-122"/>
                          </a:rPr>
                          <m:t>negl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  <a:sym typeface="黑体" panose="02010609060101010101" pitchFamily="49" charset="-122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黑体" panose="02010609060101010101" pitchFamily="49" charset="-122"/>
                          </a:rPr>
                          <m:t>𝜆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Arial" panose="020B0604020202020204" pitchFamily="34" charset="0"/>
                            <a:sym typeface="黑体" panose="02010609060101010101" pitchFamily="49" charset="-122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-dual-deniable.</a:t>
                </a:r>
              </a:p>
            </p:txBody>
          </p:sp>
        </mc:Choice>
        <mc:Fallback xmlns="">
          <p:sp>
            <p:nvSpPr>
              <p:cNvPr id="26" name="矩形: 圆角 7">
                <a:extLst>
                  <a:ext uri="{FF2B5EF4-FFF2-40B4-BE49-F238E27FC236}">
                    <a16:creationId xmlns:a16="http://schemas.microsoft.com/office/drawing/2014/main" id="{200F8B76-EC50-B8CB-C893-941089F9E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12" y="4185356"/>
                <a:ext cx="10549822" cy="490994"/>
              </a:xfrm>
              <a:prstGeom prst="roundRect">
                <a:avLst/>
              </a:prstGeom>
              <a:blipFill>
                <a:blip r:embed="rId6"/>
                <a:stretch>
                  <a:fillRect l="-361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2D2CAB9-FED8-F1C6-AC24-8EE05C76D5D7}"/>
                  </a:ext>
                </a:extLst>
              </p:cNvPr>
              <p:cNvSpPr txBox="1"/>
              <p:nvPr/>
            </p:nvSpPr>
            <p:spPr>
              <a:xfrm>
                <a:off x="1035533" y="4814215"/>
                <a:ext cx="10275887" cy="1580497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steps to hop from </a:t>
                </a:r>
                <a:r>
                  <a:rPr lang="en-US" altLang="zh-CN" sz="2400" dirty="0">
                    <a:solidFill>
                      <a:srgbClr val="0058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honest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dishonest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opening:</a:t>
                </a:r>
              </a:p>
              <a:p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to</m:t>
                    </m:r>
                    <m:r>
                      <a:rPr lang="en-US" altLang="zh-CN" sz="2400" b="0" i="1" smtClean="0">
                        <a:solidFill>
                          <a:srgbClr val="0058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SD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IEnc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Adv</m:t>
                        </m:r>
                      </m:e>
                      <m:sub>
                        <m: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𝒜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CS</m:t>
                        </m:r>
                      </m:sup>
                    </m:sSubSup>
                    <m:d>
                      <m:d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005825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005825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005825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2D2CAB9-FED8-F1C6-AC24-8EE05C76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33" y="4814215"/>
                <a:ext cx="10275887" cy="1580497"/>
              </a:xfrm>
              <a:prstGeom prst="rect">
                <a:avLst/>
              </a:prstGeom>
              <a:blipFill>
                <a:blip r:embed="rId7"/>
                <a:stretch>
                  <a:fillRect l="-862" t="-2362" b="-4724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30">
            <a:extLst>
              <a:ext uri="{FF2B5EF4-FFF2-40B4-BE49-F238E27FC236}">
                <a16:creationId xmlns:a16="http://schemas.microsoft.com/office/drawing/2014/main" id="{FC59E81B-B2B5-43C9-2BA6-0AE58F0512A4}"/>
              </a:ext>
            </a:extLst>
          </p:cNvPr>
          <p:cNvSpPr/>
          <p:nvPr/>
        </p:nvSpPr>
        <p:spPr>
          <a:xfrm>
            <a:off x="904565" y="3463269"/>
            <a:ext cx="5191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Plan-ahead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dual-deniability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4DBF597-D9E5-7005-2037-532E22D5E003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03648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37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9642C-0999-B7EC-6F09-2083CCF1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9928500E-2826-377A-0F0C-72FC0CC9169E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6E3D8A23-0F0F-50A6-EA7C-BE352A119E60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4D574395-AA09-968A-F765-CC6CA2E6EEFC}"/>
              </a:ext>
            </a:extLst>
          </p:cNvPr>
          <p:cNvSpPr/>
          <p:nvPr/>
        </p:nvSpPr>
        <p:spPr>
          <a:xfrm>
            <a:off x="931166" y="10163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DC2C8D5B-2E1E-ABD2-6EA0-552300E120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9C11B5D9-91C3-888C-FDF3-FCE97FD7A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Model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Weakly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Plan-ahead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DDPKE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5F0AFB0-5429-F0D6-38A1-0C876F08D3DE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640FE45-7EDB-38C9-4E2F-F5195F2751E2}"/>
              </a:ext>
            </a:extLst>
          </p:cNvPr>
          <p:cNvSpPr txBox="1"/>
          <p:nvPr/>
        </p:nvSpPr>
        <p:spPr>
          <a:xfrm>
            <a:off x="904565" y="6522013"/>
            <a:ext cx="861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Deniable Cryptosystems: Simpler Constructions and Achieving Leakage Resilience                                F. Zhang et al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054F91-6128-FA81-3627-474D39B23330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074">
            <a:extLst>
              <a:ext uri="{FF2B5EF4-FFF2-40B4-BE49-F238E27FC236}">
                <a16:creationId xmlns:a16="http://schemas.microsoft.com/office/drawing/2014/main" id="{B0D41F57-723E-1FB7-01ED-95AFB772E2C8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A0733B09-3E96-EB37-6DDF-2E807C0A9634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D4846FDB-E6DA-059F-CA2A-309305CCCABE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98F54831-159F-35FE-DDD5-576F6D8846D9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A5D760EF-2AED-8166-6330-060386C6EF22}"/>
              </a:ext>
            </a:extLst>
          </p:cNvPr>
          <p:cNvSpPr txBox="1"/>
          <p:nvPr/>
        </p:nvSpPr>
        <p:spPr>
          <a:xfrm>
            <a:off x="10622498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D27322-6C0E-D2C4-90D6-68607D02FD7F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: 圆角 7">
            <a:extLst>
              <a:ext uri="{FF2B5EF4-FFF2-40B4-BE49-F238E27FC236}">
                <a16:creationId xmlns:a16="http://schemas.microsoft.com/office/drawing/2014/main" id="{F70056AC-ED50-E66E-95D4-210F6411EBD2}"/>
              </a:ext>
            </a:extLst>
          </p:cNvPr>
          <p:cNvSpPr/>
          <p:nvPr/>
        </p:nvSpPr>
        <p:spPr>
          <a:xfrm>
            <a:off x="990059" y="2099040"/>
            <a:ext cx="10304306" cy="774110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直接连接符 19">
            <a:extLst>
              <a:ext uri="{FF2B5EF4-FFF2-40B4-BE49-F238E27FC236}">
                <a16:creationId xmlns:a16="http://schemas.microsoft.com/office/drawing/2014/main" id="{CDBDC648-E630-1B62-FA91-421C0A8756BC}"/>
              </a:ext>
            </a:extLst>
          </p:cNvPr>
          <p:cNvSpPr/>
          <p:nvPr/>
        </p:nvSpPr>
        <p:spPr>
          <a:xfrm flipV="1">
            <a:off x="990066" y="1504282"/>
            <a:ext cx="3886733" cy="714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935B6D27-9E8D-A942-39D5-259984DABDAB}"/>
              </a:ext>
            </a:extLst>
          </p:cNvPr>
          <p:cNvSpPr/>
          <p:nvPr/>
        </p:nvSpPr>
        <p:spPr>
          <a:xfrm>
            <a:off x="946403" y="983817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CD424A6D-95FD-4B93-4B62-71CF52CF24CC}"/>
              </a:ext>
            </a:extLst>
          </p:cNvPr>
          <p:cNvSpPr/>
          <p:nvPr/>
        </p:nvSpPr>
        <p:spPr>
          <a:xfrm>
            <a:off x="946403" y="903400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Weak dual-deniability (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wDD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F9945D-3D53-67FC-BD57-6D329F878DD1}"/>
                  </a:ext>
                </a:extLst>
              </p:cNvPr>
              <p:cNvSpPr txBox="1"/>
              <p:nvPr/>
            </p:nvSpPr>
            <p:spPr>
              <a:xfrm>
                <a:off x="990059" y="2252138"/>
                <a:ext cx="1091651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5825"/>
                    </a:solidFill>
                    <a:highlight>
                      <a:srgbClr val="D7E5DD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honest</a:t>
                </a: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opening --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--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dishonest</a:t>
                </a: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opening </a:t>
                </a:r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FF9945D-3D53-67FC-BD57-6D329F87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59" y="2252138"/>
                <a:ext cx="10916515" cy="404983"/>
              </a:xfrm>
              <a:prstGeom prst="rect">
                <a:avLst/>
              </a:prstGeom>
              <a:blipFill>
                <a:blip r:embed="rId5"/>
                <a:stretch>
                  <a:fillRect l="-465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FD420B-02B8-EBD1-C8D1-A8007A271F06}"/>
                  </a:ext>
                </a:extLst>
              </p:cNvPr>
              <p:cNvSpPr txBox="1"/>
              <p:nvPr/>
            </p:nvSpPr>
            <p:spPr>
              <a:xfrm>
                <a:off x="6025994" y="2192124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AFD420B-02B8-EBD1-C8D1-A8007A271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994" y="2192124"/>
                <a:ext cx="232436" cy="492443"/>
              </a:xfrm>
              <a:prstGeom prst="rect">
                <a:avLst/>
              </a:prstGeom>
              <a:blipFill>
                <a:blip r:embed="rId6"/>
                <a:stretch>
                  <a:fillRect l="-42105" r="-6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1F5C6A-9246-9FC9-8355-4BA33B22AA7F}"/>
                  </a:ext>
                </a:extLst>
              </p:cNvPr>
              <p:cNvSpPr txBox="1"/>
              <p:nvPr/>
            </p:nvSpPr>
            <p:spPr>
              <a:xfrm>
                <a:off x="973049" y="1522665"/>
                <a:ext cx="1137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Alternative encryption algorithm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𝐃𝐄𝐧𝐜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1F5C6A-9246-9FC9-8355-4BA33B22A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49" y="1522665"/>
                <a:ext cx="11375379" cy="400110"/>
              </a:xfrm>
              <a:prstGeom prst="rect">
                <a:avLst/>
              </a:prstGeom>
              <a:blipFill>
                <a:blip r:embed="rId7"/>
                <a:stretch>
                  <a:fillRect l="-557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63051432-FC26-E2B3-C217-E05846BAB1B3}"/>
              </a:ext>
            </a:extLst>
          </p:cNvPr>
          <p:cNvSpPr txBox="1"/>
          <p:nvPr/>
        </p:nvSpPr>
        <p:spPr>
          <a:xfrm>
            <a:off x="978137" y="2932325"/>
            <a:ext cx="8882175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wDD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implies CPA security;         -- 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wDD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allows voluntary opening  </a:t>
            </a:r>
          </a:p>
          <a:p>
            <a:pPr>
              <a:lnSpc>
                <a:spcPct val="150000"/>
              </a:lnSpc>
            </a:pP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BBFD8638-6608-67DF-4864-00CA2A0B0F83}"/>
              </a:ext>
            </a:extLst>
          </p:cNvPr>
          <p:cNvSpPr/>
          <p:nvPr/>
        </p:nvSpPr>
        <p:spPr>
          <a:xfrm>
            <a:off x="1033715" y="5164424"/>
            <a:ext cx="10304306" cy="774110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直接连接符 19">
            <a:extLst>
              <a:ext uri="{FF2B5EF4-FFF2-40B4-BE49-F238E27FC236}">
                <a16:creationId xmlns:a16="http://schemas.microsoft.com/office/drawing/2014/main" id="{02349694-1EEA-71A6-63CE-AD1C71C22F65}"/>
              </a:ext>
            </a:extLst>
          </p:cNvPr>
          <p:cNvSpPr/>
          <p:nvPr/>
        </p:nvSpPr>
        <p:spPr>
          <a:xfrm>
            <a:off x="1033723" y="4570380"/>
            <a:ext cx="4475826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4" name="矩形 24">
            <a:extLst>
              <a:ext uri="{FF2B5EF4-FFF2-40B4-BE49-F238E27FC236}">
                <a16:creationId xmlns:a16="http://schemas.microsoft.com/office/drawing/2014/main" id="{E7490036-399C-820C-D36A-F57453A8FDE5}"/>
              </a:ext>
            </a:extLst>
          </p:cNvPr>
          <p:cNvSpPr/>
          <p:nvPr/>
        </p:nvSpPr>
        <p:spPr>
          <a:xfrm>
            <a:off x="990059" y="4049201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8B9C01-8339-4A97-74D7-07E206B56628}"/>
              </a:ext>
            </a:extLst>
          </p:cNvPr>
          <p:cNvSpPr/>
          <p:nvPr/>
        </p:nvSpPr>
        <p:spPr>
          <a:xfrm>
            <a:off x="990059" y="3968784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Weak plan-ahead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dual-deniability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8DED1AA-2106-8C54-0039-6B5ACC9A17FF}"/>
                  </a:ext>
                </a:extLst>
              </p:cNvPr>
              <p:cNvSpPr txBox="1"/>
              <p:nvPr/>
            </p:nvSpPr>
            <p:spPr>
              <a:xfrm>
                <a:off x="4978458" y="5359677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8DED1AA-2106-8C54-0039-6B5ACC9A1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58" y="5359677"/>
                <a:ext cx="232436" cy="492443"/>
              </a:xfrm>
              <a:prstGeom prst="rect">
                <a:avLst/>
              </a:prstGeom>
              <a:blipFill>
                <a:blip r:embed="rId8"/>
                <a:stretch>
                  <a:fillRect l="-42105" r="-6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DD9F13A-890F-8043-229E-61ED696B4C43}"/>
                  </a:ext>
                </a:extLst>
              </p:cNvPr>
              <p:cNvSpPr txBox="1"/>
              <p:nvPr/>
            </p:nvSpPr>
            <p:spPr>
              <a:xfrm>
                <a:off x="1033715" y="4658980"/>
                <a:ext cx="1137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Plan-ahead</a:t>
                </a:r>
                <a:r>
                  <a:rPr lang="zh-CN" altLang="en-US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alternative encryption algorithm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zh-CN" altLang="en-US" sz="2000" b="1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DD9F13A-890F-8043-229E-61ED696B4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5" y="4658980"/>
                <a:ext cx="11375379" cy="400110"/>
              </a:xfrm>
              <a:prstGeom prst="rect">
                <a:avLst/>
              </a:prstGeom>
              <a:blipFill>
                <a:blip r:embed="rId9"/>
                <a:stretch>
                  <a:fillRect l="-557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09B640F-C17B-7370-37D2-04908A3B918A}"/>
                  </a:ext>
                </a:extLst>
              </p:cNvPr>
              <p:cNvSpPr txBox="1"/>
              <p:nvPr/>
            </p:nvSpPr>
            <p:spPr>
              <a:xfrm>
                <a:off x="2016887" y="5418984"/>
                <a:ext cx="723448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B09B640F-C17B-7370-37D2-04908A3B9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87" y="5418984"/>
                <a:ext cx="7234481" cy="404983"/>
              </a:xfrm>
              <a:prstGeom prst="rect">
                <a:avLst/>
              </a:prstGeom>
              <a:blipFill>
                <a:blip r:embed="rId1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3963885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1" grpId="0"/>
      <p:bldP spid="31" grpId="1"/>
      <p:bldP spid="34" grpId="0"/>
      <p:bldP spid="34" grpId="1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83E54-79DF-80EC-078B-662237427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0AF05A8C-2BA7-EE49-6B13-FB9D29E44313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B7A4D894-CD29-611C-3193-CAEB001ABE47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12B6C403-2D44-197B-6FF1-BDB19C90858E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54724816-8B2E-45E4-1D2C-DAEFF43E4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93AD0B34-5C4B-5B13-8A79-7382E852A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Construction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Plan-ahead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wDDPKE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6431BAC-01A5-B2E7-4E96-18D13F65D53A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DFC9F68-E22C-A01F-48D1-B98127EF333C}"/>
              </a:ext>
            </a:extLst>
          </p:cNvPr>
          <p:cNvSpPr txBox="1"/>
          <p:nvPr/>
        </p:nvSpPr>
        <p:spPr>
          <a:xfrm>
            <a:off x="904565" y="6522013"/>
            <a:ext cx="861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Deniable Cryptosystems: Simpler Constructions and Achieving Leakage Resilience                                F. Zhang et al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F1837D-E778-C354-D02A-3D14A25B6271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074">
            <a:extLst>
              <a:ext uri="{FF2B5EF4-FFF2-40B4-BE49-F238E27FC236}">
                <a16:creationId xmlns:a16="http://schemas.microsoft.com/office/drawing/2014/main" id="{48264F6D-5373-4F47-054A-D58E97D1DC70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C0483F5C-B7E7-F038-4E80-2F7CF3855785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E5A41054-E56D-1C3D-5572-8A6EB349FD68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BDF5AF29-209E-B723-7679-54398AA4162A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5B154089-CC44-CAFA-74E9-86E6EFAEBC2C}"/>
              </a:ext>
            </a:extLst>
          </p:cNvPr>
          <p:cNvSpPr txBox="1"/>
          <p:nvPr/>
        </p:nvSpPr>
        <p:spPr>
          <a:xfrm>
            <a:off x="10622498" y="6488668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01B2A45-7214-42C5-964A-C435F8498459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5731A72-C0CD-796D-29D0-B6235DF71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181615"/>
                  </p:ext>
                </p:extLst>
              </p:nvPr>
            </p:nvGraphicFramePr>
            <p:xfrm>
              <a:off x="1491191" y="1639687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44903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5731A72-C0CD-796D-29D0-B6235DF71F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7181615"/>
                  </p:ext>
                </p:extLst>
              </p:nvPr>
            </p:nvGraphicFramePr>
            <p:xfrm>
              <a:off x="1491191" y="1639687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99" t="-2703" r="-102198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099" t="-2703" r="-2198" b="-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0">
            <a:extLst>
              <a:ext uri="{FF2B5EF4-FFF2-40B4-BE49-F238E27FC236}">
                <a16:creationId xmlns:a16="http://schemas.microsoft.com/office/drawing/2014/main" id="{A636181E-1B3F-0510-37E8-A253EAC8A682}"/>
              </a:ext>
            </a:extLst>
          </p:cNvPr>
          <p:cNvSpPr/>
          <p:nvPr/>
        </p:nvSpPr>
        <p:spPr>
          <a:xfrm>
            <a:off x="734064" y="864369"/>
            <a:ext cx="66725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75644E-452E-0570-637A-9DCD0BB6A5B6}"/>
                  </a:ext>
                </a:extLst>
              </p:cNvPr>
              <p:cNvSpPr txBox="1"/>
              <p:nvPr/>
            </p:nvSpPr>
            <p:spPr>
              <a:xfrm>
                <a:off x="904565" y="1067362"/>
                <a:ext cx="3568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DEnc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375644E-452E-0570-637A-9DCD0BB6A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5" y="1067362"/>
                <a:ext cx="3568797" cy="369332"/>
              </a:xfrm>
              <a:prstGeom prst="rect">
                <a:avLst/>
              </a:prstGeom>
              <a:blipFill>
                <a:blip r:embed="rId6"/>
                <a:stretch>
                  <a:fillRect l="-1418" t="-3333" r="-2128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箭头 11">
            <a:extLst>
              <a:ext uri="{FF2B5EF4-FFF2-40B4-BE49-F238E27FC236}">
                <a16:creationId xmlns:a16="http://schemas.microsoft.com/office/drawing/2014/main" id="{0E64ABDA-7CE7-226D-8028-7D2AE092A0B2}"/>
              </a:ext>
            </a:extLst>
          </p:cNvPr>
          <p:cNvSpPr/>
          <p:nvPr/>
        </p:nvSpPr>
        <p:spPr>
          <a:xfrm>
            <a:off x="1655181" y="1934252"/>
            <a:ext cx="212787" cy="45720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1B4CDA86-47EE-2F7E-D648-5A0FD45B4C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716340"/>
                  </p:ext>
                </p:extLst>
              </p:nvPr>
            </p:nvGraphicFramePr>
            <p:xfrm>
              <a:off x="7454461" y="1639687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44903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1B4CDA86-47EE-2F7E-D648-5A0FD45B4C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716340"/>
                  </p:ext>
                </p:extLst>
              </p:nvPr>
            </p:nvGraphicFramePr>
            <p:xfrm>
              <a:off x="7454461" y="1639687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t="-2703" r="-101087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01099" t="-2703" r="-2198" b="-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5439E3-58E5-ADE9-C1AE-FFC55CCA8F19}"/>
                  </a:ext>
                </a:extLst>
              </p:cNvPr>
              <p:cNvSpPr txBox="1"/>
              <p:nvPr/>
            </p:nvSpPr>
            <p:spPr>
              <a:xfrm>
                <a:off x="7547072" y="1067362"/>
                <a:ext cx="22852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45439E3-58E5-ADE9-C1AE-FFC55CCA8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072" y="1067362"/>
                <a:ext cx="2285241" cy="369332"/>
              </a:xfrm>
              <a:prstGeom prst="rect">
                <a:avLst/>
              </a:prstGeom>
              <a:blipFill>
                <a:blip r:embed="rId8"/>
                <a:stretch>
                  <a:fillRect l="-2210" t="-3333" r="-386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箭头 14">
            <a:extLst>
              <a:ext uri="{FF2B5EF4-FFF2-40B4-BE49-F238E27FC236}">
                <a16:creationId xmlns:a16="http://schemas.microsoft.com/office/drawing/2014/main" id="{A212DE27-039A-4894-7CAB-F720B0B91149}"/>
              </a:ext>
            </a:extLst>
          </p:cNvPr>
          <p:cNvSpPr/>
          <p:nvPr/>
        </p:nvSpPr>
        <p:spPr>
          <a:xfrm>
            <a:off x="7687898" y="2031013"/>
            <a:ext cx="212787" cy="37381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FD067D-1831-63AE-FA7F-D09B9ED1D78C}"/>
                  </a:ext>
                </a:extLst>
              </p:cNvPr>
              <p:cNvSpPr txBox="1"/>
              <p:nvPr/>
            </p:nvSpPr>
            <p:spPr>
              <a:xfrm>
                <a:off x="488075" y="2391040"/>
                <a:ext cx="2006232" cy="707886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encryption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under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pk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FD067D-1831-63AE-FA7F-D09B9ED1D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75" y="2391040"/>
                <a:ext cx="2006232" cy="707886"/>
              </a:xfrm>
              <a:prstGeom prst="rect">
                <a:avLst/>
              </a:prstGeom>
              <a:blipFill>
                <a:blip r:embed="rId9"/>
                <a:stretch>
                  <a:fillRect l="-2484" t="-3448" b="-13793"/>
                </a:stretch>
              </a:blipFill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下箭头 16">
            <a:extLst>
              <a:ext uri="{FF2B5EF4-FFF2-40B4-BE49-F238E27FC236}">
                <a16:creationId xmlns:a16="http://schemas.microsoft.com/office/drawing/2014/main" id="{204C6206-FF42-6D03-FA3D-B74BEE7E569C}"/>
              </a:ext>
            </a:extLst>
          </p:cNvPr>
          <p:cNvSpPr/>
          <p:nvPr/>
        </p:nvSpPr>
        <p:spPr>
          <a:xfrm>
            <a:off x="3448626" y="1937057"/>
            <a:ext cx="212787" cy="45720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E50F894-C557-3EC1-3D06-5FE7BF7EAF3E}"/>
                  </a:ext>
                </a:extLst>
              </p:cNvPr>
              <p:cNvSpPr txBox="1"/>
              <p:nvPr/>
            </p:nvSpPr>
            <p:spPr>
              <a:xfrm>
                <a:off x="3035073" y="2404822"/>
                <a:ext cx="2218093" cy="707886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fake encryption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under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E50F894-C557-3EC1-3D06-5FE7BF7EA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73" y="2404822"/>
                <a:ext cx="2218093" cy="707886"/>
              </a:xfrm>
              <a:prstGeom prst="rect">
                <a:avLst/>
              </a:prstGeom>
              <a:blipFill>
                <a:blip r:embed="rId10"/>
                <a:stretch>
                  <a:fillRect l="-2825" t="-3390" b="-10169"/>
                </a:stretch>
              </a:blipFill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17542815-A4A5-EA21-9434-E4D0C4472AF1}"/>
              </a:ext>
            </a:extLst>
          </p:cNvPr>
          <p:cNvSpPr txBox="1"/>
          <p:nvPr/>
        </p:nvSpPr>
        <p:spPr>
          <a:xfrm>
            <a:off x="6451345" y="2432300"/>
            <a:ext cx="2218094" cy="400110"/>
          </a:xfrm>
          <a:prstGeom prst="rect">
            <a:avLst/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oblivious</a:t>
            </a:r>
            <a:r>
              <a:rPr kumimoji="1"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下箭头 20">
            <a:extLst>
              <a:ext uri="{FF2B5EF4-FFF2-40B4-BE49-F238E27FC236}">
                <a16:creationId xmlns:a16="http://schemas.microsoft.com/office/drawing/2014/main" id="{1FC97BF6-0E30-CD27-2D13-87E29B5B4F08}"/>
              </a:ext>
            </a:extLst>
          </p:cNvPr>
          <p:cNvSpPr/>
          <p:nvPr/>
        </p:nvSpPr>
        <p:spPr>
          <a:xfrm>
            <a:off x="9410830" y="2031014"/>
            <a:ext cx="212787" cy="40011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D7ABACF-CAEC-2EC7-B2DB-550BD56B0D1B}"/>
                  </a:ext>
                </a:extLst>
              </p:cNvPr>
              <p:cNvSpPr txBox="1"/>
              <p:nvPr/>
            </p:nvSpPr>
            <p:spPr>
              <a:xfrm>
                <a:off x="9218524" y="2431124"/>
                <a:ext cx="2006232" cy="707886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encryption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under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pk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D7ABACF-CAEC-2EC7-B2DB-550BD56B0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524" y="2431124"/>
                <a:ext cx="2006232" cy="707886"/>
              </a:xfrm>
              <a:prstGeom prst="rect">
                <a:avLst/>
              </a:prstGeom>
              <a:blipFill>
                <a:blip r:embed="rId11"/>
                <a:stretch>
                  <a:fillRect l="-3125" t="-5172" b="-12069"/>
                </a:stretch>
              </a:blipFill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: 圆角 7">
            <a:extLst>
              <a:ext uri="{FF2B5EF4-FFF2-40B4-BE49-F238E27FC236}">
                <a16:creationId xmlns:a16="http://schemas.microsoft.com/office/drawing/2014/main" id="{A26B87EC-C29B-C36D-47C9-86493542A9C2}"/>
              </a:ext>
            </a:extLst>
          </p:cNvPr>
          <p:cNvSpPr/>
          <p:nvPr/>
        </p:nvSpPr>
        <p:spPr>
          <a:xfrm>
            <a:off x="904567" y="4087853"/>
            <a:ext cx="10363199" cy="1905778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615B204-EB96-62CF-B0EE-E09F27294C71}"/>
                  </a:ext>
                </a:extLst>
              </p:cNvPr>
              <p:cNvSpPr txBox="1"/>
              <p:nvPr/>
            </p:nvSpPr>
            <p:spPr>
              <a:xfrm>
                <a:off x="978137" y="4258895"/>
                <a:ext cx="1094403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𝐃𝐞𝐜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zh-CN" altLang="en-US" sz="2400" b="1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40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serial</a:t>
                </a:r>
                <a:r>
                  <a:rPr lang="zh-CN" altLang="en-US" sz="240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endParaRPr lang="en-US" altLang="zh-CN" sz="24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𝐅𝐚𝐤𝐞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open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ciphertext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DEnc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ciphertext from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revealing everything but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IEnc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615B204-EB96-62CF-B0EE-E09F27294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37" y="4258895"/>
                <a:ext cx="10944036" cy="1569660"/>
              </a:xfrm>
              <a:prstGeom prst="rect">
                <a:avLst/>
              </a:prstGeom>
              <a:blipFill>
                <a:blip r:embed="rId12"/>
                <a:stretch>
                  <a:fillRect l="-695" t="-3226" b="-8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4513544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FEE70-5A5C-E025-841F-EE7B9D0FD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FEA17488-F2FA-6E0B-40C0-5826DFC068A2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7C1D84FF-6FB1-57F3-E0B4-7B058FD0FC84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A36F202D-ED0C-80A1-C97F-83FE8D05234F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610B73B1-CDF9-EEDF-DB6B-D2C6371BD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13BC611E-68B1-F06E-89C3-17849622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Security Analysis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5C0D181-B1E3-E1B4-EC5F-C6ABEB569D48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D8D345-77D2-046F-566F-65E2CE1F8D53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074">
            <a:extLst>
              <a:ext uri="{FF2B5EF4-FFF2-40B4-BE49-F238E27FC236}">
                <a16:creationId xmlns:a16="http://schemas.microsoft.com/office/drawing/2014/main" id="{070FB792-DBAA-590A-14EE-54EA5CB85D01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C3C877A1-2338-4549-A057-50B65D1FA443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E28F3250-1FE4-6D72-EA51-84B4B347D734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09C31628-D20D-8A04-C699-2744AAA1A3C6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8256631F-E420-3D2D-3962-B0DD8B1AB717}"/>
              </a:ext>
            </a:extLst>
          </p:cNvPr>
          <p:cNvSpPr txBox="1"/>
          <p:nvPr/>
        </p:nvSpPr>
        <p:spPr>
          <a:xfrm>
            <a:off x="10622498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9061741-3997-DEC6-EE71-05D1215E0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052994"/>
                  </p:ext>
                </p:extLst>
              </p:nvPr>
            </p:nvGraphicFramePr>
            <p:xfrm>
              <a:off x="1491191" y="1403394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44903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D9061741-3997-DEC6-EE71-05D1215E0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052994"/>
                  </p:ext>
                </p:extLst>
              </p:nvPr>
            </p:nvGraphicFramePr>
            <p:xfrm>
              <a:off x="1491191" y="1403394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99" t="-2703" r="-102198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099" t="-2703" r="-2198" b="-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89D1084-796F-1CF1-C45F-59E77544DB99}"/>
                  </a:ext>
                </a:extLst>
              </p:cNvPr>
              <p:cNvSpPr txBox="1"/>
              <p:nvPr/>
            </p:nvSpPr>
            <p:spPr>
              <a:xfrm>
                <a:off x="904565" y="831069"/>
                <a:ext cx="35687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DEnc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89D1084-796F-1CF1-C45F-59E77544D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5" y="831069"/>
                <a:ext cx="3568797" cy="369332"/>
              </a:xfrm>
              <a:prstGeom prst="rect">
                <a:avLst/>
              </a:prstGeom>
              <a:blipFill>
                <a:blip r:embed="rId6"/>
                <a:stretch>
                  <a:fillRect l="-1418" t="-3333" r="-2128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AC35E1B-CA5B-6876-86D0-F990B319E3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599522"/>
                  </p:ext>
                </p:extLst>
              </p:nvPr>
            </p:nvGraphicFramePr>
            <p:xfrm>
              <a:off x="7454461" y="1403394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44903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3AC35E1B-CA5B-6876-86D0-F990B319E3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599522"/>
                  </p:ext>
                </p:extLst>
              </p:nvPr>
            </p:nvGraphicFramePr>
            <p:xfrm>
              <a:off x="7454461" y="1403394"/>
              <a:ext cx="2302934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4264183006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5137325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t="-2703" r="-101087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01099" t="-2703" r="-2198" b="-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42570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E48443-7C12-B6E3-DE09-787181A1ADE2}"/>
                  </a:ext>
                </a:extLst>
              </p:cNvPr>
              <p:cNvSpPr txBox="1"/>
              <p:nvPr/>
            </p:nvSpPr>
            <p:spPr>
              <a:xfrm>
                <a:off x="7547072" y="831069"/>
                <a:ext cx="22852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E48443-7C12-B6E3-DE09-787181A1A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072" y="831069"/>
                <a:ext cx="2285241" cy="369332"/>
              </a:xfrm>
              <a:prstGeom prst="rect">
                <a:avLst/>
              </a:prstGeom>
              <a:blipFill>
                <a:blip r:embed="rId8"/>
                <a:stretch>
                  <a:fillRect l="-2210" t="-3333" r="-3867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圆角 7">
            <a:extLst>
              <a:ext uri="{FF2B5EF4-FFF2-40B4-BE49-F238E27FC236}">
                <a16:creationId xmlns:a16="http://schemas.microsoft.com/office/drawing/2014/main" id="{485F0BA7-E127-15F2-6902-33F44BB0E2DA}"/>
              </a:ext>
            </a:extLst>
          </p:cNvPr>
          <p:cNvSpPr/>
          <p:nvPr/>
        </p:nvSpPr>
        <p:spPr>
          <a:xfrm>
            <a:off x="978137" y="2573512"/>
            <a:ext cx="10363199" cy="490994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 err="1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Thm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Given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CSE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is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CPA-secure,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our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scheme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is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CPA-secure.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7BF05D4-5456-59D1-B633-08464C359220}"/>
                  </a:ext>
                </a:extLst>
              </p:cNvPr>
              <p:cNvSpPr txBox="1"/>
              <p:nvPr/>
            </p:nvSpPr>
            <p:spPr>
              <a:xfrm>
                <a:off x="958056" y="4582013"/>
                <a:ext cx="10275887" cy="1167564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step to hop from </a:t>
                </a:r>
                <a:r>
                  <a:rPr lang="en-US" altLang="zh-CN" sz="2400" dirty="0">
                    <a:solidFill>
                      <a:srgbClr val="0058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honest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opening into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dishonest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opening: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ℛ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IEnc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Adv</m:t>
                        </m:r>
                      </m:e>
                      <m:sub>
                        <m: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𝒜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CS</m:t>
                        </m:r>
                      </m:sup>
                    </m:sSubSup>
                    <m:d>
                      <m:d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582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negl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𝜆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7BF05D4-5456-59D1-B633-08464C359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56" y="4582013"/>
                <a:ext cx="10275887" cy="1167564"/>
              </a:xfrm>
              <a:prstGeom prst="rect">
                <a:avLst/>
              </a:prstGeom>
              <a:blipFill>
                <a:blip r:embed="rId9"/>
                <a:stretch>
                  <a:fillRect l="-862" b="-10638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641284DC-BB03-B5D1-20D9-76E1E741A934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: 圆角 7">
                <a:extLst>
                  <a:ext uri="{FF2B5EF4-FFF2-40B4-BE49-F238E27FC236}">
                    <a16:creationId xmlns:a16="http://schemas.microsoft.com/office/drawing/2014/main" id="{F1C9E58C-749E-80EF-BA61-C484D5DC1AD0}"/>
                  </a:ext>
                </a:extLst>
              </p:cNvPr>
              <p:cNvSpPr/>
              <p:nvPr/>
            </p:nvSpPr>
            <p:spPr>
              <a:xfrm>
                <a:off x="934480" y="3746367"/>
                <a:ext cx="10363199" cy="490994"/>
              </a:xfrm>
              <a:prstGeom prst="roundRect">
                <a:avLst/>
              </a:prstGeom>
              <a:gradFill flip="none" rotWithShape="1">
                <a:gsLst>
                  <a:gs pos="11000">
                    <a:schemeClr val="bg1"/>
                  </a:gs>
                  <a:gs pos="83000">
                    <a:srgbClr val="D7E5DD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Thm.</a:t>
                </a:r>
                <a:r>
                  <a:rPr lang="zh-CN" altLang="en-US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4</a:t>
                </a:r>
                <a:r>
                  <a:rPr lang="zh-CN" altLang="en-US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Given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CSE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is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ciphertext-</a:t>
                </a:r>
                <a:r>
                  <a:rPr lang="en-US" altLang="zh-CN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simulatable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,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our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scheme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is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negl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𝜆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)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-dual-deniable.</a:t>
                </a:r>
              </a:p>
            </p:txBody>
          </p:sp>
        </mc:Choice>
        <mc:Fallback xmlns="">
          <p:sp>
            <p:nvSpPr>
              <p:cNvPr id="22" name="矩形: 圆角 7">
                <a:extLst>
                  <a:ext uri="{FF2B5EF4-FFF2-40B4-BE49-F238E27FC236}">
                    <a16:creationId xmlns:a16="http://schemas.microsoft.com/office/drawing/2014/main" id="{F1C9E58C-749E-80EF-BA61-C484D5DC1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0" y="3746367"/>
                <a:ext cx="10363199" cy="490994"/>
              </a:xfrm>
              <a:prstGeom prst="roundRect">
                <a:avLst/>
              </a:prstGeom>
              <a:blipFill>
                <a:blip r:embed="rId10"/>
                <a:stretch>
                  <a:fillRect l="-367"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47681903"/>
      </p:ext>
    </p:extLst>
  </p:cSld>
  <p:clrMapOvr>
    <a:masterClrMapping/>
  </p:clrMapOvr>
  <p:transition advTm="3834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29204-001E-3A01-A64F-B6C4BC0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4293FB00-8D2E-84D3-782E-0394D2F39EE9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7B31E182-9C19-797C-1651-03C90144057C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38266988-C405-11E3-8CFF-FBC01D5E2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">
                <a:extLst>
                  <a:ext uri="{FF2B5EF4-FFF2-40B4-BE49-F238E27FC236}">
                    <a16:creationId xmlns:a16="http://schemas.microsoft.com/office/drawing/2014/main" id="{AF845DB8-3DF8-A222-00BF-8D3C024E9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140" y="56890"/>
                <a:ext cx="95369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Revisit</a:t>
                </a:r>
                <a:r>
                  <a: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of</a:t>
                </a:r>
                <a:r>
                  <a: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黑体" panose="02010609060101010101" pitchFamily="49" charset="-122"/>
                      </a:rPr>
                      <m:t>𝒊</m:t>
                    </m:r>
                    <m:r>
                      <a:rPr lang="en-US" altLang="zh-C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黑体" panose="02010609060101010101" pitchFamily="49" charset="-122"/>
                      </a:rPr>
                      <m:t>𝓞</m:t>
                    </m:r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–based</a:t>
                </a:r>
                <a:r>
                  <a: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Scheme</a:t>
                </a:r>
                <a:r>
                  <a: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[Sahai and Waters</a:t>
                </a:r>
                <a:r>
                  <a: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 </a:t>
                </a:r>
                <a:r>
                  <a:rPr lang="en-US" altLang="zh-CN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in STOC ’14]</a:t>
                </a:r>
                <a:r>
                  <a:rPr lang="zh-CN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黑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20" name="矩形 1">
                <a:extLst>
                  <a:ext uri="{FF2B5EF4-FFF2-40B4-BE49-F238E27FC236}">
                    <a16:creationId xmlns:a16="http://schemas.microsoft.com/office/drawing/2014/main" id="{AF845DB8-3DF8-A222-00BF-8D3C024E9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140" y="56890"/>
                <a:ext cx="9536958" cy="523220"/>
              </a:xfrm>
              <a:prstGeom prst="rect">
                <a:avLst/>
              </a:prstGeom>
              <a:blipFill>
                <a:blip r:embed="rId5"/>
                <a:stretch>
                  <a:fillRect l="-1195" t="-11905" b="-3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9115E437-D7D3-2E9C-893E-6AB927679A75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F387868-1C17-7716-1280-8DF4F98B36E8}"/>
              </a:ext>
            </a:extLst>
          </p:cNvPr>
          <p:cNvSpPr txBox="1"/>
          <p:nvPr/>
        </p:nvSpPr>
        <p:spPr>
          <a:xfrm>
            <a:off x="904565" y="6522013"/>
            <a:ext cx="861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Deniable Cryptosystems: Simpler Constructions and Achieving Leakage Resilience                                F. Zhang et al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C9062E-C192-9F99-4F1E-FFD85B5A7D70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074">
            <a:extLst>
              <a:ext uri="{FF2B5EF4-FFF2-40B4-BE49-F238E27FC236}">
                <a16:creationId xmlns:a16="http://schemas.microsoft.com/office/drawing/2014/main" id="{84D6E2DF-488D-987B-9CA8-E005D493C91E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9FC7ACEC-E2D5-94B0-E4F6-95B9C0A0D550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E00E5D8E-0527-245F-35FD-E6967045BE3A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69EED5BA-797F-09EE-2EAA-3BE7D7747B1B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385B4008-052D-4576-88A1-B11DB7158383}"/>
              </a:ext>
            </a:extLst>
          </p:cNvPr>
          <p:cNvSpPr txBox="1"/>
          <p:nvPr/>
        </p:nvSpPr>
        <p:spPr>
          <a:xfrm>
            <a:off x="10622498" y="6488668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8A55052-BC39-E859-81CB-50396A864030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: 圆角 7">
            <a:extLst>
              <a:ext uri="{FF2B5EF4-FFF2-40B4-BE49-F238E27FC236}">
                <a16:creationId xmlns:a16="http://schemas.microsoft.com/office/drawing/2014/main" id="{9CBDCD6E-31B4-5C12-C240-0D14E5C2116E}"/>
              </a:ext>
            </a:extLst>
          </p:cNvPr>
          <p:cNvSpPr/>
          <p:nvPr/>
        </p:nvSpPr>
        <p:spPr>
          <a:xfrm>
            <a:off x="1014171" y="1898026"/>
            <a:ext cx="10304306" cy="774110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直接连接符 19">
            <a:extLst>
              <a:ext uri="{FF2B5EF4-FFF2-40B4-BE49-F238E27FC236}">
                <a16:creationId xmlns:a16="http://schemas.microsoft.com/office/drawing/2014/main" id="{C86F2FBB-BB27-FD43-2382-2760841305F7}"/>
              </a:ext>
            </a:extLst>
          </p:cNvPr>
          <p:cNvSpPr/>
          <p:nvPr/>
        </p:nvSpPr>
        <p:spPr>
          <a:xfrm flipV="1">
            <a:off x="1014179" y="1304186"/>
            <a:ext cx="2763164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75142E51-91D4-BD29-4845-D229C2646E08}"/>
              </a:ext>
            </a:extLst>
          </p:cNvPr>
          <p:cNvSpPr/>
          <p:nvPr/>
        </p:nvSpPr>
        <p:spPr>
          <a:xfrm>
            <a:off x="970515" y="809112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9161BECC-294F-7BCB-6956-EBBF738C5FAE}"/>
              </a:ext>
            </a:extLst>
          </p:cNvPr>
          <p:cNvSpPr/>
          <p:nvPr/>
        </p:nvSpPr>
        <p:spPr>
          <a:xfrm>
            <a:off x="970515" y="728695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Public explainability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F0979A8-19D6-B1B9-3399-7A3B64127776}"/>
                  </a:ext>
                </a:extLst>
              </p:cNvPr>
              <p:cNvSpPr txBox="1"/>
              <p:nvPr/>
            </p:nvSpPr>
            <p:spPr>
              <a:xfrm>
                <a:off x="1014171" y="2077433"/>
                <a:ext cx="10246972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highlight>
                      <a:srgbClr val="D7E5DD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honest</a:t>
                </a: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opening --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0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1800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-- honest explanation </a:t>
                </a:r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F0979A8-19D6-B1B9-3399-7A3B6412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71" y="2077433"/>
                <a:ext cx="10246972" cy="404983"/>
              </a:xfrm>
              <a:prstGeom prst="rect">
                <a:avLst/>
              </a:prstGeom>
              <a:blipFill>
                <a:blip r:embed="rId6"/>
                <a:stretch>
                  <a:fillRect l="-495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EC48E8-D253-8EC6-E9D3-3085F783F9AC}"/>
                  </a:ext>
                </a:extLst>
              </p:cNvPr>
              <p:cNvSpPr txBox="1"/>
              <p:nvPr/>
            </p:nvSpPr>
            <p:spPr>
              <a:xfrm>
                <a:off x="5654513" y="2008885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EC48E8-D253-8EC6-E9D3-3085F783F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13" y="2008885"/>
                <a:ext cx="232436" cy="492443"/>
              </a:xfrm>
              <a:prstGeom prst="rect">
                <a:avLst/>
              </a:prstGeom>
              <a:blipFill>
                <a:blip r:embed="rId7"/>
                <a:stretch>
                  <a:fillRect l="-42105" r="-6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FDE4DC1-C594-F104-691A-9A9A5FBDEE7A}"/>
                  </a:ext>
                </a:extLst>
              </p:cNvPr>
              <p:cNvSpPr txBox="1"/>
              <p:nvPr/>
            </p:nvSpPr>
            <p:spPr>
              <a:xfrm>
                <a:off x="960612" y="1402397"/>
                <a:ext cx="1137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Explanation algorithm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𝐄𝐱𝐩𝐥𝐚𝐢𝐧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FDE4DC1-C594-F104-691A-9A9A5FBD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12" y="1402397"/>
                <a:ext cx="11375379" cy="400110"/>
              </a:xfrm>
              <a:prstGeom prst="rect">
                <a:avLst/>
              </a:prstGeom>
              <a:blipFill>
                <a:blip r:embed="rId8"/>
                <a:stretch>
                  <a:fillRect l="-557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: 圆角 7">
            <a:extLst>
              <a:ext uri="{FF2B5EF4-FFF2-40B4-BE49-F238E27FC236}">
                <a16:creationId xmlns:a16="http://schemas.microsoft.com/office/drawing/2014/main" id="{16C8B0CF-8810-3D10-F4EB-3EE8CC3BF329}"/>
              </a:ext>
            </a:extLst>
          </p:cNvPr>
          <p:cNvSpPr/>
          <p:nvPr/>
        </p:nvSpPr>
        <p:spPr>
          <a:xfrm>
            <a:off x="970515" y="3032819"/>
            <a:ext cx="10363199" cy="490994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Prop.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DD is implied by public explainability plus CPA security.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2FC3DE-17F2-E6F4-161C-8EC41824E716}"/>
                  </a:ext>
                </a:extLst>
              </p:cNvPr>
              <p:cNvSpPr txBox="1"/>
              <p:nvPr/>
            </p:nvSpPr>
            <p:spPr>
              <a:xfrm>
                <a:off x="978137" y="3744671"/>
                <a:ext cx="9474200" cy="1883657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Game 0: honest opening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Game 1: honest explanation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000" b="0" i="1">
                        <a:latin typeface="Cambria Math" panose="02040503050406030204" pitchFamily="18" charset="0"/>
                      </a:rPr>
                      <m:t>Explain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Game 2: dishonest encryption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Game 3: dishonest opening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zh-CN" sz="20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2FC3DE-17F2-E6F4-161C-8EC41824E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37" y="3744671"/>
                <a:ext cx="9474200" cy="1883657"/>
              </a:xfrm>
              <a:prstGeom prst="rect">
                <a:avLst/>
              </a:prstGeom>
              <a:blipFill>
                <a:blip r:embed="rId9"/>
                <a:stretch>
                  <a:fillRect l="-400" b="-3947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7">
                <a:extLst>
                  <a:ext uri="{FF2B5EF4-FFF2-40B4-BE49-F238E27FC236}">
                    <a16:creationId xmlns:a16="http://schemas.microsoft.com/office/drawing/2014/main" id="{8022325D-F925-E52D-A4F7-DA94E8BDF713}"/>
                  </a:ext>
                </a:extLst>
              </p:cNvPr>
              <p:cNvSpPr/>
              <p:nvPr/>
            </p:nvSpPr>
            <p:spPr>
              <a:xfrm>
                <a:off x="990193" y="5819947"/>
                <a:ext cx="10363199" cy="490994"/>
              </a:xfrm>
              <a:prstGeom prst="roundRect">
                <a:avLst/>
              </a:prstGeom>
              <a:gradFill flip="none" rotWithShape="1">
                <a:gsLst>
                  <a:gs pos="11000">
                    <a:schemeClr val="bg1"/>
                  </a:gs>
                  <a:gs pos="83000">
                    <a:srgbClr val="D7E5DD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Cor.</a:t>
                </a:r>
                <a:r>
                  <a:rPr lang="zh-CN" altLang="en-US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1</a:t>
                </a:r>
                <a:r>
                  <a:rPr lang="zh-CN" altLang="en-US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 </a:t>
                </a:r>
                <a:r>
                  <a:rPr lang="en-US" altLang="zh-CN" sz="2000" b="1" i="1" dirty="0">
                    <a:solidFill>
                      <a:prstClr val="black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𝑖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黑体" panose="02010609060101010101" pitchFamily="49" charset="-122"/>
                      </a:rPr>
                      <m:t>𝒪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  <a:sym typeface="黑体" panose="02010609060101010101" pitchFamily="49" charset="-122"/>
                  </a:rPr>
                  <a:t>–based message-deniable scheme is also dual-deniable.</a:t>
                </a:r>
                <a:endParaRPr lang="en-US" altLang="zh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: 圆角 7">
                <a:extLst>
                  <a:ext uri="{FF2B5EF4-FFF2-40B4-BE49-F238E27FC236}">
                    <a16:creationId xmlns:a16="http://schemas.microsoft.com/office/drawing/2014/main" id="{8022325D-F925-E52D-A4F7-DA94E8BDF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93" y="5819947"/>
                <a:ext cx="10363199" cy="490994"/>
              </a:xfrm>
              <a:prstGeom prst="roundRect">
                <a:avLst/>
              </a:prstGeom>
              <a:blipFill>
                <a:blip r:embed="rId10"/>
                <a:stretch>
                  <a:fillRect l="-367" b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3829699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3A54-8007-1A30-D76A-1365A2258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4077B2C7-CE59-6D00-3DBB-82C753781F61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D0979FC1-AD7F-F326-4E3C-6A111AC77389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8EABFD27-022C-DFA1-4405-A594FCFA6919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E5F9F458-F5F8-C0BC-7F05-F0584911C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7FD6A980-0AC7-947C-6A36-9704D810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Dual-deniable Variant of 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Boneh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-Katz Transform 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0338FDB-C58E-F820-66D7-995799B51A3F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18AC6CE-9772-BBE3-9B0B-41A075C72EF4}"/>
              </a:ext>
            </a:extLst>
          </p:cNvPr>
          <p:cNvSpPr txBox="1"/>
          <p:nvPr/>
        </p:nvSpPr>
        <p:spPr>
          <a:xfrm>
            <a:off x="904565" y="6522013"/>
            <a:ext cx="861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Deniable Cryptosystems: Simpler Constructions and Achieving Leakage Resilience                                F. Zhang et al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27" name="直接连接符 19">
            <a:extLst>
              <a:ext uri="{FF2B5EF4-FFF2-40B4-BE49-F238E27FC236}">
                <a16:creationId xmlns:a16="http://schemas.microsoft.com/office/drawing/2014/main" id="{195A7FB9-C40D-8B34-070D-F8F4DD016F60}"/>
              </a:ext>
            </a:extLst>
          </p:cNvPr>
          <p:cNvSpPr/>
          <p:nvPr/>
        </p:nvSpPr>
        <p:spPr>
          <a:xfrm flipV="1">
            <a:off x="904572" y="1589971"/>
            <a:ext cx="3505382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9" name="矩形 24">
            <a:extLst>
              <a:ext uri="{FF2B5EF4-FFF2-40B4-BE49-F238E27FC236}">
                <a16:creationId xmlns:a16="http://schemas.microsoft.com/office/drawing/2014/main" id="{5AF42F89-30DB-62EA-C322-1F684F68652A}"/>
              </a:ext>
            </a:extLst>
          </p:cNvPr>
          <p:cNvSpPr/>
          <p:nvPr/>
        </p:nvSpPr>
        <p:spPr>
          <a:xfrm>
            <a:off x="860909" y="1091497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4A7B5790-B7DC-3FFC-5219-96AD1E80E419}"/>
              </a:ext>
            </a:extLst>
          </p:cNvPr>
          <p:cNvSpPr/>
          <p:nvPr/>
        </p:nvSpPr>
        <p:spPr>
          <a:xfrm>
            <a:off x="860909" y="1109902"/>
            <a:ext cx="51914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黑体" panose="02010609060101010101" pitchFamily="49" charset="-122"/>
              </a:rPr>
              <a:t>Some negative results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1AD603-08DE-0D69-A67E-B2C5BF7E979F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3074">
            <a:extLst>
              <a:ext uri="{FF2B5EF4-FFF2-40B4-BE49-F238E27FC236}">
                <a16:creationId xmlns:a16="http://schemas.microsoft.com/office/drawing/2014/main" id="{E4DB69E4-5E70-6009-9223-2696DEDC343A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id="{BCC4274E-3517-F5FC-D8AF-E1D2581281C8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>
              <a:extLst>
                <a:ext uri="{FF2B5EF4-FFF2-40B4-BE49-F238E27FC236}">
                  <a16:creationId xmlns:a16="http://schemas.microsoft.com/office/drawing/2014/main" id="{E200BABE-CF8C-18E6-421B-6E3AC83CA60E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4">
              <a:extLst>
                <a:ext uri="{FF2B5EF4-FFF2-40B4-BE49-F238E27FC236}">
                  <a16:creationId xmlns:a16="http://schemas.microsoft.com/office/drawing/2014/main" id="{CE12B8B9-699E-CF8A-3139-32C20B346964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7FBFF27E-633F-D6AB-0897-A01AF35A0F14}"/>
              </a:ext>
            </a:extLst>
          </p:cNvPr>
          <p:cNvSpPr txBox="1"/>
          <p:nvPr/>
        </p:nvSpPr>
        <p:spPr>
          <a:xfrm>
            <a:off x="10610443" y="648822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A03CDB5-7C17-1189-F62B-ECC8C5A48227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175D45-5881-F624-B8E0-96F4B5A4A67F}"/>
                  </a:ext>
                </a:extLst>
              </p:cNvPr>
              <p:cNvSpPr txBox="1"/>
              <p:nvPr/>
            </p:nvSpPr>
            <p:spPr>
              <a:xfrm>
                <a:off x="904565" y="1674183"/>
                <a:ext cx="6963316" cy="1421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Fujisaki-Okamoto (F-O) conversion: XOR of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RO tag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Naor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-Yung (N-Y)  methodology: ZK proofs</a:t>
                </a:r>
                <a:endParaRPr kumimoji="1" lang="en-US" altLang="zh-CN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are </a:t>
                </a:r>
                <a:r>
                  <a:rPr kumimoji="1"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undeniable </a:t>
                </a:r>
                <a:r>
                  <a:rPr kumimoji="1"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kumimoji="1"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support only an honest opening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A175D45-5881-F624-B8E0-96F4B5A4A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5" y="1674183"/>
                <a:ext cx="6963316" cy="1421992"/>
              </a:xfrm>
              <a:prstGeom prst="rect">
                <a:avLst/>
              </a:prstGeom>
              <a:blipFill>
                <a:blip r:embed="rId5"/>
                <a:stretch>
                  <a:fillRect l="-91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直接连接符 19">
            <a:extLst>
              <a:ext uri="{FF2B5EF4-FFF2-40B4-BE49-F238E27FC236}">
                <a16:creationId xmlns:a16="http://schemas.microsoft.com/office/drawing/2014/main" id="{2179D135-A819-3443-79E0-54C5FCF146B2}"/>
              </a:ext>
            </a:extLst>
          </p:cNvPr>
          <p:cNvSpPr/>
          <p:nvPr/>
        </p:nvSpPr>
        <p:spPr>
          <a:xfrm>
            <a:off x="904571" y="4103713"/>
            <a:ext cx="6028663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24">
            <a:extLst>
              <a:ext uri="{FF2B5EF4-FFF2-40B4-BE49-F238E27FC236}">
                <a16:creationId xmlns:a16="http://schemas.microsoft.com/office/drawing/2014/main" id="{51232972-BF9C-806A-83BA-D3BFFE8B7A67}"/>
              </a:ext>
            </a:extLst>
          </p:cNvPr>
          <p:cNvSpPr/>
          <p:nvPr/>
        </p:nvSpPr>
        <p:spPr>
          <a:xfrm>
            <a:off x="860909" y="3582536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E7A7A572-87A9-EEC5-BED0-74167A2EB592}"/>
              </a:ext>
            </a:extLst>
          </p:cNvPr>
          <p:cNvSpPr/>
          <p:nvPr/>
        </p:nvSpPr>
        <p:spPr>
          <a:xfrm>
            <a:off x="860909" y="3600941"/>
            <a:ext cx="66216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黑体" panose="02010609060101010101" pitchFamily="49" charset="-122"/>
              </a:rPr>
              <a:t>IBE-based </a:t>
            </a:r>
            <a:r>
              <a:rPr lang="en-US" altLang="zh-CN" sz="24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黑体" panose="02010609060101010101" pitchFamily="49" charset="-122"/>
              </a:rPr>
              <a:t>Boneh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黑体" panose="02010609060101010101" pitchFamily="49" charset="-122"/>
              </a:rPr>
              <a:t>-Katz (B-K) transform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1C5F5F-22C5-EAD2-F245-75B1D674D1E4}"/>
                  </a:ext>
                </a:extLst>
              </p:cNvPr>
              <p:cNvSpPr txBox="1"/>
              <p:nvPr/>
            </p:nvSpPr>
            <p:spPr>
              <a:xfrm>
                <a:off x="860909" y="4390710"/>
                <a:ext cx="1137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TA-related dual-faking algorithm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𝐅𝐚𝐤𝐞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mpk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mpk</m:t>
                            </m:r>
                          </m:e>
                          <m:sup>
                            <m:r>
                              <a:rPr lang="en-US" altLang="zh-CN" sz="2000" b="0" i="0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1C5F5F-22C5-EAD2-F245-75B1D674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09" y="4390710"/>
                <a:ext cx="11375379" cy="400110"/>
              </a:xfrm>
              <a:prstGeom prst="rect">
                <a:avLst/>
              </a:prstGeom>
              <a:blipFill>
                <a:blip r:embed="rId6"/>
                <a:stretch>
                  <a:fillRect l="-557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圆角 7">
            <a:extLst>
              <a:ext uri="{FF2B5EF4-FFF2-40B4-BE49-F238E27FC236}">
                <a16:creationId xmlns:a16="http://schemas.microsoft.com/office/drawing/2014/main" id="{FE917B22-B67D-95A3-354F-F5822E60395C}"/>
              </a:ext>
            </a:extLst>
          </p:cNvPr>
          <p:cNvSpPr/>
          <p:nvPr/>
        </p:nvSpPr>
        <p:spPr>
          <a:xfrm>
            <a:off x="816621" y="4928008"/>
            <a:ext cx="10304306" cy="774110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7B5511E-91EE-83D2-7C07-5A3E41C3E477}"/>
                  </a:ext>
                </a:extLst>
              </p:cNvPr>
              <p:cNvSpPr txBox="1"/>
              <p:nvPr/>
            </p:nvSpPr>
            <p:spPr>
              <a:xfrm>
                <a:off x="816621" y="5161369"/>
                <a:ext cx="816204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i="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𝑖𝑑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𝑖𝑑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7B5511E-91EE-83D2-7C07-5A3E41C3E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21" y="5161369"/>
                <a:ext cx="8162043" cy="404983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B6C4004-221E-1549-1826-9772A534BA0F}"/>
                  </a:ext>
                </a:extLst>
              </p:cNvPr>
              <p:cNvSpPr txBox="1"/>
              <p:nvPr/>
            </p:nvSpPr>
            <p:spPr>
              <a:xfrm>
                <a:off x="4781424" y="5087703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B6C4004-221E-1549-1826-9772A534B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424" y="5087703"/>
                <a:ext cx="232436" cy="492443"/>
              </a:xfrm>
              <a:prstGeom prst="rect">
                <a:avLst/>
              </a:prstGeom>
              <a:blipFill>
                <a:blip r:embed="rId8"/>
                <a:stretch>
                  <a:fillRect l="-42105" r="-6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0819879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/>
      <p:bldP spid="3" grpId="0"/>
      <p:bldP spid="4" grpId="0" animBg="1"/>
      <p:bldP spid="5" grpId="0" animBg="1"/>
      <p:bldP spid="12" grpId="0"/>
      <p:bldP spid="19" grpId="0"/>
      <p:bldP spid="21" grpId="0" animBg="1"/>
      <p:bldP spid="22" grpId="0"/>
      <p:bldP spid="22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DA0F6-F5D7-5B2D-9346-F49BE7FB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7F6D6D5A-3E20-10FE-D925-15B744522799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6D541C01-9FBA-9A05-C886-BBB08C2CD667}"/>
              </a:ext>
            </a:extLst>
          </p:cNvPr>
          <p:cNvSpPr/>
          <p:nvPr/>
        </p:nvSpPr>
        <p:spPr>
          <a:xfrm>
            <a:off x="904567" y="6978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DCD55E6F-5FE2-AAFD-3F72-01DA8B978B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54201270-AEE8-F506-60F8-A086A267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Dual-deniable Variant of B-K Transform 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grpSp>
        <p:nvGrpSpPr>
          <p:cNvPr id="18" name="组合 3074">
            <a:extLst>
              <a:ext uri="{FF2B5EF4-FFF2-40B4-BE49-F238E27FC236}">
                <a16:creationId xmlns:a16="http://schemas.microsoft.com/office/drawing/2014/main" id="{DD049E03-E170-8F0B-8A6A-AD6D7DCF8E09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9" name="矩形 2">
              <a:extLst>
                <a:ext uri="{FF2B5EF4-FFF2-40B4-BE49-F238E27FC236}">
                  <a16:creationId xmlns:a16="http://schemas.microsoft.com/office/drawing/2014/main" id="{5189B831-17C4-56E0-8CFD-9891340BF3BD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26456EE2-9A40-692C-3DEB-B6F25260449E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4">
              <a:extLst>
                <a:ext uri="{FF2B5EF4-FFF2-40B4-BE49-F238E27FC236}">
                  <a16:creationId xmlns:a16="http://schemas.microsoft.com/office/drawing/2014/main" id="{3A8A3144-1C1E-4D22-DB42-4F6BFADDCB20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01E44F47-B51A-4EDD-C809-78D5D2AD491A}"/>
              </a:ext>
            </a:extLst>
          </p:cNvPr>
          <p:cNvSpPr txBox="1"/>
          <p:nvPr/>
        </p:nvSpPr>
        <p:spPr>
          <a:xfrm>
            <a:off x="10618928" y="6488668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: 圆角 11">
            <a:extLst>
              <a:ext uri="{FF2B5EF4-FFF2-40B4-BE49-F238E27FC236}">
                <a16:creationId xmlns:a16="http://schemas.microsoft.com/office/drawing/2014/main" id="{E9EC3A3C-C46D-B332-3410-89D54340C01A}"/>
              </a:ext>
            </a:extLst>
          </p:cNvPr>
          <p:cNvSpPr/>
          <p:nvPr/>
        </p:nvSpPr>
        <p:spPr>
          <a:xfrm>
            <a:off x="904566" y="1042109"/>
            <a:ext cx="4628677" cy="2785460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A6E9A35-7AD9-819D-19D0-2A49C5AD0583}"/>
                  </a:ext>
                </a:extLst>
              </p:cNvPr>
              <p:cNvSpPr txBox="1"/>
              <p:nvPr/>
            </p:nvSpPr>
            <p:spPr>
              <a:xfrm>
                <a:off x="752113" y="1356347"/>
                <a:ext cx="4768770" cy="230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Commitment: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𝑑𝑒𝑐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IBE 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Enc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mpk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MAC: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Ciphertext: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A6E9A35-7AD9-819D-19D0-2A49C5AD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13" y="1356347"/>
                <a:ext cx="4768770" cy="2302746"/>
              </a:xfrm>
              <a:prstGeom prst="rect">
                <a:avLst/>
              </a:prstGeom>
              <a:blipFill>
                <a:blip r:embed="rId5"/>
                <a:stretch>
                  <a:fillRect l="-1064" b="-3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32D7F17-2D9C-153B-7CDA-F689D663A640}"/>
                  </a:ext>
                </a:extLst>
              </p:cNvPr>
              <p:cNvSpPr txBox="1"/>
              <p:nvPr/>
            </p:nvSpPr>
            <p:spPr>
              <a:xfrm>
                <a:off x="739753" y="1060037"/>
                <a:ext cx="19677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32D7F17-2D9C-153B-7CDA-F689D663A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53" y="1060037"/>
                <a:ext cx="1967718" cy="523220"/>
              </a:xfrm>
              <a:prstGeom prst="rect">
                <a:avLst/>
              </a:prstGeom>
              <a:blipFill>
                <a:blip r:embed="rId6"/>
                <a:stretch>
                  <a:fillRect l="-6410" t="-11905" r="-3846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: 圆角 11">
            <a:extLst>
              <a:ext uri="{FF2B5EF4-FFF2-40B4-BE49-F238E27FC236}">
                <a16:creationId xmlns:a16="http://schemas.microsoft.com/office/drawing/2014/main" id="{556ABF9C-1782-EFEE-09FD-EA57105CDF0D}"/>
              </a:ext>
            </a:extLst>
          </p:cNvPr>
          <p:cNvSpPr/>
          <p:nvPr/>
        </p:nvSpPr>
        <p:spPr>
          <a:xfrm>
            <a:off x="5981867" y="1106357"/>
            <a:ext cx="5164554" cy="2127760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6E5D20A-E7A2-4573-3FE1-238CE422A623}"/>
                  </a:ext>
                </a:extLst>
              </p:cNvPr>
              <p:cNvSpPr txBox="1"/>
              <p:nvPr/>
            </p:nvSpPr>
            <p:spPr>
              <a:xfrm>
                <a:off x="5631680" y="1557567"/>
                <a:ext cx="5352695" cy="167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𝑐𝑜𝑚</m:t>
                        </m:r>
                      </m:sub>
                    </m:sSub>
                    <m:r>
                      <a:rPr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l-GR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KDer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msk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𝑐𝑜𝑚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𝑐𝑜𝑚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Open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Vry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otherwise.</a:t>
                </a: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6E5D20A-E7A2-4573-3FE1-238CE422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80" y="1557567"/>
                <a:ext cx="5352695" cy="1676485"/>
              </a:xfrm>
              <a:prstGeom prst="rect">
                <a:avLst/>
              </a:prstGeom>
              <a:blipFill>
                <a:blip r:embed="rId7"/>
                <a:stretch>
                  <a:fillRect l="-948" b="-4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BCD4EF-292D-F25E-127E-BF62D901163E}"/>
                  </a:ext>
                </a:extLst>
              </p:cNvPr>
              <p:cNvSpPr txBox="1"/>
              <p:nvPr/>
            </p:nvSpPr>
            <p:spPr>
              <a:xfrm>
                <a:off x="5631680" y="1034347"/>
                <a:ext cx="18987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sk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𝑐𝑡</m:t>
                    </m:r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09BCD4EF-292D-F25E-127E-BF62D9011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80" y="1034347"/>
                <a:ext cx="1898790" cy="523220"/>
              </a:xfrm>
              <a:prstGeom prst="rect">
                <a:avLst/>
              </a:prstGeom>
              <a:blipFill>
                <a:blip r:embed="rId8"/>
                <a:stretch>
                  <a:fillRect l="-6667" t="-11905" r="-466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: 圆角 11">
            <a:extLst>
              <a:ext uri="{FF2B5EF4-FFF2-40B4-BE49-F238E27FC236}">
                <a16:creationId xmlns:a16="http://schemas.microsoft.com/office/drawing/2014/main" id="{C118140B-BD16-CF55-B676-DA927B0D9E1C}"/>
              </a:ext>
            </a:extLst>
          </p:cNvPr>
          <p:cNvSpPr/>
          <p:nvPr/>
        </p:nvSpPr>
        <p:spPr>
          <a:xfrm>
            <a:off x="180751" y="4226465"/>
            <a:ext cx="5340132" cy="1827094"/>
          </a:xfrm>
          <a:prstGeom prst="roundRect">
            <a:avLst>
              <a:gd name="adj" fmla="val 11298"/>
            </a:avLst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DB94484-B3E6-DEB7-DA4A-354AF7345650}"/>
                  </a:ext>
                </a:extLst>
              </p:cNvPr>
              <p:cNvSpPr txBox="1"/>
              <p:nvPr/>
            </p:nvSpPr>
            <p:spPr>
              <a:xfrm>
                <a:off x="752114" y="4594723"/>
                <a:ext cx="4768770" cy="1156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Fake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mpk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mpk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DB94484-B3E6-DEB7-DA4A-354AF7345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14" y="4594723"/>
                <a:ext cx="4768770" cy="1156920"/>
              </a:xfrm>
              <a:prstGeom prst="rect">
                <a:avLst/>
              </a:prstGeom>
              <a:blipFill>
                <a:blip r:embed="rId9"/>
                <a:stretch>
                  <a:fillRect l="-1064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5219A2E-C588-56AB-6E93-5C0D3663879A}"/>
                  </a:ext>
                </a:extLst>
              </p:cNvPr>
              <p:cNvSpPr txBox="1"/>
              <p:nvPr/>
            </p:nvSpPr>
            <p:spPr>
              <a:xfrm>
                <a:off x="752113" y="4057989"/>
                <a:ext cx="37497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Fake</a:t>
                </a:r>
                <a:r>
                  <a: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zh-CN" alt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800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5219A2E-C588-56AB-6E93-5C0D3663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13" y="4057989"/>
                <a:ext cx="3749744" cy="523220"/>
              </a:xfrm>
              <a:prstGeom prst="rect">
                <a:avLst/>
              </a:prstGeom>
              <a:blipFill>
                <a:blip r:embed="rId10"/>
                <a:stretch>
                  <a:fillRect l="-3716" t="-11905" r="-202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2FA6BD5-3C93-A6B7-0453-A8CBF36DC74E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" name="矩形: 圆角 7">
            <a:extLst>
              <a:ext uri="{FF2B5EF4-FFF2-40B4-BE49-F238E27FC236}">
                <a16:creationId xmlns:a16="http://schemas.microsoft.com/office/drawing/2014/main" id="{65C84424-0C0D-C900-D441-96FFDE6A0A22}"/>
              </a:ext>
            </a:extLst>
          </p:cNvPr>
          <p:cNvSpPr/>
          <p:nvPr/>
        </p:nvSpPr>
        <p:spPr>
          <a:xfrm>
            <a:off x="5631680" y="4210209"/>
            <a:ext cx="5903649" cy="1827094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Thm.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Given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the security of MAC, commitment scheme, IBE, the proposed PKE is IK-CCA and dual-deniable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20221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723DD-5487-631F-73B2-1EABE49F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61537E9D-63AD-71F8-9789-B080B3B57257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99287909-F971-5483-7E33-34203F78F7A0}"/>
              </a:ext>
            </a:extLst>
          </p:cNvPr>
          <p:cNvSpPr/>
          <p:nvPr/>
        </p:nvSpPr>
        <p:spPr>
          <a:xfrm>
            <a:off x="904567" y="6978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C80CE0FA-926D-2BF5-00A2-88CC8871E2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FBAB0E8C-B3AE-CEC8-CF17-49CE8F59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Future Work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grpSp>
        <p:nvGrpSpPr>
          <p:cNvPr id="18" name="组合 3074">
            <a:extLst>
              <a:ext uri="{FF2B5EF4-FFF2-40B4-BE49-F238E27FC236}">
                <a16:creationId xmlns:a16="http://schemas.microsoft.com/office/drawing/2014/main" id="{D4FC457F-ECC0-83A2-9E9E-8FC1FF349544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9" name="矩形 2">
              <a:extLst>
                <a:ext uri="{FF2B5EF4-FFF2-40B4-BE49-F238E27FC236}">
                  <a16:creationId xmlns:a16="http://schemas.microsoft.com/office/drawing/2014/main" id="{F25F11D1-9A51-F386-173C-69E5E691CBED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3ACB8348-5BA9-4638-B0C5-40CB28B9EEDD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4">
              <a:extLst>
                <a:ext uri="{FF2B5EF4-FFF2-40B4-BE49-F238E27FC236}">
                  <a16:creationId xmlns:a16="http://schemas.microsoft.com/office/drawing/2014/main" id="{EDC2B6A5-8F23-3D2A-D3E2-43C021404EE4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7F2C513C-F41B-27D3-B068-A8D99EF7B31A}"/>
              </a:ext>
            </a:extLst>
          </p:cNvPr>
          <p:cNvSpPr txBox="1"/>
          <p:nvPr/>
        </p:nvSpPr>
        <p:spPr>
          <a:xfrm>
            <a:off x="10610443" y="6488668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0DDC9D8-008C-2A99-9E2A-C7430586E9A5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3A0A35-2843-F2B7-0599-DC65AFF2B044}"/>
                  </a:ext>
                </a:extLst>
              </p:cNvPr>
              <p:cNvSpPr txBox="1"/>
              <p:nvPr/>
            </p:nvSpPr>
            <p:spPr>
              <a:xfrm>
                <a:off x="988461" y="3148618"/>
                <a:ext cx="10215078" cy="461665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p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Plan-ahead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wDDPKE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sender-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anamorhphic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PKE, and vice versa?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3A0A35-2843-F2B7-0599-DC65AFF2B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61" y="3148618"/>
                <a:ext cx="10215078" cy="461665"/>
              </a:xfrm>
              <a:prstGeom prst="rect">
                <a:avLst/>
              </a:prstGeom>
              <a:blipFill>
                <a:blip r:embed="rId5"/>
                <a:stretch>
                  <a:fillRect l="-744" t="-13514" b="-29730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直接连接符 19">
            <a:extLst>
              <a:ext uri="{FF2B5EF4-FFF2-40B4-BE49-F238E27FC236}">
                <a16:creationId xmlns:a16="http://schemas.microsoft.com/office/drawing/2014/main" id="{63C8341C-F96F-69A3-4AA3-7C9EDD341972}"/>
              </a:ext>
            </a:extLst>
          </p:cNvPr>
          <p:cNvSpPr/>
          <p:nvPr/>
        </p:nvSpPr>
        <p:spPr>
          <a:xfrm>
            <a:off x="988468" y="2997025"/>
            <a:ext cx="2451418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矩形 24">
            <a:extLst>
              <a:ext uri="{FF2B5EF4-FFF2-40B4-BE49-F238E27FC236}">
                <a16:creationId xmlns:a16="http://schemas.microsoft.com/office/drawing/2014/main" id="{6B89B205-5C99-CC82-624A-D32AF96B0E40}"/>
              </a:ext>
            </a:extLst>
          </p:cNvPr>
          <p:cNvSpPr/>
          <p:nvPr/>
        </p:nvSpPr>
        <p:spPr>
          <a:xfrm>
            <a:off x="944804" y="2475847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4F80FA31-7771-4F3A-1307-56F5EA8C03E1}"/>
              </a:ext>
            </a:extLst>
          </p:cNvPr>
          <p:cNvSpPr/>
          <p:nvPr/>
        </p:nvSpPr>
        <p:spPr>
          <a:xfrm>
            <a:off x="944804" y="2443266"/>
            <a:ext cx="54552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黑体" panose="02010609060101010101" pitchFamily="49" charset="-122"/>
              </a:rPr>
              <a:t>More relations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8" name="直接连接符 19">
            <a:extLst>
              <a:ext uri="{FF2B5EF4-FFF2-40B4-BE49-F238E27FC236}">
                <a16:creationId xmlns:a16="http://schemas.microsoft.com/office/drawing/2014/main" id="{15C689FB-56D0-7C27-D218-9AE54B7F2A5F}"/>
              </a:ext>
            </a:extLst>
          </p:cNvPr>
          <p:cNvSpPr/>
          <p:nvPr/>
        </p:nvSpPr>
        <p:spPr>
          <a:xfrm flipV="1">
            <a:off x="1021801" y="4535949"/>
            <a:ext cx="3223628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矩形 24">
            <a:extLst>
              <a:ext uri="{FF2B5EF4-FFF2-40B4-BE49-F238E27FC236}">
                <a16:creationId xmlns:a16="http://schemas.microsoft.com/office/drawing/2014/main" id="{94FB6F90-8821-7BDE-920B-5240DBAC828A}"/>
              </a:ext>
            </a:extLst>
          </p:cNvPr>
          <p:cNvSpPr/>
          <p:nvPr/>
        </p:nvSpPr>
        <p:spPr>
          <a:xfrm>
            <a:off x="978137" y="4028014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30">
            <a:extLst>
              <a:ext uri="{FF2B5EF4-FFF2-40B4-BE49-F238E27FC236}">
                <a16:creationId xmlns:a16="http://schemas.microsoft.com/office/drawing/2014/main" id="{C9F4D0F4-2E84-B6BA-504F-949FB5524BC4}"/>
              </a:ext>
            </a:extLst>
          </p:cNvPr>
          <p:cNvSpPr/>
          <p:nvPr/>
        </p:nvSpPr>
        <p:spPr>
          <a:xfrm>
            <a:off x="978137" y="3947597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More constructions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DE05CD4-44F9-1E35-28EE-DB7CD75F31CA}"/>
                  </a:ext>
                </a:extLst>
              </p:cNvPr>
              <p:cNvSpPr txBox="1"/>
              <p:nvPr/>
            </p:nvSpPr>
            <p:spPr>
              <a:xfrm>
                <a:off x="978137" y="4714504"/>
                <a:ext cx="10534451" cy="1687963"/>
              </a:xfrm>
              <a:prstGeom prst="rect">
                <a:avLst/>
              </a:prstGeom>
              <a:noFill/>
              <a:ln w="2222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Practical constructions of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wDDPKE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wDD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key-message non-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commiting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PKE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KMNCE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anonymous SOA-PKE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p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(and efficient) constructions of KDPKE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DE05CD4-44F9-1E35-28EE-DB7CD75F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37" y="4714504"/>
                <a:ext cx="10534451" cy="1687963"/>
              </a:xfrm>
              <a:prstGeom prst="rect">
                <a:avLst/>
              </a:prstGeom>
              <a:blipFill>
                <a:blip r:embed="rId6"/>
                <a:stretch>
                  <a:fillRect l="-722" r="-722" b="-7463"/>
                </a:stretch>
              </a:blipFill>
              <a:ln w="222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A1F5EA98-DC54-B332-8888-CA2F5DE434C5}"/>
              </a:ext>
            </a:extLst>
          </p:cNvPr>
          <p:cNvSpPr txBox="1"/>
          <p:nvPr/>
        </p:nvSpPr>
        <p:spPr>
          <a:xfrm>
            <a:off x="988461" y="1567087"/>
            <a:ext cx="10279305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encryption,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re-encryption,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matchmaking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encryption,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zh-CN" altLang="en-US" sz="2400" dirty="0"/>
          </a:p>
        </p:txBody>
      </p:sp>
      <p:sp>
        <p:nvSpPr>
          <p:cNvPr id="11" name="直接连接符 19">
            <a:extLst>
              <a:ext uri="{FF2B5EF4-FFF2-40B4-BE49-F238E27FC236}">
                <a16:creationId xmlns:a16="http://schemas.microsoft.com/office/drawing/2014/main" id="{EBD8E950-0D06-F5CC-7155-3A7E5387EF00}"/>
              </a:ext>
            </a:extLst>
          </p:cNvPr>
          <p:cNvSpPr/>
          <p:nvPr/>
        </p:nvSpPr>
        <p:spPr>
          <a:xfrm flipV="1">
            <a:off x="988468" y="1415494"/>
            <a:ext cx="2645870" cy="1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矩形 24">
            <a:extLst>
              <a:ext uri="{FF2B5EF4-FFF2-40B4-BE49-F238E27FC236}">
                <a16:creationId xmlns:a16="http://schemas.microsoft.com/office/drawing/2014/main" id="{E2F05E02-6C11-FBBE-A9F6-1A94D0930749}"/>
              </a:ext>
            </a:extLst>
          </p:cNvPr>
          <p:cNvSpPr/>
          <p:nvPr/>
        </p:nvSpPr>
        <p:spPr>
          <a:xfrm>
            <a:off x="944804" y="894316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E9D8B0F8-9681-B170-01FB-D54EF38AC8DC}"/>
              </a:ext>
            </a:extLst>
          </p:cNvPr>
          <p:cNvSpPr/>
          <p:nvPr/>
        </p:nvSpPr>
        <p:spPr>
          <a:xfrm>
            <a:off x="944804" y="861735"/>
            <a:ext cx="54552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黑体" panose="02010609060101010101" pitchFamily="49" charset="-122"/>
              </a:rPr>
              <a:t>More primitives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  <a:sym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324065"/>
      </p:ext>
    </p:extLst>
  </p:cSld>
  <p:clrMapOvr>
    <a:masterClrMapping/>
  </p:clrMapOvr>
  <p:transition advTm="3834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/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/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/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/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978140" y="56890"/>
            <a:ext cx="9621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Message-Deniable Encryption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[Canetti et al. in CRYPTO ’97]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grpSp>
        <p:nvGrpSpPr>
          <p:cNvPr id="18" name="组合 3074">
            <a:extLst>
              <a:ext uri="{FF2B5EF4-FFF2-40B4-BE49-F238E27FC236}">
                <a16:creationId xmlns:a16="http://schemas.microsoft.com/office/drawing/2014/main" id="{D0979147-7C5F-D545-BA0C-8BD24EA11E33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9" name="矩形 2">
              <a:extLst>
                <a:ext uri="{FF2B5EF4-FFF2-40B4-BE49-F238E27FC236}">
                  <a16:creationId xmlns:a16="http://schemas.microsoft.com/office/drawing/2014/main" id="{D0433CC0-ED5D-9747-BA20-5E86D72EB850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BBA942CE-E0BF-284D-861D-57F210DD70CB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4">
              <a:extLst>
                <a:ext uri="{FF2B5EF4-FFF2-40B4-BE49-F238E27FC236}">
                  <a16:creationId xmlns:a16="http://schemas.microsoft.com/office/drawing/2014/main" id="{891CA3BB-2427-8E45-B1E5-0332B7BE763B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EF910A34-38FD-4347-9DA4-53E6E9B8B275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0382641-007C-6B46-ACF1-634C578F9CFC}"/>
              </a:ext>
            </a:extLst>
          </p:cNvPr>
          <p:cNvSpPr txBox="1"/>
          <p:nvPr/>
        </p:nvSpPr>
        <p:spPr>
          <a:xfrm>
            <a:off x="904565" y="6522013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6EC4E062-F0E1-254E-AA84-70C89D20150C}"/>
              </a:ext>
            </a:extLst>
          </p:cNvPr>
          <p:cNvSpPr/>
          <p:nvPr/>
        </p:nvSpPr>
        <p:spPr>
          <a:xfrm>
            <a:off x="2008909" y="1277443"/>
            <a:ext cx="1297364" cy="672977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sender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cxnSp>
        <p:nvCxnSpPr>
          <p:cNvPr id="37" name="直接箭头连接符 3">
            <a:extLst>
              <a:ext uri="{FF2B5EF4-FFF2-40B4-BE49-F238E27FC236}">
                <a16:creationId xmlns:a16="http://schemas.microsoft.com/office/drawing/2014/main" id="{652BCDA9-DB07-B148-AF64-9C3955F9E0BB}"/>
              </a:ext>
            </a:extLst>
          </p:cNvPr>
          <p:cNvCxnSpPr/>
          <p:nvPr/>
        </p:nvCxnSpPr>
        <p:spPr>
          <a:xfrm>
            <a:off x="3306273" y="1733059"/>
            <a:ext cx="4385640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0342083C-A59C-A345-9031-E4ECEA021906}"/>
              </a:ext>
            </a:extLst>
          </p:cNvPr>
          <p:cNvSpPr/>
          <p:nvPr/>
        </p:nvSpPr>
        <p:spPr>
          <a:xfrm>
            <a:off x="7836672" y="1277443"/>
            <a:ext cx="1414696" cy="775078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receiver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41" name="爆炸形 2 40">
            <a:extLst>
              <a:ext uri="{FF2B5EF4-FFF2-40B4-BE49-F238E27FC236}">
                <a16:creationId xmlns:a16="http://schemas.microsoft.com/office/drawing/2014/main" id="{101D6E66-CB56-5F4B-9CE4-7ACFAEA8C0CA}"/>
              </a:ext>
            </a:extLst>
          </p:cNvPr>
          <p:cNvSpPr/>
          <p:nvPr/>
        </p:nvSpPr>
        <p:spPr>
          <a:xfrm>
            <a:off x="4376635" y="2006741"/>
            <a:ext cx="2869292" cy="939799"/>
          </a:xfrm>
          <a:prstGeom prst="irregularSeal2">
            <a:avLst/>
          </a:prstGeom>
          <a:gradFill rotWithShape="1">
            <a:gsLst>
              <a:gs pos="0">
                <a:srgbClr val="000000">
                  <a:lumMod val="110000"/>
                  <a:satMod val="105000"/>
                  <a:tint val="67000"/>
                </a:srgbClr>
              </a:gs>
              <a:gs pos="50000">
                <a:srgbClr val="000000">
                  <a:lumMod val="105000"/>
                  <a:satMod val="103000"/>
                  <a:tint val="73000"/>
                </a:srgbClr>
              </a:gs>
              <a:gs pos="100000">
                <a:srgbClr val="000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coercer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cxnSp>
        <p:nvCxnSpPr>
          <p:cNvPr id="42" name="直接箭头连接符 33">
            <a:extLst>
              <a:ext uri="{FF2B5EF4-FFF2-40B4-BE49-F238E27FC236}">
                <a16:creationId xmlns:a16="http://schemas.microsoft.com/office/drawing/2014/main" id="{AC99958B-4E47-7A42-9EBB-68AB6745C180}"/>
              </a:ext>
            </a:extLst>
          </p:cNvPr>
          <p:cNvCxnSpPr>
            <a:cxnSpLocks/>
          </p:cNvCxnSpPr>
          <p:nvPr/>
        </p:nvCxnSpPr>
        <p:spPr>
          <a:xfrm>
            <a:off x="3306273" y="1915156"/>
            <a:ext cx="1338441" cy="431872"/>
          </a:xfrm>
          <a:prstGeom prst="straightConnector1">
            <a:avLst/>
          </a:prstGeom>
          <a:noFill/>
          <a:ln w="63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11F7E76-EE39-5847-AD87-3D1604403E71}"/>
                  </a:ext>
                </a:extLst>
              </p:cNvPr>
              <p:cNvSpPr/>
              <p:nvPr/>
            </p:nvSpPr>
            <p:spPr>
              <a:xfrm rot="1061928">
                <a:off x="3812468" y="1799027"/>
                <a:ext cx="6665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11F7E76-EE39-5847-AD87-3D1604403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61928">
                <a:off x="3812468" y="1799027"/>
                <a:ext cx="66656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流程图: 多文档 8">
                <a:extLst>
                  <a:ext uri="{FF2B5EF4-FFF2-40B4-BE49-F238E27FC236}">
                    <a16:creationId xmlns:a16="http://schemas.microsoft.com/office/drawing/2014/main" id="{0A711391-F08B-2841-AB68-B1904546BFEC}"/>
                  </a:ext>
                </a:extLst>
              </p:cNvPr>
              <p:cNvSpPr/>
              <p:nvPr/>
            </p:nvSpPr>
            <p:spPr>
              <a:xfrm>
                <a:off x="4395133" y="840978"/>
                <a:ext cx="2127613" cy="780033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流程图: 多文档 8">
                <a:extLst>
                  <a:ext uri="{FF2B5EF4-FFF2-40B4-BE49-F238E27FC236}">
                    <a16:creationId xmlns:a16="http://schemas.microsoft.com/office/drawing/2014/main" id="{0A711391-F08B-2841-AB68-B1904546B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133" y="840978"/>
                <a:ext cx="2127613" cy="780033"/>
              </a:xfrm>
              <a:prstGeom prst="flowChartMultidocument">
                <a:avLst/>
              </a:prstGeom>
              <a:blipFill>
                <a:blip r:embed="rId6"/>
                <a:stretch>
                  <a:fillRect l="-1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05A0AD07-879F-3040-B062-26AB2223BD7C}"/>
              </a:ext>
            </a:extLst>
          </p:cNvPr>
          <p:cNvCxnSpPr>
            <a:cxnSpLocks/>
          </p:cNvCxnSpPr>
          <p:nvPr/>
        </p:nvCxnSpPr>
        <p:spPr>
          <a:xfrm flipV="1">
            <a:off x="5388776" y="1733060"/>
            <a:ext cx="0" cy="527881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6D1D207E-9D8F-6A4B-9975-B883B7C7551D}"/>
              </a:ext>
            </a:extLst>
          </p:cNvPr>
          <p:cNvCxnSpPr>
            <a:cxnSpLocks/>
          </p:cNvCxnSpPr>
          <p:nvPr/>
        </p:nvCxnSpPr>
        <p:spPr>
          <a:xfrm flipH="1" flipV="1">
            <a:off x="2922666" y="1950421"/>
            <a:ext cx="1662425" cy="554654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内容占位符 8">
            <a:extLst>
              <a:ext uri="{FF2B5EF4-FFF2-40B4-BE49-F238E27FC236}">
                <a16:creationId xmlns:a16="http://schemas.microsoft.com/office/drawing/2014/main" id="{2CBF6D03-4B52-5448-9BAE-9779237B5A92}"/>
              </a:ext>
            </a:extLst>
          </p:cNvPr>
          <p:cNvSpPr txBox="1">
            <a:spLocks/>
          </p:cNvSpPr>
          <p:nvPr/>
        </p:nvSpPr>
        <p:spPr>
          <a:xfrm>
            <a:off x="479375" y="3106868"/>
            <a:ext cx="6323205" cy="59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data under coercion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内容占位符 8">
            <a:extLst>
              <a:ext uri="{FF2B5EF4-FFF2-40B4-BE49-F238E27FC236}">
                <a16:creationId xmlns:a16="http://schemas.microsoft.com/office/drawing/2014/main" id="{F2F2B899-24A9-194C-8850-7954C881F78D}"/>
              </a:ext>
            </a:extLst>
          </p:cNvPr>
          <p:cNvSpPr txBox="1">
            <a:spLocks/>
          </p:cNvSpPr>
          <p:nvPr/>
        </p:nvSpPr>
        <p:spPr>
          <a:xfrm>
            <a:off x="1084939" y="3822742"/>
            <a:ext cx="6905292" cy="59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 fake but convincing randomness </a:t>
            </a:r>
            <a:endParaRPr lang="zh-CN" altLang="en-US" sz="2800" b="1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4B09B8B-0596-4D4B-85B1-2F114BD4A992}"/>
                  </a:ext>
                </a:extLst>
              </p:cNvPr>
              <p:cNvSpPr txBox="1"/>
              <p:nvPr/>
            </p:nvSpPr>
            <p:spPr>
              <a:xfrm>
                <a:off x="-923661" y="4662393"/>
                <a:ext cx="65670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𝐅𝐚𝐤𝐞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4B09B8B-0596-4D4B-85B1-2F114BD4A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661" y="4662393"/>
                <a:ext cx="6567054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30D2CA8E-2280-D547-BAD7-1F6793B9FA33}"/>
              </a:ext>
            </a:extLst>
          </p:cNvPr>
          <p:cNvSpPr txBox="1"/>
          <p:nvPr/>
        </p:nvSpPr>
        <p:spPr>
          <a:xfrm>
            <a:off x="2287946" y="5544707"/>
            <a:ext cx="6567054" cy="579967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Deniable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coercion-resistant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A41128-1A78-A543-8923-CEADDF2142AA}"/>
              </a:ext>
            </a:extLst>
          </p:cNvPr>
          <p:cNvSpPr txBox="1"/>
          <p:nvPr/>
        </p:nvSpPr>
        <p:spPr>
          <a:xfrm>
            <a:off x="5904505" y="1181444"/>
            <a:ext cx="273529" cy="30777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17FD2FF5-2269-0941-99DE-32FFE67E43EB}"/>
                  </a:ext>
                </a:extLst>
              </p:cNvPr>
              <p:cNvSpPr/>
              <p:nvPr/>
            </p:nvSpPr>
            <p:spPr>
              <a:xfrm>
                <a:off x="3886200" y="4553244"/>
                <a:ext cx="7981159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  <m: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pk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pk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17FD2FF5-2269-0941-99DE-32FFE67E4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53244"/>
                <a:ext cx="7981159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椭圆 39">
            <a:extLst>
              <a:ext uri="{FF2B5EF4-FFF2-40B4-BE49-F238E27FC236}">
                <a16:creationId xmlns:a16="http://schemas.microsoft.com/office/drawing/2014/main" id="{8C6CD611-680E-3747-A7F1-96A9010DF042}"/>
              </a:ext>
            </a:extLst>
          </p:cNvPr>
          <p:cNvSpPr/>
          <p:nvPr/>
        </p:nvSpPr>
        <p:spPr>
          <a:xfrm>
            <a:off x="4190059" y="2170940"/>
            <a:ext cx="2762827" cy="8379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eavesdropper </a:t>
            </a:r>
          </a:p>
        </p:txBody>
      </p:sp>
      <p:cxnSp>
        <p:nvCxnSpPr>
          <p:cNvPr id="45" name="直线箭头连接符 4">
            <a:extLst>
              <a:ext uri="{FF2B5EF4-FFF2-40B4-BE49-F238E27FC236}">
                <a16:creationId xmlns:a16="http://schemas.microsoft.com/office/drawing/2014/main" id="{C7387942-46B1-B344-9E92-C29060776E1B}"/>
              </a:ext>
            </a:extLst>
          </p:cNvPr>
          <p:cNvCxnSpPr>
            <a:cxnSpLocks/>
          </p:cNvCxnSpPr>
          <p:nvPr/>
        </p:nvCxnSpPr>
        <p:spPr>
          <a:xfrm flipH="1" flipV="1">
            <a:off x="4318239" y="1760755"/>
            <a:ext cx="507034" cy="427921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E6B7768A-D0F7-484D-93B1-0D1F14517DA0}"/>
              </a:ext>
            </a:extLst>
          </p:cNvPr>
          <p:cNvCxnSpPr>
            <a:cxnSpLocks/>
          </p:cNvCxnSpPr>
          <p:nvPr/>
        </p:nvCxnSpPr>
        <p:spPr>
          <a:xfrm flipH="1" flipV="1">
            <a:off x="4796536" y="1758176"/>
            <a:ext cx="239149" cy="430500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8">
            <a:extLst>
              <a:ext uri="{FF2B5EF4-FFF2-40B4-BE49-F238E27FC236}">
                <a16:creationId xmlns:a16="http://schemas.microsoft.com/office/drawing/2014/main" id="{C4F6ADB1-BFE2-DA48-B41A-4477EB1140E7}"/>
              </a:ext>
            </a:extLst>
          </p:cNvPr>
          <p:cNvCxnSpPr>
            <a:cxnSpLocks/>
          </p:cNvCxnSpPr>
          <p:nvPr/>
        </p:nvCxnSpPr>
        <p:spPr>
          <a:xfrm flipV="1">
            <a:off x="5194812" y="1730480"/>
            <a:ext cx="0" cy="387757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9">
            <a:extLst>
              <a:ext uri="{FF2B5EF4-FFF2-40B4-BE49-F238E27FC236}">
                <a16:creationId xmlns:a16="http://schemas.microsoft.com/office/drawing/2014/main" id="{E8B2D4CB-3BD1-8340-9DB8-D11203177EE8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5571473" y="1766850"/>
            <a:ext cx="71920" cy="404090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箭头连接符 50">
            <a:extLst>
              <a:ext uri="{FF2B5EF4-FFF2-40B4-BE49-F238E27FC236}">
                <a16:creationId xmlns:a16="http://schemas.microsoft.com/office/drawing/2014/main" id="{AB386409-624A-DF49-A3EB-9A822B9D0A6F}"/>
              </a:ext>
            </a:extLst>
          </p:cNvPr>
          <p:cNvCxnSpPr>
            <a:cxnSpLocks/>
          </p:cNvCxnSpPr>
          <p:nvPr/>
        </p:nvCxnSpPr>
        <p:spPr>
          <a:xfrm flipV="1">
            <a:off x="5780635" y="1758176"/>
            <a:ext cx="315365" cy="360061"/>
          </a:xfrm>
          <a:prstGeom prst="straightConnector1">
            <a:avLst/>
          </a:prstGeom>
          <a:ln w="1270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内容占位符 8">
            <a:extLst>
              <a:ext uri="{FF2B5EF4-FFF2-40B4-BE49-F238E27FC236}">
                <a16:creationId xmlns:a16="http://schemas.microsoft.com/office/drawing/2014/main" id="{F2E5D5E6-ED8D-F04E-BD65-26D5372F4DCF}"/>
              </a:ext>
            </a:extLst>
          </p:cNvPr>
          <p:cNvSpPr txBox="1">
            <a:spLocks/>
          </p:cNvSpPr>
          <p:nvPr/>
        </p:nvSpPr>
        <p:spPr>
          <a:xfrm>
            <a:off x="75096" y="3016180"/>
            <a:ext cx="6323205" cy="59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800" b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IND-CPA</a:t>
            </a:r>
            <a:endParaRPr lang="zh-CN" altLang="en-US" sz="2800" b="1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992304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25" grpId="0"/>
      <p:bldP spid="27" grpId="0"/>
      <p:bldP spid="29" grpId="0"/>
      <p:bldP spid="34" grpId="0" animBg="1"/>
      <p:bldP spid="31" grpId="0" animBg="1"/>
      <p:bldP spid="33" grpId="0"/>
      <p:bldP spid="40" grpId="1" animBg="1"/>
      <p:bldP spid="5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3074"/>
          <p:cNvGrpSpPr/>
          <p:nvPr/>
        </p:nvGrpSpPr>
        <p:grpSpPr>
          <a:xfrm>
            <a:off x="1946878" y="1053410"/>
            <a:ext cx="8203905" cy="1481140"/>
            <a:chOff x="-3" y="482183"/>
            <a:chExt cx="12192000" cy="964366"/>
          </a:xfr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grpSpPr>
        <p:sp>
          <p:nvSpPr>
            <p:cNvPr id="14349" name="矩形 2"/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rnd" cmpd="sng">
              <a:solidFill>
                <a:srgbClr val="01492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75" dirty="0">
                <a:solidFill>
                  <a:srgbClr val="FFFFFF"/>
                </a:solidFill>
                <a:latin typeface="宋体" panose="02010600030101010101" pitchFamily="2" charset="-122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4350" name="矩形 3"/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rnd" cmpd="sng">
              <a:solidFill>
                <a:srgbClr val="01492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975" dirty="0">
                <a:solidFill>
                  <a:srgbClr val="FFFFFF"/>
                </a:solidFill>
                <a:latin typeface="宋体" panose="02010600030101010101" pitchFamily="2" charset="-122"/>
                <a:ea typeface="宋体"/>
                <a:sym typeface="宋体" panose="02010600030101010101" pitchFamily="2" charset="-122"/>
              </a:endParaRPr>
            </a:p>
          </p:txBody>
        </p:sp>
      </p:grpSp>
      <p:sp>
        <p:nvSpPr>
          <p:cNvPr id="14348" name="文本框 2"/>
          <p:cNvSpPr txBox="1"/>
          <p:nvPr/>
        </p:nvSpPr>
        <p:spPr>
          <a:xfrm>
            <a:off x="2044693" y="1423695"/>
            <a:ext cx="8008274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>
              <a:buNone/>
            </a:pPr>
            <a:r>
              <a:rPr lang="en-US" altLang="zh-CN" sz="36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Thank you for attention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981E10-64C9-2547-9CAD-CCA1C9F2204A}"/>
              </a:ext>
            </a:extLst>
          </p:cNvPr>
          <p:cNvSpPr txBox="1"/>
          <p:nvPr/>
        </p:nvSpPr>
        <p:spPr>
          <a:xfrm>
            <a:off x="4975460" y="566746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 期 考 核 汇 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BFAA14-F5D5-48C1-8FDF-49F0CB18E3DA}"/>
              </a:ext>
            </a:extLst>
          </p:cNvPr>
          <p:cNvSpPr txBox="1"/>
          <p:nvPr/>
        </p:nvSpPr>
        <p:spPr>
          <a:xfrm>
            <a:off x="450047" y="3863691"/>
            <a:ext cx="1086655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005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 Whatever You Want: </a:t>
            </a:r>
          </a:p>
          <a:p>
            <a:pPr algn="ctr"/>
            <a:r>
              <a:rPr lang="en-US" altLang="zh-CN" sz="2200" b="1" dirty="0">
                <a:solidFill>
                  <a:srgbClr val="005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Dual-Deniable Public-Key Encryption</a:t>
            </a:r>
          </a:p>
          <a:p>
            <a:pPr algn="ctr"/>
            <a:endParaRPr lang="en-US" altLang="zh-CN" sz="2200" b="1" dirty="0">
              <a:solidFill>
                <a:srgbClr val="0058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200" b="1" dirty="0" err="1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Zhiyuan</a:t>
            </a:r>
            <a:r>
              <a:rPr lang="en-US" altLang="zh-CN" sz="2200" b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r>
              <a:rPr lang="en-US" altLang="zh-CN" sz="2000" baseline="300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22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Fangguo</a:t>
            </a:r>
            <a:r>
              <a:rPr lang="en-US" altLang="zh-CN" sz="22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2000" baseline="30000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algn="ctr"/>
            <a:endParaRPr lang="en-US" altLang="zh-CN" sz="2200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Yat-</a:t>
            </a:r>
            <a:r>
              <a:rPr lang="en-US" altLang="zh-CN" i="1" dirty="0" err="1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China</a:t>
            </a:r>
          </a:p>
          <a:p>
            <a:pPr marL="457200" indent="-457200" algn="ctr">
              <a:buAutoNum type="arabicPlain" startAt="2"/>
            </a:pPr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Guangdong Province Key Laboratory of Information Security Technology, China</a:t>
            </a:r>
          </a:p>
          <a:p>
            <a:pPr marL="457200" indent="-457200" algn="ctr">
              <a:buAutoNum type="arabicPlain" startAt="2"/>
            </a:pPr>
            <a:endParaRPr lang="en-US" altLang="zh-CN" i="1" dirty="0">
              <a:solidFill>
                <a:srgbClr val="0058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i="1" dirty="0">
                <a:solidFill>
                  <a:srgbClr val="005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anzhy@mail2.sysu.edu.cn</a:t>
            </a:r>
          </a:p>
        </p:txBody>
      </p:sp>
    </p:spTree>
    <p:extLst>
      <p:ext uri="{BB962C8B-B14F-4D97-AF65-F5344CB8AC3E}">
        <p14:creationId xmlns:p14="http://schemas.microsoft.com/office/powerpoint/2010/main" val="558780686"/>
      </p:ext>
    </p:extLst>
  </p:cSld>
  <p:clrMapOvr>
    <a:masterClrMapping/>
  </p:clrMapOvr>
  <p:transition advTm="910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/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/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/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/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Anonymity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vs.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Message-Deniability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F910A34-38FD-4347-9DA4-53E6E9B8B275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直接连接符 19">
            <a:extLst>
              <a:ext uri="{FF2B5EF4-FFF2-40B4-BE49-F238E27FC236}">
                <a16:creationId xmlns:a16="http://schemas.microsoft.com/office/drawing/2014/main" id="{76A1126C-A3EA-A148-A0A2-FDD686150C55}"/>
              </a:ext>
            </a:extLst>
          </p:cNvPr>
          <p:cNvSpPr/>
          <p:nvPr/>
        </p:nvSpPr>
        <p:spPr>
          <a:xfrm>
            <a:off x="1115434" y="1766607"/>
            <a:ext cx="3977676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0" name="矩形 24">
            <a:extLst>
              <a:ext uri="{FF2B5EF4-FFF2-40B4-BE49-F238E27FC236}">
                <a16:creationId xmlns:a16="http://schemas.microsoft.com/office/drawing/2014/main" id="{C9739922-0731-8B4D-AADB-42297F3CE4AA}"/>
              </a:ext>
            </a:extLst>
          </p:cNvPr>
          <p:cNvSpPr/>
          <p:nvPr/>
        </p:nvSpPr>
        <p:spPr>
          <a:xfrm>
            <a:off x="1071770" y="1245427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08F395-7E7D-7646-ACBD-94BDB6D75B56}"/>
              </a:ext>
            </a:extLst>
          </p:cNvPr>
          <p:cNvSpPr/>
          <p:nvPr/>
        </p:nvSpPr>
        <p:spPr>
          <a:xfrm>
            <a:off x="1071770" y="1165010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Key-privacy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Anonymity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1221967-13BC-9D42-A599-362A32B7AC78}"/>
                  </a:ext>
                </a:extLst>
              </p:cNvPr>
              <p:cNvSpPr txBox="1"/>
              <p:nvPr/>
            </p:nvSpPr>
            <p:spPr>
              <a:xfrm>
                <a:off x="1366409" y="1866856"/>
                <a:ext cx="5566652" cy="1818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pp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unlinkable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pp</m:t>
                    </m:r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pp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kumimoji="1" lang="en-US" altLang="zh-CN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zh-CN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i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pp</m:t>
                        </m:r>
                      </m:sub>
                    </m:sSub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kumimoji="1"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1221967-13BC-9D42-A599-362A32B7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09" y="1866856"/>
                <a:ext cx="5566652" cy="1818768"/>
              </a:xfrm>
              <a:prstGeom prst="rect">
                <a:avLst/>
              </a:prstGeom>
              <a:blipFill>
                <a:blip r:embed="rId5"/>
                <a:stretch>
                  <a:fillRect l="-1367" b="-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直接连接符 19">
            <a:extLst>
              <a:ext uri="{FF2B5EF4-FFF2-40B4-BE49-F238E27FC236}">
                <a16:creationId xmlns:a16="http://schemas.microsoft.com/office/drawing/2014/main" id="{E99DC95B-A5DC-8745-B997-2471EF52BD77}"/>
              </a:ext>
            </a:extLst>
          </p:cNvPr>
          <p:cNvSpPr/>
          <p:nvPr/>
        </p:nvSpPr>
        <p:spPr>
          <a:xfrm flipV="1">
            <a:off x="1104626" y="4389736"/>
            <a:ext cx="5158522" cy="2206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5" name="矩形 24">
            <a:extLst>
              <a:ext uri="{FF2B5EF4-FFF2-40B4-BE49-F238E27FC236}">
                <a16:creationId xmlns:a16="http://schemas.microsoft.com/office/drawing/2014/main" id="{1B15B4A3-40CD-2E48-BEEA-3715ED220720}"/>
              </a:ext>
            </a:extLst>
          </p:cNvPr>
          <p:cNvSpPr/>
          <p:nvPr/>
        </p:nvSpPr>
        <p:spPr>
          <a:xfrm>
            <a:off x="1060962" y="3890615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TextBox 30">
            <a:extLst>
              <a:ext uri="{FF2B5EF4-FFF2-40B4-BE49-F238E27FC236}">
                <a16:creationId xmlns:a16="http://schemas.microsoft.com/office/drawing/2014/main" id="{08E54092-F384-3347-8AA7-4630381BA0AE}"/>
              </a:ext>
            </a:extLst>
          </p:cNvPr>
          <p:cNvSpPr/>
          <p:nvPr/>
        </p:nvSpPr>
        <p:spPr>
          <a:xfrm>
            <a:off x="1060962" y="3810198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Coercer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against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anonymous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PKE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95F5561-6364-A046-9D04-E993E0002422}"/>
                  </a:ext>
                </a:extLst>
              </p:cNvPr>
              <p:cNvSpPr txBox="1"/>
              <p:nvPr/>
            </p:nvSpPr>
            <p:spPr>
              <a:xfrm>
                <a:off x="1364103" y="4268440"/>
                <a:ext cx="3843360" cy="2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pk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undeniable</a:t>
                </a:r>
                <a:r>
                  <a:rPr kumimoji="1" lang="zh-CN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w.r.t.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Bob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Alice,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breaking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anonymity</a:t>
                </a:r>
              </a:p>
              <a:p>
                <a:r>
                  <a:rPr kumimoji="1" lang="en-US" altLang="zh-CN" dirty="0"/>
                  <a:t>  </a:t>
                </a:r>
              </a:p>
              <a:p>
                <a:r>
                  <a:rPr kumimoji="1" lang="en-US" altLang="zh-CN" dirty="0"/>
                  <a:t>  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95F5561-6364-A046-9D04-E993E0002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03" y="4268440"/>
                <a:ext cx="3843360" cy="2769541"/>
              </a:xfrm>
              <a:prstGeom prst="rect">
                <a:avLst/>
              </a:prstGeom>
              <a:blipFill>
                <a:blip r:embed="rId6"/>
                <a:stretch>
                  <a:fillRect l="-2310" r="-13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大括号 2">
            <a:extLst>
              <a:ext uri="{FF2B5EF4-FFF2-40B4-BE49-F238E27FC236}">
                <a16:creationId xmlns:a16="http://schemas.microsoft.com/office/drawing/2014/main" id="{62FFE2E5-ABAF-7041-A009-A26AA0B227EF}"/>
              </a:ext>
            </a:extLst>
          </p:cNvPr>
          <p:cNvSpPr/>
          <p:nvPr/>
        </p:nvSpPr>
        <p:spPr>
          <a:xfrm>
            <a:off x="6701804" y="1865831"/>
            <a:ext cx="277091" cy="1805748"/>
          </a:xfrm>
          <a:prstGeom prst="rightBrac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流程图: 终止 46">
            <a:extLst>
              <a:ext uri="{FF2B5EF4-FFF2-40B4-BE49-F238E27FC236}">
                <a16:creationId xmlns:a16="http://schemas.microsoft.com/office/drawing/2014/main" id="{F98D33BC-2743-684A-8B7F-CB2860416247}"/>
              </a:ext>
            </a:extLst>
          </p:cNvPr>
          <p:cNvSpPr/>
          <p:nvPr/>
        </p:nvSpPr>
        <p:spPr>
          <a:xfrm>
            <a:off x="6977656" y="2136026"/>
            <a:ext cx="4244756" cy="113795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Crucial requirement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r>
              <a:rPr lang="zh-CN" alt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1" name="流程图: 终止 46">
            <a:extLst>
              <a:ext uri="{FF2B5EF4-FFF2-40B4-BE49-F238E27FC236}">
                <a16:creationId xmlns:a16="http://schemas.microsoft.com/office/drawing/2014/main" id="{4D072B41-632C-8040-A44F-47B608A5ECAF}"/>
              </a:ext>
            </a:extLst>
          </p:cNvPr>
          <p:cNvSpPr/>
          <p:nvPr/>
        </p:nvSpPr>
        <p:spPr>
          <a:xfrm>
            <a:off x="6977657" y="4754763"/>
            <a:ext cx="4363682" cy="1137954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Deniability regarding both </a:t>
            </a:r>
          </a:p>
          <a:p>
            <a:pPr algn="ctr"/>
            <a:r>
              <a:rPr lang="en-US" altLang="zh-CN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key 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2A000C6E-0080-D842-5FB4-55AD9F9BFAF4}"/>
              </a:ext>
            </a:extLst>
          </p:cNvPr>
          <p:cNvSpPr/>
          <p:nvPr/>
        </p:nvSpPr>
        <p:spPr>
          <a:xfrm>
            <a:off x="6680784" y="4331113"/>
            <a:ext cx="277091" cy="2050948"/>
          </a:xfrm>
          <a:prstGeom prst="rightBrac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FF127E-6BB7-8DB9-DFD1-6C1873076A0D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0F84AF9-0E9C-C432-401A-053E5EE0AB72}"/>
              </a:ext>
            </a:extLst>
          </p:cNvPr>
          <p:cNvSpPr txBox="1"/>
          <p:nvPr/>
        </p:nvSpPr>
        <p:spPr>
          <a:xfrm>
            <a:off x="904565" y="6522013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Zhang,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grpSp>
        <p:nvGrpSpPr>
          <p:cNvPr id="15" name="组合 3074">
            <a:extLst>
              <a:ext uri="{FF2B5EF4-FFF2-40B4-BE49-F238E27FC236}">
                <a16:creationId xmlns:a16="http://schemas.microsoft.com/office/drawing/2014/main" id="{D0098B8A-E431-3241-0DA2-2FA07822B5D2}"/>
              </a:ext>
            </a:extLst>
          </p:cNvPr>
          <p:cNvGrpSpPr/>
          <p:nvPr/>
        </p:nvGrpSpPr>
        <p:grpSpPr>
          <a:xfrm>
            <a:off x="978140" y="6545671"/>
            <a:ext cx="10363199" cy="294632"/>
            <a:chOff x="-2" y="0"/>
            <a:chExt cx="12192000" cy="1446549"/>
          </a:xfrm>
        </p:grpSpPr>
        <p:sp>
          <p:nvSpPr>
            <p:cNvPr id="16" name="矩形 2">
              <a:extLst>
                <a:ext uri="{FF2B5EF4-FFF2-40B4-BE49-F238E27FC236}">
                  <a16:creationId xmlns:a16="http://schemas.microsoft.com/office/drawing/2014/main" id="{E1BE9AE0-A9CB-7EC4-A750-9D157DE3AC85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301A0385-4FD5-D4D6-7A9C-3AE60390D3CB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4">
              <a:extLst>
                <a:ext uri="{FF2B5EF4-FFF2-40B4-BE49-F238E27FC236}">
                  <a16:creationId xmlns:a16="http://schemas.microsoft.com/office/drawing/2014/main" id="{0BD8C508-DAE6-5332-32FC-45276361BB95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CB6CB0C-6BA3-F91C-45B1-251932119A01}"/>
              </a:ext>
            </a:extLst>
          </p:cNvPr>
          <p:cNvSpPr txBox="1"/>
          <p:nvPr/>
        </p:nvSpPr>
        <p:spPr>
          <a:xfrm>
            <a:off x="10781695" y="6489353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1B6360-BF3D-2A72-4E75-DC6F5A558ED9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496881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4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08606-31CC-3FCA-B12B-3D9CA0CB9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7">
            <a:extLst>
              <a:ext uri="{FF2B5EF4-FFF2-40B4-BE49-F238E27FC236}">
                <a16:creationId xmlns:a16="http://schemas.microsoft.com/office/drawing/2014/main" id="{5AFEAA3A-3D28-2654-E8E2-4CED36997249}"/>
              </a:ext>
            </a:extLst>
          </p:cNvPr>
          <p:cNvSpPr/>
          <p:nvPr/>
        </p:nvSpPr>
        <p:spPr>
          <a:xfrm>
            <a:off x="934013" y="2267358"/>
            <a:ext cx="10304306" cy="774110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文本框 5">
            <a:extLst>
              <a:ext uri="{FF2B5EF4-FFF2-40B4-BE49-F238E27FC236}">
                <a16:creationId xmlns:a16="http://schemas.microsoft.com/office/drawing/2014/main" id="{50334979-98D9-54E7-3723-89B295346F0C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0BD199DC-EA2D-3C79-76BE-270D62C733F4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AB4E8633-30F8-6FE3-DB8D-6946279BDFA0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60670A5B-79BE-BE6C-F835-037A476EF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477452EF-DA06-DB93-3F81-3366C0E1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Model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Dual-Deniable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PKE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E305E20-0C51-AE8E-43C1-536FAC7E9D14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FEC18C92-7550-2DE4-626D-01283AAA8C8A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E5201DD9-E29C-505A-FEB5-8001EFB742D0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E87D7A5E-562A-23C5-581A-203A253AAC56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40940E74-CE20-B096-56B8-B11E9B8B605C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C25F4B3-3B69-F747-EC8C-9636F7154980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929FF39-E8B6-DADE-3543-FCCF723CFCFF}"/>
                  </a:ext>
                </a:extLst>
              </p:cNvPr>
              <p:cNvSpPr txBox="1"/>
              <p:nvPr/>
            </p:nvSpPr>
            <p:spPr>
              <a:xfrm>
                <a:off x="977669" y="1764733"/>
                <a:ext cx="1137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Key-faking algorithm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𝐅𝐚𝐤𝐞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929FF39-E8B6-DADE-3543-FCCF723CF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69" y="1764733"/>
                <a:ext cx="11375379" cy="400110"/>
              </a:xfrm>
              <a:prstGeom prst="rect">
                <a:avLst/>
              </a:prstGeom>
              <a:blipFill>
                <a:blip r:embed="rId5"/>
                <a:stretch>
                  <a:fillRect l="-446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直接连接符 19">
            <a:extLst>
              <a:ext uri="{FF2B5EF4-FFF2-40B4-BE49-F238E27FC236}">
                <a16:creationId xmlns:a16="http://schemas.microsoft.com/office/drawing/2014/main" id="{8D6BC172-F29F-2055-D505-36DC404A091C}"/>
              </a:ext>
            </a:extLst>
          </p:cNvPr>
          <p:cNvSpPr/>
          <p:nvPr/>
        </p:nvSpPr>
        <p:spPr>
          <a:xfrm>
            <a:off x="934021" y="1673315"/>
            <a:ext cx="2745350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id="{BA31CD8F-2A32-3152-91A1-3523E2373FA0}"/>
              </a:ext>
            </a:extLst>
          </p:cNvPr>
          <p:cNvSpPr/>
          <p:nvPr/>
        </p:nvSpPr>
        <p:spPr>
          <a:xfrm>
            <a:off x="890357" y="1152135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D2311756-CBD2-B1BB-64EB-D1017F1DA822}"/>
              </a:ext>
            </a:extLst>
          </p:cNvPr>
          <p:cNvSpPr/>
          <p:nvPr/>
        </p:nvSpPr>
        <p:spPr>
          <a:xfrm>
            <a:off x="883724" y="1060183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Key-deniability (KD)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DBEDE78-75D1-DD15-F32C-247D049A02B8}"/>
                  </a:ext>
                </a:extLst>
              </p:cNvPr>
              <p:cNvSpPr txBox="1"/>
              <p:nvPr/>
            </p:nvSpPr>
            <p:spPr>
              <a:xfrm>
                <a:off x="934013" y="2420456"/>
                <a:ext cx="1043260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5825"/>
                    </a:solidFill>
                    <a:highlight>
                      <a:srgbClr val="D7E5DD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honest</a:t>
                </a: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opening --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--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dishonest</a:t>
                </a: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opening </a:t>
                </a:r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DBEDE78-75D1-DD15-F32C-247D049A0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13" y="2420456"/>
                <a:ext cx="10432600" cy="404983"/>
              </a:xfrm>
              <a:prstGeom prst="rect">
                <a:avLst/>
              </a:prstGeom>
              <a:blipFill>
                <a:blip r:embed="rId6"/>
                <a:stretch>
                  <a:fillRect l="-486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62FA105-EBF9-F2E9-480A-49FD3133D29C}"/>
                  </a:ext>
                </a:extLst>
              </p:cNvPr>
              <p:cNvSpPr txBox="1"/>
              <p:nvPr/>
            </p:nvSpPr>
            <p:spPr>
              <a:xfrm>
                <a:off x="5830906" y="2354362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62FA105-EBF9-F2E9-480A-49FD3133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906" y="2354362"/>
                <a:ext cx="232436" cy="492443"/>
              </a:xfrm>
              <a:prstGeom prst="rect">
                <a:avLst/>
              </a:prstGeom>
              <a:blipFill>
                <a:blip r:embed="rId7"/>
                <a:stretch>
                  <a:fillRect l="-42105" r="-6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: 圆角 7">
            <a:extLst>
              <a:ext uri="{FF2B5EF4-FFF2-40B4-BE49-F238E27FC236}">
                <a16:creationId xmlns:a16="http://schemas.microsoft.com/office/drawing/2014/main" id="{AA663300-5903-F231-7A23-D470E535EF9B}"/>
              </a:ext>
            </a:extLst>
          </p:cNvPr>
          <p:cNvSpPr/>
          <p:nvPr/>
        </p:nvSpPr>
        <p:spPr>
          <a:xfrm>
            <a:off x="956837" y="4839479"/>
            <a:ext cx="10304306" cy="774110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直接连接符 19">
            <a:extLst>
              <a:ext uri="{FF2B5EF4-FFF2-40B4-BE49-F238E27FC236}">
                <a16:creationId xmlns:a16="http://schemas.microsoft.com/office/drawing/2014/main" id="{F1668E84-9B96-9C77-4998-A273018E4647}"/>
              </a:ext>
            </a:extLst>
          </p:cNvPr>
          <p:cNvSpPr/>
          <p:nvPr/>
        </p:nvSpPr>
        <p:spPr>
          <a:xfrm flipV="1">
            <a:off x="956844" y="4223376"/>
            <a:ext cx="2929355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6" name="矩形 24">
            <a:extLst>
              <a:ext uri="{FF2B5EF4-FFF2-40B4-BE49-F238E27FC236}">
                <a16:creationId xmlns:a16="http://schemas.microsoft.com/office/drawing/2014/main" id="{AD08A39C-4F76-2EB1-709A-D8FFA2DE6443}"/>
              </a:ext>
            </a:extLst>
          </p:cNvPr>
          <p:cNvSpPr/>
          <p:nvPr/>
        </p:nvSpPr>
        <p:spPr>
          <a:xfrm>
            <a:off x="913181" y="3724256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D1A1D2CA-7848-8803-AB83-080C62652B0C}"/>
              </a:ext>
            </a:extLst>
          </p:cNvPr>
          <p:cNvSpPr/>
          <p:nvPr/>
        </p:nvSpPr>
        <p:spPr>
          <a:xfrm>
            <a:off x="913181" y="3643839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Dual-deniability (DD)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5800E92-83E4-13A7-ABEF-F9845E997E90}"/>
                  </a:ext>
                </a:extLst>
              </p:cNvPr>
              <p:cNvSpPr txBox="1"/>
              <p:nvPr/>
            </p:nvSpPr>
            <p:spPr>
              <a:xfrm>
                <a:off x="956837" y="4992577"/>
                <a:ext cx="10764229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005825"/>
                    </a:solidFill>
                    <a:highlight>
                      <a:srgbClr val="D7E5DD"/>
                    </a:highlight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honest</a:t>
                </a: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opening --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--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dishonest</a:t>
                </a:r>
                <a:r>
                  <a:rPr kumimoji="1" lang="en-US" altLang="zh-CN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opening </a:t>
                </a:r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5800E92-83E4-13A7-ABEF-F9845E99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37" y="4992577"/>
                <a:ext cx="10764229" cy="404983"/>
              </a:xfrm>
              <a:prstGeom prst="rect">
                <a:avLst/>
              </a:prstGeom>
              <a:blipFill>
                <a:blip r:embed="rId8"/>
                <a:stretch>
                  <a:fillRect l="-471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E2682A6-4F5A-0673-3E07-EE14A98A1483}"/>
                  </a:ext>
                </a:extLst>
              </p:cNvPr>
              <p:cNvSpPr txBox="1"/>
              <p:nvPr/>
            </p:nvSpPr>
            <p:spPr>
              <a:xfrm>
                <a:off x="5992772" y="4932563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E2682A6-4F5A-0673-3E07-EE14A98A1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772" y="4932563"/>
                <a:ext cx="232436" cy="492443"/>
              </a:xfrm>
              <a:prstGeom prst="rect">
                <a:avLst/>
              </a:prstGeom>
              <a:blipFill>
                <a:blip r:embed="rId7"/>
                <a:stretch>
                  <a:fillRect l="-35000" r="-6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1B0C2CE-AE51-A5A5-66A9-F4F934C7FA19}"/>
                  </a:ext>
                </a:extLst>
              </p:cNvPr>
              <p:cNvSpPr txBox="1"/>
              <p:nvPr/>
            </p:nvSpPr>
            <p:spPr>
              <a:xfrm>
                <a:off x="1000493" y="4325853"/>
                <a:ext cx="1137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Dual-faking algorithm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𝐅𝐚𝐤𝐞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highlight>
                                      <a:srgbClr val="C0C0C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highlight>
                                      <a:srgbClr val="C0C0C0"/>
                                    </a:highligh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highlight>
                                      <a:srgbClr val="C0C0C0"/>
                                    </a:highlight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sz="2000" b="0" i="0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1B0C2CE-AE51-A5A5-66A9-F4F934C7F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93" y="4325853"/>
                <a:ext cx="11375379" cy="400110"/>
              </a:xfrm>
              <a:prstGeom prst="rect">
                <a:avLst/>
              </a:prstGeom>
              <a:blipFill>
                <a:blip r:embed="rId9"/>
                <a:stretch>
                  <a:fillRect l="-557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3BA6DBF-6435-A8B7-95E3-E491B92A194B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096106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10D12-66A2-FB96-1094-682503FE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028CFE45-1B77-3CD5-16EF-896F893DE8CA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CC559CDB-4C0C-DB0F-BBCD-D364D2902DC9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368DD3B4-005B-D69B-2D67-1283D59F7DBE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53FEE6AE-97CD-F44E-7B79-1162D15B9E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2B05CEC6-248A-3F1A-D291-5015FBB8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Relation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with CPA Security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ECCBDDE-C8E9-CBE4-8D5C-32EE51BC512E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4B0E0705-6C90-CCA8-1B4B-F4E3E76B59C3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E68C7F12-D0F1-E217-8D5C-75CF35436A60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E1CC7A5B-76AE-E44F-CBA9-F4AC38444E4A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288A6F6B-167D-2444-7250-639EA5AF6955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CA357D3E-C7ED-8A1A-1C44-A14237F56612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7">
            <a:extLst>
              <a:ext uri="{FF2B5EF4-FFF2-40B4-BE49-F238E27FC236}">
                <a16:creationId xmlns:a16="http://schemas.microsoft.com/office/drawing/2014/main" id="{C7CDF2E4-A78E-8A7B-2414-BC208A2D2CEA}"/>
              </a:ext>
            </a:extLst>
          </p:cNvPr>
          <p:cNvSpPr/>
          <p:nvPr/>
        </p:nvSpPr>
        <p:spPr>
          <a:xfrm>
            <a:off x="897944" y="1313149"/>
            <a:ext cx="10363199" cy="750437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Prop. 1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DD (resp., MD, KD) implies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CPA security (resp., IND-CPA, IK-CPA).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78ABFEF-3DB6-1E13-F0CE-560B4E437FB9}"/>
                  </a:ext>
                </a:extLst>
              </p:cNvPr>
              <p:cNvSpPr txBox="1"/>
              <p:nvPr/>
            </p:nvSpPr>
            <p:spPr>
              <a:xfrm>
                <a:off x="897944" y="2830737"/>
                <a:ext cx="10724449" cy="1687963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Compared with indistinguishability of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 and right encryption,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indistinguishability of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 (honest) and right (dishonest) opening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enhanced: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                               (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)⟹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78ABFEF-3DB6-1E13-F0CE-560B4E43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4" y="2830737"/>
                <a:ext cx="10724449" cy="1687963"/>
              </a:xfrm>
              <a:prstGeom prst="rect">
                <a:avLst/>
              </a:prstGeom>
              <a:blipFill>
                <a:blip r:embed="rId5"/>
                <a:stretch>
                  <a:fillRect l="-708" b="-4412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FBEB2B7-09E0-FD6F-ACB4-05EF516B3B05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140827"/>
      </p:ext>
    </p:extLst>
  </p:cSld>
  <p:clrMapOvr>
    <a:masterClrMapping/>
  </p:clrMapOvr>
  <p:transition advTm="3834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9589-AEAB-CD24-3BD5-8EC894171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2ADB3857-39F3-760B-CA01-37E67B5D4F29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48494654-4836-4E81-ECB3-3A0976B1C17B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04272EED-96FA-1A17-2803-809907E5D0B4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C65EF4F8-A397-E944-B1E2-114B3100B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18660D89-3674-6E8C-4D26-3BA6765DF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Relation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with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Robustness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C3AE09F-92DC-E188-8AF0-6F6953C6C3D0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23FA56E0-8EEF-DF92-B3B0-F730A38F110B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4D770EAA-6575-5513-B25F-694279C14DBC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7025607C-12A3-1A3B-CE4B-0FC4BEA07BE4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E445D11A-CD15-313A-71C9-140BC96B71A5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BE615EB-7B28-2DC3-737F-740C0809BBB9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7">
            <a:extLst>
              <a:ext uri="{FF2B5EF4-FFF2-40B4-BE49-F238E27FC236}">
                <a16:creationId xmlns:a16="http://schemas.microsoft.com/office/drawing/2014/main" id="{61C1C1A3-D43D-C389-BA87-1DFF5C01FB2B}"/>
              </a:ext>
            </a:extLst>
          </p:cNvPr>
          <p:cNvSpPr/>
          <p:nvPr/>
        </p:nvSpPr>
        <p:spPr>
          <a:xfrm>
            <a:off x="930857" y="3547295"/>
            <a:ext cx="10363199" cy="750437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Prop. 2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KD (DD) contradicts KROB and MROB,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but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allows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FROB.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67F6617-BFBC-9B92-FC0F-6D6B63A4BE30}"/>
                  </a:ext>
                </a:extLst>
              </p:cNvPr>
              <p:cNvSpPr txBox="1"/>
              <p:nvPr/>
            </p:nvSpPr>
            <p:spPr>
              <a:xfrm>
                <a:off x="904565" y="4540339"/>
                <a:ext cx="10330286" cy="1883464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KD inherently allows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400" i="1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KROB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Further,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correctness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ensures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Dec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24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highlight>
                                      <a:srgbClr val="AAB4AE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highlight>
                                      <a:srgbClr val="AAB4AE"/>
                                    </a:highlight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highlight>
                                      <a:srgbClr val="AAB4AE"/>
                                    </a:highlight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MROB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𝒪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-based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framework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MD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[Sahai and Waters,</a:t>
                </a:r>
                <a:r>
                  <a:rPr lang="zh-CN" alt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STOC ’14]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(DD)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PKE,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preserves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FROB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PKE.</a:t>
                </a:r>
                <a:endParaRPr lang="en-US" altLang="zh-C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67F6617-BFBC-9B92-FC0F-6D6B63A4B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5" y="4540339"/>
                <a:ext cx="10330286" cy="1883464"/>
              </a:xfrm>
              <a:prstGeom prst="rect">
                <a:avLst/>
              </a:prstGeom>
              <a:blipFill>
                <a:blip r:embed="rId5"/>
                <a:stretch>
                  <a:fillRect l="-858" r="-245" b="-5960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直接连接符 19">
            <a:extLst>
              <a:ext uri="{FF2B5EF4-FFF2-40B4-BE49-F238E27FC236}">
                <a16:creationId xmlns:a16="http://schemas.microsoft.com/office/drawing/2014/main" id="{0FC478F2-79EC-2AFE-DDB9-153AB8061F2C}"/>
              </a:ext>
            </a:extLst>
          </p:cNvPr>
          <p:cNvSpPr/>
          <p:nvPr/>
        </p:nvSpPr>
        <p:spPr>
          <a:xfrm flipV="1">
            <a:off x="974521" y="1437952"/>
            <a:ext cx="9037580" cy="51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矩形 24">
            <a:extLst>
              <a:ext uri="{FF2B5EF4-FFF2-40B4-BE49-F238E27FC236}">
                <a16:creationId xmlns:a16="http://schemas.microsoft.com/office/drawing/2014/main" id="{501AEA0D-4AC3-9000-224A-6480046C50B8}"/>
              </a:ext>
            </a:extLst>
          </p:cNvPr>
          <p:cNvSpPr/>
          <p:nvPr/>
        </p:nvSpPr>
        <p:spPr>
          <a:xfrm>
            <a:off x="930857" y="917283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C0673DDF-3AAB-F220-524F-694725083A21}"/>
              </a:ext>
            </a:extLst>
          </p:cNvPr>
          <p:cNvSpPr/>
          <p:nvPr/>
        </p:nvSpPr>
        <p:spPr>
          <a:xfrm>
            <a:off x="930857" y="836866"/>
            <a:ext cx="926643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Robustness (ROB):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ciphertext collisions under different keys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04D8F8-8CB6-828D-FB59-D7BA61520EE0}"/>
                  </a:ext>
                </a:extLst>
              </p:cNvPr>
              <p:cNvSpPr txBox="1"/>
              <p:nvPr/>
            </p:nvSpPr>
            <p:spPr>
              <a:xfrm>
                <a:off x="1225496" y="1538712"/>
                <a:ext cx="7681398" cy="1687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key-less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robustness: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kumimoji="1" lang="en-US" altLang="zh-CN" sz="2400" b="0" i="0" smtClean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kumimoji="1" lang="en-US" altLang="zh-CN" sz="240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i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kumimoji="1" lang="en-US" altLang="zh-CN" sz="2400" b="0" i="0" smtClean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robustness: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Dec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sk</m:t>
                        </m:r>
                      </m:e>
                      <m:sub>
                        <m:r>
                          <a:rPr kumimoji="1" lang="en-US" altLang="zh-CN" sz="2400" b="0" i="0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i="1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i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kumimoji="1" lang="en-US" altLang="zh-CN" sz="2400" i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≠⊥</m:t>
                    </m:r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robustness: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Dec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400" b="0" i="1" smtClean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kumimoji="1" lang="en-US" altLang="zh-CN" sz="2400" b="0" i="0" smtClean="0">
                                <a:highlight>
                                  <a:srgbClr val="AAB4AE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≠⊥</m:t>
                    </m:r>
                    <m:r>
                      <a:rPr kumimoji="1"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nary>
                      <m:naryPr>
                        <m:chr m:val="⋀"/>
                        <m:subHide m:val="on"/>
                        <m:sup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  <m:r>
                      <m:rPr>
                        <m:sty m:val="p"/>
                      </m:rPr>
                      <a:rPr kumimoji="1"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Dec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sk</m:t>
                        </m:r>
                      </m:e>
                      <m:sub>
                        <m:r>
                          <a:rPr kumimoji="1" lang="en-US" altLang="zh-CN" sz="2400" b="0" i="0" smtClean="0">
                            <a:highlight>
                              <a:srgbClr val="AAB4AE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𝑐𝑡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)≠⊥</m:t>
                    </m:r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D04D8F8-8CB6-828D-FB59-D7BA6152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96" y="1538712"/>
                <a:ext cx="7681398" cy="1687963"/>
              </a:xfrm>
              <a:prstGeom prst="rect">
                <a:avLst/>
              </a:prstGeom>
              <a:blipFill>
                <a:blip r:embed="rId6"/>
                <a:stretch>
                  <a:fillRect l="-1155" b="-410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右大括号 14">
            <a:extLst>
              <a:ext uri="{FF2B5EF4-FFF2-40B4-BE49-F238E27FC236}">
                <a16:creationId xmlns:a16="http://schemas.microsoft.com/office/drawing/2014/main" id="{F4A903E8-A793-20F5-F35A-1F66E9F42B90}"/>
              </a:ext>
            </a:extLst>
          </p:cNvPr>
          <p:cNvSpPr/>
          <p:nvPr/>
        </p:nvSpPr>
        <p:spPr>
          <a:xfrm>
            <a:off x="8739057" y="1616578"/>
            <a:ext cx="158242" cy="1603302"/>
          </a:xfrm>
          <a:prstGeom prst="rightBrac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流程图: 终止 46">
            <a:extLst>
              <a:ext uri="{FF2B5EF4-FFF2-40B4-BE49-F238E27FC236}">
                <a16:creationId xmlns:a16="http://schemas.microsoft.com/office/drawing/2014/main" id="{732012D3-92E9-AC97-2626-613C3EDDC099}"/>
              </a:ext>
            </a:extLst>
          </p:cNvPr>
          <p:cNvSpPr/>
          <p:nvPr/>
        </p:nvSpPr>
        <p:spPr>
          <a:xfrm>
            <a:off x="9014908" y="1872887"/>
            <a:ext cx="2424109" cy="101037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Adversarial</a:t>
            </a:r>
          </a:p>
          <a:p>
            <a:pPr algn="ctr"/>
            <a:r>
              <a:rPr lang="en-US" altLang="zh-CN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instances</a:t>
            </a:r>
            <a:endParaRPr lang="zh-CN" altLang="en-US" sz="2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F5200DE-79EA-5E12-14E9-05C0C0D58989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422069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2BC01-84A7-4258-F16A-8BF46EAE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94DC5791-F0F7-79D4-968A-71C11AFCD403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1E3E3DE9-4571-9DBD-7635-37F9B02A7074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1DCF0E34-1FB0-2895-38AB-FFB2545694ED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3BC1E48C-0D24-9B1B-F91B-DD7F16871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E5D3BF90-1349-83E4-D624-719779EE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Relations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within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Deniable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Notions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8F3CB2-B1FE-4594-9F28-40AB6B36D9B9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A0EF3C06-E0C1-5E01-7972-FE5B3F8A6DAE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C631D68E-0E78-0FC1-AC90-0DA428878AD1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F0D6B736-0481-23CE-A904-F95928F1DD27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B3D2CDAB-D78A-10A6-ED5F-9544E9285E93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B183AB2-CB54-2D94-B9EE-C555F81D8CCE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7">
            <a:extLst>
              <a:ext uri="{FF2B5EF4-FFF2-40B4-BE49-F238E27FC236}">
                <a16:creationId xmlns:a16="http://schemas.microsoft.com/office/drawing/2014/main" id="{0DE4EB13-371D-A044-009F-7379B082A44F}"/>
              </a:ext>
            </a:extLst>
          </p:cNvPr>
          <p:cNvSpPr/>
          <p:nvPr/>
        </p:nvSpPr>
        <p:spPr>
          <a:xfrm>
            <a:off x="904567" y="3353812"/>
            <a:ext cx="10363199" cy="722174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Prop. 4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DD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(for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bits) is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implied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by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KD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FROB.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7459B39-A2DD-DA90-F65F-75B500BFC6F3}"/>
                  </a:ext>
                </a:extLst>
              </p:cNvPr>
              <p:cNvSpPr txBox="1"/>
              <p:nvPr/>
            </p:nvSpPr>
            <p:spPr>
              <a:xfrm>
                <a:off x="904567" y="4212188"/>
                <a:ext cx="10724449" cy="1687963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Encrypt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bit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result: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Dec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sk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𝑐𝑡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pk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,1;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𝑐𝑡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:=</m:t>
                    </m:r>
                    <m:r>
                      <m:rPr>
                        <m:sty m:val="p"/>
                      </m:rPr>
                      <a:rPr lang="en-US" altLang="zh-CN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Enc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,1;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Correctness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FROB;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Dual-faking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comes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key-faking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7459B39-A2DD-DA90-F65F-75B500BFC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7" y="4212188"/>
                <a:ext cx="10724449" cy="1687963"/>
              </a:xfrm>
              <a:prstGeom prst="rect">
                <a:avLst/>
              </a:prstGeom>
              <a:blipFill>
                <a:blip r:embed="rId5"/>
                <a:stretch>
                  <a:fillRect l="-826" b="-7353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: 圆角 7">
            <a:extLst>
              <a:ext uri="{FF2B5EF4-FFF2-40B4-BE49-F238E27FC236}">
                <a16:creationId xmlns:a16="http://schemas.microsoft.com/office/drawing/2014/main" id="{50853A29-EDC1-D1B6-DB59-052B15514FA5}"/>
              </a:ext>
            </a:extLst>
          </p:cNvPr>
          <p:cNvSpPr/>
          <p:nvPr/>
        </p:nvSpPr>
        <p:spPr>
          <a:xfrm>
            <a:off x="897944" y="1084358"/>
            <a:ext cx="10363199" cy="750437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Prop.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DD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is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implied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by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MD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黑体" panose="02010609060101010101" pitchFamily="49" charset="-122"/>
              </a:rPr>
              <a:t>KD.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8C04B7-0F8A-AAD4-EEBC-91A5DDF6B549}"/>
                  </a:ext>
                </a:extLst>
              </p:cNvPr>
              <p:cNvSpPr txBox="1"/>
              <p:nvPr/>
            </p:nvSpPr>
            <p:spPr>
              <a:xfrm>
                <a:off x="978142" y="1983369"/>
                <a:ext cx="10363199" cy="581826"/>
              </a:xfrm>
              <a:prstGeom prst="rect">
                <a:avLst/>
              </a:prstGeom>
              <a:noFill/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Transitivity:</a:t>
                </a:r>
                <a:r>
                  <a:rPr lang="zh-CN" alt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twice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Fake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Fake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08C04B7-0F8A-AAD4-EEBC-91A5DDF6B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42" y="1983369"/>
                <a:ext cx="10363199" cy="581826"/>
              </a:xfrm>
              <a:prstGeom prst="rect">
                <a:avLst/>
              </a:prstGeom>
              <a:blipFill>
                <a:blip r:embed="rId6"/>
                <a:stretch>
                  <a:fillRect l="-733" b="-18367"/>
                </a:stretch>
              </a:blip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E58558D-6C67-DC04-01A7-49583AB3DED1}"/>
                  </a:ext>
                </a:extLst>
              </p:cNvPr>
              <p:cNvSpPr txBox="1"/>
              <p:nvPr/>
            </p:nvSpPr>
            <p:spPr>
              <a:xfrm flipH="1">
                <a:off x="8819215" y="4291386"/>
                <a:ext cx="6537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E58558D-6C67-DC04-01A7-49583AB3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19215" y="4291386"/>
                <a:ext cx="653754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88393A8-360C-5B9D-2019-5F2B222C09D3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455516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9ED91-D5AF-5375-AEC0-DD9A34FE5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文本框 5">
            <a:extLst>
              <a:ext uri="{FF2B5EF4-FFF2-40B4-BE49-F238E27FC236}">
                <a16:creationId xmlns:a16="http://schemas.microsoft.com/office/drawing/2014/main" id="{3548B35E-8931-76D3-F010-BA05761B6D71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ADE66F82-1C08-0F0B-BF33-9D8CDF0DF9D5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DEEAC732-032F-E589-CAA3-DF63A605A4FF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2A19210E-EDCC-DE91-EABB-57F880CFCA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8B7389C6-0570-DA97-4AF1-991905A8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Construction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Plan-ahead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DDPKE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D5E40F9-20E7-2CB6-B04F-1971F28926E1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5F72CF30-86CE-58CA-5A7B-A2EAF570CDB4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C9BCF973-F2CB-CF02-FFC0-61CEEC08F79C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CF250F3E-1D58-0300-9887-B8B0D90D1B19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175FF18E-0DCE-5590-569F-B410354C36FD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258BA98-DC38-6FA1-880D-A02518525291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圆角 7">
            <a:extLst>
              <a:ext uri="{FF2B5EF4-FFF2-40B4-BE49-F238E27FC236}">
                <a16:creationId xmlns:a16="http://schemas.microsoft.com/office/drawing/2014/main" id="{2A8DF475-4F48-7269-8566-A91597ECA2C0}"/>
              </a:ext>
            </a:extLst>
          </p:cNvPr>
          <p:cNvSpPr/>
          <p:nvPr/>
        </p:nvSpPr>
        <p:spPr>
          <a:xfrm>
            <a:off x="888166" y="1963212"/>
            <a:ext cx="10304306" cy="774110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直接连接符 19">
            <a:extLst>
              <a:ext uri="{FF2B5EF4-FFF2-40B4-BE49-F238E27FC236}">
                <a16:creationId xmlns:a16="http://schemas.microsoft.com/office/drawing/2014/main" id="{AE953CF2-2F44-E99E-59F0-C1A18F7E00CE}"/>
              </a:ext>
            </a:extLst>
          </p:cNvPr>
          <p:cNvSpPr/>
          <p:nvPr/>
        </p:nvSpPr>
        <p:spPr>
          <a:xfrm flipV="1">
            <a:off x="954862" y="1344639"/>
            <a:ext cx="3023414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4701556C-D855-4F82-AAF4-53B957390B39}"/>
              </a:ext>
            </a:extLst>
          </p:cNvPr>
          <p:cNvSpPr/>
          <p:nvPr/>
        </p:nvSpPr>
        <p:spPr>
          <a:xfrm>
            <a:off x="911198" y="838345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81B72173-B208-D580-A87A-3B8FBDBA0FCA}"/>
              </a:ext>
            </a:extLst>
          </p:cNvPr>
          <p:cNvSpPr/>
          <p:nvPr/>
        </p:nvSpPr>
        <p:spPr>
          <a:xfrm>
            <a:off x="904565" y="746393"/>
            <a:ext cx="545522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Plan-ahead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deniability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DD90F40-4C60-5DA2-F76F-76FA0539DDAD}"/>
                  </a:ext>
                </a:extLst>
              </p:cNvPr>
              <p:cNvSpPr txBox="1"/>
              <p:nvPr/>
            </p:nvSpPr>
            <p:spPr>
              <a:xfrm>
                <a:off x="6077431" y="2104045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DD90F40-4C60-5DA2-F76F-76FA0539D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431" y="2104045"/>
                <a:ext cx="232436" cy="492443"/>
              </a:xfrm>
              <a:prstGeom prst="rect">
                <a:avLst/>
              </a:prstGeom>
              <a:blipFill>
                <a:blip r:embed="rId5"/>
                <a:stretch>
                  <a:fillRect l="-42105" r="-6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D494D2-E15B-FEEF-6A96-055356479AA7}"/>
                  </a:ext>
                </a:extLst>
              </p:cNvPr>
              <p:cNvSpPr txBox="1"/>
              <p:nvPr/>
            </p:nvSpPr>
            <p:spPr>
              <a:xfrm>
                <a:off x="954854" y="1442849"/>
                <a:ext cx="11375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Plan-ahead</a:t>
                </a:r>
                <a:r>
                  <a:rPr lang="zh-CN" altLang="en-US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encryption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𝐄𝐧𝐜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 b="0" i="1" smtClean="0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𝐅𝐚𝐤𝐞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sz="2000" i="1">
                                <a:highlight>
                                  <a:srgbClr val="C0C0C0"/>
                                </a:highlight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2000" i="1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zh-CN" altLang="en-US" sz="2000" b="0" i="1" smtClean="0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highlight>
                          <a:srgbClr val="C0C0C0"/>
                        </a:highlight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zh-CN" altLang="en-US" sz="2000" i="1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zh-CN" altLang="en-US" sz="2000" b="0" i="1" smtClean="0">
                            <a:highlight>
                              <a:srgbClr val="C0C0C0"/>
                            </a:highlight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D494D2-E15B-FEEF-6A96-055356479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54" y="1442849"/>
                <a:ext cx="11375379" cy="400110"/>
              </a:xfrm>
              <a:prstGeom prst="rect">
                <a:avLst/>
              </a:prstGeom>
              <a:blipFill>
                <a:blip r:embed="rId6"/>
                <a:stretch>
                  <a:fillRect l="-557" t="-9375" b="-28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A4654FE-467A-3F74-EC1C-35CDCB71AFB2}"/>
                  </a:ext>
                </a:extLst>
              </p:cNvPr>
              <p:cNvSpPr txBox="1"/>
              <p:nvPr/>
            </p:nvSpPr>
            <p:spPr>
              <a:xfrm>
                <a:off x="1187554" y="2147568"/>
                <a:ext cx="906870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∗∗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sz="180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∗∗</m:t>
                                </m:r>
                              </m:sup>
                            </m:s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pk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pk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A4654FE-467A-3F74-EC1C-35CDCB71A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554" y="2147568"/>
                <a:ext cx="9068701" cy="404983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大括号 15">
            <a:extLst>
              <a:ext uri="{FF2B5EF4-FFF2-40B4-BE49-F238E27FC236}">
                <a16:creationId xmlns:a16="http://schemas.microsoft.com/office/drawing/2014/main" id="{F604E5E0-3C77-38CF-7B55-4875F777FE5F}"/>
              </a:ext>
            </a:extLst>
          </p:cNvPr>
          <p:cNvSpPr/>
          <p:nvPr/>
        </p:nvSpPr>
        <p:spPr>
          <a:xfrm rot="5400000">
            <a:off x="1866439" y="2222457"/>
            <a:ext cx="138612" cy="815390"/>
          </a:xfrm>
          <a:prstGeom prst="rightBrac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流程图: 终止 46">
            <a:extLst>
              <a:ext uri="{FF2B5EF4-FFF2-40B4-BE49-F238E27FC236}">
                <a16:creationId xmlns:a16="http://schemas.microsoft.com/office/drawing/2014/main" id="{AF393969-7484-E918-2AE4-E21DB426B1AE}"/>
              </a:ext>
            </a:extLst>
          </p:cNvPr>
          <p:cNvSpPr/>
          <p:nvPr/>
        </p:nvSpPr>
        <p:spPr>
          <a:xfrm>
            <a:off x="757782" y="2747886"/>
            <a:ext cx="2587846" cy="336699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randomly</a:t>
            </a:r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sampled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直接连接符 19">
            <a:extLst>
              <a:ext uri="{FF2B5EF4-FFF2-40B4-BE49-F238E27FC236}">
                <a16:creationId xmlns:a16="http://schemas.microsoft.com/office/drawing/2014/main" id="{989D5FFA-F65D-5D5C-77A0-BF0A7AE10A84}"/>
              </a:ext>
            </a:extLst>
          </p:cNvPr>
          <p:cNvSpPr/>
          <p:nvPr/>
        </p:nvSpPr>
        <p:spPr>
          <a:xfrm>
            <a:off x="954862" y="4156305"/>
            <a:ext cx="4402263" cy="0"/>
          </a:xfrm>
          <a:prstGeom prst="line">
            <a:avLst/>
          </a:prstGeom>
          <a:ln w="25400" cap="flat" cmpd="sng">
            <a:solidFill>
              <a:srgbClr val="BFBFB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9" name="矩形 24">
            <a:extLst>
              <a:ext uri="{FF2B5EF4-FFF2-40B4-BE49-F238E27FC236}">
                <a16:creationId xmlns:a16="http://schemas.microsoft.com/office/drawing/2014/main" id="{70BFB9BC-9617-8E78-7D77-5B1141AA2004}"/>
              </a:ext>
            </a:extLst>
          </p:cNvPr>
          <p:cNvSpPr/>
          <p:nvPr/>
        </p:nvSpPr>
        <p:spPr>
          <a:xfrm>
            <a:off x="911199" y="3635125"/>
            <a:ext cx="87312" cy="377825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3F442137-DFF5-FBA1-A42B-87280BC6C8DC}"/>
              </a:ext>
            </a:extLst>
          </p:cNvPr>
          <p:cNvSpPr/>
          <p:nvPr/>
        </p:nvSpPr>
        <p:spPr>
          <a:xfrm>
            <a:off x="911198" y="3520141"/>
            <a:ext cx="667257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ciphertext-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simulatable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PKE (CSE)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43833EE-348E-95E9-5F10-B9DC31CC5C19}"/>
                  </a:ext>
                </a:extLst>
              </p:cNvPr>
              <p:cNvSpPr txBox="1"/>
              <p:nvPr/>
            </p:nvSpPr>
            <p:spPr>
              <a:xfrm>
                <a:off x="992709" y="4343290"/>
                <a:ext cx="7674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oblivious sampling of ciphertexts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OEnc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=: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2000" b="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43833EE-348E-95E9-5F10-B9DC31CC5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09" y="4343290"/>
                <a:ext cx="7674793" cy="400110"/>
              </a:xfrm>
              <a:prstGeom prst="rect">
                <a:avLst/>
              </a:prstGeom>
              <a:blipFill>
                <a:blip r:embed="rId8"/>
                <a:stretch>
                  <a:fillRect l="-826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A8CFD07-15B7-6063-37A4-6CE6EA5B1508}"/>
                  </a:ext>
                </a:extLst>
              </p:cNvPr>
              <p:cNvSpPr txBox="1"/>
              <p:nvPr/>
            </p:nvSpPr>
            <p:spPr>
              <a:xfrm>
                <a:off x="1001412" y="4762610"/>
                <a:ext cx="5415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inverting of encryptions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altLang="zh-CN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IE</m:t>
                    </m:r>
                    <m:r>
                      <m:rPr>
                        <m:sty m:val="p"/>
                      </m:rPr>
                      <a:rPr lang="en-US" altLang="zh-CN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pk</m:t>
                        </m:r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20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A8CFD07-15B7-6063-37A4-6CE6EA5B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12" y="4762610"/>
                <a:ext cx="5415906" cy="400110"/>
              </a:xfrm>
              <a:prstGeom prst="rect">
                <a:avLst/>
              </a:prstGeom>
              <a:blipFill>
                <a:blip r:embed="rId9"/>
                <a:stretch>
                  <a:fillRect l="-935"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: 圆角 7">
                <a:extLst>
                  <a:ext uri="{FF2B5EF4-FFF2-40B4-BE49-F238E27FC236}">
                    <a16:creationId xmlns:a16="http://schemas.microsoft.com/office/drawing/2014/main" id="{9572D5BF-56D8-1362-880D-4FDF6C8B4B9C}"/>
                  </a:ext>
                </a:extLst>
              </p:cNvPr>
              <p:cNvSpPr/>
              <p:nvPr/>
            </p:nvSpPr>
            <p:spPr>
              <a:xfrm>
                <a:off x="1001412" y="5279148"/>
                <a:ext cx="10545819" cy="1085652"/>
              </a:xfrm>
              <a:prstGeom prst="roundRect">
                <a:avLst/>
              </a:prstGeom>
              <a:gradFill flip="none" rotWithShape="1">
                <a:gsLst>
                  <a:gs pos="11000">
                    <a:schemeClr val="bg1"/>
                  </a:gs>
                  <a:gs pos="83000">
                    <a:srgbClr val="D7E5DD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58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honest</a:t>
                </a:r>
                <a:r>
                  <a:rPr lang="zh-CN" altLang="en-US" sz="2000" dirty="0">
                    <a:solidFill>
                      <a:srgbClr val="0058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58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sampling</a:t>
                </a:r>
                <a:r>
                  <a:rPr lang="zh-CN" altLang="en-US" sz="2000" dirty="0">
                    <a:solidFill>
                      <a:srgbClr val="0058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pk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pp</m:t>
                        </m:r>
                        <m: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pk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zh-CN" alt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dishonest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inverting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CPA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security,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RSA-OAEP, </a:t>
                </a:r>
                <a:r>
                  <a:rPr lang="en-US" altLang="zh-CN" sz="2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ElGamal</a:t>
                </a:r>
                <a:r>
                  <a:rPr lang="en-US" altLang="zh-CN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Cramer-</a:t>
                </a:r>
                <a:r>
                  <a:rPr lang="en-US" altLang="zh-CN" sz="2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Shoup</a:t>
                </a:r>
                <a:r>
                  <a:rPr lang="en-US" altLang="zh-CN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Regev-LWE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</p:txBody>
          </p:sp>
        </mc:Choice>
        <mc:Fallback>
          <p:sp>
            <p:nvSpPr>
              <p:cNvPr id="24" name="矩形: 圆角 7">
                <a:extLst>
                  <a:ext uri="{FF2B5EF4-FFF2-40B4-BE49-F238E27FC236}">
                    <a16:creationId xmlns:a16="http://schemas.microsoft.com/office/drawing/2014/main" id="{9572D5BF-56D8-1362-880D-4FDF6C8B4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12" y="5279148"/>
                <a:ext cx="10545819" cy="1085652"/>
              </a:xfrm>
              <a:prstGeom prst="roundRect">
                <a:avLst/>
              </a:prstGeom>
              <a:blipFill>
                <a:blip r:embed="rId10"/>
                <a:stretch>
                  <a:fillRect l="-120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A30ADD9-CCA3-0C7D-D4F7-C4D5814F408B}"/>
                  </a:ext>
                </a:extLst>
              </p:cNvPr>
              <p:cNvSpPr txBox="1"/>
              <p:nvPr/>
            </p:nvSpPr>
            <p:spPr>
              <a:xfrm>
                <a:off x="5124690" y="5415151"/>
                <a:ext cx="2324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32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kumimoji="1" lang="zh-CN" altLang="en-US" sz="32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A30ADD9-CCA3-0C7D-D4F7-C4D5814F4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90" y="5415151"/>
                <a:ext cx="232436" cy="492443"/>
              </a:xfrm>
              <a:prstGeom prst="rect">
                <a:avLst/>
              </a:prstGeom>
              <a:blipFill>
                <a:blip r:embed="rId11"/>
                <a:stretch>
                  <a:fillRect l="-36842" r="-6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BC95BE8-084F-4C80-AFCD-D8A4216532F2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183431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D1341-ED99-E7A6-6AD3-D3FFFC3E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7">
            <a:extLst>
              <a:ext uri="{FF2B5EF4-FFF2-40B4-BE49-F238E27FC236}">
                <a16:creationId xmlns:a16="http://schemas.microsoft.com/office/drawing/2014/main" id="{5C463AA8-35CB-43E7-F986-A0C8321CB69B}"/>
              </a:ext>
            </a:extLst>
          </p:cNvPr>
          <p:cNvSpPr/>
          <p:nvPr/>
        </p:nvSpPr>
        <p:spPr>
          <a:xfrm>
            <a:off x="790672" y="5102981"/>
            <a:ext cx="10363199" cy="1195251"/>
          </a:xfrm>
          <a:prstGeom prst="roundRect">
            <a:avLst/>
          </a:prstGeom>
          <a:gradFill flip="none" rotWithShape="1">
            <a:gsLst>
              <a:gs pos="11000">
                <a:schemeClr val="bg1"/>
              </a:gs>
              <a:gs pos="83000">
                <a:srgbClr val="D7E5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文本框 5">
            <a:extLst>
              <a:ext uri="{FF2B5EF4-FFF2-40B4-BE49-F238E27FC236}">
                <a16:creationId xmlns:a16="http://schemas.microsoft.com/office/drawing/2014/main" id="{C2142900-47A0-4A63-B5A9-992EAB0D35E0}"/>
              </a:ext>
            </a:extLst>
          </p:cNvPr>
          <p:cNvSpPr/>
          <p:nvPr/>
        </p:nvSpPr>
        <p:spPr>
          <a:xfrm>
            <a:off x="3978275" y="696914"/>
            <a:ext cx="18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3" name="文本框 6">
            <a:extLst>
              <a:ext uri="{FF2B5EF4-FFF2-40B4-BE49-F238E27FC236}">
                <a16:creationId xmlns:a16="http://schemas.microsoft.com/office/drawing/2014/main" id="{931980B3-603F-03D9-3A8F-B5AA30B5B77D}"/>
              </a:ext>
            </a:extLst>
          </p:cNvPr>
          <p:cNvSpPr/>
          <p:nvPr/>
        </p:nvSpPr>
        <p:spPr>
          <a:xfrm>
            <a:off x="3794125" y="584200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8684" name="矩形 3">
            <a:extLst>
              <a:ext uri="{FF2B5EF4-FFF2-40B4-BE49-F238E27FC236}">
                <a16:creationId xmlns:a16="http://schemas.microsoft.com/office/drawing/2014/main" id="{1FE27D26-714C-5DBC-E981-BA3A56850615}"/>
              </a:ext>
            </a:extLst>
          </p:cNvPr>
          <p:cNvSpPr/>
          <p:nvPr/>
        </p:nvSpPr>
        <p:spPr>
          <a:xfrm>
            <a:off x="904568" y="-14287"/>
            <a:ext cx="10363199" cy="719137"/>
          </a:xfrm>
          <a:prstGeom prst="rect">
            <a:avLst/>
          </a:prstGeom>
          <a:solidFill>
            <a:srgbClr val="005825"/>
          </a:solidFill>
          <a:ln w="9525">
            <a:noFill/>
          </a:ln>
        </p:spPr>
        <p:txBody>
          <a:bodyPr lIns="90170" tIns="46990" rIns="90170" bIns="46990"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lvl="1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</a:t>
            </a:r>
          </a:p>
        </p:txBody>
      </p:sp>
      <p:pic>
        <p:nvPicPr>
          <p:cNvPr id="28685" name="图片 21">
            <a:extLst>
              <a:ext uri="{FF2B5EF4-FFF2-40B4-BE49-F238E27FC236}">
                <a16:creationId xmlns:a16="http://schemas.microsoft.com/office/drawing/2014/main" id="{1D906C8B-7A56-FEDC-2063-D0D9C10AA3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3565" r="63565"/>
          <a:stretch/>
        </p:blipFill>
        <p:spPr>
          <a:xfrm>
            <a:off x="9251368" y="9558"/>
            <a:ext cx="2009775" cy="6952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4C45CA85-5A03-AF88-EC2C-32FB44F1F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40" y="56890"/>
            <a:ext cx="829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Construction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of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Plan-ahead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黑体" panose="02010609060101010101" pitchFamily="49" charset="-122"/>
              </a:rPr>
              <a:t>DDPKE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748C26F-B0D2-FE50-C738-36EBD771B0E8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2/20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3074">
            <a:extLst>
              <a:ext uri="{FF2B5EF4-FFF2-40B4-BE49-F238E27FC236}">
                <a16:creationId xmlns:a16="http://schemas.microsoft.com/office/drawing/2014/main" id="{C04FFB5F-570C-0D56-D375-603D14284FA3}"/>
              </a:ext>
            </a:extLst>
          </p:cNvPr>
          <p:cNvGrpSpPr/>
          <p:nvPr/>
        </p:nvGrpSpPr>
        <p:grpSpPr>
          <a:xfrm>
            <a:off x="904568" y="6532578"/>
            <a:ext cx="10363199" cy="294632"/>
            <a:chOff x="-2" y="0"/>
            <a:chExt cx="12192000" cy="1446549"/>
          </a:xfrm>
        </p:grpSpPr>
        <p:sp>
          <p:nvSpPr>
            <p:cNvPr id="10" name="矩形 2">
              <a:extLst>
                <a:ext uri="{FF2B5EF4-FFF2-40B4-BE49-F238E27FC236}">
                  <a16:creationId xmlns:a16="http://schemas.microsoft.com/office/drawing/2014/main" id="{1B81D130-C7BC-23D6-817D-95A041449FDD}"/>
                </a:ext>
              </a:extLst>
            </p:cNvPr>
            <p:cNvSpPr/>
            <p:nvPr/>
          </p:nvSpPr>
          <p:spPr>
            <a:xfrm rot="-5400000">
              <a:off x="5854905" y="-4890542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3">
              <a:extLst>
                <a:ext uri="{FF2B5EF4-FFF2-40B4-BE49-F238E27FC236}">
                  <a16:creationId xmlns:a16="http://schemas.microsoft.com/office/drawing/2014/main" id="{8E176D28-86F1-8997-94C6-975C64871B9A}"/>
                </a:ext>
              </a:extLst>
            </p:cNvPr>
            <p:cNvSpPr/>
            <p:nvPr/>
          </p:nvSpPr>
          <p:spPr>
            <a:xfrm rot="-5400000">
              <a:off x="5854905" y="-5372725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4">
              <a:extLst>
                <a:ext uri="{FF2B5EF4-FFF2-40B4-BE49-F238E27FC236}">
                  <a16:creationId xmlns:a16="http://schemas.microsoft.com/office/drawing/2014/main" id="{2A21D932-CEBD-C070-2306-24C683CAC32C}"/>
                </a:ext>
              </a:extLst>
            </p:cNvPr>
            <p:cNvSpPr/>
            <p:nvPr/>
          </p:nvSpPr>
          <p:spPr>
            <a:xfrm rot="-5400000">
              <a:off x="5854905" y="-5854908"/>
              <a:ext cx="482183" cy="12192000"/>
            </a:xfrm>
            <a:prstGeom prst="rect">
              <a:avLst/>
            </a:prstGeom>
            <a:solidFill>
              <a:srgbClr val="014924"/>
            </a:solidFill>
            <a:ln w="12700" cap="flat" cmpd="sng">
              <a:solidFill>
                <a:srgbClr val="014924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lvl="1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3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FD6ABDC-BB59-C183-6F65-1CA80456598F}"/>
              </a:ext>
            </a:extLst>
          </p:cNvPr>
          <p:cNvSpPr txBox="1"/>
          <p:nvPr/>
        </p:nvSpPr>
        <p:spPr>
          <a:xfrm>
            <a:off x="10708123" y="6476260"/>
            <a:ext cx="73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8/18</a:t>
            </a:r>
            <a:endParaRPr kumimoji="1"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C442A8-8DB6-C3F7-B2D0-D1D71F0F7431}"/>
                  </a:ext>
                </a:extLst>
              </p:cNvPr>
              <p:cNvSpPr txBox="1"/>
              <p:nvPr/>
            </p:nvSpPr>
            <p:spPr>
              <a:xfrm>
                <a:off x="5124690" y="2259371"/>
                <a:ext cx="2006232" cy="1042978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encryption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00582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kumimoji="1" lang="en-US" altLang="zh-CN" sz="2000" b="0" i="1" smtClean="0">
                        <a:solidFill>
                          <a:srgbClr val="0058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0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kumimoji="1" lang="en-US" altLang="zh-CN" sz="20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1" lang="en-US" altLang="zh-CN" sz="2000" b="0" i="1" smtClean="0">
                            <a:solidFill>
                              <a:srgbClr val="0058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5C442A8-8DB6-C3F7-B2D0-D1D71F0F7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90" y="2259371"/>
                <a:ext cx="2006232" cy="1042978"/>
              </a:xfrm>
              <a:prstGeom prst="rect">
                <a:avLst/>
              </a:prstGeom>
              <a:blipFill>
                <a:blip r:embed="rId5"/>
                <a:stretch>
                  <a:fillRect l="-3125" t="-2353" r="-625" b="-7059"/>
                </a:stretch>
              </a:blipFill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25750D5-77F8-60B7-36C2-87C45D2EB365}"/>
                  </a:ext>
                </a:extLst>
              </p:cNvPr>
              <p:cNvSpPr txBox="1"/>
              <p:nvPr/>
            </p:nvSpPr>
            <p:spPr>
              <a:xfrm>
                <a:off x="1625452" y="2396383"/>
                <a:ext cx="2444898" cy="707886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oblivious encryption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OEnc</m:t>
                      </m:r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pp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25750D5-77F8-60B7-36C2-87C45D2EB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452" y="2396383"/>
                <a:ext cx="2444898" cy="707886"/>
              </a:xfrm>
              <a:prstGeom prst="rect">
                <a:avLst/>
              </a:prstGeom>
              <a:blipFill>
                <a:blip r:embed="rId6"/>
                <a:stretch>
                  <a:fillRect l="-2564" t="-3448" r="-2564" b="-8621"/>
                </a:stretch>
              </a:blipFill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A55FF5-DDF3-3135-41FC-2B3E62EB77EC}"/>
                  </a:ext>
                </a:extLst>
              </p:cNvPr>
              <p:cNvSpPr txBox="1"/>
              <p:nvPr/>
            </p:nvSpPr>
            <p:spPr>
              <a:xfrm>
                <a:off x="790672" y="5185545"/>
                <a:ext cx="109440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𝐅𝐚𝐤𝐞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open as the ciphertext under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pk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revealing everything but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IEnc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7A55FF5-DDF3-3135-41FC-2B3E62EB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2" y="5185545"/>
                <a:ext cx="10944036" cy="830997"/>
              </a:xfrm>
              <a:prstGeom prst="rect">
                <a:avLst/>
              </a:prstGeom>
              <a:blipFill>
                <a:blip r:embed="rId7"/>
                <a:stretch>
                  <a:fillRect l="-811" t="-606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A8AE7AEC-7B95-2F6A-C85B-B2B055D4D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770972"/>
                  </p:ext>
                </p:extLst>
              </p:nvPr>
            </p:nvGraphicFramePr>
            <p:xfrm>
              <a:off x="904565" y="1129075"/>
              <a:ext cx="10363203" cy="860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6718736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218960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5181153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83219213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23279935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739687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3630267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95553114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14836050"/>
                        </a:ext>
                      </a:extLst>
                    </a:gridCol>
                  </a:tblGrid>
                  <a:tr h="312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altLang="zh-CN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482561"/>
                      </a:ext>
                    </a:extLst>
                  </a:tr>
                  <a:tr h="494377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kumimoji="0" lang="en-US" altLang="zh-CN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+2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⋯⋯</m:t>
                                </m:r>
                              </m:oMath>
                            </m:oMathPara>
                          </a14:m>
                          <a:endParaRPr lang="zh-CN" alt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2163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6">
                <a:extLst>
                  <a:ext uri="{FF2B5EF4-FFF2-40B4-BE49-F238E27FC236}">
                    <a16:creationId xmlns:a16="http://schemas.microsoft.com/office/drawing/2014/main" id="{A8AE7AEC-7B95-2F6A-C85B-B2B055D4D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770972"/>
                  </p:ext>
                </p:extLst>
              </p:nvPr>
            </p:nvGraphicFramePr>
            <p:xfrm>
              <a:off x="904565" y="1129075"/>
              <a:ext cx="10363203" cy="8601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1467">
                      <a:extLst>
                        <a:ext uri="{9D8B030D-6E8A-4147-A177-3AD203B41FA5}">
                          <a16:colId xmlns:a16="http://schemas.microsoft.com/office/drawing/2014/main" val="6718736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218960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51811539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83219213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23279935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7396874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2036302679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1955531147"/>
                        </a:ext>
                      </a:extLst>
                    </a:gridCol>
                    <a:gridCol w="1151467">
                      <a:extLst>
                        <a:ext uri="{9D8B030D-6E8A-4147-A177-3AD203B41FA5}">
                          <a16:colId xmlns:a16="http://schemas.microsoft.com/office/drawing/2014/main" val="341483605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03333" t="-3448" r="-607778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3448" r="-5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3448" r="-4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3448" r="-301099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06667" t="-3448" r="-204444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98901" t="-3448" r="-102198" b="-1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798901" t="-3448" r="-2198" b="-1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0482561"/>
                      </a:ext>
                    </a:extLst>
                  </a:tr>
                  <a:tr h="49437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099" t="-75000" r="-8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101099" t="-75000" r="-700000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203333" t="-75000" r="-60777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300000" t="-75000" r="-5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400000" t="-75000" r="-4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500000" t="-75000" r="-30109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06667" t="-75000" r="-204444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698901" t="-75000" r="-102198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8"/>
                          <a:stretch>
                            <a:fillRect l="-798901" t="-75000" r="-2198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2163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下箭头 18">
            <a:extLst>
              <a:ext uri="{FF2B5EF4-FFF2-40B4-BE49-F238E27FC236}">
                <a16:creationId xmlns:a16="http://schemas.microsoft.com/office/drawing/2014/main" id="{DD22ECEF-C487-DEFE-5019-CE083D3E5028}"/>
              </a:ext>
            </a:extLst>
          </p:cNvPr>
          <p:cNvSpPr/>
          <p:nvPr/>
        </p:nvSpPr>
        <p:spPr>
          <a:xfrm>
            <a:off x="7429968" y="1957061"/>
            <a:ext cx="179042" cy="182929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CB5177D-4AE3-0729-572C-AEF893825645}"/>
                  </a:ext>
                </a:extLst>
              </p:cNvPr>
              <p:cNvSpPr txBox="1"/>
              <p:nvPr/>
            </p:nvSpPr>
            <p:spPr>
              <a:xfrm>
                <a:off x="6554084" y="3765412"/>
                <a:ext cx="2006232" cy="758990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fake encryption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pk</m:t>
                              </m:r>
                            </m:e>
                            <m:sup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CB5177D-4AE3-0729-572C-AEF89382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84" y="3765412"/>
                <a:ext cx="2006232" cy="758990"/>
              </a:xfrm>
              <a:prstGeom prst="rect">
                <a:avLst/>
              </a:prstGeom>
              <a:blipFill>
                <a:blip r:embed="rId9"/>
                <a:stretch>
                  <a:fillRect l="-2500" t="-4839" r="-3125"/>
                </a:stretch>
              </a:blipFill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下箭头 22">
            <a:extLst>
              <a:ext uri="{FF2B5EF4-FFF2-40B4-BE49-F238E27FC236}">
                <a16:creationId xmlns:a16="http://schemas.microsoft.com/office/drawing/2014/main" id="{046BEBF9-BE41-568D-53D4-4648694E313A}"/>
              </a:ext>
            </a:extLst>
          </p:cNvPr>
          <p:cNvSpPr/>
          <p:nvPr/>
        </p:nvSpPr>
        <p:spPr>
          <a:xfrm>
            <a:off x="6064510" y="1906202"/>
            <a:ext cx="179042" cy="34949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3BF4409-E329-0B09-804E-3841DE30C013}"/>
                  </a:ext>
                </a:extLst>
              </p:cNvPr>
              <p:cNvSpPr txBox="1"/>
              <p:nvPr/>
            </p:nvSpPr>
            <p:spPr>
              <a:xfrm>
                <a:off x="8560315" y="2412330"/>
                <a:ext cx="2878702" cy="1044260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mask encryption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3BF4409-E329-0B09-804E-3841DE30C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315" y="2412330"/>
                <a:ext cx="2878702" cy="1044260"/>
              </a:xfrm>
              <a:prstGeom prst="rect">
                <a:avLst/>
              </a:prstGeom>
              <a:blipFill>
                <a:blip r:embed="rId10"/>
                <a:stretch>
                  <a:fillRect l="-1747" t="-2353" b="-8235"/>
                </a:stretch>
              </a:blipFill>
              <a:ln w="158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右大括号 24">
            <a:extLst>
              <a:ext uri="{FF2B5EF4-FFF2-40B4-BE49-F238E27FC236}">
                <a16:creationId xmlns:a16="http://schemas.microsoft.com/office/drawing/2014/main" id="{31F9AA7E-7C4D-56C7-C9BD-26C46CD2C0DD}"/>
              </a:ext>
            </a:extLst>
          </p:cNvPr>
          <p:cNvSpPr/>
          <p:nvPr/>
        </p:nvSpPr>
        <p:spPr>
          <a:xfrm rot="5400000">
            <a:off x="2872658" y="430320"/>
            <a:ext cx="326182" cy="3505647"/>
          </a:xfrm>
          <a:prstGeom prst="rightBrace">
            <a:avLst/>
          </a:prstGeom>
          <a:ln w="317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AEB51B5D-3EC1-AD7C-39EC-64B027895758}"/>
              </a:ext>
            </a:extLst>
          </p:cNvPr>
          <p:cNvSpPr/>
          <p:nvPr/>
        </p:nvSpPr>
        <p:spPr>
          <a:xfrm rot="5400000">
            <a:off x="9321338" y="757364"/>
            <a:ext cx="285063" cy="2890409"/>
          </a:xfrm>
          <a:prstGeom prst="rightBrac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CBC476-58C6-024A-C249-B7B9AC74688A}"/>
              </a:ext>
            </a:extLst>
          </p:cNvPr>
          <p:cNvSpPr txBox="1"/>
          <p:nvPr/>
        </p:nvSpPr>
        <p:spPr>
          <a:xfrm>
            <a:off x="978137" y="6535106"/>
            <a:ext cx="726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 Whatever You Want: Dual-Deniable Public-Key Encryption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r>
              <a:rPr lang="zh-CN" altLang="en-US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F1F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An,  F. Zhang.</a:t>
            </a:r>
            <a:endParaRPr lang="en-US" altLang="zh-CN" sz="1400" dirty="0">
              <a:solidFill>
                <a:srgbClr val="F1FBEF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181164"/>
      </p:ext>
    </p:extLst>
  </p:cSld>
  <p:clrMapOvr>
    <a:masterClrMapping/>
  </p:clrMapOvr>
  <p:transition advTm="38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5" grpId="0" animBg="1"/>
      <p:bldP spid="16" grpId="0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2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17654</TotalTime>
  <Words>2134</Words>
  <Application>Microsoft Macintosh PowerPoint</Application>
  <PresentationFormat>宽屏</PresentationFormat>
  <Paragraphs>380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黑体</vt:lpstr>
      <vt:lpstr>黑体</vt:lpstr>
      <vt:lpstr>宋体</vt:lpstr>
      <vt:lpstr>Microsoft YaHei</vt:lpstr>
      <vt:lpstr>Microsoft YaHei</vt:lpstr>
      <vt:lpstr>Arial</vt:lpstr>
      <vt:lpstr>Cambria Math</vt:lpstr>
      <vt:lpstr>Helvetica Neue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311</dc:creator>
  <cp:lastModifiedBy>a43380</cp:lastModifiedBy>
  <cp:revision>331</cp:revision>
  <dcterms:created xsi:type="dcterms:W3CDTF">2021-10-24T05:18:53Z</dcterms:created>
  <dcterms:modified xsi:type="dcterms:W3CDTF">2025-05-13T07:56:48Z</dcterms:modified>
</cp:coreProperties>
</file>