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4.xml" ContentType="application/vnd.openxmlformats-officedocument.presentationml.tags+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1"/>
  </p:sldMasterIdLst>
  <p:notesMasterIdLst>
    <p:notesMasterId r:id="rId35"/>
  </p:notesMasterIdLst>
  <p:sldIdLst>
    <p:sldId id="256" r:id="rId2"/>
    <p:sldId id="335" r:id="rId3"/>
    <p:sldId id="277" r:id="rId4"/>
    <p:sldId id="278" r:id="rId5"/>
    <p:sldId id="286" r:id="rId6"/>
    <p:sldId id="279" r:id="rId7"/>
    <p:sldId id="287" r:id="rId8"/>
    <p:sldId id="312" r:id="rId9"/>
    <p:sldId id="311" r:id="rId10"/>
    <p:sldId id="315" r:id="rId11"/>
    <p:sldId id="317" r:id="rId12"/>
    <p:sldId id="321" r:id="rId13"/>
    <p:sldId id="318" r:id="rId14"/>
    <p:sldId id="343" r:id="rId15"/>
    <p:sldId id="322" r:id="rId16"/>
    <p:sldId id="324" r:id="rId17"/>
    <p:sldId id="345" r:id="rId18"/>
    <p:sldId id="344" r:id="rId19"/>
    <p:sldId id="332" r:id="rId20"/>
    <p:sldId id="333" r:id="rId21"/>
    <p:sldId id="305" r:id="rId22"/>
    <p:sldId id="323" r:id="rId23"/>
    <p:sldId id="292" r:id="rId24"/>
    <p:sldId id="340" r:id="rId25"/>
    <p:sldId id="325" r:id="rId26"/>
    <p:sldId id="283" r:id="rId27"/>
    <p:sldId id="285" r:id="rId28"/>
    <p:sldId id="290" r:id="rId29"/>
    <p:sldId id="295" r:id="rId30"/>
    <p:sldId id="297" r:id="rId31"/>
    <p:sldId id="298" r:id="rId32"/>
    <p:sldId id="300" r:id="rId33"/>
    <p:sldId id="302" r:id="rId34"/>
  </p:sldIdLst>
  <p:sldSz cx="12192000" cy="6858000"/>
  <p:notesSz cx="6858000" cy="9144000"/>
  <p:embeddedFontLst>
    <p:embeddedFont>
      <p:font typeface="Helvetica Neue Roman" panose="02000503000000020004" pitchFamily="2" charset="0"/>
      <p:regular r:id="rId36"/>
    </p:embeddedFont>
  </p:embeddedFontLst>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7BF4D4-C990-4146-BF83-345690B77CA3}" v="1249" dt="2025-03-21T17:15:55.0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17"/>
    <p:restoredTop sz="72877"/>
  </p:normalViewPr>
  <p:slideViewPr>
    <p:cSldViewPr snapToGrid="0" showGuides="1">
      <p:cViewPr varScale="1">
        <p:scale>
          <a:sx n="86" d="100"/>
          <a:sy n="86" d="100"/>
        </p:scale>
        <p:origin x="1184" y="200"/>
      </p:cViewPr>
      <p:guideLst>
        <p:guide orient="horz" pos="2208"/>
        <p:guide pos="386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6044B6-63A4-AF40-983C-777D7607AB26}" type="datetimeFigureOut">
              <a:rPr lang="en-CH" smtClean="0"/>
              <a:t>3/21/25</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9D2BE-FB35-7C44-875C-FCB1D72FB32B}" type="slidenum">
              <a:rPr lang="en-CH" smtClean="0"/>
              <a:t>‹#›</a:t>
            </a:fld>
            <a:endParaRPr lang="en-CH"/>
          </a:p>
        </p:txBody>
      </p:sp>
    </p:spTree>
    <p:extLst>
      <p:ext uri="{BB962C8B-B14F-4D97-AF65-F5344CB8AC3E}">
        <p14:creationId xmlns:p14="http://schemas.microsoft.com/office/powerpoint/2010/main" val="35560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429D2BE-FB35-7C44-875C-FCB1D72FB32B}" type="slidenum">
              <a:rPr lang="en-CH" smtClean="0"/>
              <a:t>1</a:t>
            </a:fld>
            <a:endParaRPr lang="en-CH"/>
          </a:p>
        </p:txBody>
      </p:sp>
    </p:spTree>
    <p:extLst>
      <p:ext uri="{BB962C8B-B14F-4D97-AF65-F5344CB8AC3E}">
        <p14:creationId xmlns:p14="http://schemas.microsoft.com/office/powerpoint/2010/main" val="285916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4CC66-D46D-DC99-B7C2-896EFD6480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390ACA-DD10-EC16-16AE-0422B8308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C8D736-3DAB-2DE2-8960-FF87548C9082}"/>
              </a:ext>
            </a:extLst>
          </p:cNvPr>
          <p:cNvSpPr>
            <a:spLocks noGrp="1"/>
          </p:cNvSpPr>
          <p:nvPr>
            <p:ph type="body" idx="1"/>
          </p:nvPr>
        </p:nvSpPr>
        <p:spPr/>
        <p:txBody>
          <a:bodyPr/>
          <a:lstStyle/>
          <a:p>
            <a:r>
              <a:rPr lang="fr-CH" dirty="0" err="1"/>
              <a:t>Instead</a:t>
            </a:r>
            <a:r>
              <a:rPr lang="fr-CH" dirty="0"/>
              <a:t>, </a:t>
            </a:r>
            <a:r>
              <a:rPr lang="fr-CH" dirty="0" err="1"/>
              <a:t>we</a:t>
            </a:r>
            <a:r>
              <a:rPr lang="fr-CH" dirty="0"/>
              <a:t> </a:t>
            </a:r>
            <a:r>
              <a:rPr lang="fr-CH" dirty="0" err="1"/>
              <a:t>found</a:t>
            </a:r>
            <a:r>
              <a:rPr lang="fr-CH" dirty="0"/>
              <a:t> </a:t>
            </a:r>
            <a:r>
              <a:rPr lang="fr-CH" dirty="0" err="1"/>
              <a:t>that</a:t>
            </a:r>
            <a:r>
              <a:rPr lang="fr-CH" dirty="0"/>
              <a:t> </a:t>
            </a:r>
            <a:r>
              <a:rPr lang="fr-CH" dirty="0" err="1"/>
              <a:t>asking</a:t>
            </a:r>
            <a:r>
              <a:rPr lang="fr-CH" dirty="0"/>
              <a:t> «how do </a:t>
            </a:r>
            <a:r>
              <a:rPr lang="fr-CH" dirty="0" err="1"/>
              <a:t>you</a:t>
            </a:r>
            <a:r>
              <a:rPr lang="fr-CH" dirty="0"/>
              <a:t> do </a:t>
            </a:r>
            <a:r>
              <a:rPr lang="fr-CH" dirty="0" err="1"/>
              <a:t>things</a:t>
            </a:r>
            <a:r>
              <a:rPr lang="fr-CH" dirty="0"/>
              <a:t>?» to </a:t>
            </a:r>
            <a:r>
              <a:rPr lang="fr-CH" dirty="0" err="1"/>
              <a:t>be</a:t>
            </a:r>
            <a:r>
              <a:rPr lang="fr-CH" dirty="0"/>
              <a:t> </a:t>
            </a:r>
            <a:r>
              <a:rPr lang="fr-CH" dirty="0" err="1"/>
              <a:t>much</a:t>
            </a:r>
            <a:r>
              <a:rPr lang="fr-CH" dirty="0"/>
              <a:t> more </a:t>
            </a:r>
            <a:r>
              <a:rPr lang="fr-CH" dirty="0" err="1"/>
              <a:t>useful</a:t>
            </a:r>
            <a:r>
              <a:rPr lang="fr-CH" dirty="0"/>
              <a:t>. And </a:t>
            </a:r>
            <a:r>
              <a:rPr lang="fr-CH" dirty="0" err="1"/>
              <a:t>this</a:t>
            </a:r>
            <a:r>
              <a:rPr lang="fr-CH" dirty="0"/>
              <a:t> </a:t>
            </a:r>
            <a:r>
              <a:rPr lang="fr-CH" dirty="0" err="1"/>
              <a:t>could</a:t>
            </a:r>
            <a:r>
              <a:rPr lang="fr-CH" dirty="0"/>
              <a:t> </a:t>
            </a:r>
            <a:r>
              <a:rPr lang="fr-CH" dirty="0" err="1"/>
              <a:t>be</a:t>
            </a:r>
            <a:r>
              <a:rPr lang="fr-CH" dirty="0"/>
              <a:t> </a:t>
            </a:r>
            <a:r>
              <a:rPr lang="fr-CH" dirty="0" err="1"/>
              <a:t>either</a:t>
            </a:r>
            <a:r>
              <a:rPr lang="fr-CH" dirty="0"/>
              <a:t> </a:t>
            </a:r>
            <a:r>
              <a:rPr lang="fr-CH" dirty="0" err="1"/>
              <a:t>shadowing</a:t>
            </a:r>
            <a:r>
              <a:rPr lang="fr-CH" dirty="0"/>
              <a:t> </a:t>
            </a:r>
            <a:r>
              <a:rPr lang="fr-CH" dirty="0" err="1"/>
              <a:t>them</a:t>
            </a:r>
            <a:r>
              <a:rPr lang="fr-CH" dirty="0"/>
              <a:t>, </a:t>
            </a:r>
            <a:r>
              <a:rPr lang="fr-CH" dirty="0" err="1"/>
              <a:t>really</a:t>
            </a:r>
            <a:r>
              <a:rPr lang="fr-CH" dirty="0"/>
              <a:t> </a:t>
            </a:r>
            <a:r>
              <a:rPr lang="fr-CH" dirty="0" err="1"/>
              <a:t>looking</a:t>
            </a:r>
            <a:r>
              <a:rPr lang="fr-CH" dirty="0"/>
              <a:t> over </a:t>
            </a:r>
            <a:r>
              <a:rPr lang="fr-CH" dirty="0" err="1"/>
              <a:t>their</a:t>
            </a:r>
            <a:r>
              <a:rPr lang="fr-CH" dirty="0"/>
              <a:t> </a:t>
            </a:r>
            <a:r>
              <a:rPr lang="fr-CH" dirty="0" err="1"/>
              <a:t>shoulder</a:t>
            </a:r>
            <a:r>
              <a:rPr lang="fr-CH" dirty="0"/>
              <a:t>, or </a:t>
            </a:r>
            <a:r>
              <a:rPr lang="fr-CH" dirty="0" err="1"/>
              <a:t>just</a:t>
            </a:r>
            <a:r>
              <a:rPr lang="fr-CH" dirty="0"/>
              <a:t> </a:t>
            </a:r>
            <a:r>
              <a:rPr lang="fr-CH" dirty="0" err="1"/>
              <a:t>precisely</a:t>
            </a:r>
            <a:r>
              <a:rPr lang="fr-CH" dirty="0"/>
              <a:t> </a:t>
            </a:r>
            <a:r>
              <a:rPr lang="fr-CH" dirty="0" err="1"/>
              <a:t>asking</a:t>
            </a:r>
            <a:r>
              <a:rPr lang="fr-CH" dirty="0"/>
              <a:t>: </a:t>
            </a:r>
            <a:r>
              <a:rPr lang="fr-CH" dirty="0" err="1"/>
              <a:t>so</a:t>
            </a:r>
            <a:r>
              <a:rPr lang="fr-CH" dirty="0"/>
              <a:t> </a:t>
            </a:r>
            <a:r>
              <a:rPr lang="fr-CH" dirty="0" err="1"/>
              <a:t>you</a:t>
            </a:r>
            <a:r>
              <a:rPr lang="fr-CH" dirty="0"/>
              <a:t> arrive at the distribution station, </a:t>
            </a:r>
            <a:r>
              <a:rPr lang="fr-CH" dirty="0" err="1"/>
              <a:t>you</a:t>
            </a:r>
            <a:r>
              <a:rPr lang="fr-CH" dirty="0"/>
              <a:t> </a:t>
            </a:r>
            <a:r>
              <a:rPr lang="fr-CH" dirty="0" err="1"/>
              <a:t>sit</a:t>
            </a:r>
            <a:r>
              <a:rPr lang="fr-CH" dirty="0"/>
              <a:t> down at </a:t>
            </a:r>
            <a:r>
              <a:rPr lang="fr-CH" dirty="0" err="1"/>
              <a:t>this</a:t>
            </a:r>
            <a:r>
              <a:rPr lang="fr-CH" dirty="0"/>
              <a:t> plastic table. </a:t>
            </a:r>
            <a:r>
              <a:rPr lang="fr-CH" dirty="0" err="1"/>
              <a:t>What</a:t>
            </a:r>
            <a:r>
              <a:rPr lang="fr-CH" dirty="0"/>
              <a:t> do </a:t>
            </a:r>
            <a:r>
              <a:rPr lang="fr-CH" dirty="0" err="1"/>
              <a:t>you</a:t>
            </a:r>
            <a:r>
              <a:rPr lang="fr-CH" dirty="0"/>
              <a:t> do, </a:t>
            </a:r>
            <a:r>
              <a:rPr lang="fr-CH" dirty="0" err="1"/>
              <a:t>exactly</a:t>
            </a:r>
            <a:r>
              <a:rPr lang="fr-CH" dirty="0"/>
              <a:t>?</a:t>
            </a:r>
            <a:endParaRPr lang="en-CH" dirty="0"/>
          </a:p>
        </p:txBody>
      </p:sp>
      <p:sp>
        <p:nvSpPr>
          <p:cNvPr id="4" name="Slide Number Placeholder 3">
            <a:extLst>
              <a:ext uri="{FF2B5EF4-FFF2-40B4-BE49-F238E27FC236}">
                <a16:creationId xmlns:a16="http://schemas.microsoft.com/office/drawing/2014/main" id="{E8E670D5-2555-434C-7BFB-98FEF64CB79E}"/>
              </a:ext>
            </a:extLst>
          </p:cNvPr>
          <p:cNvSpPr>
            <a:spLocks noGrp="1"/>
          </p:cNvSpPr>
          <p:nvPr>
            <p:ph type="sldNum" sz="quarter" idx="5"/>
          </p:nvPr>
        </p:nvSpPr>
        <p:spPr/>
        <p:txBody>
          <a:bodyPr/>
          <a:lstStyle/>
          <a:p>
            <a:fld id="{8429D2BE-FB35-7C44-875C-FCB1D72FB32B}" type="slidenum">
              <a:rPr lang="en-CH" smtClean="0"/>
              <a:t>10</a:t>
            </a:fld>
            <a:endParaRPr lang="en-CH"/>
          </a:p>
        </p:txBody>
      </p:sp>
    </p:spTree>
    <p:extLst>
      <p:ext uri="{BB962C8B-B14F-4D97-AF65-F5344CB8AC3E}">
        <p14:creationId xmlns:p14="http://schemas.microsoft.com/office/powerpoint/2010/main" val="1775707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2DFE0-991D-FCAF-0B46-086596B039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648CF3-91EA-6DB7-1C3E-CBBE69D214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309F7C-86C0-8E26-6F4A-599C0B83457D}"/>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512FF227-D5F7-5296-007D-01617D54D2BE}"/>
              </a:ext>
            </a:extLst>
          </p:cNvPr>
          <p:cNvSpPr>
            <a:spLocks noGrp="1"/>
          </p:cNvSpPr>
          <p:nvPr>
            <p:ph type="sldNum" sz="quarter" idx="5"/>
          </p:nvPr>
        </p:nvSpPr>
        <p:spPr/>
        <p:txBody>
          <a:bodyPr/>
          <a:lstStyle/>
          <a:p>
            <a:fld id="{8429D2BE-FB35-7C44-875C-FCB1D72FB32B}" type="slidenum">
              <a:rPr lang="en-CH" smtClean="0"/>
              <a:t>11</a:t>
            </a:fld>
            <a:endParaRPr lang="en-CH"/>
          </a:p>
        </p:txBody>
      </p:sp>
    </p:spTree>
    <p:extLst>
      <p:ext uri="{BB962C8B-B14F-4D97-AF65-F5344CB8AC3E}">
        <p14:creationId xmlns:p14="http://schemas.microsoft.com/office/powerpoint/2010/main" val="2831012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ABDF1-2148-9680-4DB2-9DA96E54F4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3071A-F79E-793D-1FD1-7A4352AAC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8B1590-6B15-72DA-C9BA-F5D5DAB6FC90}"/>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F00BF19D-21F8-630B-6E2F-FE7CD443EABF}"/>
              </a:ext>
            </a:extLst>
          </p:cNvPr>
          <p:cNvSpPr>
            <a:spLocks noGrp="1"/>
          </p:cNvSpPr>
          <p:nvPr>
            <p:ph type="sldNum" sz="quarter" idx="5"/>
          </p:nvPr>
        </p:nvSpPr>
        <p:spPr/>
        <p:txBody>
          <a:bodyPr/>
          <a:lstStyle/>
          <a:p>
            <a:fld id="{8429D2BE-FB35-7C44-875C-FCB1D72FB32B}" type="slidenum">
              <a:rPr lang="en-CH" smtClean="0"/>
              <a:t>12</a:t>
            </a:fld>
            <a:endParaRPr lang="en-CH"/>
          </a:p>
        </p:txBody>
      </p:sp>
    </p:spTree>
    <p:extLst>
      <p:ext uri="{BB962C8B-B14F-4D97-AF65-F5344CB8AC3E}">
        <p14:creationId xmlns:p14="http://schemas.microsoft.com/office/powerpoint/2010/main" val="2503040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42C70-C798-3574-1B92-127B548D69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4A784-6899-C3C3-16CE-365D1AA994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B0453-4F28-AD0D-6F4B-913AC8CD0DDA}"/>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252CFF41-804D-E409-B6DA-FFCC0A3DE559}"/>
              </a:ext>
            </a:extLst>
          </p:cNvPr>
          <p:cNvSpPr>
            <a:spLocks noGrp="1"/>
          </p:cNvSpPr>
          <p:nvPr>
            <p:ph type="sldNum" sz="quarter" idx="5"/>
          </p:nvPr>
        </p:nvSpPr>
        <p:spPr/>
        <p:txBody>
          <a:bodyPr/>
          <a:lstStyle/>
          <a:p>
            <a:fld id="{8429D2BE-FB35-7C44-875C-FCB1D72FB32B}" type="slidenum">
              <a:rPr lang="en-CH" smtClean="0"/>
              <a:t>13</a:t>
            </a:fld>
            <a:endParaRPr lang="en-CH"/>
          </a:p>
        </p:txBody>
      </p:sp>
    </p:spTree>
    <p:extLst>
      <p:ext uri="{BB962C8B-B14F-4D97-AF65-F5344CB8AC3E}">
        <p14:creationId xmlns:p14="http://schemas.microsoft.com/office/powerpoint/2010/main" val="3535889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9AD6D-D5A3-0614-F456-7F1235430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021302-A219-C341-AA86-C6B6A1004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93F5A1-ECE2-C4A4-60EB-F9A061FD8DC0}"/>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366F860C-A54B-B5F7-E404-AEFBFABB26D9}"/>
              </a:ext>
            </a:extLst>
          </p:cNvPr>
          <p:cNvSpPr>
            <a:spLocks noGrp="1"/>
          </p:cNvSpPr>
          <p:nvPr>
            <p:ph type="sldNum" sz="quarter" idx="5"/>
          </p:nvPr>
        </p:nvSpPr>
        <p:spPr/>
        <p:txBody>
          <a:bodyPr/>
          <a:lstStyle/>
          <a:p>
            <a:fld id="{8429D2BE-FB35-7C44-875C-FCB1D72FB32B}" type="slidenum">
              <a:rPr lang="en-CH" smtClean="0"/>
              <a:t>14</a:t>
            </a:fld>
            <a:endParaRPr lang="en-CH"/>
          </a:p>
        </p:txBody>
      </p:sp>
    </p:spTree>
    <p:extLst>
      <p:ext uri="{BB962C8B-B14F-4D97-AF65-F5344CB8AC3E}">
        <p14:creationId xmlns:p14="http://schemas.microsoft.com/office/powerpoint/2010/main" val="167533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80036-C49C-9E77-6B30-FEF666F54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AE052-BA0C-2D5C-04DF-47F323B5A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93A028-27BD-77F0-0F57-4AEB7E311357}"/>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3B5DDA33-D1ED-BE48-AE98-81C74DCA156D}"/>
              </a:ext>
            </a:extLst>
          </p:cNvPr>
          <p:cNvSpPr>
            <a:spLocks noGrp="1"/>
          </p:cNvSpPr>
          <p:nvPr>
            <p:ph type="sldNum" sz="quarter" idx="5"/>
          </p:nvPr>
        </p:nvSpPr>
        <p:spPr/>
        <p:txBody>
          <a:bodyPr/>
          <a:lstStyle/>
          <a:p>
            <a:fld id="{8429D2BE-FB35-7C44-875C-FCB1D72FB32B}" type="slidenum">
              <a:rPr lang="en-CH" smtClean="0"/>
              <a:t>15</a:t>
            </a:fld>
            <a:endParaRPr lang="en-CH"/>
          </a:p>
        </p:txBody>
      </p:sp>
    </p:spTree>
    <p:extLst>
      <p:ext uri="{BB962C8B-B14F-4D97-AF65-F5344CB8AC3E}">
        <p14:creationId xmlns:p14="http://schemas.microsoft.com/office/powerpoint/2010/main" val="60582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039B9-2CAB-4B36-A77F-328779403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D0938A-FBDE-494E-73CF-2ED4A2BD12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FA509B-C9C5-65DB-2A9C-79ACB2C6C71D}"/>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5FB5C5FC-D6B3-72CE-AE7D-BA8AA34879EC}"/>
              </a:ext>
            </a:extLst>
          </p:cNvPr>
          <p:cNvSpPr>
            <a:spLocks noGrp="1"/>
          </p:cNvSpPr>
          <p:nvPr>
            <p:ph type="sldNum" sz="quarter" idx="5"/>
          </p:nvPr>
        </p:nvSpPr>
        <p:spPr/>
        <p:txBody>
          <a:bodyPr/>
          <a:lstStyle/>
          <a:p>
            <a:fld id="{8429D2BE-FB35-7C44-875C-FCB1D72FB32B}" type="slidenum">
              <a:rPr lang="en-CH" smtClean="0"/>
              <a:t>16</a:t>
            </a:fld>
            <a:endParaRPr lang="en-CH"/>
          </a:p>
        </p:txBody>
      </p:sp>
    </p:spTree>
    <p:extLst>
      <p:ext uri="{BB962C8B-B14F-4D97-AF65-F5344CB8AC3E}">
        <p14:creationId xmlns:p14="http://schemas.microsoft.com/office/powerpoint/2010/main" val="2832849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25AA3-2B1D-6B79-4233-010C9DBDA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5307D-5624-08F2-4119-89AD87A9FD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6E314D-0B57-5E7E-1583-B7FD73E2F07D}"/>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5A1F7C8F-9C84-D794-FA7B-74B262825367}"/>
              </a:ext>
            </a:extLst>
          </p:cNvPr>
          <p:cNvSpPr>
            <a:spLocks noGrp="1"/>
          </p:cNvSpPr>
          <p:nvPr>
            <p:ph type="sldNum" sz="quarter" idx="5"/>
          </p:nvPr>
        </p:nvSpPr>
        <p:spPr/>
        <p:txBody>
          <a:bodyPr/>
          <a:lstStyle/>
          <a:p>
            <a:fld id="{8429D2BE-FB35-7C44-875C-FCB1D72FB32B}" type="slidenum">
              <a:rPr lang="en-CH" smtClean="0"/>
              <a:t>17</a:t>
            </a:fld>
            <a:endParaRPr lang="en-CH"/>
          </a:p>
        </p:txBody>
      </p:sp>
    </p:spTree>
    <p:extLst>
      <p:ext uri="{BB962C8B-B14F-4D97-AF65-F5344CB8AC3E}">
        <p14:creationId xmlns:p14="http://schemas.microsoft.com/office/powerpoint/2010/main" val="2635165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E15A7-7C91-ADC7-3359-68F6C5E94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2D2350-3F37-2209-A78A-0F25BF662B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BC184E-AC2F-6163-A68C-673898427F91}"/>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97964256-BA96-40BA-DB0E-73BCE03C675A}"/>
              </a:ext>
            </a:extLst>
          </p:cNvPr>
          <p:cNvSpPr>
            <a:spLocks noGrp="1"/>
          </p:cNvSpPr>
          <p:nvPr>
            <p:ph type="sldNum" sz="quarter" idx="5"/>
          </p:nvPr>
        </p:nvSpPr>
        <p:spPr/>
        <p:txBody>
          <a:bodyPr/>
          <a:lstStyle/>
          <a:p>
            <a:fld id="{8429D2BE-FB35-7C44-875C-FCB1D72FB32B}" type="slidenum">
              <a:rPr lang="en-CH" smtClean="0"/>
              <a:t>18</a:t>
            </a:fld>
            <a:endParaRPr lang="en-CH"/>
          </a:p>
        </p:txBody>
      </p:sp>
    </p:spTree>
    <p:extLst>
      <p:ext uri="{BB962C8B-B14F-4D97-AF65-F5344CB8AC3E}">
        <p14:creationId xmlns:p14="http://schemas.microsoft.com/office/powerpoint/2010/main" val="504078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9400F-A555-4C40-742E-32B73BAF6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EB3E6-B61D-8847-8284-720034F199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29009-CDD4-4D0B-2B71-C2CF69954647}"/>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17D6E141-BC84-E9FE-CD95-242C5F70C260}"/>
              </a:ext>
            </a:extLst>
          </p:cNvPr>
          <p:cNvSpPr>
            <a:spLocks noGrp="1"/>
          </p:cNvSpPr>
          <p:nvPr>
            <p:ph type="sldNum" sz="quarter" idx="5"/>
          </p:nvPr>
        </p:nvSpPr>
        <p:spPr/>
        <p:txBody>
          <a:bodyPr/>
          <a:lstStyle/>
          <a:p>
            <a:fld id="{8429D2BE-FB35-7C44-875C-FCB1D72FB32B}" type="slidenum">
              <a:rPr lang="en-CH" smtClean="0"/>
              <a:t>19</a:t>
            </a:fld>
            <a:endParaRPr lang="en-CH"/>
          </a:p>
        </p:txBody>
      </p:sp>
    </p:spTree>
    <p:extLst>
      <p:ext uri="{BB962C8B-B14F-4D97-AF65-F5344CB8AC3E}">
        <p14:creationId xmlns:p14="http://schemas.microsoft.com/office/powerpoint/2010/main" val="1708703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starting point is humanitarian aid distribution, where humanitarian organizations such as the International Committee of the Red Cross distribute aid (which can be food or medicine) to populations in need. </a:t>
            </a:r>
          </a:p>
          <a:p>
            <a:r>
              <a:rPr lang="en-US" dirty="0"/>
              <a:t>&lt;CLICK&gt; today, aid distribution is mostly a manual process with the help of pen-and-paper, which may be slow, error-prone, and costly. </a:t>
            </a:r>
          </a:p>
          <a:p>
            <a:endParaRPr lang="en-US" dirty="0"/>
          </a:p>
          <a:p>
            <a:r>
              <a:rPr lang="en-US" dirty="0"/>
              <a:t>So humanitarian aid organizations and donors have pushing for a digitalized aid distribution process, which they believe in turn allows them to make their aid distribution process more scalable, more impactful, and less risky for their employees and the aid recipient.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err="1"/>
              <a:t>However</a:t>
            </a:r>
            <a:r>
              <a:rPr lang="fr-CH" dirty="0"/>
              <a:t>, the </a:t>
            </a:r>
            <a:r>
              <a:rPr lang="fr-CH" dirty="0" err="1"/>
              <a:t>aid</a:t>
            </a:r>
            <a:r>
              <a:rPr lang="fr-CH" dirty="0"/>
              <a:t> distribution process </a:t>
            </a:r>
            <a:r>
              <a:rPr lang="fr-CH" dirty="0" err="1"/>
              <a:t>might</a:t>
            </a:r>
            <a:r>
              <a:rPr lang="fr-CH" dirty="0"/>
              <a:t> </a:t>
            </a:r>
            <a:r>
              <a:rPr lang="fr-CH" dirty="0" err="1"/>
              <a:t>seem</a:t>
            </a:r>
            <a:r>
              <a:rPr lang="fr-CH" dirty="0"/>
              <a:t> </a:t>
            </a:r>
            <a:r>
              <a:rPr lang="fr-CH" dirty="0" err="1"/>
              <a:t>straightforward</a:t>
            </a:r>
            <a:r>
              <a:rPr lang="fr-CH" dirty="0"/>
              <a:t> to </a:t>
            </a:r>
            <a:r>
              <a:rPr lang="fr-CH" dirty="0" err="1"/>
              <a:t>digitalize</a:t>
            </a:r>
            <a:r>
              <a:rPr lang="fr-CH" dirty="0"/>
              <a:t>,</a:t>
            </a:r>
          </a:p>
        </p:txBody>
      </p:sp>
      <p:sp>
        <p:nvSpPr>
          <p:cNvPr id="4" name="Slide Number Placeholder 3"/>
          <p:cNvSpPr>
            <a:spLocks noGrp="1"/>
          </p:cNvSpPr>
          <p:nvPr>
            <p:ph type="sldNum" sz="quarter" idx="5"/>
          </p:nvPr>
        </p:nvSpPr>
        <p:spPr/>
        <p:txBody>
          <a:bodyPr/>
          <a:lstStyle/>
          <a:p>
            <a:fld id="{8429D2BE-FB35-7C44-875C-FCB1D72FB32B}" type="slidenum">
              <a:rPr lang="en-CH" smtClean="0"/>
              <a:t>2</a:t>
            </a:fld>
            <a:endParaRPr lang="en-CH"/>
          </a:p>
        </p:txBody>
      </p:sp>
    </p:spTree>
    <p:extLst>
      <p:ext uri="{BB962C8B-B14F-4D97-AF65-F5344CB8AC3E}">
        <p14:creationId xmlns:p14="http://schemas.microsoft.com/office/powerpoint/2010/main" val="2654726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1654E-34E9-36A6-9B04-5E0FC1C7C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C41121-FA68-CF32-3D0E-876414448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14B03C-D9AA-8121-FDB8-F76D045D7590}"/>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9B576682-E331-C809-B1EE-CDA50C3E3334}"/>
              </a:ext>
            </a:extLst>
          </p:cNvPr>
          <p:cNvSpPr>
            <a:spLocks noGrp="1"/>
          </p:cNvSpPr>
          <p:nvPr>
            <p:ph type="sldNum" sz="quarter" idx="5"/>
          </p:nvPr>
        </p:nvSpPr>
        <p:spPr/>
        <p:txBody>
          <a:bodyPr/>
          <a:lstStyle/>
          <a:p>
            <a:fld id="{8429D2BE-FB35-7C44-875C-FCB1D72FB32B}" type="slidenum">
              <a:rPr lang="en-CH" smtClean="0"/>
              <a:t>20</a:t>
            </a:fld>
            <a:endParaRPr lang="en-CH"/>
          </a:p>
        </p:txBody>
      </p:sp>
    </p:spTree>
    <p:extLst>
      <p:ext uri="{BB962C8B-B14F-4D97-AF65-F5344CB8AC3E}">
        <p14:creationId xmlns:p14="http://schemas.microsoft.com/office/powerpoint/2010/main" val="2958584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772B0-785B-23A3-760F-1FDEDB045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DF6A8-BD2F-D02B-2A86-FB1C8DF1AA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62EB27-3B8E-A6FE-DA6F-1A658FCE57DA}"/>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262AF57B-DB1F-0AA0-FF96-E7761858FA28}"/>
              </a:ext>
            </a:extLst>
          </p:cNvPr>
          <p:cNvSpPr>
            <a:spLocks noGrp="1"/>
          </p:cNvSpPr>
          <p:nvPr>
            <p:ph type="sldNum" sz="quarter" idx="5"/>
          </p:nvPr>
        </p:nvSpPr>
        <p:spPr/>
        <p:txBody>
          <a:bodyPr/>
          <a:lstStyle/>
          <a:p>
            <a:fld id="{8429D2BE-FB35-7C44-875C-FCB1D72FB32B}" type="slidenum">
              <a:rPr lang="en-CH" smtClean="0"/>
              <a:t>21</a:t>
            </a:fld>
            <a:endParaRPr lang="en-CH"/>
          </a:p>
        </p:txBody>
      </p:sp>
    </p:spTree>
    <p:extLst>
      <p:ext uri="{BB962C8B-B14F-4D97-AF65-F5344CB8AC3E}">
        <p14:creationId xmlns:p14="http://schemas.microsoft.com/office/powerpoint/2010/main" val="1998395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CB659-F1B3-FB56-532C-F22E8BBBE2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865B6D-2B55-9C9B-DE2B-57410CE147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AF2C1C-7B5A-6510-C4A3-6A15E29E74CD}"/>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385D484F-25B0-3F32-EBB0-DB53FD33BA22}"/>
              </a:ext>
            </a:extLst>
          </p:cNvPr>
          <p:cNvSpPr>
            <a:spLocks noGrp="1"/>
          </p:cNvSpPr>
          <p:nvPr>
            <p:ph type="sldNum" sz="quarter" idx="5"/>
          </p:nvPr>
        </p:nvSpPr>
        <p:spPr/>
        <p:txBody>
          <a:bodyPr/>
          <a:lstStyle/>
          <a:p>
            <a:fld id="{8429D2BE-FB35-7C44-875C-FCB1D72FB32B}" type="slidenum">
              <a:rPr lang="en-CH" smtClean="0"/>
              <a:t>22</a:t>
            </a:fld>
            <a:endParaRPr lang="en-CH"/>
          </a:p>
        </p:txBody>
      </p:sp>
    </p:spTree>
    <p:extLst>
      <p:ext uri="{BB962C8B-B14F-4D97-AF65-F5344CB8AC3E}">
        <p14:creationId xmlns:p14="http://schemas.microsoft.com/office/powerpoint/2010/main" val="1528167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E223A-261C-8629-33DA-C196DDF04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2E89A-C5C9-1C05-E650-7C0B51633D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70D568-90AA-23FA-17E8-AB7C80C5B9CF}"/>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A63289D5-049F-2FB2-45E1-D12D78AB8E82}"/>
              </a:ext>
            </a:extLst>
          </p:cNvPr>
          <p:cNvSpPr>
            <a:spLocks noGrp="1"/>
          </p:cNvSpPr>
          <p:nvPr>
            <p:ph type="sldNum" sz="quarter" idx="5"/>
          </p:nvPr>
        </p:nvSpPr>
        <p:spPr/>
        <p:txBody>
          <a:bodyPr/>
          <a:lstStyle/>
          <a:p>
            <a:fld id="{8429D2BE-FB35-7C44-875C-FCB1D72FB32B}" type="slidenum">
              <a:rPr lang="en-CH" smtClean="0"/>
              <a:t>25</a:t>
            </a:fld>
            <a:endParaRPr lang="en-CH"/>
          </a:p>
        </p:txBody>
      </p:sp>
    </p:spTree>
    <p:extLst>
      <p:ext uri="{BB962C8B-B14F-4D97-AF65-F5344CB8AC3E}">
        <p14:creationId xmlns:p14="http://schemas.microsoft.com/office/powerpoint/2010/main" val="1256423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56D6B-82AF-6E47-3C83-548D059626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FE2FEB-DD5E-375D-27E8-C45B027EB8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45D639-CE6C-F851-C970-231024CA6A4E}"/>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D7EB745A-7C55-9883-4E0A-1601CDE798A1}"/>
              </a:ext>
            </a:extLst>
          </p:cNvPr>
          <p:cNvSpPr>
            <a:spLocks noGrp="1"/>
          </p:cNvSpPr>
          <p:nvPr>
            <p:ph type="sldNum" sz="quarter" idx="5"/>
          </p:nvPr>
        </p:nvSpPr>
        <p:spPr/>
        <p:txBody>
          <a:bodyPr/>
          <a:lstStyle/>
          <a:p>
            <a:fld id="{8429D2BE-FB35-7C44-875C-FCB1D72FB32B}" type="slidenum">
              <a:rPr lang="en-CH" smtClean="0"/>
              <a:t>26</a:t>
            </a:fld>
            <a:endParaRPr lang="en-CH"/>
          </a:p>
        </p:txBody>
      </p:sp>
    </p:spTree>
    <p:extLst>
      <p:ext uri="{BB962C8B-B14F-4D97-AF65-F5344CB8AC3E}">
        <p14:creationId xmlns:p14="http://schemas.microsoft.com/office/powerpoint/2010/main" val="27412442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23D0F-57C4-6F33-4B93-AF4372760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2A425D-55C5-2BCA-2BB1-1D92BDEC2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EE2018-54E8-53E0-952A-559FE4598BA1}"/>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5EF5F202-1F78-4D57-E70B-CA47FE74FB39}"/>
              </a:ext>
            </a:extLst>
          </p:cNvPr>
          <p:cNvSpPr>
            <a:spLocks noGrp="1"/>
          </p:cNvSpPr>
          <p:nvPr>
            <p:ph type="sldNum" sz="quarter" idx="5"/>
          </p:nvPr>
        </p:nvSpPr>
        <p:spPr/>
        <p:txBody>
          <a:bodyPr/>
          <a:lstStyle/>
          <a:p>
            <a:fld id="{8429D2BE-FB35-7C44-875C-FCB1D72FB32B}" type="slidenum">
              <a:rPr lang="en-CH" smtClean="0"/>
              <a:t>27</a:t>
            </a:fld>
            <a:endParaRPr lang="en-CH"/>
          </a:p>
        </p:txBody>
      </p:sp>
    </p:spTree>
    <p:extLst>
      <p:ext uri="{BB962C8B-B14F-4D97-AF65-F5344CB8AC3E}">
        <p14:creationId xmlns:p14="http://schemas.microsoft.com/office/powerpoint/2010/main" val="2055608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91F7F-D559-1E8C-370F-34D9553F8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7EC3E-EEEF-8C0A-98BE-025708D7A9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599C0-6F7E-17EF-B8B6-9AD3F5899E99}"/>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B144E609-814B-971C-32C6-3B2923D2A4EA}"/>
              </a:ext>
            </a:extLst>
          </p:cNvPr>
          <p:cNvSpPr>
            <a:spLocks noGrp="1"/>
          </p:cNvSpPr>
          <p:nvPr>
            <p:ph type="sldNum" sz="quarter" idx="5"/>
          </p:nvPr>
        </p:nvSpPr>
        <p:spPr/>
        <p:txBody>
          <a:bodyPr/>
          <a:lstStyle/>
          <a:p>
            <a:fld id="{8429D2BE-FB35-7C44-875C-FCB1D72FB32B}" type="slidenum">
              <a:rPr lang="en-CH" smtClean="0"/>
              <a:t>28</a:t>
            </a:fld>
            <a:endParaRPr lang="en-CH"/>
          </a:p>
        </p:txBody>
      </p:sp>
    </p:spTree>
    <p:extLst>
      <p:ext uri="{BB962C8B-B14F-4D97-AF65-F5344CB8AC3E}">
        <p14:creationId xmlns:p14="http://schemas.microsoft.com/office/powerpoint/2010/main" val="1057803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9E418-F18A-CEC9-2D05-813892067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48DDB2-6E59-3AA2-F341-713B61F038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008CE9-4C6B-2666-9489-F0F3C3763426}"/>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7F59FEBA-14BB-A3DE-03B5-929B33D274AB}"/>
              </a:ext>
            </a:extLst>
          </p:cNvPr>
          <p:cNvSpPr>
            <a:spLocks noGrp="1"/>
          </p:cNvSpPr>
          <p:nvPr>
            <p:ph type="sldNum" sz="quarter" idx="5"/>
          </p:nvPr>
        </p:nvSpPr>
        <p:spPr/>
        <p:txBody>
          <a:bodyPr/>
          <a:lstStyle/>
          <a:p>
            <a:fld id="{8429D2BE-FB35-7C44-875C-FCB1D72FB32B}" type="slidenum">
              <a:rPr lang="en-CH" smtClean="0"/>
              <a:t>29</a:t>
            </a:fld>
            <a:endParaRPr lang="en-CH"/>
          </a:p>
        </p:txBody>
      </p:sp>
    </p:spTree>
    <p:extLst>
      <p:ext uri="{BB962C8B-B14F-4D97-AF65-F5344CB8AC3E}">
        <p14:creationId xmlns:p14="http://schemas.microsoft.com/office/powerpoint/2010/main" val="20071018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FF535-8E44-85A2-F93E-BDAB6ED54B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226EE9-0B06-7C9A-BC6E-78B517DD72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699F07-3966-F141-54AB-636ECA98CBE6}"/>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96DE995C-A4BE-6EBF-E24D-0BC13532BEB3}"/>
              </a:ext>
            </a:extLst>
          </p:cNvPr>
          <p:cNvSpPr>
            <a:spLocks noGrp="1"/>
          </p:cNvSpPr>
          <p:nvPr>
            <p:ph type="sldNum" sz="quarter" idx="5"/>
          </p:nvPr>
        </p:nvSpPr>
        <p:spPr/>
        <p:txBody>
          <a:bodyPr/>
          <a:lstStyle/>
          <a:p>
            <a:fld id="{8429D2BE-FB35-7C44-875C-FCB1D72FB32B}" type="slidenum">
              <a:rPr lang="en-CH" smtClean="0"/>
              <a:t>30</a:t>
            </a:fld>
            <a:endParaRPr lang="en-CH"/>
          </a:p>
        </p:txBody>
      </p:sp>
    </p:spTree>
    <p:extLst>
      <p:ext uri="{BB962C8B-B14F-4D97-AF65-F5344CB8AC3E}">
        <p14:creationId xmlns:p14="http://schemas.microsoft.com/office/powerpoint/2010/main" val="1627201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E34CF-806D-8F34-CCF4-646B305B4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6DF384-30EC-FA20-F08D-9EFFC0668B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753EF3-2D62-790F-85B9-95ABEE879359}"/>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313093B7-C949-4AC6-0D8E-65B5C3AD4D38}"/>
              </a:ext>
            </a:extLst>
          </p:cNvPr>
          <p:cNvSpPr>
            <a:spLocks noGrp="1"/>
          </p:cNvSpPr>
          <p:nvPr>
            <p:ph type="sldNum" sz="quarter" idx="5"/>
          </p:nvPr>
        </p:nvSpPr>
        <p:spPr/>
        <p:txBody>
          <a:bodyPr/>
          <a:lstStyle/>
          <a:p>
            <a:fld id="{8429D2BE-FB35-7C44-875C-FCB1D72FB32B}" type="slidenum">
              <a:rPr lang="en-CH" smtClean="0"/>
              <a:t>31</a:t>
            </a:fld>
            <a:endParaRPr lang="en-CH"/>
          </a:p>
        </p:txBody>
      </p:sp>
    </p:spTree>
    <p:extLst>
      <p:ext uri="{BB962C8B-B14F-4D97-AF65-F5344CB8AC3E}">
        <p14:creationId xmlns:p14="http://schemas.microsoft.com/office/powerpoint/2010/main" val="2911489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9CA6C-EC19-A623-068B-F31DF5693F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720F2-4B4F-AE06-29C7-E698A8D989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93DDE9-07C0-69E4-DC3C-7734EAF7A631}"/>
              </a:ext>
            </a:extLst>
          </p:cNvPr>
          <p:cNvSpPr>
            <a:spLocks noGrp="1"/>
          </p:cNvSpPr>
          <p:nvPr>
            <p:ph type="body" idx="1"/>
          </p:nvPr>
        </p:nvSpPr>
        <p:spPr/>
        <p:txBody>
          <a:bodyPr/>
          <a:lstStyle/>
          <a:p>
            <a:r>
              <a:rPr lang="fr-CH" dirty="0" err="1"/>
              <a:t>Naïvely</a:t>
            </a:r>
            <a:r>
              <a:rPr lang="fr-CH" dirty="0"/>
              <a:t> </a:t>
            </a:r>
            <a:r>
              <a:rPr lang="fr-CH" dirty="0" err="1"/>
              <a:t>digitalizing</a:t>
            </a:r>
            <a:r>
              <a:rPr lang="fr-CH" dirty="0"/>
              <a:t> </a:t>
            </a:r>
            <a:r>
              <a:rPr lang="fr-CH" dirty="0" err="1"/>
              <a:t>existing</a:t>
            </a:r>
            <a:r>
              <a:rPr lang="fr-CH" dirty="0"/>
              <a:t> workflows leads to </a:t>
            </a:r>
            <a:r>
              <a:rPr lang="fr-CH" dirty="0" err="1"/>
              <a:t>enormous</a:t>
            </a:r>
            <a:r>
              <a:rPr lang="fr-CH" dirty="0"/>
              <a:t> </a:t>
            </a:r>
            <a:r>
              <a:rPr lang="fr-CH" dirty="0" err="1"/>
              <a:t>privacy</a:t>
            </a:r>
            <a:r>
              <a:rPr lang="fr-CH" dirty="0"/>
              <a:t> </a:t>
            </a:r>
            <a:r>
              <a:rPr lang="fr-CH" dirty="0" err="1"/>
              <a:t>risks</a:t>
            </a:r>
            <a:r>
              <a:rPr lang="fr-CH" dirty="0"/>
              <a:t> and </a:t>
            </a:r>
            <a:r>
              <a:rPr lang="fr-CH" dirty="0" err="1"/>
              <a:t>very</a:t>
            </a:r>
            <a:r>
              <a:rPr lang="fr-CH" dirty="0"/>
              <a:t> </a:t>
            </a:r>
            <a:r>
              <a:rPr lang="fr-CH" dirty="0" err="1"/>
              <a:t>concrete</a:t>
            </a:r>
            <a:r>
              <a:rPr lang="fr-CH" dirty="0"/>
              <a:t> </a:t>
            </a:r>
            <a:r>
              <a:rPr lang="fr-CH" dirty="0" err="1"/>
              <a:t>harms</a:t>
            </a:r>
            <a:r>
              <a:rPr lang="fr-CH" dirty="0"/>
              <a:t> for </a:t>
            </a:r>
            <a:r>
              <a:rPr lang="fr-CH" dirty="0" err="1"/>
              <a:t>aid</a:t>
            </a:r>
            <a:r>
              <a:rPr lang="fr-CH" dirty="0"/>
              <a:t> </a:t>
            </a:r>
            <a:r>
              <a:rPr lang="fr-CH" dirty="0" err="1"/>
              <a:t>recipients</a:t>
            </a:r>
            <a:r>
              <a:rPr lang="fr-CH" dirty="0"/>
              <a:t>. </a:t>
            </a:r>
            <a:endParaRPr lang="en-CH"/>
          </a:p>
          <a:p>
            <a:pPr marL="0" marR="0" lvl="0" indent="0" algn="l" defTabSz="914400" rtl="0" eaLnBrk="1" fontAlgn="auto" latinLnBrk="0" hangingPunct="1">
              <a:lnSpc>
                <a:spcPct val="100000"/>
              </a:lnSpc>
              <a:spcBef>
                <a:spcPts val="0"/>
              </a:spcBef>
              <a:spcAft>
                <a:spcPts val="0"/>
              </a:spcAft>
              <a:buClrTx/>
              <a:buSzTx/>
              <a:buFontTx/>
              <a:buNone/>
              <a:tabLst/>
              <a:defRPr/>
            </a:pPr>
            <a:endParaRPr lang="fr-CH" dirty="0"/>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This </a:t>
            </a:r>
            <a:r>
              <a:rPr lang="fr-CH" dirty="0" err="1"/>
              <a:t>is</a:t>
            </a:r>
            <a:r>
              <a:rPr lang="fr-CH" dirty="0"/>
              <a:t> </a:t>
            </a:r>
            <a:r>
              <a:rPr lang="fr-CH" dirty="0" err="1"/>
              <a:t>because</a:t>
            </a:r>
            <a:r>
              <a:rPr lang="fr-CH" dirty="0"/>
              <a:t> </a:t>
            </a:r>
            <a:r>
              <a:rPr lang="fr-CH" dirty="0" err="1"/>
              <a:t>humanitarian</a:t>
            </a:r>
            <a:r>
              <a:rPr lang="fr-CH" dirty="0"/>
              <a:t> </a:t>
            </a:r>
            <a:r>
              <a:rPr lang="fr-CH" dirty="0" err="1"/>
              <a:t>aid</a:t>
            </a:r>
            <a:r>
              <a:rPr lang="fr-CH" dirty="0"/>
              <a:t> </a:t>
            </a:r>
            <a:r>
              <a:rPr lang="fr-CH" dirty="0" err="1"/>
              <a:t>organizations</a:t>
            </a:r>
            <a:r>
              <a:rPr lang="fr-CH" dirty="0"/>
              <a:t> are </a:t>
            </a:r>
            <a:r>
              <a:rPr lang="fr-CH" dirty="0" err="1"/>
              <a:t>trusted</a:t>
            </a:r>
            <a:r>
              <a:rPr lang="fr-CH" dirty="0"/>
              <a:t> by </a:t>
            </a:r>
            <a:r>
              <a:rPr lang="fr-CH" dirty="0" err="1"/>
              <a:t>aid</a:t>
            </a:r>
            <a:r>
              <a:rPr lang="fr-CH" dirty="0"/>
              <a:t> </a:t>
            </a:r>
            <a:r>
              <a:rPr lang="fr-CH" dirty="0" err="1"/>
              <a:t>recipients</a:t>
            </a:r>
            <a:r>
              <a:rPr lang="fr-CH" dirty="0"/>
              <a:t>, and have </a:t>
            </a:r>
            <a:r>
              <a:rPr lang="fr-CH" dirty="0" err="1"/>
              <a:t>access</a:t>
            </a:r>
            <a:r>
              <a:rPr lang="fr-CH" dirty="0"/>
              <a:t> to </a:t>
            </a:r>
            <a:r>
              <a:rPr lang="fr-CH" dirty="0" err="1"/>
              <a:t>incredibly</a:t>
            </a:r>
            <a:r>
              <a:rPr lang="fr-CH" dirty="0"/>
              <a:t> sensitive information about </a:t>
            </a:r>
            <a:r>
              <a:rPr lang="fr-CH" dirty="0" err="1"/>
              <a:t>them</a:t>
            </a:r>
            <a:r>
              <a:rPr lang="fr-CH" dirty="0"/>
              <a:t> (for </a:t>
            </a:r>
            <a:r>
              <a:rPr lang="fr-CH" dirty="0" err="1"/>
              <a:t>example</a:t>
            </a:r>
            <a:r>
              <a:rPr lang="fr-CH" dirty="0"/>
              <a:t> </a:t>
            </a:r>
            <a:r>
              <a:rPr lang="fr-CH" dirty="0" err="1"/>
              <a:t>biometrics</a:t>
            </a:r>
            <a:r>
              <a:rPr lang="fr-CH" dirty="0"/>
              <a:t>, but </a:t>
            </a:r>
            <a:r>
              <a:rPr lang="fr-CH" dirty="0" err="1"/>
              <a:t>also</a:t>
            </a:r>
            <a:r>
              <a:rPr lang="fr-CH" dirty="0"/>
              <a:t> marital </a:t>
            </a:r>
            <a:r>
              <a:rPr lang="fr-CH" dirty="0" err="1"/>
              <a:t>status</a:t>
            </a:r>
            <a:r>
              <a:rPr lang="fr-CH" dirty="0"/>
              <a:t>, </a:t>
            </a:r>
            <a:r>
              <a:rPr lang="fr-CH" dirty="0" err="1"/>
              <a:t>pregnancy</a:t>
            </a:r>
            <a:r>
              <a:rPr lang="fr-CH" dirty="0"/>
              <a:t> </a:t>
            </a:r>
            <a:r>
              <a:rPr lang="fr-CH" dirty="0" err="1"/>
              <a:t>status</a:t>
            </a:r>
            <a:r>
              <a:rPr lang="fr-CH" dirty="0"/>
              <a:t>, </a:t>
            </a:r>
            <a:r>
              <a:rPr lang="fr-CH" dirty="0" err="1"/>
              <a:t>sexual</a:t>
            </a:r>
            <a:r>
              <a:rPr lang="fr-CH" dirty="0"/>
              <a:t> orientation, </a:t>
            </a:r>
            <a:r>
              <a:rPr lang="fr-CH" dirty="0" err="1"/>
              <a:t>membership</a:t>
            </a:r>
            <a:r>
              <a:rPr lang="fr-CH" dirty="0"/>
              <a:t> in an </a:t>
            </a:r>
            <a:r>
              <a:rPr lang="fr-CH" dirty="0" err="1"/>
              <a:t>ethnic</a:t>
            </a:r>
            <a:r>
              <a:rPr lang="fr-CH" dirty="0"/>
              <a:t> </a:t>
            </a:r>
            <a:r>
              <a:rPr lang="fr-CH" dirty="0" err="1"/>
              <a:t>minority</a:t>
            </a:r>
            <a:r>
              <a:rPr lang="fr-CH" dirty="0"/>
              <a:t>). </a:t>
            </a:r>
            <a:r>
              <a:rPr lang="fr-CH" dirty="0" err="1"/>
              <a:t>These</a:t>
            </a:r>
            <a:r>
              <a:rPr lang="fr-CH" dirty="0"/>
              <a:t> informations, in </a:t>
            </a:r>
            <a:r>
              <a:rPr lang="fr-CH" dirty="0" err="1"/>
              <a:t>turn</a:t>
            </a:r>
            <a:r>
              <a:rPr lang="fr-CH" dirty="0"/>
              <a:t>, can </a:t>
            </a:r>
            <a:r>
              <a:rPr lang="fr-CH" dirty="0" err="1"/>
              <a:t>be</a:t>
            </a:r>
            <a:r>
              <a:rPr lang="fr-CH" dirty="0"/>
              <a:t> and have been </a:t>
            </a:r>
            <a:r>
              <a:rPr lang="fr-CH" dirty="0" err="1"/>
              <a:t>used</a:t>
            </a:r>
            <a:r>
              <a:rPr lang="fr-CH" dirty="0"/>
              <a:t> </a:t>
            </a:r>
            <a:r>
              <a:rPr lang="fr-CH" dirty="0" err="1"/>
              <a:t>against</a:t>
            </a:r>
            <a:r>
              <a:rPr lang="fr-CH" dirty="0"/>
              <a:t> the populations </a:t>
            </a:r>
            <a:r>
              <a:rPr lang="fr-CH" dirty="0" err="1"/>
              <a:t>that</a:t>
            </a:r>
            <a:r>
              <a:rPr lang="fr-CH" dirty="0"/>
              <a:t> the </a:t>
            </a:r>
            <a:r>
              <a:rPr lang="fr-CH" dirty="0" err="1"/>
              <a:t>NGOs</a:t>
            </a:r>
            <a:r>
              <a:rPr lang="fr-CH" dirty="0"/>
              <a:t> serve.  </a:t>
            </a:r>
          </a:p>
        </p:txBody>
      </p:sp>
      <p:sp>
        <p:nvSpPr>
          <p:cNvPr id="4" name="Slide Number Placeholder 3">
            <a:extLst>
              <a:ext uri="{FF2B5EF4-FFF2-40B4-BE49-F238E27FC236}">
                <a16:creationId xmlns:a16="http://schemas.microsoft.com/office/drawing/2014/main" id="{633CD9C5-0FA9-E8E4-5366-6F1C0BCA2CF9}"/>
              </a:ext>
            </a:extLst>
          </p:cNvPr>
          <p:cNvSpPr>
            <a:spLocks noGrp="1"/>
          </p:cNvSpPr>
          <p:nvPr>
            <p:ph type="sldNum" sz="quarter" idx="5"/>
          </p:nvPr>
        </p:nvSpPr>
        <p:spPr/>
        <p:txBody>
          <a:bodyPr/>
          <a:lstStyle/>
          <a:p>
            <a:fld id="{8429D2BE-FB35-7C44-875C-FCB1D72FB32B}" type="slidenum">
              <a:rPr lang="en-CH" smtClean="0"/>
              <a:t>3</a:t>
            </a:fld>
            <a:endParaRPr lang="en-CH"/>
          </a:p>
        </p:txBody>
      </p:sp>
    </p:spTree>
    <p:extLst>
      <p:ext uri="{BB962C8B-B14F-4D97-AF65-F5344CB8AC3E}">
        <p14:creationId xmlns:p14="http://schemas.microsoft.com/office/powerpoint/2010/main" val="2398338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CC470-1B14-34D9-FA09-29E284A2E3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0964B1-3219-F324-82C9-9F7EA8C705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E002A-14E7-E726-A04A-267875A6969D}"/>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257B116B-F07E-67A3-C095-873C3E8CFFE7}"/>
              </a:ext>
            </a:extLst>
          </p:cNvPr>
          <p:cNvSpPr>
            <a:spLocks noGrp="1"/>
          </p:cNvSpPr>
          <p:nvPr>
            <p:ph type="sldNum" sz="quarter" idx="5"/>
          </p:nvPr>
        </p:nvSpPr>
        <p:spPr/>
        <p:txBody>
          <a:bodyPr/>
          <a:lstStyle/>
          <a:p>
            <a:fld id="{8429D2BE-FB35-7C44-875C-FCB1D72FB32B}" type="slidenum">
              <a:rPr lang="en-CH" smtClean="0"/>
              <a:t>32</a:t>
            </a:fld>
            <a:endParaRPr lang="en-CH"/>
          </a:p>
        </p:txBody>
      </p:sp>
    </p:spTree>
    <p:extLst>
      <p:ext uri="{BB962C8B-B14F-4D97-AF65-F5344CB8AC3E}">
        <p14:creationId xmlns:p14="http://schemas.microsoft.com/office/powerpoint/2010/main" val="2356342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997F-72C3-ABA4-3A6C-1AB4EC546F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E1FED-8EA2-999B-20D6-6EAA79A34A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F64C9B-B2B7-21F5-903F-2141CAA8A37B}"/>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5DFC206D-4B6E-7ACF-9F17-6945E6920444}"/>
              </a:ext>
            </a:extLst>
          </p:cNvPr>
          <p:cNvSpPr>
            <a:spLocks noGrp="1"/>
          </p:cNvSpPr>
          <p:nvPr>
            <p:ph type="sldNum" sz="quarter" idx="5"/>
          </p:nvPr>
        </p:nvSpPr>
        <p:spPr/>
        <p:txBody>
          <a:bodyPr/>
          <a:lstStyle/>
          <a:p>
            <a:fld id="{8429D2BE-FB35-7C44-875C-FCB1D72FB32B}" type="slidenum">
              <a:rPr lang="en-CH" smtClean="0"/>
              <a:t>33</a:t>
            </a:fld>
            <a:endParaRPr lang="en-CH"/>
          </a:p>
        </p:txBody>
      </p:sp>
    </p:spTree>
    <p:extLst>
      <p:ext uri="{BB962C8B-B14F-4D97-AF65-F5344CB8AC3E}">
        <p14:creationId xmlns:p14="http://schemas.microsoft.com/office/powerpoint/2010/main" val="276000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7EF69-F749-5E37-FB26-04C8AD0B3F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70928B-5732-B68E-0DB2-E15DF1D99D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A77C0B-BF32-B029-1F70-5E6B15C718DE}"/>
              </a:ext>
            </a:extLst>
          </p:cNvPr>
          <p:cNvSpPr>
            <a:spLocks noGrp="1"/>
          </p:cNvSpPr>
          <p:nvPr>
            <p:ph type="body" idx="1"/>
          </p:nvPr>
        </p:nvSpPr>
        <p:spPr/>
        <p:txBody>
          <a:bodyPr/>
          <a:lstStyle/>
          <a:p>
            <a:r>
              <a:rPr lang="fr-CH" dirty="0"/>
              <a:t>So in the </a:t>
            </a:r>
            <a:r>
              <a:rPr lang="fr-CH" dirty="0" err="1"/>
              <a:t>past</a:t>
            </a:r>
            <a:r>
              <a:rPr lang="fr-CH" dirty="0"/>
              <a:t>, </a:t>
            </a:r>
            <a:r>
              <a:rPr lang="fr-CH" dirty="0" err="1"/>
              <a:t>some</a:t>
            </a:r>
            <a:r>
              <a:rPr lang="fr-CH" dirty="0"/>
              <a:t> of former and </a:t>
            </a:r>
            <a:r>
              <a:rPr lang="fr-CH" dirty="0" err="1"/>
              <a:t>current</a:t>
            </a:r>
            <a:r>
              <a:rPr lang="fr-CH" dirty="0"/>
              <a:t> </a:t>
            </a:r>
            <a:r>
              <a:rPr lang="fr-CH" dirty="0" err="1"/>
              <a:t>colleagues</a:t>
            </a:r>
            <a:r>
              <a:rPr lang="fr-CH" dirty="0"/>
              <a:t> in Carmela </a:t>
            </a:r>
            <a:r>
              <a:rPr lang="fr-CH" dirty="0" err="1"/>
              <a:t>Troncoso’s</a:t>
            </a:r>
            <a:r>
              <a:rPr lang="fr-CH" dirty="0"/>
              <a:t> group have </a:t>
            </a:r>
            <a:r>
              <a:rPr lang="fr-CH" dirty="0" err="1"/>
              <a:t>tackled</a:t>
            </a:r>
            <a:r>
              <a:rPr lang="fr-CH" dirty="0"/>
              <a:t> </a:t>
            </a:r>
            <a:r>
              <a:rPr lang="fr-CH" dirty="0" err="1"/>
              <a:t>this</a:t>
            </a:r>
            <a:r>
              <a:rPr lang="fr-CH" dirty="0"/>
              <a:t> </a:t>
            </a:r>
            <a:r>
              <a:rPr lang="fr-CH" dirty="0" err="1"/>
              <a:t>problem</a:t>
            </a:r>
            <a:r>
              <a:rPr lang="fr-CH" dirty="0"/>
              <a:t> in collaboration </a:t>
            </a:r>
            <a:r>
              <a:rPr lang="fr-CH" dirty="0" err="1"/>
              <a:t>with</a:t>
            </a:r>
            <a:r>
              <a:rPr lang="fr-CH" dirty="0"/>
              <a:t> the International </a:t>
            </a:r>
            <a:r>
              <a:rPr lang="fr-CH" dirty="0" err="1"/>
              <a:t>Committee</a:t>
            </a:r>
            <a:r>
              <a:rPr lang="fr-CH" dirty="0"/>
              <a:t> of the Red Cross, by </a:t>
            </a:r>
            <a:r>
              <a:rPr lang="fr-CH" dirty="0" err="1"/>
              <a:t>designing</a:t>
            </a:r>
            <a:r>
              <a:rPr lang="fr-CH" dirty="0"/>
              <a:t> end-to-end </a:t>
            </a:r>
            <a:r>
              <a:rPr lang="fr-CH" dirty="0" err="1"/>
              <a:t>systems</a:t>
            </a:r>
            <a:r>
              <a:rPr lang="fr-CH" dirty="0"/>
              <a:t> </a:t>
            </a:r>
            <a:r>
              <a:rPr lang="fr-CH" dirty="0" err="1"/>
              <a:t>that</a:t>
            </a:r>
            <a:r>
              <a:rPr lang="fr-CH" dirty="0"/>
              <a:t> </a:t>
            </a:r>
            <a:r>
              <a:rPr lang="fr-CH" dirty="0" err="1"/>
              <a:t>give</a:t>
            </a:r>
            <a:r>
              <a:rPr lang="fr-CH" dirty="0"/>
              <a:t> </a:t>
            </a:r>
            <a:r>
              <a:rPr lang="fr-CH" dirty="0" err="1"/>
              <a:t>strong</a:t>
            </a:r>
            <a:r>
              <a:rPr lang="fr-CH" dirty="0"/>
              <a:t> </a:t>
            </a:r>
            <a:r>
              <a:rPr lang="fr-CH" dirty="0" err="1"/>
              <a:t>security</a:t>
            </a:r>
            <a:r>
              <a:rPr lang="fr-CH" dirty="0"/>
              <a:t> and </a:t>
            </a:r>
            <a:r>
              <a:rPr lang="fr-CH" dirty="0" err="1"/>
              <a:t>privacy</a:t>
            </a:r>
            <a:r>
              <a:rPr lang="fr-CH" dirty="0"/>
              <a:t> </a:t>
            </a:r>
            <a:r>
              <a:rPr lang="fr-CH" dirty="0" err="1"/>
              <a:t>guarantees</a:t>
            </a:r>
            <a:r>
              <a:rPr lang="fr-CH" dirty="0"/>
              <a:t>, </a:t>
            </a:r>
            <a:r>
              <a:rPr lang="fr-CH" dirty="0" err="1"/>
              <a:t>while</a:t>
            </a:r>
            <a:r>
              <a:rPr lang="fr-CH" dirty="0"/>
              <a:t> </a:t>
            </a:r>
            <a:r>
              <a:rPr lang="fr-CH" dirty="0" err="1"/>
              <a:t>allowing</a:t>
            </a:r>
            <a:r>
              <a:rPr lang="fr-CH" dirty="0"/>
              <a:t> for a more </a:t>
            </a:r>
            <a:r>
              <a:rPr lang="fr-CH" dirty="0" err="1"/>
              <a:t>automated</a:t>
            </a:r>
            <a:r>
              <a:rPr lang="fr-CH" dirty="0"/>
              <a:t> and scalable </a:t>
            </a:r>
            <a:r>
              <a:rPr lang="fr-CH" dirty="0" err="1"/>
              <a:t>aid</a:t>
            </a:r>
            <a:r>
              <a:rPr lang="fr-CH" dirty="0"/>
              <a:t> distribution process.  </a:t>
            </a:r>
            <a:endParaRPr lang="en-CH" dirty="0"/>
          </a:p>
        </p:txBody>
      </p:sp>
      <p:sp>
        <p:nvSpPr>
          <p:cNvPr id="4" name="Slide Number Placeholder 3">
            <a:extLst>
              <a:ext uri="{FF2B5EF4-FFF2-40B4-BE49-F238E27FC236}">
                <a16:creationId xmlns:a16="http://schemas.microsoft.com/office/drawing/2014/main" id="{B79C6051-1537-F8EA-9AD4-E89146B0ED27}"/>
              </a:ext>
            </a:extLst>
          </p:cNvPr>
          <p:cNvSpPr>
            <a:spLocks noGrp="1"/>
          </p:cNvSpPr>
          <p:nvPr>
            <p:ph type="sldNum" sz="quarter" idx="5"/>
          </p:nvPr>
        </p:nvSpPr>
        <p:spPr/>
        <p:txBody>
          <a:bodyPr/>
          <a:lstStyle/>
          <a:p>
            <a:fld id="{8429D2BE-FB35-7C44-875C-FCB1D72FB32B}" type="slidenum">
              <a:rPr lang="en-CH" smtClean="0"/>
              <a:t>4</a:t>
            </a:fld>
            <a:endParaRPr lang="en-CH"/>
          </a:p>
        </p:txBody>
      </p:sp>
    </p:spTree>
    <p:extLst>
      <p:ext uri="{BB962C8B-B14F-4D97-AF65-F5344CB8AC3E}">
        <p14:creationId xmlns:p14="http://schemas.microsoft.com/office/powerpoint/2010/main" val="3458713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D6901-A732-1C6B-3DC7-38E2B21B33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A4D0D-3BD1-D5B5-376C-27C70DE354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CAF62A-8226-65B1-F8C0-14FFFAC010FD}"/>
              </a:ext>
            </a:extLst>
          </p:cNvPr>
          <p:cNvSpPr>
            <a:spLocks noGrp="1"/>
          </p:cNvSpPr>
          <p:nvPr>
            <p:ph type="body" idx="1"/>
          </p:nvPr>
        </p:nvSpPr>
        <p:spPr/>
        <p:txBody>
          <a:bodyPr/>
          <a:lstStyle/>
          <a:p>
            <a:r>
              <a:rPr lang="fr-CH" dirty="0"/>
              <a:t>The </a:t>
            </a:r>
            <a:r>
              <a:rPr lang="fr-CH" dirty="0" err="1"/>
              <a:t>reaction</a:t>
            </a:r>
            <a:r>
              <a:rPr lang="fr-CH" dirty="0"/>
              <a:t> of the ICRC </a:t>
            </a:r>
            <a:r>
              <a:rPr lang="fr-CH" dirty="0" err="1"/>
              <a:t>was</a:t>
            </a:r>
            <a:r>
              <a:rPr lang="fr-CH" dirty="0"/>
              <a:t> positive, </a:t>
            </a:r>
            <a:r>
              <a:rPr lang="fr-CH" dirty="0" err="1"/>
              <a:t>however</a:t>
            </a:r>
            <a:r>
              <a:rPr lang="fr-CH" dirty="0"/>
              <a:t> </a:t>
            </a:r>
            <a:r>
              <a:rPr lang="fr-CH" dirty="0" err="1"/>
              <a:t>after</a:t>
            </a:r>
            <a:r>
              <a:rPr lang="fr-CH" dirty="0"/>
              <a:t> </a:t>
            </a:r>
            <a:r>
              <a:rPr lang="fr-CH" dirty="0" err="1"/>
              <a:t>some</a:t>
            </a:r>
            <a:r>
              <a:rPr lang="fr-CH" dirty="0"/>
              <a:t> time, </a:t>
            </a:r>
            <a:r>
              <a:rPr lang="fr-CH" dirty="0" err="1"/>
              <a:t>they</a:t>
            </a:r>
            <a:r>
              <a:rPr lang="fr-CH" dirty="0"/>
              <a:t> came back </a:t>
            </a:r>
            <a:r>
              <a:rPr lang="fr-CH" dirty="0" err="1"/>
              <a:t>with</a:t>
            </a:r>
            <a:r>
              <a:rPr lang="fr-CH" dirty="0"/>
              <a:t> </a:t>
            </a:r>
            <a:r>
              <a:rPr lang="fr-CH" dirty="0" err="1"/>
              <a:t>something</a:t>
            </a:r>
            <a:r>
              <a:rPr lang="fr-CH" dirty="0"/>
              <a:t> like </a:t>
            </a:r>
            <a:r>
              <a:rPr lang="fr-CH" dirty="0" err="1"/>
              <a:t>this</a:t>
            </a:r>
            <a:r>
              <a:rPr lang="fr-CH" dirty="0"/>
              <a:t>: </a:t>
            </a:r>
          </a:p>
          <a:p>
            <a:pPr marL="0" indent="0">
              <a:buNone/>
            </a:pPr>
            <a:r>
              <a:rPr lang="en-US" noProof="0" dirty="0">
                <a:latin typeface="Arial" panose="020B0604020202020204" pitchFamily="34" charset="0"/>
                <a:cs typeface="Arial" panose="020B0604020202020204" pitchFamily="34" charset="0"/>
              </a:rPr>
              <a:t>“Optimal privacy is nice…</a:t>
            </a:r>
          </a:p>
          <a:p>
            <a:pPr marL="0" indent="0">
              <a:buNone/>
            </a:pPr>
            <a:r>
              <a:rPr lang="en-US" noProof="0" dirty="0">
                <a:latin typeface="Arial" panose="020B0604020202020204" pitchFamily="34" charset="0"/>
                <a:cs typeface="Arial" panose="020B0604020202020204" pitchFamily="34" charset="0"/>
              </a:rPr>
              <a:t>&lt;CLICK&gt;</a:t>
            </a:r>
          </a:p>
          <a:p>
            <a:pPr marL="0" indent="0">
              <a:buNone/>
            </a:pPr>
            <a:r>
              <a:rPr lang="en-US" noProof="0" dirty="0">
                <a:latin typeface="Arial" panose="020B0604020202020204" pitchFamily="34" charset="0"/>
                <a:cs typeface="Arial" panose="020B0604020202020204" pitchFamily="34" charset="0"/>
              </a:rPr>
              <a:t>But also, we need to know whether our distribution </a:t>
            </a:r>
            <a:br>
              <a:rPr lang="en-US" noProof="0" dirty="0">
                <a:latin typeface="Arial" panose="020B0604020202020204" pitchFamily="34" charset="0"/>
                <a:cs typeface="Arial" panose="020B0604020202020204" pitchFamily="34" charset="0"/>
              </a:rPr>
            </a:br>
            <a:r>
              <a:rPr lang="en-US" noProof="0" dirty="0">
                <a:latin typeface="Arial" panose="020B0604020202020204" pitchFamily="34" charset="0"/>
                <a:cs typeface="Arial" panose="020B0604020202020204" pitchFamily="34" charset="0"/>
              </a:rPr>
              <a:t>- was successful</a:t>
            </a:r>
            <a:br>
              <a:rPr lang="en-US" noProof="0" dirty="0">
                <a:latin typeface="Arial" panose="020B0604020202020204" pitchFamily="34" charset="0"/>
                <a:cs typeface="Arial" panose="020B0604020202020204" pitchFamily="34" charset="0"/>
              </a:rPr>
            </a:br>
            <a:r>
              <a:rPr lang="en-US" noProof="0" dirty="0">
                <a:latin typeface="Arial" panose="020B0604020202020204" pitchFamily="34" charset="0"/>
                <a:cs typeface="Arial" panose="020B0604020202020204" pitchFamily="34" charset="0"/>
              </a:rPr>
              <a:t>- reached the right targets</a:t>
            </a:r>
            <a:br>
              <a:rPr lang="en-US" noProof="0" dirty="0">
                <a:latin typeface="Arial" panose="020B0604020202020204" pitchFamily="34" charset="0"/>
                <a:cs typeface="Arial" panose="020B0604020202020204" pitchFamily="34" charset="0"/>
              </a:rPr>
            </a:br>
            <a:r>
              <a:rPr lang="en-US" noProof="0" dirty="0">
                <a:latin typeface="Arial" panose="020B0604020202020204" pitchFamily="34" charset="0"/>
                <a:cs typeface="Arial" panose="020B0604020202020204" pitchFamily="34" charset="0"/>
              </a:rPr>
              <a:t>- does not discriminate“</a:t>
            </a:r>
          </a:p>
          <a:p>
            <a:pPr marL="0" indent="0">
              <a:buNone/>
            </a:pPr>
            <a:endParaRPr lang="en-US" noProof="0" dirty="0">
              <a:latin typeface="Arial" panose="020B0604020202020204" pitchFamily="34" charset="0"/>
              <a:cs typeface="Arial" panose="020B0604020202020204" pitchFamily="34" charset="0"/>
            </a:endParaRPr>
          </a:p>
          <a:p>
            <a:endParaRPr lang="en-CH" dirty="0"/>
          </a:p>
        </p:txBody>
      </p:sp>
      <p:sp>
        <p:nvSpPr>
          <p:cNvPr id="4" name="Slide Number Placeholder 3">
            <a:extLst>
              <a:ext uri="{FF2B5EF4-FFF2-40B4-BE49-F238E27FC236}">
                <a16:creationId xmlns:a16="http://schemas.microsoft.com/office/drawing/2014/main" id="{160F15DF-CDDB-896B-D53A-03F78D888CC6}"/>
              </a:ext>
            </a:extLst>
          </p:cNvPr>
          <p:cNvSpPr>
            <a:spLocks noGrp="1"/>
          </p:cNvSpPr>
          <p:nvPr>
            <p:ph type="sldNum" sz="quarter" idx="5"/>
          </p:nvPr>
        </p:nvSpPr>
        <p:spPr/>
        <p:txBody>
          <a:bodyPr/>
          <a:lstStyle/>
          <a:p>
            <a:fld id="{8429D2BE-FB35-7C44-875C-FCB1D72FB32B}" type="slidenum">
              <a:rPr lang="en-CH" smtClean="0"/>
              <a:t>5</a:t>
            </a:fld>
            <a:endParaRPr lang="en-CH"/>
          </a:p>
        </p:txBody>
      </p:sp>
    </p:spTree>
    <p:extLst>
      <p:ext uri="{BB962C8B-B14F-4D97-AF65-F5344CB8AC3E}">
        <p14:creationId xmlns:p14="http://schemas.microsoft.com/office/powerpoint/2010/main" val="1167284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C910E-2232-1B4B-FDBD-E0F08D2B2E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94E8B4-3F70-F8E5-9A4A-557E328FA5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3E4A21-F2F8-282D-6360-F02A8E8EC24F}"/>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B18EA0D0-FB92-89BA-4C48-324B15A25ACB}"/>
              </a:ext>
            </a:extLst>
          </p:cNvPr>
          <p:cNvSpPr>
            <a:spLocks noGrp="1"/>
          </p:cNvSpPr>
          <p:nvPr>
            <p:ph type="sldNum" sz="quarter" idx="5"/>
          </p:nvPr>
        </p:nvSpPr>
        <p:spPr/>
        <p:txBody>
          <a:bodyPr/>
          <a:lstStyle/>
          <a:p>
            <a:fld id="{8429D2BE-FB35-7C44-875C-FCB1D72FB32B}" type="slidenum">
              <a:rPr lang="en-CH" smtClean="0"/>
              <a:t>6</a:t>
            </a:fld>
            <a:endParaRPr lang="en-CH"/>
          </a:p>
        </p:txBody>
      </p:sp>
    </p:spTree>
    <p:extLst>
      <p:ext uri="{BB962C8B-B14F-4D97-AF65-F5344CB8AC3E}">
        <p14:creationId xmlns:p14="http://schemas.microsoft.com/office/powerpoint/2010/main" val="629890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8429D2BE-FB35-7C44-875C-FCB1D72FB32B}" type="slidenum">
              <a:rPr lang="en-CH" smtClean="0"/>
              <a:t>7</a:t>
            </a:fld>
            <a:endParaRPr lang="en-CH"/>
          </a:p>
        </p:txBody>
      </p:sp>
    </p:spTree>
    <p:extLst>
      <p:ext uri="{BB962C8B-B14F-4D97-AF65-F5344CB8AC3E}">
        <p14:creationId xmlns:p14="http://schemas.microsoft.com/office/powerpoint/2010/main" val="3659420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F2C8D-7FD8-9563-9C62-99BA23AA1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AF0EE-754F-04D7-8DD2-692B340D52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28FFC9-BD83-3173-E41D-C395ACC91040}"/>
              </a:ext>
            </a:extLst>
          </p:cNvPr>
          <p:cNvSpPr>
            <a:spLocks noGrp="1"/>
          </p:cNvSpPr>
          <p:nvPr>
            <p:ph type="body" idx="1"/>
          </p:nvPr>
        </p:nvSpPr>
        <p:spPr/>
        <p:txBody>
          <a:bodyPr/>
          <a:lstStyle/>
          <a:p>
            <a:r>
              <a:rPr lang="fr-CH" dirty="0"/>
              <a:t>So </a:t>
            </a:r>
            <a:r>
              <a:rPr lang="fr-CH" dirty="0" err="1"/>
              <a:t>these</a:t>
            </a:r>
            <a:r>
              <a:rPr lang="fr-CH" dirty="0"/>
              <a:t> </a:t>
            </a:r>
            <a:r>
              <a:rPr lang="fr-CH" dirty="0" err="1"/>
              <a:t>will</a:t>
            </a:r>
            <a:r>
              <a:rPr lang="fr-CH" dirty="0"/>
              <a:t> </a:t>
            </a:r>
            <a:r>
              <a:rPr lang="fr-CH" dirty="0" err="1"/>
              <a:t>be</a:t>
            </a:r>
            <a:r>
              <a:rPr lang="fr-CH" dirty="0"/>
              <a:t> the end </a:t>
            </a:r>
            <a:r>
              <a:rPr lang="fr-CH" dirty="0" err="1"/>
              <a:t>users</a:t>
            </a:r>
            <a:r>
              <a:rPr lang="fr-CH" dirty="0"/>
              <a:t> of </a:t>
            </a:r>
            <a:r>
              <a:rPr lang="fr-CH" dirty="0" err="1"/>
              <a:t>our</a:t>
            </a:r>
            <a:r>
              <a:rPr lang="fr-CH" dirty="0"/>
              <a:t> system but in </a:t>
            </a:r>
            <a:r>
              <a:rPr lang="fr-CH" dirty="0" err="1"/>
              <a:t>general</a:t>
            </a:r>
            <a:r>
              <a:rPr lang="fr-CH" dirty="0"/>
              <a:t> </a:t>
            </a:r>
            <a:r>
              <a:rPr lang="fr-CH" dirty="0" err="1"/>
              <a:t>we</a:t>
            </a:r>
            <a:r>
              <a:rPr lang="fr-CH" dirty="0"/>
              <a:t> </a:t>
            </a:r>
            <a:r>
              <a:rPr lang="fr-CH" dirty="0" err="1"/>
              <a:t>would</a:t>
            </a:r>
            <a:r>
              <a:rPr lang="fr-CH" dirty="0"/>
              <a:t> have </a:t>
            </a:r>
            <a:r>
              <a:rPr lang="fr-CH" dirty="0" err="1"/>
              <a:t>loved</a:t>
            </a:r>
            <a:r>
              <a:rPr lang="fr-CH" dirty="0"/>
              <a:t> to </a:t>
            </a:r>
            <a:r>
              <a:rPr lang="fr-CH" dirty="0" err="1"/>
              <a:t>also</a:t>
            </a:r>
            <a:r>
              <a:rPr lang="fr-CH" dirty="0"/>
              <a:t> </a:t>
            </a:r>
            <a:r>
              <a:rPr lang="fr-CH" dirty="0" err="1"/>
              <a:t>speak</a:t>
            </a:r>
            <a:r>
              <a:rPr lang="fr-CH" dirty="0"/>
              <a:t> to the </a:t>
            </a:r>
            <a:r>
              <a:rPr lang="fr-CH" dirty="0" err="1"/>
              <a:t>aid</a:t>
            </a:r>
            <a:r>
              <a:rPr lang="fr-CH" dirty="0"/>
              <a:t> </a:t>
            </a:r>
            <a:r>
              <a:rPr lang="fr-CH" dirty="0" err="1"/>
              <a:t>recipients</a:t>
            </a:r>
            <a:r>
              <a:rPr lang="fr-CH" dirty="0"/>
              <a:t>, </a:t>
            </a:r>
            <a:r>
              <a:rPr lang="fr-CH" dirty="0" err="1"/>
              <a:t>which</a:t>
            </a:r>
            <a:r>
              <a:rPr lang="fr-CH" dirty="0"/>
              <a:t> are </a:t>
            </a:r>
            <a:r>
              <a:rPr lang="fr-CH" dirty="0" err="1"/>
              <a:t>also</a:t>
            </a:r>
            <a:r>
              <a:rPr lang="fr-CH" dirty="0"/>
              <a:t> </a:t>
            </a:r>
            <a:r>
              <a:rPr lang="fr-CH" dirty="0" err="1"/>
              <a:t>users</a:t>
            </a:r>
            <a:r>
              <a:rPr lang="fr-CH" dirty="0"/>
              <a:t> of the system. </a:t>
            </a:r>
          </a:p>
          <a:p>
            <a:r>
              <a:rPr lang="fr-CH" dirty="0" err="1"/>
              <a:t>However</a:t>
            </a:r>
            <a:r>
              <a:rPr lang="fr-CH" dirty="0"/>
              <a:t>, </a:t>
            </a:r>
            <a:r>
              <a:rPr lang="fr-CH" dirty="0" err="1"/>
              <a:t>turns</a:t>
            </a:r>
            <a:r>
              <a:rPr lang="fr-CH" dirty="0"/>
              <a:t> out </a:t>
            </a:r>
            <a:r>
              <a:rPr lang="fr-CH" dirty="0" err="1"/>
              <a:t>that</a:t>
            </a:r>
            <a:r>
              <a:rPr lang="fr-CH" dirty="0"/>
              <a:t> </a:t>
            </a:r>
            <a:r>
              <a:rPr lang="fr-CH" dirty="0" err="1"/>
              <a:t>your</a:t>
            </a:r>
            <a:r>
              <a:rPr lang="fr-CH" dirty="0"/>
              <a:t> </a:t>
            </a:r>
            <a:r>
              <a:rPr lang="fr-CH" dirty="0" err="1"/>
              <a:t>university</a:t>
            </a:r>
            <a:r>
              <a:rPr lang="fr-CH" dirty="0"/>
              <a:t> </a:t>
            </a:r>
            <a:r>
              <a:rPr lang="fr-CH" dirty="0" err="1"/>
              <a:t>won’t</a:t>
            </a:r>
            <a:r>
              <a:rPr lang="fr-CH" dirty="0"/>
              <a:t> let </a:t>
            </a:r>
            <a:r>
              <a:rPr lang="fr-CH" dirty="0" err="1"/>
              <a:t>you</a:t>
            </a:r>
            <a:r>
              <a:rPr lang="fr-CH" dirty="0"/>
              <a:t> go to an active </a:t>
            </a:r>
            <a:r>
              <a:rPr lang="fr-CH" dirty="0" err="1"/>
              <a:t>disaster</a:t>
            </a:r>
            <a:r>
              <a:rPr lang="fr-CH" dirty="0"/>
              <a:t> zone, </a:t>
            </a:r>
            <a:r>
              <a:rPr lang="fr-CH" dirty="0" err="1"/>
              <a:t>so</a:t>
            </a:r>
            <a:r>
              <a:rPr lang="fr-CH" dirty="0"/>
              <a:t> </a:t>
            </a:r>
            <a:r>
              <a:rPr lang="fr-CH" dirty="0" err="1"/>
              <a:t>that</a:t>
            </a:r>
            <a:r>
              <a:rPr lang="fr-CH" dirty="0"/>
              <a:t> </a:t>
            </a:r>
            <a:r>
              <a:rPr lang="fr-CH" dirty="0" err="1"/>
              <a:t>will</a:t>
            </a:r>
            <a:r>
              <a:rPr lang="fr-CH" dirty="0"/>
              <a:t> have to </a:t>
            </a:r>
            <a:r>
              <a:rPr lang="fr-CH" dirty="0" err="1"/>
              <a:t>be</a:t>
            </a:r>
            <a:r>
              <a:rPr lang="fr-CH" dirty="0"/>
              <a:t> for </a:t>
            </a:r>
            <a:r>
              <a:rPr lang="fr-CH" dirty="0" err="1"/>
              <a:t>another</a:t>
            </a:r>
            <a:r>
              <a:rPr lang="fr-CH" dirty="0"/>
              <a:t> time. </a:t>
            </a:r>
            <a:endParaRPr lang="en-CH" dirty="0"/>
          </a:p>
        </p:txBody>
      </p:sp>
      <p:sp>
        <p:nvSpPr>
          <p:cNvPr id="4" name="Slide Number Placeholder 3">
            <a:extLst>
              <a:ext uri="{FF2B5EF4-FFF2-40B4-BE49-F238E27FC236}">
                <a16:creationId xmlns:a16="http://schemas.microsoft.com/office/drawing/2014/main" id="{16EA29A6-8E1D-67BD-1357-008E72EEEBD0}"/>
              </a:ext>
            </a:extLst>
          </p:cNvPr>
          <p:cNvSpPr>
            <a:spLocks noGrp="1"/>
          </p:cNvSpPr>
          <p:nvPr>
            <p:ph type="sldNum" sz="quarter" idx="5"/>
          </p:nvPr>
        </p:nvSpPr>
        <p:spPr/>
        <p:txBody>
          <a:bodyPr/>
          <a:lstStyle/>
          <a:p>
            <a:fld id="{8429D2BE-FB35-7C44-875C-FCB1D72FB32B}" type="slidenum">
              <a:rPr lang="en-CH" smtClean="0"/>
              <a:t>8</a:t>
            </a:fld>
            <a:endParaRPr lang="en-CH"/>
          </a:p>
        </p:txBody>
      </p:sp>
    </p:spTree>
    <p:extLst>
      <p:ext uri="{BB962C8B-B14F-4D97-AF65-F5344CB8AC3E}">
        <p14:creationId xmlns:p14="http://schemas.microsoft.com/office/powerpoint/2010/main" val="2054134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3E627-4478-0E1B-F20C-AEF954CBA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E8461F-5A5E-01E3-4FEB-27B8FB57CE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8D2852-F455-8452-62B7-36F7D9D950D3}"/>
              </a:ext>
            </a:extLst>
          </p:cNvPr>
          <p:cNvSpPr>
            <a:spLocks noGrp="1"/>
          </p:cNvSpPr>
          <p:nvPr>
            <p:ph type="body" idx="1"/>
          </p:nvPr>
        </p:nvSpPr>
        <p:spPr/>
        <p:txBody>
          <a:bodyPr/>
          <a:lstStyle/>
          <a:p>
            <a:endParaRPr lang="en-CH" dirty="0"/>
          </a:p>
        </p:txBody>
      </p:sp>
      <p:sp>
        <p:nvSpPr>
          <p:cNvPr id="4" name="Slide Number Placeholder 3">
            <a:extLst>
              <a:ext uri="{FF2B5EF4-FFF2-40B4-BE49-F238E27FC236}">
                <a16:creationId xmlns:a16="http://schemas.microsoft.com/office/drawing/2014/main" id="{BE5A64F6-6882-9792-B83A-D0583AFCB5FF}"/>
              </a:ext>
            </a:extLst>
          </p:cNvPr>
          <p:cNvSpPr>
            <a:spLocks noGrp="1"/>
          </p:cNvSpPr>
          <p:nvPr>
            <p:ph type="sldNum" sz="quarter" idx="5"/>
          </p:nvPr>
        </p:nvSpPr>
        <p:spPr/>
        <p:txBody>
          <a:bodyPr/>
          <a:lstStyle/>
          <a:p>
            <a:fld id="{8429D2BE-FB35-7C44-875C-FCB1D72FB32B}" type="slidenum">
              <a:rPr lang="en-CH" smtClean="0"/>
              <a:t>9</a:t>
            </a:fld>
            <a:endParaRPr lang="en-CH"/>
          </a:p>
        </p:txBody>
      </p:sp>
    </p:spTree>
    <p:extLst>
      <p:ext uri="{BB962C8B-B14F-4D97-AF65-F5344CB8AC3E}">
        <p14:creationId xmlns:p14="http://schemas.microsoft.com/office/powerpoint/2010/main" val="3005727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850D0-0D00-0EA1-03B3-67633E555CD1}"/>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CH" dirty="0"/>
          </a:p>
        </p:txBody>
      </p:sp>
      <p:sp>
        <p:nvSpPr>
          <p:cNvPr id="3" name="Subtitle 2">
            <a:extLst>
              <a:ext uri="{FF2B5EF4-FFF2-40B4-BE49-F238E27FC236}">
                <a16:creationId xmlns:a16="http://schemas.microsoft.com/office/drawing/2014/main" id="{C25C7388-24B9-76FB-E107-1A6F07417C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H"/>
          </a:p>
        </p:txBody>
      </p:sp>
      <p:sp>
        <p:nvSpPr>
          <p:cNvPr id="4" name="Date Placeholder 3">
            <a:extLst>
              <a:ext uri="{FF2B5EF4-FFF2-40B4-BE49-F238E27FC236}">
                <a16:creationId xmlns:a16="http://schemas.microsoft.com/office/drawing/2014/main" id="{282A1180-8393-77E2-2FC7-A661D8D13964}"/>
              </a:ext>
            </a:extLst>
          </p:cNvPr>
          <p:cNvSpPr>
            <a:spLocks noGrp="1"/>
          </p:cNvSpPr>
          <p:nvPr>
            <p:ph type="dt" sz="half" idx="10"/>
          </p:nvPr>
        </p:nvSpPr>
        <p:spPr/>
        <p:txBody>
          <a:bodyPr/>
          <a:lstStyle/>
          <a:p>
            <a:r>
              <a:rPr lang="de-CH"/>
              <a:t>20.07.2024</a:t>
            </a:r>
            <a:endParaRPr lang="en-CH"/>
          </a:p>
        </p:txBody>
      </p:sp>
      <p:sp>
        <p:nvSpPr>
          <p:cNvPr id="5" name="Footer Placeholder 4">
            <a:extLst>
              <a:ext uri="{FF2B5EF4-FFF2-40B4-BE49-F238E27FC236}">
                <a16:creationId xmlns:a16="http://schemas.microsoft.com/office/drawing/2014/main" id="{CDB8570C-3979-BB34-EE3E-D91CACFAB779}"/>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271371AA-025D-44F0-B19A-67620E0AAA4C}"/>
              </a:ext>
            </a:extLst>
          </p:cNvPr>
          <p:cNvSpPr>
            <a:spLocks noGrp="1"/>
          </p:cNvSpPr>
          <p:nvPr>
            <p:ph type="sldNum" sz="quarter" idx="12"/>
          </p:nvPr>
        </p:nvSpPr>
        <p:spPr/>
        <p:txBody>
          <a:bodyPr/>
          <a:lstStyle/>
          <a:p>
            <a:fld id="{DA636937-0FCB-924E-9CDC-2DC026654A36}" type="slidenum">
              <a:rPr lang="en-CH" smtClean="0"/>
              <a:t>‹#›</a:t>
            </a:fld>
            <a:endParaRPr lang="en-CH"/>
          </a:p>
        </p:txBody>
      </p:sp>
    </p:spTree>
    <p:extLst>
      <p:ext uri="{BB962C8B-B14F-4D97-AF65-F5344CB8AC3E}">
        <p14:creationId xmlns:p14="http://schemas.microsoft.com/office/powerpoint/2010/main" val="2936287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7356B-47E5-EEAC-77B3-EBF43967D855}"/>
              </a:ext>
            </a:extLst>
          </p:cNvPr>
          <p:cNvSpPr>
            <a:spLocks noGrp="1"/>
          </p:cNvSpPr>
          <p:nvPr>
            <p:ph type="title"/>
          </p:nvPr>
        </p:nvSpPr>
        <p:spPr/>
        <p:txBody>
          <a:bodyPr/>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1798067C-706B-E762-7D9F-55730A72A10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FB17419A-B2D8-7F27-7CB4-CA81DCAC7569}"/>
              </a:ext>
            </a:extLst>
          </p:cNvPr>
          <p:cNvSpPr>
            <a:spLocks noGrp="1"/>
          </p:cNvSpPr>
          <p:nvPr>
            <p:ph type="dt" sz="half" idx="10"/>
          </p:nvPr>
        </p:nvSpPr>
        <p:spPr/>
        <p:txBody>
          <a:bodyPr/>
          <a:lstStyle/>
          <a:p>
            <a:r>
              <a:rPr lang="de-CH"/>
              <a:t>20.07.2024</a:t>
            </a:r>
            <a:endParaRPr lang="en-CH"/>
          </a:p>
        </p:txBody>
      </p:sp>
      <p:sp>
        <p:nvSpPr>
          <p:cNvPr id="5" name="Footer Placeholder 4">
            <a:extLst>
              <a:ext uri="{FF2B5EF4-FFF2-40B4-BE49-F238E27FC236}">
                <a16:creationId xmlns:a16="http://schemas.microsoft.com/office/drawing/2014/main" id="{DF175E16-4ED7-7444-F64B-A62A4271C3BD}"/>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F83597CA-1452-11C0-63D6-2B541E504FCE}"/>
              </a:ext>
            </a:extLst>
          </p:cNvPr>
          <p:cNvSpPr>
            <a:spLocks noGrp="1"/>
          </p:cNvSpPr>
          <p:nvPr>
            <p:ph type="sldNum" sz="quarter" idx="12"/>
          </p:nvPr>
        </p:nvSpPr>
        <p:spPr/>
        <p:txBody>
          <a:bodyPr/>
          <a:lstStyle/>
          <a:p>
            <a:fld id="{DA636937-0FCB-924E-9CDC-2DC026654A36}" type="slidenum">
              <a:rPr lang="en-CH" smtClean="0"/>
              <a:t>‹#›</a:t>
            </a:fld>
            <a:endParaRPr lang="en-CH"/>
          </a:p>
        </p:txBody>
      </p:sp>
    </p:spTree>
    <p:extLst>
      <p:ext uri="{BB962C8B-B14F-4D97-AF65-F5344CB8AC3E}">
        <p14:creationId xmlns:p14="http://schemas.microsoft.com/office/powerpoint/2010/main" val="205059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74D815-F259-CAAC-BC04-7B8D748F79C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H"/>
          </a:p>
        </p:txBody>
      </p:sp>
      <p:sp>
        <p:nvSpPr>
          <p:cNvPr id="3" name="Vertical Text Placeholder 2">
            <a:extLst>
              <a:ext uri="{FF2B5EF4-FFF2-40B4-BE49-F238E27FC236}">
                <a16:creationId xmlns:a16="http://schemas.microsoft.com/office/drawing/2014/main" id="{E692E825-39E6-B08E-D3E8-1CD8179BEB1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01361F53-B009-240A-404D-C594862A3FFF}"/>
              </a:ext>
            </a:extLst>
          </p:cNvPr>
          <p:cNvSpPr>
            <a:spLocks noGrp="1"/>
          </p:cNvSpPr>
          <p:nvPr>
            <p:ph type="dt" sz="half" idx="10"/>
          </p:nvPr>
        </p:nvSpPr>
        <p:spPr/>
        <p:txBody>
          <a:bodyPr/>
          <a:lstStyle/>
          <a:p>
            <a:r>
              <a:rPr lang="de-CH"/>
              <a:t>20.07.2024</a:t>
            </a:r>
            <a:endParaRPr lang="en-CH"/>
          </a:p>
        </p:txBody>
      </p:sp>
      <p:sp>
        <p:nvSpPr>
          <p:cNvPr id="5" name="Footer Placeholder 4">
            <a:extLst>
              <a:ext uri="{FF2B5EF4-FFF2-40B4-BE49-F238E27FC236}">
                <a16:creationId xmlns:a16="http://schemas.microsoft.com/office/drawing/2014/main" id="{E4816EC0-FBDE-73EC-F2B6-49A7A727DE3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F2E82CDB-464E-EE85-9FEB-DFAABBE9B6FB}"/>
              </a:ext>
            </a:extLst>
          </p:cNvPr>
          <p:cNvSpPr>
            <a:spLocks noGrp="1"/>
          </p:cNvSpPr>
          <p:nvPr>
            <p:ph type="sldNum" sz="quarter" idx="12"/>
          </p:nvPr>
        </p:nvSpPr>
        <p:spPr/>
        <p:txBody>
          <a:bodyPr/>
          <a:lstStyle/>
          <a:p>
            <a:fld id="{DA636937-0FCB-924E-9CDC-2DC026654A36}" type="slidenum">
              <a:rPr lang="en-CH" smtClean="0"/>
              <a:t>‹#›</a:t>
            </a:fld>
            <a:endParaRPr lang="en-CH"/>
          </a:p>
        </p:txBody>
      </p:sp>
    </p:spTree>
    <p:extLst>
      <p:ext uri="{BB962C8B-B14F-4D97-AF65-F5344CB8AC3E}">
        <p14:creationId xmlns:p14="http://schemas.microsoft.com/office/powerpoint/2010/main" val="3043926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F5C3E-DC86-5891-F011-B27CD1BF5542}"/>
              </a:ext>
            </a:extLst>
          </p:cNvPr>
          <p:cNvSpPr>
            <a:spLocks noGrp="1"/>
          </p:cNvSpPr>
          <p:nvPr>
            <p:ph type="title"/>
          </p:nvPr>
        </p:nvSpPr>
        <p:spPr>
          <a:xfrm>
            <a:off x="838200" y="365125"/>
            <a:ext cx="10515600" cy="1325563"/>
          </a:xfrm>
        </p:spPr>
        <p:txBody>
          <a:bodyPr lIns="90000"/>
          <a:lstStyle/>
          <a:p>
            <a:r>
              <a:rPr lang="en-GB" dirty="0"/>
              <a:t>Click to edit Master title style</a:t>
            </a:r>
            <a:endParaRPr lang="en-CH"/>
          </a:p>
        </p:txBody>
      </p:sp>
      <p:sp>
        <p:nvSpPr>
          <p:cNvPr id="3" name="Content Placeholder 2">
            <a:extLst>
              <a:ext uri="{FF2B5EF4-FFF2-40B4-BE49-F238E27FC236}">
                <a16:creationId xmlns:a16="http://schemas.microsoft.com/office/drawing/2014/main" id="{FE194544-E7D5-695B-CA94-5DADE8830C7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Date Placeholder 3">
            <a:extLst>
              <a:ext uri="{FF2B5EF4-FFF2-40B4-BE49-F238E27FC236}">
                <a16:creationId xmlns:a16="http://schemas.microsoft.com/office/drawing/2014/main" id="{EB989AAD-BB25-BF0E-B9CB-92402BDB06FB}"/>
              </a:ext>
            </a:extLst>
          </p:cNvPr>
          <p:cNvSpPr>
            <a:spLocks noGrp="1"/>
          </p:cNvSpPr>
          <p:nvPr>
            <p:ph type="dt" sz="half" idx="10"/>
          </p:nvPr>
        </p:nvSpPr>
        <p:spPr/>
        <p:txBody>
          <a:bodyPr/>
          <a:lstStyle/>
          <a:p>
            <a:r>
              <a:rPr lang="de-CH"/>
              <a:t>20.07.2024</a:t>
            </a:r>
            <a:endParaRPr lang="en-CH"/>
          </a:p>
        </p:txBody>
      </p:sp>
      <p:sp>
        <p:nvSpPr>
          <p:cNvPr id="5" name="Footer Placeholder 4">
            <a:extLst>
              <a:ext uri="{FF2B5EF4-FFF2-40B4-BE49-F238E27FC236}">
                <a16:creationId xmlns:a16="http://schemas.microsoft.com/office/drawing/2014/main" id="{918D4ED7-B874-8110-9FDF-0A7AE5529406}"/>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2973EA0-CE76-4327-3F31-45356CD8E41F}"/>
              </a:ext>
            </a:extLst>
          </p:cNvPr>
          <p:cNvSpPr>
            <a:spLocks noGrp="1"/>
          </p:cNvSpPr>
          <p:nvPr>
            <p:ph type="sldNum" sz="quarter" idx="12"/>
          </p:nvPr>
        </p:nvSpPr>
        <p:spPr/>
        <p:txBody>
          <a:bodyPr/>
          <a:lstStyle/>
          <a:p>
            <a:fld id="{DA636937-0FCB-924E-9CDC-2DC026654A36}" type="slidenum">
              <a:rPr lang="en-CH" smtClean="0"/>
              <a:t>‹#›</a:t>
            </a:fld>
            <a:endParaRPr lang="en-CH"/>
          </a:p>
        </p:txBody>
      </p:sp>
    </p:spTree>
    <p:extLst>
      <p:ext uri="{BB962C8B-B14F-4D97-AF65-F5344CB8AC3E}">
        <p14:creationId xmlns:p14="http://schemas.microsoft.com/office/powerpoint/2010/main" val="13657813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DC60-F005-DA8D-AEA5-852132A3F19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H"/>
          </a:p>
        </p:txBody>
      </p:sp>
      <p:sp>
        <p:nvSpPr>
          <p:cNvPr id="3" name="Text Placeholder 2">
            <a:extLst>
              <a:ext uri="{FF2B5EF4-FFF2-40B4-BE49-F238E27FC236}">
                <a16:creationId xmlns:a16="http://schemas.microsoft.com/office/drawing/2014/main" id="{3F3FD088-0A38-9F57-D5D9-DCCEA6319C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C3A7C83-E065-9540-A142-BE8CAC488F00}"/>
              </a:ext>
            </a:extLst>
          </p:cNvPr>
          <p:cNvSpPr>
            <a:spLocks noGrp="1"/>
          </p:cNvSpPr>
          <p:nvPr>
            <p:ph type="dt" sz="half" idx="10"/>
          </p:nvPr>
        </p:nvSpPr>
        <p:spPr/>
        <p:txBody>
          <a:bodyPr/>
          <a:lstStyle/>
          <a:p>
            <a:r>
              <a:rPr lang="de-CH"/>
              <a:t>20.07.2024</a:t>
            </a:r>
            <a:endParaRPr lang="en-CH"/>
          </a:p>
        </p:txBody>
      </p:sp>
      <p:sp>
        <p:nvSpPr>
          <p:cNvPr id="5" name="Footer Placeholder 4">
            <a:extLst>
              <a:ext uri="{FF2B5EF4-FFF2-40B4-BE49-F238E27FC236}">
                <a16:creationId xmlns:a16="http://schemas.microsoft.com/office/drawing/2014/main" id="{A0B2409E-BEDB-8661-AB9E-664530E8FC1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83EB94CC-1A13-B785-50E2-2E46D2FF0797}"/>
              </a:ext>
            </a:extLst>
          </p:cNvPr>
          <p:cNvSpPr>
            <a:spLocks noGrp="1"/>
          </p:cNvSpPr>
          <p:nvPr>
            <p:ph type="sldNum" sz="quarter" idx="12"/>
          </p:nvPr>
        </p:nvSpPr>
        <p:spPr/>
        <p:txBody>
          <a:bodyPr/>
          <a:lstStyle/>
          <a:p>
            <a:fld id="{DA636937-0FCB-924E-9CDC-2DC026654A36}" type="slidenum">
              <a:rPr lang="en-CH" smtClean="0"/>
              <a:t>‹#›</a:t>
            </a:fld>
            <a:endParaRPr lang="en-CH"/>
          </a:p>
        </p:txBody>
      </p:sp>
    </p:spTree>
    <p:extLst>
      <p:ext uri="{BB962C8B-B14F-4D97-AF65-F5344CB8AC3E}">
        <p14:creationId xmlns:p14="http://schemas.microsoft.com/office/powerpoint/2010/main" val="3464076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3817F-6187-83F8-33C7-0F95942E8744}"/>
              </a:ext>
            </a:extLst>
          </p:cNvPr>
          <p:cNvSpPr>
            <a:spLocks noGrp="1"/>
          </p:cNvSpPr>
          <p:nvPr>
            <p:ph type="title"/>
          </p:nvPr>
        </p:nvSpPr>
        <p:spPr/>
        <p:txBody>
          <a:bodyPr/>
          <a:lstStyle/>
          <a:p>
            <a:r>
              <a:rPr lang="en-GB"/>
              <a:t>Click to edit Master title style</a:t>
            </a:r>
            <a:endParaRPr lang="en-CH"/>
          </a:p>
        </p:txBody>
      </p:sp>
      <p:sp>
        <p:nvSpPr>
          <p:cNvPr id="3" name="Content Placeholder 2">
            <a:extLst>
              <a:ext uri="{FF2B5EF4-FFF2-40B4-BE49-F238E27FC236}">
                <a16:creationId xmlns:a16="http://schemas.microsoft.com/office/drawing/2014/main" id="{BBF41E67-2F34-6E58-2A08-5BFC63312EA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Content Placeholder 3">
            <a:extLst>
              <a:ext uri="{FF2B5EF4-FFF2-40B4-BE49-F238E27FC236}">
                <a16:creationId xmlns:a16="http://schemas.microsoft.com/office/drawing/2014/main" id="{6309A6BE-12C7-133E-A1D5-B9010622CA3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Date Placeholder 4">
            <a:extLst>
              <a:ext uri="{FF2B5EF4-FFF2-40B4-BE49-F238E27FC236}">
                <a16:creationId xmlns:a16="http://schemas.microsoft.com/office/drawing/2014/main" id="{C96BD3D6-FAF8-10F1-2845-F7662A9CDC15}"/>
              </a:ext>
            </a:extLst>
          </p:cNvPr>
          <p:cNvSpPr>
            <a:spLocks noGrp="1"/>
          </p:cNvSpPr>
          <p:nvPr>
            <p:ph type="dt" sz="half" idx="10"/>
          </p:nvPr>
        </p:nvSpPr>
        <p:spPr/>
        <p:txBody>
          <a:bodyPr/>
          <a:lstStyle/>
          <a:p>
            <a:r>
              <a:rPr lang="de-CH"/>
              <a:t>20.07.2024</a:t>
            </a:r>
            <a:endParaRPr lang="en-CH"/>
          </a:p>
        </p:txBody>
      </p:sp>
      <p:sp>
        <p:nvSpPr>
          <p:cNvPr id="6" name="Footer Placeholder 5">
            <a:extLst>
              <a:ext uri="{FF2B5EF4-FFF2-40B4-BE49-F238E27FC236}">
                <a16:creationId xmlns:a16="http://schemas.microsoft.com/office/drawing/2014/main" id="{F0A56DD9-C450-0F2C-460E-CFBD7C7F21C7}"/>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6B753391-1197-9870-0FD3-EF156D303B22}"/>
              </a:ext>
            </a:extLst>
          </p:cNvPr>
          <p:cNvSpPr>
            <a:spLocks noGrp="1"/>
          </p:cNvSpPr>
          <p:nvPr>
            <p:ph type="sldNum" sz="quarter" idx="12"/>
          </p:nvPr>
        </p:nvSpPr>
        <p:spPr/>
        <p:txBody>
          <a:bodyPr/>
          <a:lstStyle/>
          <a:p>
            <a:fld id="{DA636937-0FCB-924E-9CDC-2DC026654A36}" type="slidenum">
              <a:rPr lang="en-CH" smtClean="0"/>
              <a:t>‹#›</a:t>
            </a:fld>
            <a:endParaRPr lang="en-CH"/>
          </a:p>
        </p:txBody>
      </p:sp>
    </p:spTree>
    <p:extLst>
      <p:ext uri="{BB962C8B-B14F-4D97-AF65-F5344CB8AC3E}">
        <p14:creationId xmlns:p14="http://schemas.microsoft.com/office/powerpoint/2010/main" val="3856584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1134-3DEA-44FF-C39F-E24C9B2C7A51}"/>
              </a:ext>
            </a:extLst>
          </p:cNvPr>
          <p:cNvSpPr>
            <a:spLocks noGrp="1"/>
          </p:cNvSpPr>
          <p:nvPr>
            <p:ph type="title"/>
          </p:nvPr>
        </p:nvSpPr>
        <p:spPr>
          <a:xfrm>
            <a:off x="839788" y="365125"/>
            <a:ext cx="10515600" cy="1325563"/>
          </a:xfrm>
        </p:spPr>
        <p:txBody>
          <a:bodyPr/>
          <a:lstStyle/>
          <a:p>
            <a:r>
              <a:rPr lang="en-GB"/>
              <a:t>Click to edit Master title style</a:t>
            </a:r>
            <a:endParaRPr lang="en-CH"/>
          </a:p>
        </p:txBody>
      </p:sp>
      <p:sp>
        <p:nvSpPr>
          <p:cNvPr id="3" name="Text Placeholder 2">
            <a:extLst>
              <a:ext uri="{FF2B5EF4-FFF2-40B4-BE49-F238E27FC236}">
                <a16:creationId xmlns:a16="http://schemas.microsoft.com/office/drawing/2014/main" id="{D7759705-D66F-525D-C761-2B0F82EA14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38B9DA1-8B22-1955-B96A-924E2C19DF2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5" name="Text Placeholder 4">
            <a:extLst>
              <a:ext uri="{FF2B5EF4-FFF2-40B4-BE49-F238E27FC236}">
                <a16:creationId xmlns:a16="http://schemas.microsoft.com/office/drawing/2014/main" id="{6F8CBA72-5879-7962-99EE-D74A030F8E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803CB93-5689-B263-01E6-1322BE604DE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7" name="Date Placeholder 6">
            <a:extLst>
              <a:ext uri="{FF2B5EF4-FFF2-40B4-BE49-F238E27FC236}">
                <a16:creationId xmlns:a16="http://schemas.microsoft.com/office/drawing/2014/main" id="{4DB6982C-295D-16C2-E9F9-7B74DA463527}"/>
              </a:ext>
            </a:extLst>
          </p:cNvPr>
          <p:cNvSpPr>
            <a:spLocks noGrp="1"/>
          </p:cNvSpPr>
          <p:nvPr>
            <p:ph type="dt" sz="half" idx="10"/>
          </p:nvPr>
        </p:nvSpPr>
        <p:spPr/>
        <p:txBody>
          <a:bodyPr/>
          <a:lstStyle/>
          <a:p>
            <a:r>
              <a:rPr lang="de-CH"/>
              <a:t>20.07.2024</a:t>
            </a:r>
            <a:endParaRPr lang="en-CH"/>
          </a:p>
        </p:txBody>
      </p:sp>
      <p:sp>
        <p:nvSpPr>
          <p:cNvPr id="8" name="Footer Placeholder 7">
            <a:extLst>
              <a:ext uri="{FF2B5EF4-FFF2-40B4-BE49-F238E27FC236}">
                <a16:creationId xmlns:a16="http://schemas.microsoft.com/office/drawing/2014/main" id="{E0BCEB53-9899-A36F-A342-AC519982B86D}"/>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CF778BCC-4FCE-07AC-F848-32DACC910401}"/>
              </a:ext>
            </a:extLst>
          </p:cNvPr>
          <p:cNvSpPr>
            <a:spLocks noGrp="1"/>
          </p:cNvSpPr>
          <p:nvPr>
            <p:ph type="sldNum" sz="quarter" idx="12"/>
          </p:nvPr>
        </p:nvSpPr>
        <p:spPr/>
        <p:txBody>
          <a:bodyPr/>
          <a:lstStyle/>
          <a:p>
            <a:fld id="{DA636937-0FCB-924E-9CDC-2DC026654A36}" type="slidenum">
              <a:rPr lang="en-CH" smtClean="0"/>
              <a:t>‹#›</a:t>
            </a:fld>
            <a:endParaRPr lang="en-CH"/>
          </a:p>
        </p:txBody>
      </p:sp>
    </p:spTree>
    <p:extLst>
      <p:ext uri="{BB962C8B-B14F-4D97-AF65-F5344CB8AC3E}">
        <p14:creationId xmlns:p14="http://schemas.microsoft.com/office/powerpoint/2010/main" val="2008791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E0D2-243E-5B35-3679-BED13EFA701A}"/>
              </a:ext>
            </a:extLst>
          </p:cNvPr>
          <p:cNvSpPr>
            <a:spLocks noGrp="1"/>
          </p:cNvSpPr>
          <p:nvPr>
            <p:ph type="title"/>
          </p:nvPr>
        </p:nvSpPr>
        <p:spPr/>
        <p:txBody>
          <a:bodyPr/>
          <a:lstStyle/>
          <a:p>
            <a:r>
              <a:rPr lang="en-GB" dirty="0"/>
              <a:t>Click to edit Master title style</a:t>
            </a:r>
            <a:endParaRPr lang="en-CH"/>
          </a:p>
        </p:txBody>
      </p:sp>
      <p:sp>
        <p:nvSpPr>
          <p:cNvPr id="3" name="Date Placeholder 2">
            <a:extLst>
              <a:ext uri="{FF2B5EF4-FFF2-40B4-BE49-F238E27FC236}">
                <a16:creationId xmlns:a16="http://schemas.microsoft.com/office/drawing/2014/main" id="{23C077E7-EFC7-CF82-7B71-6753F4DA3E49}"/>
              </a:ext>
            </a:extLst>
          </p:cNvPr>
          <p:cNvSpPr>
            <a:spLocks noGrp="1"/>
          </p:cNvSpPr>
          <p:nvPr>
            <p:ph type="dt" sz="half" idx="10"/>
          </p:nvPr>
        </p:nvSpPr>
        <p:spPr/>
        <p:txBody>
          <a:bodyPr/>
          <a:lstStyle/>
          <a:p>
            <a:r>
              <a:rPr lang="de-CH"/>
              <a:t>20.07.2024</a:t>
            </a:r>
            <a:endParaRPr lang="en-CH"/>
          </a:p>
        </p:txBody>
      </p:sp>
      <p:sp>
        <p:nvSpPr>
          <p:cNvPr id="4" name="Footer Placeholder 3">
            <a:extLst>
              <a:ext uri="{FF2B5EF4-FFF2-40B4-BE49-F238E27FC236}">
                <a16:creationId xmlns:a16="http://schemas.microsoft.com/office/drawing/2014/main" id="{11D3ED79-F29E-C701-C013-79F665C07093}"/>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5477EC35-456D-2EEA-6100-EBCE8333CBF6}"/>
              </a:ext>
            </a:extLst>
          </p:cNvPr>
          <p:cNvSpPr>
            <a:spLocks noGrp="1"/>
          </p:cNvSpPr>
          <p:nvPr>
            <p:ph type="sldNum" sz="quarter" idx="12"/>
          </p:nvPr>
        </p:nvSpPr>
        <p:spPr/>
        <p:txBody>
          <a:bodyPr/>
          <a:lstStyle/>
          <a:p>
            <a:fld id="{DA636937-0FCB-924E-9CDC-2DC026654A36}" type="slidenum">
              <a:rPr lang="en-CH" smtClean="0"/>
              <a:t>‹#›</a:t>
            </a:fld>
            <a:endParaRPr lang="en-CH"/>
          </a:p>
        </p:txBody>
      </p:sp>
    </p:spTree>
    <p:extLst>
      <p:ext uri="{BB962C8B-B14F-4D97-AF65-F5344CB8AC3E}">
        <p14:creationId xmlns:p14="http://schemas.microsoft.com/office/powerpoint/2010/main" val="1508315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7D19C0-8CC9-CE71-0F13-82A003D96085}"/>
              </a:ext>
            </a:extLst>
          </p:cNvPr>
          <p:cNvSpPr>
            <a:spLocks noGrp="1"/>
          </p:cNvSpPr>
          <p:nvPr>
            <p:ph type="dt" sz="half" idx="10"/>
          </p:nvPr>
        </p:nvSpPr>
        <p:spPr/>
        <p:txBody>
          <a:bodyPr/>
          <a:lstStyle/>
          <a:p>
            <a:r>
              <a:rPr lang="de-CH"/>
              <a:t>20.07.2024</a:t>
            </a:r>
            <a:endParaRPr lang="en-CH"/>
          </a:p>
        </p:txBody>
      </p:sp>
      <p:sp>
        <p:nvSpPr>
          <p:cNvPr id="3" name="Footer Placeholder 2">
            <a:extLst>
              <a:ext uri="{FF2B5EF4-FFF2-40B4-BE49-F238E27FC236}">
                <a16:creationId xmlns:a16="http://schemas.microsoft.com/office/drawing/2014/main" id="{57C641BA-0300-EB2B-B3F2-9CFB46CE7AF2}"/>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405C3744-B0CC-A42C-5800-F65FE07AE8B4}"/>
              </a:ext>
            </a:extLst>
          </p:cNvPr>
          <p:cNvSpPr>
            <a:spLocks noGrp="1"/>
          </p:cNvSpPr>
          <p:nvPr>
            <p:ph type="sldNum" sz="quarter" idx="12"/>
          </p:nvPr>
        </p:nvSpPr>
        <p:spPr/>
        <p:txBody>
          <a:bodyPr/>
          <a:lstStyle/>
          <a:p>
            <a:fld id="{DA636937-0FCB-924E-9CDC-2DC026654A36}" type="slidenum">
              <a:rPr lang="en-CH" smtClean="0"/>
              <a:t>‹#›</a:t>
            </a:fld>
            <a:endParaRPr lang="en-CH"/>
          </a:p>
        </p:txBody>
      </p:sp>
    </p:spTree>
    <p:extLst>
      <p:ext uri="{BB962C8B-B14F-4D97-AF65-F5344CB8AC3E}">
        <p14:creationId xmlns:p14="http://schemas.microsoft.com/office/powerpoint/2010/main" val="3954482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C8DB-8066-21E5-8381-C8CB7D5BD6D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Content Placeholder 2">
            <a:extLst>
              <a:ext uri="{FF2B5EF4-FFF2-40B4-BE49-F238E27FC236}">
                <a16:creationId xmlns:a16="http://schemas.microsoft.com/office/drawing/2014/main" id="{6B239977-F5A6-E5B7-033C-D96A556801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Text Placeholder 3">
            <a:extLst>
              <a:ext uri="{FF2B5EF4-FFF2-40B4-BE49-F238E27FC236}">
                <a16:creationId xmlns:a16="http://schemas.microsoft.com/office/drawing/2014/main" id="{93A1B532-5794-691A-E1EC-1BA06784D5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4A2D3F-9A1B-B85E-EAFF-AF258393D877}"/>
              </a:ext>
            </a:extLst>
          </p:cNvPr>
          <p:cNvSpPr>
            <a:spLocks noGrp="1"/>
          </p:cNvSpPr>
          <p:nvPr>
            <p:ph type="dt" sz="half" idx="10"/>
          </p:nvPr>
        </p:nvSpPr>
        <p:spPr/>
        <p:txBody>
          <a:bodyPr/>
          <a:lstStyle/>
          <a:p>
            <a:r>
              <a:rPr lang="de-CH"/>
              <a:t>20.07.2024</a:t>
            </a:r>
            <a:endParaRPr lang="en-CH"/>
          </a:p>
        </p:txBody>
      </p:sp>
      <p:sp>
        <p:nvSpPr>
          <p:cNvPr id="6" name="Footer Placeholder 5">
            <a:extLst>
              <a:ext uri="{FF2B5EF4-FFF2-40B4-BE49-F238E27FC236}">
                <a16:creationId xmlns:a16="http://schemas.microsoft.com/office/drawing/2014/main" id="{36816809-9AE1-D4C4-59AE-CE2C545D598E}"/>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8E7C372C-B642-76EB-3F6E-D49A59A4DEB5}"/>
              </a:ext>
            </a:extLst>
          </p:cNvPr>
          <p:cNvSpPr>
            <a:spLocks noGrp="1"/>
          </p:cNvSpPr>
          <p:nvPr>
            <p:ph type="sldNum" sz="quarter" idx="12"/>
          </p:nvPr>
        </p:nvSpPr>
        <p:spPr/>
        <p:txBody>
          <a:bodyPr/>
          <a:lstStyle/>
          <a:p>
            <a:fld id="{DA636937-0FCB-924E-9CDC-2DC026654A36}" type="slidenum">
              <a:rPr lang="en-CH" smtClean="0"/>
              <a:t>‹#›</a:t>
            </a:fld>
            <a:endParaRPr lang="en-CH"/>
          </a:p>
        </p:txBody>
      </p:sp>
    </p:spTree>
    <p:extLst>
      <p:ext uri="{BB962C8B-B14F-4D97-AF65-F5344CB8AC3E}">
        <p14:creationId xmlns:p14="http://schemas.microsoft.com/office/powerpoint/2010/main" val="2789575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A5A5F-75C4-CA6A-491F-765312E1272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H"/>
          </a:p>
        </p:txBody>
      </p:sp>
      <p:sp>
        <p:nvSpPr>
          <p:cNvPr id="3" name="Picture Placeholder 2">
            <a:extLst>
              <a:ext uri="{FF2B5EF4-FFF2-40B4-BE49-F238E27FC236}">
                <a16:creationId xmlns:a16="http://schemas.microsoft.com/office/drawing/2014/main" id="{604F0264-2440-40E6-EEDF-91A9D74ABF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EB289A8F-7498-5C3C-DB36-2FCD86861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4AC2C1F-BE38-766B-99C8-814A2030DF93}"/>
              </a:ext>
            </a:extLst>
          </p:cNvPr>
          <p:cNvSpPr>
            <a:spLocks noGrp="1"/>
          </p:cNvSpPr>
          <p:nvPr>
            <p:ph type="dt" sz="half" idx="10"/>
          </p:nvPr>
        </p:nvSpPr>
        <p:spPr/>
        <p:txBody>
          <a:bodyPr/>
          <a:lstStyle/>
          <a:p>
            <a:r>
              <a:rPr lang="de-CH"/>
              <a:t>20.07.2024</a:t>
            </a:r>
            <a:endParaRPr lang="en-CH"/>
          </a:p>
        </p:txBody>
      </p:sp>
      <p:sp>
        <p:nvSpPr>
          <p:cNvPr id="6" name="Footer Placeholder 5">
            <a:extLst>
              <a:ext uri="{FF2B5EF4-FFF2-40B4-BE49-F238E27FC236}">
                <a16:creationId xmlns:a16="http://schemas.microsoft.com/office/drawing/2014/main" id="{6DAA9D85-7F17-4FE3-39A8-08267C03AE29}"/>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C5B029E7-129B-E622-0910-039966DCC792}"/>
              </a:ext>
            </a:extLst>
          </p:cNvPr>
          <p:cNvSpPr>
            <a:spLocks noGrp="1"/>
          </p:cNvSpPr>
          <p:nvPr>
            <p:ph type="sldNum" sz="quarter" idx="12"/>
          </p:nvPr>
        </p:nvSpPr>
        <p:spPr/>
        <p:txBody>
          <a:bodyPr/>
          <a:lstStyle/>
          <a:p>
            <a:fld id="{DA636937-0FCB-924E-9CDC-2DC026654A36}" type="slidenum">
              <a:rPr lang="en-CH" smtClean="0"/>
              <a:t>‹#›</a:t>
            </a:fld>
            <a:endParaRPr lang="en-CH"/>
          </a:p>
        </p:txBody>
      </p:sp>
    </p:spTree>
    <p:extLst>
      <p:ext uri="{BB962C8B-B14F-4D97-AF65-F5344CB8AC3E}">
        <p14:creationId xmlns:p14="http://schemas.microsoft.com/office/powerpoint/2010/main" val="2947926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097818-1222-907E-EA72-648D1E3652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CH"/>
          </a:p>
        </p:txBody>
      </p:sp>
      <p:sp>
        <p:nvSpPr>
          <p:cNvPr id="3" name="Text Placeholder 2">
            <a:extLst>
              <a:ext uri="{FF2B5EF4-FFF2-40B4-BE49-F238E27FC236}">
                <a16:creationId xmlns:a16="http://schemas.microsoft.com/office/drawing/2014/main" id="{2754ECF8-9D5C-C993-ECC7-D73F2F92F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CH"/>
          </a:p>
        </p:txBody>
      </p:sp>
      <p:sp>
        <p:nvSpPr>
          <p:cNvPr id="4" name="Date Placeholder 3">
            <a:extLst>
              <a:ext uri="{FF2B5EF4-FFF2-40B4-BE49-F238E27FC236}">
                <a16:creationId xmlns:a16="http://schemas.microsoft.com/office/drawing/2014/main" id="{9DB1399F-3D83-4675-5496-C4ED9B7071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Helvetica" pitchFamily="2" charset="0"/>
                <a:ea typeface="Helvetica Neue Roman" panose="02000503000000020004" pitchFamily="2" charset="0"/>
                <a:cs typeface="Helvetica Neue Roman" panose="02000503000000020004" pitchFamily="2" charset="0"/>
              </a:defRPr>
            </a:lvl1pPr>
          </a:lstStyle>
          <a:p>
            <a:r>
              <a:rPr lang="de-CH" dirty="0"/>
              <a:t>20.07.2024</a:t>
            </a:r>
            <a:endParaRPr lang="en-CH"/>
          </a:p>
        </p:txBody>
      </p:sp>
      <p:sp>
        <p:nvSpPr>
          <p:cNvPr id="5" name="Footer Placeholder 4">
            <a:extLst>
              <a:ext uri="{FF2B5EF4-FFF2-40B4-BE49-F238E27FC236}">
                <a16:creationId xmlns:a16="http://schemas.microsoft.com/office/drawing/2014/main" id="{38703149-9F57-3622-E13A-6650BFFB9E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Helvetica" pitchFamily="2" charset="0"/>
                <a:ea typeface="Helvetica Neue Roman" panose="02000503000000020004" pitchFamily="2" charset="0"/>
                <a:cs typeface="Helvetica Neue Roman" panose="02000503000000020004" pitchFamily="2" charset="0"/>
              </a:defRPr>
            </a:lvl1pPr>
          </a:lstStyle>
          <a:p>
            <a:endParaRPr lang="en-CH"/>
          </a:p>
        </p:txBody>
      </p:sp>
      <p:sp>
        <p:nvSpPr>
          <p:cNvPr id="6" name="Slide Number Placeholder 5">
            <a:extLst>
              <a:ext uri="{FF2B5EF4-FFF2-40B4-BE49-F238E27FC236}">
                <a16:creationId xmlns:a16="http://schemas.microsoft.com/office/drawing/2014/main" id="{CCB5A9E8-5726-7860-5F2E-E04AE11211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Helvetica" pitchFamily="2" charset="0"/>
                <a:ea typeface="Helvetica Neue Roman" panose="02000503000000020004" pitchFamily="2" charset="0"/>
                <a:cs typeface="Helvetica Neue Roman" panose="02000503000000020004" pitchFamily="2" charset="0"/>
              </a:defRPr>
            </a:lvl1pPr>
          </a:lstStyle>
          <a:p>
            <a:fld id="{DA636937-0FCB-924E-9CDC-2DC026654A36}" type="slidenum">
              <a:rPr lang="en-CH" smtClean="0"/>
              <a:pPr/>
              <a:t>‹#›</a:t>
            </a:fld>
            <a:endParaRPr lang="en-CH" dirty="0"/>
          </a:p>
        </p:txBody>
      </p:sp>
    </p:spTree>
    <p:extLst>
      <p:ext uri="{BB962C8B-B14F-4D97-AF65-F5344CB8AC3E}">
        <p14:creationId xmlns:p14="http://schemas.microsoft.com/office/powerpoint/2010/main" val="2369196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Helvetica" pitchFamily="2" charset="0"/>
          <a:ea typeface="Helvetica Neue Roman" panose="02000503000000020004" pitchFamily="2" charset="0"/>
          <a:cs typeface="Helvetica Neue Roman"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Helvetica Neue Roman" panose="02000503000000020004" pitchFamily="2" charset="0"/>
          <a:cs typeface="Helvetica Neue Roman"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Helvetica Neue Roman" panose="02000503000000020004" pitchFamily="2" charset="0"/>
          <a:cs typeface="Helvetica Neue Roman"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Helvetica Neue Roman" panose="02000503000000020004" pitchFamily="2" charset="0"/>
          <a:cs typeface="Helvetica Neue Roman"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Helvetica Neue Roman" panose="02000503000000020004" pitchFamily="2" charset="0"/>
          <a:cs typeface="Helvetica Neue Roman"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Helvetica Neue Roman" panose="02000503000000020004" pitchFamily="2" charset="0"/>
          <a:cs typeface="Helvetica Neue Roman"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0.xml"/><Relationship Id="rId7" Type="http://schemas.openxmlformats.org/officeDocument/2006/relationships/image" Target="../media/image23.sv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22.png"/><Relationship Id="rId11" Type="http://schemas.openxmlformats.org/officeDocument/2006/relationships/image" Target="../media/image19.svg"/><Relationship Id="rId5" Type="http://schemas.openxmlformats.org/officeDocument/2006/relationships/image" Target="../media/image21.svg"/><Relationship Id="rId10" Type="http://schemas.openxmlformats.org/officeDocument/2006/relationships/image" Target="../media/image18.png"/><Relationship Id="rId4" Type="http://schemas.openxmlformats.org/officeDocument/2006/relationships/image" Target="../media/image20.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9.svg"/><Relationship Id="rId3" Type="http://schemas.openxmlformats.org/officeDocument/2006/relationships/notesSlide" Target="../notesSlides/notesSlide11.xml"/><Relationship Id="rId7" Type="http://schemas.openxmlformats.org/officeDocument/2006/relationships/image" Target="../media/image23.svg"/><Relationship Id="rId12"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2.png"/><Relationship Id="rId11" Type="http://schemas.openxmlformats.org/officeDocument/2006/relationships/image" Target="../media/image17.svg"/><Relationship Id="rId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20.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2.xml"/><Relationship Id="rId7" Type="http://schemas.openxmlformats.org/officeDocument/2006/relationships/image" Target="../media/image23.sv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3.xml"/><Relationship Id="rId7" Type="http://schemas.openxmlformats.org/officeDocument/2006/relationships/image" Target="../media/image23.sv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4.xml"/><Relationship Id="rId7" Type="http://schemas.openxmlformats.org/officeDocument/2006/relationships/image" Target="../media/image23.sv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notesSlide" Target="../notesSlides/notesSlide17.xml"/><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24" Type="http://schemas.openxmlformats.org/officeDocument/2006/relationships/image" Target="../media/image46.svg"/><Relationship Id="rId5" Type="http://schemas.openxmlformats.org/officeDocument/2006/relationships/image" Target="../media/image27.png"/><Relationship Id="rId15" Type="http://schemas.openxmlformats.org/officeDocument/2006/relationships/image" Target="../media/image37.png"/><Relationship Id="rId23" Type="http://schemas.openxmlformats.org/officeDocument/2006/relationships/image" Target="../media/image45.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44.svg"/></Relationships>
</file>

<file path=ppt/slides/_rels/slide1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5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49.png"/><Relationship Id="rId2" Type="http://schemas.openxmlformats.org/officeDocument/2006/relationships/notesSlide" Target="../notesSlides/notesSlide18.xml"/><Relationship Id="rId16" Type="http://schemas.openxmlformats.org/officeDocument/2006/relationships/image" Target="../media/image48.svg"/><Relationship Id="rId20"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47.png"/><Relationship Id="rId10" Type="http://schemas.openxmlformats.org/officeDocument/2006/relationships/image" Target="../media/image32.svg"/><Relationship Id="rId19" Type="http://schemas.openxmlformats.org/officeDocument/2006/relationships/image" Target="../media/image5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1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8.svg"/><Relationship Id="rId3" Type="http://schemas.openxmlformats.org/officeDocument/2006/relationships/image" Target="../media/image25.png"/><Relationship Id="rId21" Type="http://schemas.openxmlformats.org/officeDocument/2006/relationships/image" Target="../media/image51.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47.png"/><Relationship Id="rId2" Type="http://schemas.openxmlformats.org/officeDocument/2006/relationships/notesSlide" Target="../notesSlides/notesSlide19.xml"/><Relationship Id="rId16" Type="http://schemas.openxmlformats.org/officeDocument/2006/relationships/image" Target="../media/image54.png"/><Relationship Id="rId20" Type="http://schemas.openxmlformats.org/officeDocument/2006/relationships/image" Target="../media/image50.sv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53.png"/><Relationship Id="rId10" Type="http://schemas.openxmlformats.org/officeDocument/2006/relationships/image" Target="../media/image32.svg"/><Relationship Id="rId19" Type="http://schemas.openxmlformats.org/officeDocument/2006/relationships/image" Target="../media/image49.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52.sv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54.png"/><Relationship Id="rId3" Type="http://schemas.openxmlformats.org/officeDocument/2006/relationships/image" Target="../media/image25.png"/><Relationship Id="rId21" Type="http://schemas.openxmlformats.org/officeDocument/2006/relationships/image" Target="../media/image49.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53.png"/><Relationship Id="rId2" Type="http://schemas.openxmlformats.org/officeDocument/2006/relationships/notesSlide" Target="../notesSlides/notesSlide20.xml"/><Relationship Id="rId16" Type="http://schemas.openxmlformats.org/officeDocument/2006/relationships/image" Target="../media/image52.svg"/><Relationship Id="rId20" Type="http://schemas.openxmlformats.org/officeDocument/2006/relationships/image" Target="../media/image48.sv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51.png"/><Relationship Id="rId10" Type="http://schemas.openxmlformats.org/officeDocument/2006/relationships/image" Target="../media/image32.svg"/><Relationship Id="rId19" Type="http://schemas.openxmlformats.org/officeDocument/2006/relationships/image" Target="../media/image47.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 Id="rId22" Type="http://schemas.openxmlformats.org/officeDocument/2006/relationships/image" Target="../media/image50.sv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notesSlide" Target="../notesSlides/notesSlide5.xml"/><Relationship Id="rId7"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21.sv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0.png"/><Relationship Id="rId11" Type="http://schemas.microsoft.com/office/2007/relationships/hdphoto" Target="../media/hdphoto1.wdp"/><Relationship Id="rId5" Type="http://schemas.openxmlformats.org/officeDocument/2006/relationships/image" Target="../media/image17.svg"/><Relationship Id="rId10" Type="http://schemas.openxmlformats.org/officeDocument/2006/relationships/image" Target="../media/image24.png"/><Relationship Id="rId4" Type="http://schemas.openxmlformats.org/officeDocument/2006/relationships/image" Target="../media/image16.png"/><Relationship Id="rId9" Type="http://schemas.openxmlformats.org/officeDocument/2006/relationships/image" Target="../media/image23.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svg"/><Relationship Id="rId3" Type="http://schemas.openxmlformats.org/officeDocument/2006/relationships/notesSlide" Target="../notesSlides/notesSlide9.xml"/><Relationship Id="rId7" Type="http://schemas.openxmlformats.org/officeDocument/2006/relationships/image" Target="../media/image23.svg"/><Relationship Id="rId12"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2.png"/><Relationship Id="rId11" Type="http://schemas.microsoft.com/office/2007/relationships/hdphoto" Target="../media/hdphoto1.wdp"/><Relationship Id="rId5" Type="http://schemas.openxmlformats.org/officeDocument/2006/relationships/image" Target="../media/image21.sv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B4C7A-5013-AB50-43D1-82E0AC4376D6}"/>
              </a:ext>
            </a:extLst>
          </p:cNvPr>
          <p:cNvSpPr>
            <a:spLocks noGrp="1"/>
          </p:cNvSpPr>
          <p:nvPr>
            <p:ph type="ctrTitle"/>
          </p:nvPr>
        </p:nvSpPr>
        <p:spPr>
          <a:xfrm>
            <a:off x="1524000" y="791961"/>
            <a:ext cx="9964882" cy="2387600"/>
          </a:xfrm>
        </p:spPr>
        <p:txBody>
          <a:bodyPr anchor="t">
            <a:normAutofit/>
          </a:bodyPr>
          <a:lstStyle/>
          <a:p>
            <a:pPr algn="l"/>
            <a:r>
              <a:rPr lang="en-US" sz="4000" b="1" i="0" noProof="0" dirty="0">
                <a:effectLst/>
                <a:latin typeface="+mn-lt"/>
                <a:ea typeface="Helvetica Neue" panose="02000503000000020004" pitchFamily="2" charset="0"/>
                <a:cs typeface="Helvetica Neue" panose="02000503000000020004" pitchFamily="2" charset="0"/>
              </a:rPr>
              <a:t>A Privacy-Preserving Aid Distribution System with Assessment Capabilities </a:t>
            </a:r>
            <a:r>
              <a:rPr lang="en-US" sz="4000" b="1" i="0" noProof="0" dirty="0">
                <a:solidFill>
                  <a:schemeClr val="tx1">
                    <a:lumMod val="50000"/>
                    <a:lumOff val="50000"/>
                  </a:schemeClr>
                </a:solidFill>
                <a:effectLst/>
                <a:latin typeface="+mn-lt"/>
                <a:ea typeface="Helvetica Neue" panose="02000503000000020004" pitchFamily="2" charset="0"/>
                <a:cs typeface="Helvetica Neue" panose="02000503000000020004" pitchFamily="2" charset="0"/>
              </a:rPr>
              <a:t>Or, a Case Study on Threat Modelling and System Design</a:t>
            </a:r>
            <a:endParaRPr lang="en-US" sz="4000" b="1" noProof="0" dirty="0">
              <a:solidFill>
                <a:schemeClr val="tx1">
                  <a:lumMod val="50000"/>
                  <a:lumOff val="50000"/>
                </a:schemeClr>
              </a:solidFill>
              <a:latin typeface="+mn-lt"/>
              <a:ea typeface="Helvetica Neue" panose="02000503000000020004" pitchFamily="2" charset="0"/>
              <a:cs typeface="Helvetica Neue" panose="02000503000000020004" pitchFamily="2" charset="0"/>
            </a:endParaRPr>
          </a:p>
        </p:txBody>
      </p:sp>
      <p:sp>
        <p:nvSpPr>
          <p:cNvPr id="3" name="Subtitle 2">
            <a:extLst>
              <a:ext uri="{FF2B5EF4-FFF2-40B4-BE49-F238E27FC236}">
                <a16:creationId xmlns:a16="http://schemas.microsoft.com/office/drawing/2014/main" id="{09D7D13C-7CC0-209E-EF26-0F540A7EF4C2}"/>
              </a:ext>
            </a:extLst>
          </p:cNvPr>
          <p:cNvSpPr>
            <a:spLocks noGrp="1"/>
          </p:cNvSpPr>
          <p:nvPr>
            <p:ph type="subTitle" idx="1"/>
          </p:nvPr>
        </p:nvSpPr>
        <p:spPr>
          <a:xfrm>
            <a:off x="1524000" y="3236858"/>
            <a:ext cx="8237034" cy="2755147"/>
          </a:xfrm>
        </p:spPr>
        <p:txBody>
          <a:bodyPr>
            <a:normAutofit/>
          </a:bodyPr>
          <a:lstStyle/>
          <a:p>
            <a:pPr algn="l"/>
            <a:r>
              <a:rPr lang="en-US" sz="3600" noProof="0" dirty="0">
                <a:latin typeface="+mn-lt"/>
                <a:ea typeface="Helvetica Neue Roman" panose="02000503000000020004" pitchFamily="2" charset="0"/>
                <a:cs typeface="Helvetica Neue Roman" panose="02000503000000020004" pitchFamily="2" charset="0"/>
              </a:rPr>
              <a:t>Christian Knabenhans</a:t>
            </a:r>
            <a:r>
              <a:rPr lang="en-US" sz="3600" baseline="30000" noProof="0" dirty="0">
                <a:latin typeface="+mn-lt"/>
                <a:ea typeface="Helvetica Neue Roman" panose="02000503000000020004" pitchFamily="2" charset="0"/>
                <a:cs typeface="Helvetica Neue Roman" panose="02000503000000020004" pitchFamily="2" charset="0"/>
              </a:rPr>
              <a:t> EPFL</a:t>
            </a:r>
          </a:p>
          <a:p>
            <a:pPr algn="l"/>
            <a:r>
              <a:rPr lang="en-US" sz="2200" noProof="0" dirty="0">
                <a:latin typeface="+mn-lt"/>
                <a:ea typeface="Helvetica Neue Roman" panose="02000503000000020004" pitchFamily="2" charset="0"/>
                <a:cs typeface="Helvetica Neue Roman" panose="02000503000000020004" pitchFamily="2" charset="0"/>
              </a:rPr>
              <a:t>Based on joint work with</a:t>
            </a:r>
            <a:br>
              <a:rPr lang="en-US" sz="2200" noProof="0" dirty="0">
                <a:latin typeface="+mn-lt"/>
                <a:ea typeface="Helvetica Neue Roman" panose="02000503000000020004" pitchFamily="2" charset="0"/>
                <a:cs typeface="Helvetica Neue Roman" panose="02000503000000020004" pitchFamily="2" charset="0"/>
              </a:rPr>
            </a:br>
            <a:endParaRPr lang="en-US" sz="2200" baseline="30000" noProof="0" dirty="0">
              <a:latin typeface="+mn-lt"/>
              <a:ea typeface="Helvetica Neue Roman" panose="02000503000000020004" pitchFamily="2" charset="0"/>
              <a:cs typeface="Helvetica Neue Roman" panose="02000503000000020004" pitchFamily="2" charset="0"/>
            </a:endParaRPr>
          </a:p>
        </p:txBody>
      </p:sp>
      <p:pic>
        <p:nvPicPr>
          <p:cNvPr id="5" name="Picture 4" descr="A red and black logo&#10;&#10;Description automatically generated">
            <a:extLst>
              <a:ext uri="{FF2B5EF4-FFF2-40B4-BE49-F238E27FC236}">
                <a16:creationId xmlns:a16="http://schemas.microsoft.com/office/drawing/2014/main" id="{B982D7C0-5A5C-6702-6314-6FC099621927}"/>
              </a:ext>
            </a:extLst>
          </p:cNvPr>
          <p:cNvPicPr>
            <a:picLocks noChangeAspect="1"/>
          </p:cNvPicPr>
          <p:nvPr/>
        </p:nvPicPr>
        <p:blipFill>
          <a:blip r:embed="rId3"/>
          <a:stretch>
            <a:fillRect/>
          </a:stretch>
        </p:blipFill>
        <p:spPr>
          <a:xfrm>
            <a:off x="1589810" y="5804724"/>
            <a:ext cx="1207589" cy="522629"/>
          </a:xfrm>
          <a:prstGeom prst="rect">
            <a:avLst/>
          </a:prstGeom>
        </p:spPr>
      </p:pic>
      <p:pic>
        <p:nvPicPr>
          <p:cNvPr id="1026" name="Picture 2">
            <a:extLst>
              <a:ext uri="{FF2B5EF4-FFF2-40B4-BE49-F238E27FC236}">
                <a16:creationId xmlns:a16="http://schemas.microsoft.com/office/drawing/2014/main" id="{4140E036-952E-14A7-69B8-9D69EDAFAD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0715" y="5905474"/>
            <a:ext cx="1505291" cy="321129"/>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8793C58B-A631-EBF3-F56C-B4F89300A861}"/>
              </a:ext>
            </a:extLst>
          </p:cNvPr>
          <p:cNvPicPr>
            <a:picLocks noChangeAspect="1"/>
          </p:cNvPicPr>
          <p:nvPr/>
        </p:nvPicPr>
        <p:blipFill>
          <a:blip r:embed="rId5">
            <a:extLst>
              <a:ext uri="{96DAC541-7B7A-43D3-8B79-37D633B846F1}">
                <asvg:svgBlip xmlns:asvg="http://schemas.microsoft.com/office/drawing/2016/SVG/main" r:embed="rId6"/>
              </a:ext>
            </a:extLst>
          </a:blip>
          <a:srcRect l="-105" t="-11836" r="37323" b="-1"/>
          <a:stretch/>
        </p:blipFill>
        <p:spPr>
          <a:xfrm>
            <a:off x="3821040" y="5862319"/>
            <a:ext cx="1906034" cy="407439"/>
          </a:xfrm>
          <a:prstGeom prst="rect">
            <a:avLst/>
          </a:prstGeom>
        </p:spPr>
      </p:pic>
      <p:sp>
        <p:nvSpPr>
          <p:cNvPr id="7" name="TextBox 6">
            <a:extLst>
              <a:ext uri="{FF2B5EF4-FFF2-40B4-BE49-F238E27FC236}">
                <a16:creationId xmlns:a16="http://schemas.microsoft.com/office/drawing/2014/main" id="{253281CE-195E-A69C-A178-AEC36F1046D0}"/>
              </a:ext>
            </a:extLst>
          </p:cNvPr>
          <p:cNvSpPr txBox="1"/>
          <p:nvPr/>
        </p:nvSpPr>
        <p:spPr>
          <a:xfrm>
            <a:off x="4649114" y="3831005"/>
            <a:ext cx="3955240" cy="1446550"/>
          </a:xfrm>
          <a:prstGeom prst="rect">
            <a:avLst/>
          </a:prstGeom>
          <a:noFill/>
        </p:spPr>
        <p:txBody>
          <a:bodyPr wrap="square">
            <a:spAutoFit/>
          </a:bodyPr>
          <a:lstStyle/>
          <a:p>
            <a:r>
              <a:rPr lang="en-US" sz="2200" noProof="0" dirty="0">
                <a:latin typeface="Arial" panose="020B0604020202020204" pitchFamily="34" charset="0"/>
                <a:ea typeface="Helvetica Neue Roman" panose="02000503000000020004" pitchFamily="2" charset="0"/>
                <a:cs typeface="Arial" panose="020B0604020202020204" pitchFamily="34" charset="0"/>
              </a:rPr>
              <a:t>Lucy Qin</a:t>
            </a:r>
            <a:r>
              <a:rPr lang="en-US" sz="2200" baseline="30000" noProof="0" dirty="0">
                <a:latin typeface="Arial" panose="020B0604020202020204" pitchFamily="34" charset="0"/>
                <a:ea typeface="Helvetica Neue Roman" panose="02000503000000020004" pitchFamily="2" charset="0"/>
                <a:cs typeface="Arial" panose="020B0604020202020204" pitchFamily="34" charset="0"/>
              </a:rPr>
              <a:t> Georgetown U.</a:t>
            </a:r>
            <a:br>
              <a:rPr lang="en-US" sz="2200" baseline="30000" noProof="0" dirty="0">
                <a:latin typeface="Arial" panose="020B0604020202020204" pitchFamily="34" charset="0"/>
                <a:ea typeface="Helvetica Neue Roman" panose="02000503000000020004" pitchFamily="2" charset="0"/>
                <a:cs typeface="Arial" panose="020B0604020202020204" pitchFamily="34" charset="0"/>
              </a:rPr>
            </a:br>
            <a:r>
              <a:rPr lang="en-US" sz="2200" noProof="0" dirty="0">
                <a:latin typeface="Arial" panose="020B0604020202020204" pitchFamily="34" charset="0"/>
                <a:ea typeface="Helvetica Neue Roman" panose="02000503000000020004" pitchFamily="2" charset="0"/>
                <a:cs typeface="Arial" panose="020B0604020202020204" pitchFamily="34" charset="0"/>
              </a:rPr>
              <a:t>Carmela Troncoso</a:t>
            </a:r>
            <a:r>
              <a:rPr lang="en-US" sz="2200" baseline="30000" noProof="0" dirty="0">
                <a:latin typeface="Arial" panose="020B0604020202020204" pitchFamily="34" charset="0"/>
                <a:ea typeface="Helvetica Neue Roman" panose="02000503000000020004" pitchFamily="2" charset="0"/>
                <a:cs typeface="Arial" panose="020B0604020202020204" pitchFamily="34" charset="0"/>
              </a:rPr>
              <a:t> EPFL+MPI-SP</a:t>
            </a:r>
            <a:br>
              <a:rPr lang="en-US" sz="2200" baseline="30000" noProof="0" dirty="0">
                <a:latin typeface="Arial" panose="020B0604020202020204" pitchFamily="34" charset="0"/>
                <a:ea typeface="Helvetica Neue Roman" panose="02000503000000020004" pitchFamily="2" charset="0"/>
                <a:cs typeface="Arial" panose="020B0604020202020204" pitchFamily="34" charset="0"/>
              </a:rPr>
            </a:br>
            <a:r>
              <a:rPr lang="en-US" sz="2200" noProof="0" dirty="0">
                <a:latin typeface="Arial" panose="020B0604020202020204" pitchFamily="34" charset="0"/>
                <a:ea typeface="Helvetica Neue Roman" panose="02000503000000020004" pitchFamily="2" charset="0"/>
                <a:cs typeface="Arial" panose="020B0604020202020204" pitchFamily="34" charset="0"/>
              </a:rPr>
              <a:t>Justinas </a:t>
            </a:r>
            <a:r>
              <a:rPr lang="en-US" sz="2200" noProof="0" dirty="0" err="1">
                <a:latin typeface="Arial" panose="020B0604020202020204" pitchFamily="34" charset="0"/>
                <a:ea typeface="Helvetica Neue Roman" panose="02000503000000020004" pitchFamily="2" charset="0"/>
                <a:cs typeface="Arial" panose="020B0604020202020204" pitchFamily="34" charset="0"/>
              </a:rPr>
              <a:t>Sukaitis</a:t>
            </a:r>
            <a:r>
              <a:rPr lang="en-US" sz="2200" baseline="30000" noProof="0" dirty="0">
                <a:latin typeface="Arial" panose="020B0604020202020204" pitchFamily="34" charset="0"/>
                <a:ea typeface="Helvetica Neue Roman" panose="02000503000000020004" pitchFamily="2" charset="0"/>
                <a:cs typeface="Arial" panose="020B0604020202020204" pitchFamily="34" charset="0"/>
              </a:rPr>
              <a:t> ICRC</a:t>
            </a:r>
            <a:r>
              <a:rPr lang="en-US" sz="2200" noProof="0" dirty="0">
                <a:latin typeface="Arial" panose="020B0604020202020204" pitchFamily="34" charset="0"/>
                <a:ea typeface="Helvetica Neue Roman" panose="02000503000000020004" pitchFamily="2" charset="0"/>
                <a:cs typeface="Arial" panose="020B0604020202020204" pitchFamily="34" charset="0"/>
              </a:rPr>
              <a:t> </a:t>
            </a:r>
            <a:br>
              <a:rPr lang="en-US" sz="2200" baseline="30000" noProof="0" dirty="0">
                <a:latin typeface="Arial" panose="020B0604020202020204" pitchFamily="34" charset="0"/>
                <a:ea typeface="Helvetica Neue Roman" panose="02000503000000020004" pitchFamily="2" charset="0"/>
                <a:cs typeface="Arial" panose="020B0604020202020204" pitchFamily="34" charset="0"/>
              </a:rPr>
            </a:br>
            <a:r>
              <a:rPr lang="en-US" sz="2200" noProof="0" dirty="0">
                <a:latin typeface="Arial" panose="020B0604020202020204" pitchFamily="34" charset="0"/>
                <a:ea typeface="Helvetica Neue Roman" panose="02000503000000020004" pitchFamily="2" charset="0"/>
                <a:cs typeface="Arial" panose="020B0604020202020204" pitchFamily="34" charset="0"/>
              </a:rPr>
              <a:t>Vincent Graf </a:t>
            </a:r>
            <a:r>
              <a:rPr lang="en-US" sz="2200" noProof="0" dirty="0" err="1">
                <a:latin typeface="Arial" panose="020B0604020202020204" pitchFamily="34" charset="0"/>
                <a:ea typeface="Helvetica Neue Roman" panose="02000503000000020004" pitchFamily="2" charset="0"/>
                <a:cs typeface="Arial" panose="020B0604020202020204" pitchFamily="34" charset="0"/>
              </a:rPr>
              <a:t>Narbel</a:t>
            </a:r>
            <a:r>
              <a:rPr lang="en-US" sz="2200" baseline="30000" noProof="0" dirty="0">
                <a:latin typeface="Arial" panose="020B0604020202020204" pitchFamily="34" charset="0"/>
                <a:ea typeface="Helvetica Neue Roman" panose="02000503000000020004" pitchFamily="2" charset="0"/>
                <a:cs typeface="Arial" panose="020B0604020202020204" pitchFamily="34" charset="0"/>
              </a:rPr>
              <a:t> ICRC</a:t>
            </a:r>
            <a:r>
              <a:rPr lang="en-US" sz="2200" noProof="0" dirty="0">
                <a:latin typeface="Arial" panose="020B0604020202020204" pitchFamily="34" charset="0"/>
                <a:ea typeface="Helvetica Neue Roman" panose="02000503000000020004" pitchFamily="2" charset="0"/>
                <a:cs typeface="Arial" panose="020B0604020202020204" pitchFamily="34" charset="0"/>
              </a:rPr>
              <a:t> </a:t>
            </a:r>
          </a:p>
        </p:txBody>
      </p:sp>
      <p:pic>
        <p:nvPicPr>
          <p:cNvPr id="9" name="Picture 2">
            <a:extLst>
              <a:ext uri="{FF2B5EF4-FFF2-40B4-BE49-F238E27FC236}">
                <a16:creationId xmlns:a16="http://schemas.microsoft.com/office/drawing/2014/main" id="{CCD004C4-D613-A83C-6466-221FE0E07FB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 b="-3893"/>
          <a:stretch/>
        </p:blipFill>
        <p:spPr bwMode="auto">
          <a:xfrm>
            <a:off x="9279646" y="5752635"/>
            <a:ext cx="513805" cy="6268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A8D716-AB69-5FAE-E734-8DCB34C17215}"/>
              </a:ext>
            </a:extLst>
          </p:cNvPr>
          <p:cNvSpPr txBox="1"/>
          <p:nvPr/>
        </p:nvSpPr>
        <p:spPr>
          <a:xfrm>
            <a:off x="8415393" y="5318124"/>
            <a:ext cx="2242309" cy="369332"/>
          </a:xfrm>
          <a:prstGeom prst="rect">
            <a:avLst/>
          </a:prstGeom>
          <a:noFill/>
        </p:spPr>
        <p:txBody>
          <a:bodyPr wrap="square">
            <a:spAutoFit/>
          </a:bodyPr>
          <a:lstStyle/>
          <a:p>
            <a:pPr algn="ctr"/>
            <a:r>
              <a:rPr lang="en-US" dirty="0" err="1">
                <a:ea typeface="Helvetica Neue Roman" panose="02000503000000020004" pitchFamily="2" charset="0"/>
                <a:cs typeface="Helvetica Neue Roman" panose="02000503000000020004" pitchFamily="2" charset="0"/>
              </a:rPr>
              <a:t>i</a:t>
            </a:r>
            <a:r>
              <a:rPr lang="en-US" sz="1800" noProof="0" dirty="0">
                <a:ea typeface="Helvetica Neue Roman" panose="02000503000000020004" pitchFamily="2" charset="0"/>
                <a:cs typeface="Helvetica Neue Roman" panose="02000503000000020004" pitchFamily="2" charset="0"/>
              </a:rPr>
              <a:t>n collaboration with</a:t>
            </a:r>
            <a:endParaRPr lang="LID4096"/>
          </a:p>
        </p:txBody>
      </p:sp>
    </p:spTree>
    <p:extLst>
      <p:ext uri="{BB962C8B-B14F-4D97-AF65-F5344CB8AC3E}">
        <p14:creationId xmlns:p14="http://schemas.microsoft.com/office/powerpoint/2010/main" val="1354781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A676F-91F1-6B8C-DBF3-1595C83EC9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5F59A6-459F-880A-09E3-DFD5411DA61F}"/>
              </a:ext>
            </a:extLst>
          </p:cNvPr>
          <p:cNvSpPr>
            <a:spLocks noGrp="1"/>
          </p:cNvSpPr>
          <p:nvPr>
            <p:ph type="title"/>
          </p:nvPr>
        </p:nvSpPr>
        <p:spPr/>
        <p:txBody>
          <a:bodyPr/>
          <a:lstStyle/>
          <a:p>
            <a:r>
              <a:rPr lang="en-US" b="1" noProof="0" dirty="0">
                <a:latin typeface="Arial" panose="020B0604020202020204" pitchFamily="34" charset="0"/>
                <a:cs typeface="Arial" panose="020B0604020202020204" pitchFamily="34" charset="0"/>
              </a:rPr>
              <a:t>Gathering requirements</a:t>
            </a:r>
            <a:br>
              <a:rPr lang="en-US" b="1" noProof="0" dirty="0">
                <a:latin typeface="Arial" panose="020B0604020202020204" pitchFamily="34" charset="0"/>
                <a:cs typeface="Arial" panose="020B0604020202020204" pitchFamily="34" charset="0"/>
              </a:rPr>
            </a:br>
            <a:r>
              <a:rPr lang="en-US" sz="3600" b="1" noProof="0" dirty="0">
                <a:latin typeface="Arial" panose="020B0604020202020204" pitchFamily="34" charset="0"/>
                <a:cs typeface="Arial" panose="020B0604020202020204" pitchFamily="34" charset="0"/>
              </a:rPr>
              <a:t>Asking the right questions</a:t>
            </a:r>
          </a:p>
        </p:txBody>
      </p:sp>
      <p:sp>
        <p:nvSpPr>
          <p:cNvPr id="5" name="Content Placeholder 4">
            <a:extLst>
              <a:ext uri="{FF2B5EF4-FFF2-40B4-BE49-F238E27FC236}">
                <a16:creationId xmlns:a16="http://schemas.microsoft.com/office/drawing/2014/main" id="{AF195381-D0A6-3FD0-93ED-F64774425FD3}"/>
              </a:ext>
            </a:extLst>
          </p:cNvPr>
          <p:cNvSpPr>
            <a:spLocks noGrp="1"/>
          </p:cNvSpPr>
          <p:nvPr>
            <p:ph sz="half" idx="2"/>
          </p:nvPr>
        </p:nvSpPr>
        <p:spPr>
          <a:xfrm>
            <a:off x="2622231" y="3429000"/>
            <a:ext cx="9419714" cy="3177053"/>
          </a:xfrm>
        </p:spPr>
        <p:txBody>
          <a:bodyPr>
            <a:normAutofit/>
          </a:bodyPr>
          <a:lstStyle/>
          <a:p>
            <a:pPr marL="0" indent="0">
              <a:buNone/>
            </a:pPr>
            <a:r>
              <a:rPr lang="en-US" b="1" noProof="0" dirty="0">
                <a:latin typeface="Arial" panose="020B0604020202020204" pitchFamily="34" charset="0"/>
                <a:cs typeface="Arial" panose="020B0604020202020204" pitchFamily="34" charset="0"/>
              </a:rPr>
              <a:t>Functionality</a:t>
            </a:r>
            <a:r>
              <a:rPr lang="en-US" noProof="0" dirty="0">
                <a:latin typeface="Arial" panose="020B0604020202020204" pitchFamily="34" charset="0"/>
                <a:cs typeface="Arial" panose="020B0604020202020204" pitchFamily="34" charset="0"/>
              </a:rPr>
              <a:t>	find out what information they actually				</a:t>
            </a:r>
            <a:r>
              <a:rPr lang="en-US" u="sng" noProof="0" dirty="0">
                <a:latin typeface="Arial" panose="020B0604020202020204" pitchFamily="34" charset="0"/>
                <a:cs typeface="Arial" panose="020B0604020202020204" pitchFamily="34" charset="0"/>
              </a:rPr>
              <a:t>need</a:t>
            </a:r>
            <a:r>
              <a:rPr lang="en-US" noProof="0" dirty="0">
                <a:latin typeface="Arial" panose="020B0604020202020204" pitchFamily="34" charset="0"/>
                <a:cs typeface="Arial" panose="020B0604020202020204" pitchFamily="34" charset="0"/>
              </a:rPr>
              <a:t> to do their job</a:t>
            </a:r>
          </a:p>
          <a:p>
            <a:pPr marL="0" indent="0">
              <a:buNone/>
            </a:pPr>
            <a:r>
              <a:rPr lang="en-US" b="1" noProof="0" dirty="0">
                <a:latin typeface="Arial" panose="020B0604020202020204" pitchFamily="34" charset="0"/>
                <a:cs typeface="Arial" panose="020B0604020202020204" pitchFamily="34" charset="0"/>
              </a:rPr>
              <a:t>Creativity		</a:t>
            </a:r>
            <a:r>
              <a:rPr lang="en-US" noProof="0" dirty="0">
                <a:latin typeface="Arial" panose="020B0604020202020204" pitchFamily="34" charset="0"/>
                <a:cs typeface="Arial" panose="020B0604020202020204" pitchFamily="34" charset="0"/>
              </a:rPr>
              <a:t>cryptography is </a:t>
            </a:r>
            <a:r>
              <a:rPr lang="en-US" u="sng" noProof="0" dirty="0">
                <a:latin typeface="Arial" panose="020B0604020202020204" pitchFamily="34" charset="0"/>
                <a:cs typeface="Arial" panose="020B0604020202020204" pitchFamily="34" charset="0"/>
              </a:rPr>
              <a:t>unintuitive</a:t>
            </a:r>
            <a:r>
              <a:rPr lang="en-US" noProof="0" dirty="0">
                <a:latin typeface="Arial" panose="020B0604020202020204" pitchFamily="34" charset="0"/>
                <a:cs typeface="Arial" panose="020B0604020202020204" pitchFamily="34" charset="0"/>
              </a:rPr>
              <a:t> to </a:t>
            </a:r>
            <a:br>
              <a:rPr lang="en-US" noProof="0" dirty="0">
                <a:latin typeface="Arial" panose="020B0604020202020204" pitchFamily="34" charset="0"/>
                <a:cs typeface="Arial" panose="020B0604020202020204" pitchFamily="34" charset="0"/>
              </a:rPr>
            </a:br>
            <a:r>
              <a:rPr lang="en-US" noProof="0" dirty="0">
                <a:latin typeface="Arial" panose="020B0604020202020204" pitchFamily="34" charset="0"/>
                <a:cs typeface="Arial" panose="020B0604020202020204" pitchFamily="34" charset="0"/>
              </a:rPr>
              <a:t>			non-cryptographers</a:t>
            </a:r>
          </a:p>
          <a:p>
            <a:pPr marL="0" indent="0">
              <a:buNone/>
            </a:pPr>
            <a:r>
              <a:rPr lang="en-US" b="1" noProof="0" dirty="0">
                <a:latin typeface="Arial" panose="020B0604020202020204" pitchFamily="34" charset="0"/>
                <a:cs typeface="Arial" panose="020B0604020202020204" pitchFamily="34" charset="0"/>
              </a:rPr>
              <a:t>Boundaries</a:t>
            </a:r>
            <a:r>
              <a:rPr lang="en-US" noProof="0" dirty="0">
                <a:latin typeface="Arial" panose="020B0604020202020204" pitchFamily="34" charset="0"/>
                <a:cs typeface="Arial" panose="020B0604020202020204" pitchFamily="34" charset="0"/>
              </a:rPr>
              <a:t>	we’re only designing a small part of a 				broader system; delineate where there 				should be a </a:t>
            </a:r>
            <a:r>
              <a:rPr lang="en-US" u="sng" noProof="0" dirty="0">
                <a:latin typeface="Arial" panose="020B0604020202020204" pitchFamily="34" charset="0"/>
                <a:cs typeface="Arial" panose="020B0604020202020204" pitchFamily="34" charset="0"/>
              </a:rPr>
              <a:t>human-in-the-loop</a:t>
            </a:r>
            <a:r>
              <a:rPr lang="en-US" noProof="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4FE3DB69-4410-3E96-6DFC-956A697254C9}"/>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10</a:t>
            </a:fld>
            <a:endParaRPr lang="en-US" noProof="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267E958A-34EE-AC34-EF0F-999CE4B67549}"/>
              </a:ext>
            </a:extLst>
          </p:cNvPr>
          <p:cNvGrpSpPr/>
          <p:nvPr/>
        </p:nvGrpSpPr>
        <p:grpSpPr>
          <a:xfrm>
            <a:off x="838200" y="2877781"/>
            <a:ext cx="1966911" cy="2314142"/>
            <a:chOff x="3513136" y="2389616"/>
            <a:chExt cx="1966911" cy="2314142"/>
          </a:xfrm>
        </p:grpSpPr>
        <p:pic>
          <p:nvPicPr>
            <p:cNvPr id="11" name="Graphic 10" descr="Man with solid fill">
              <a:extLst>
                <a:ext uri="{FF2B5EF4-FFF2-40B4-BE49-F238E27FC236}">
                  <a16:creationId xmlns:a16="http://schemas.microsoft.com/office/drawing/2014/main" id="{1971FF80-B021-5A2D-51B1-56874AFAB3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3136" y="2736847"/>
              <a:ext cx="1966911" cy="1966911"/>
            </a:xfrm>
            <a:prstGeom prst="rect">
              <a:avLst/>
            </a:prstGeom>
          </p:spPr>
        </p:pic>
        <p:pic>
          <p:nvPicPr>
            <p:cNvPr id="9" name="Graphic 8" descr="Graduation cap with solid fill">
              <a:extLst>
                <a:ext uri="{FF2B5EF4-FFF2-40B4-BE49-F238E27FC236}">
                  <a16:creationId xmlns:a16="http://schemas.microsoft.com/office/drawing/2014/main" id="{0EB10179-BBEC-F98C-FD05-E975EB1CF4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61455" y="2389616"/>
              <a:ext cx="672178" cy="672178"/>
            </a:xfrm>
            <a:prstGeom prst="rect">
              <a:avLst/>
            </a:prstGeom>
          </p:spPr>
        </p:pic>
      </p:grpSp>
      <p:pic>
        <p:nvPicPr>
          <p:cNvPr id="10" name="Picture 4" descr="I Heart (Love) Crypto Cryptocurrency NFT Non Fungible Token T-Shirt -  Walmart.com">
            <a:extLst>
              <a:ext uri="{FF2B5EF4-FFF2-40B4-BE49-F238E27FC236}">
                <a16:creationId xmlns:a16="http://schemas.microsoft.com/office/drawing/2014/main" id="{B3E4F641-4A31-33CD-7DD8-660B8EF1B05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23" b="96094" l="2474" r="95964">
                        <a14:foregroundMark x1="10286" y1="30599" x2="5729" y2="30859"/>
                        <a14:foregroundMark x1="30078" y1="9896" x2="44401" y2="9896"/>
                        <a14:foregroundMark x1="44401" y1="9896" x2="58203" y2="5339"/>
                        <a14:foregroundMark x1="58203" y1="5339" x2="60417" y2="5729"/>
                        <a14:foregroundMark x1="26953" y1="91927" x2="67708" y2="92188"/>
                        <a14:foregroundMark x1="67708" y1="92188" x2="73568" y2="91797"/>
                        <a14:foregroundMark x1="92057" y1="30599" x2="92057" y2="30599"/>
                        <a14:foregroundMark x1="88021" y1="25130" x2="95964" y2="32031"/>
                        <a14:foregroundMark x1="22786" y1="98047" x2="52865" y2="95313"/>
                        <a14:foregroundMark x1="52865" y1="95313" x2="60026" y2="96094"/>
                        <a14:foregroundMark x1="40885" y1="3385" x2="40234" y2="1823"/>
                        <a14:foregroundMark x1="2865" y1="33594" x2="2474" y2="33724"/>
                        <a14:foregroundMark x1="37109" y1="19271" x2="36589" y2="52604"/>
                        <a14:foregroundMark x1="36589" y1="52604" x2="33724" y2="36068"/>
                        <a14:foregroundMark x1="33724" y1="36068" x2="27214" y2="52865"/>
                        <a14:foregroundMark x1="27214" y1="52865" x2="52865" y2="39974"/>
                        <a14:foregroundMark x1="52865" y1="39974" x2="60286" y2="25781"/>
                        <a14:foregroundMark x1="60286" y1="25781" x2="57682" y2="41667"/>
                        <a14:foregroundMark x1="57682" y1="41667" x2="50521" y2="27344"/>
                        <a14:foregroundMark x1="50521" y1="27344" x2="42318" y2="39323"/>
                        <a14:foregroundMark x1="42318" y1="39323" x2="43359" y2="56510"/>
                        <a14:foregroundMark x1="43359" y1="56510" x2="56120" y2="49479"/>
                        <a14:foregroundMark x1="56120" y1="49479" x2="62760" y2="36849"/>
                        <a14:foregroundMark x1="62760" y1="36849" x2="69531" y2="49740"/>
                        <a14:foregroundMark x1="69531" y1="49740" x2="70313" y2="54167"/>
                        <a14:foregroundMark x1="39323" y1="25781" x2="39323" y2="36068"/>
                        <a14:foregroundMark x1="39323" y1="35156" x2="39323" y2="41406"/>
                        <a14:foregroundMark x1="27474" y1="46354" x2="29297" y2="57031"/>
                        <a14:foregroundMark x1="32292" y1="46484" x2="32292" y2="56510"/>
                        <a14:foregroundMark x1="36979" y1="41797" x2="36979" y2="58854"/>
                        <a14:foregroundMark x1="33464" y1="57682" x2="58073" y2="52604"/>
                        <a14:foregroundMark x1="33594" y1="55859" x2="46875" y2="51042"/>
                        <a14:foregroundMark x1="46875" y1="51042" x2="47135" y2="51042"/>
                        <a14:foregroundMark x1="41276" y1="49870" x2="53646" y2="47656"/>
                        <a14:foregroundMark x1="46094" y1="43750" x2="49870" y2="56120"/>
                        <a14:foregroundMark x1="50521" y1="39063" x2="50651" y2="54167"/>
                        <a14:foregroundMark x1="50651" y1="54167" x2="54948" y2="53385"/>
                        <a14:foregroundMark x1="62630" y1="38411" x2="62630" y2="55339"/>
                        <a14:foregroundMark x1="47656" y1="61849" x2="56510" y2="49479"/>
                        <a14:foregroundMark x1="59896" y1="43229" x2="59896" y2="59245"/>
                        <a14:foregroundMark x1="66276" y1="50391" x2="65104" y2="52604"/>
                        <a14:foregroundMark x1="70443" y1="42448" x2="70443" y2="56771"/>
                        <a14:foregroundMark x1="70443" y1="56771" x2="65365" y2="41276"/>
                        <a14:foregroundMark x1="65365" y1="41276" x2="71615" y2="55208"/>
                        <a14:foregroundMark x1="71615" y1="55208" x2="68229" y2="52344"/>
                        <a14:foregroundMark x1="65104" y1="46875" x2="65104" y2="46875"/>
                        <a14:foregroundMark x1="62630" y1="48438" x2="65104" y2="45182"/>
                        <a14:foregroundMark x1="66146" y1="61849" x2="74479" y2="43490"/>
                        <a14:foregroundMark x1="74479" y1="43490" x2="72656" y2="58464"/>
                      </a14:backgroundRemoval>
                    </a14:imgEffect>
                  </a14:imgLayer>
                </a14:imgProps>
              </a:ext>
              <a:ext uri="{28A0092B-C50C-407E-A947-70E740481C1C}">
                <a14:useLocalDpi xmlns:a14="http://schemas.microsoft.com/office/drawing/2010/main" val="0"/>
              </a:ext>
            </a:extLst>
          </a:blip>
          <a:srcRect/>
          <a:stretch>
            <a:fillRect/>
          </a:stretch>
        </p:blipFill>
        <p:spPr bwMode="auto">
          <a:xfrm>
            <a:off x="1409074" y="3610938"/>
            <a:ext cx="825162" cy="8251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a:extLst>
              <a:ext uri="{FF2B5EF4-FFF2-40B4-BE49-F238E27FC236}">
                <a16:creationId xmlns:a16="http://schemas.microsoft.com/office/drawing/2014/main" id="{66E8F55E-DAB4-2AD4-5098-81A051C9EFD2}"/>
              </a:ext>
            </a:extLst>
          </p:cNvPr>
          <p:cNvSpPr/>
          <p:nvPr/>
        </p:nvSpPr>
        <p:spPr>
          <a:xfrm>
            <a:off x="1681624" y="2325142"/>
            <a:ext cx="4452476" cy="612648"/>
          </a:xfrm>
          <a:prstGeom prst="wedgeRectCallout">
            <a:avLst>
              <a:gd name="adj1" fmla="val -35353"/>
              <a:gd name="adj2" fmla="val 104478"/>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3200"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How do you do things? </a:t>
            </a:r>
          </a:p>
        </p:txBody>
      </p:sp>
      <p:grpSp>
        <p:nvGrpSpPr>
          <p:cNvPr id="12" name="Group 11">
            <a:extLst>
              <a:ext uri="{FF2B5EF4-FFF2-40B4-BE49-F238E27FC236}">
                <a16:creationId xmlns:a16="http://schemas.microsoft.com/office/drawing/2014/main" id="{A5625DA6-8B86-ABD7-966F-C4127D1FD1F3}"/>
              </a:ext>
            </a:extLst>
          </p:cNvPr>
          <p:cNvGrpSpPr/>
          <p:nvPr/>
        </p:nvGrpSpPr>
        <p:grpSpPr>
          <a:xfrm>
            <a:off x="10750251" y="501422"/>
            <a:ext cx="731290" cy="620971"/>
            <a:chOff x="11242507" y="485550"/>
            <a:chExt cx="885425" cy="751855"/>
          </a:xfrm>
        </p:grpSpPr>
        <p:pic>
          <p:nvPicPr>
            <p:cNvPr id="14" name="Graphic 13" descr="Chili pepper with solid fill">
              <a:extLst>
                <a:ext uri="{FF2B5EF4-FFF2-40B4-BE49-F238E27FC236}">
                  <a16:creationId xmlns:a16="http://schemas.microsoft.com/office/drawing/2014/main" id="{6E82CBBF-2D04-621E-6F5F-120E5197696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414832" y="485550"/>
              <a:ext cx="501235" cy="501237"/>
            </a:xfrm>
            <a:prstGeom prst="rect">
              <a:avLst/>
            </a:prstGeom>
          </p:spPr>
        </p:pic>
        <p:sp>
          <p:nvSpPr>
            <p:cNvPr id="15" name="TextBox 14">
              <a:extLst>
                <a:ext uri="{FF2B5EF4-FFF2-40B4-BE49-F238E27FC236}">
                  <a16:creationId xmlns:a16="http://schemas.microsoft.com/office/drawing/2014/main" id="{551A5DBB-2202-5859-DBC5-45BF33C664F3}"/>
                </a:ext>
              </a:extLst>
            </p:cNvPr>
            <p:cNvSpPr txBox="1"/>
            <p:nvPr/>
          </p:nvSpPr>
          <p:spPr>
            <a:xfrm>
              <a:off x="11242507" y="902022"/>
              <a:ext cx="885425" cy="335383"/>
            </a:xfrm>
            <a:prstGeom prst="rect">
              <a:avLst/>
            </a:prstGeom>
            <a:noFill/>
          </p:spPr>
          <p:txBody>
            <a:bodyPr wrap="none" rtlCol="0">
              <a:spAutoFit/>
            </a:bodyPr>
            <a:lstStyle/>
            <a:p>
              <a:r>
                <a:rPr lang="en-US" sz="1200" noProof="0" dirty="0">
                  <a:solidFill>
                    <a:srgbClr val="C00000"/>
                  </a:solidFill>
                  <a:latin typeface="Arial" panose="020B0604020202020204" pitchFamily="34" charset="0"/>
                  <a:ea typeface="Helvetica Neue Roman" panose="02000503000000020004" pitchFamily="2" charset="0"/>
                  <a:cs typeface="Arial" panose="020B0604020202020204" pitchFamily="34" charset="0"/>
                </a:rPr>
                <a:t>hot take</a:t>
              </a:r>
            </a:p>
          </p:txBody>
        </p:sp>
      </p:grpSp>
    </p:spTree>
    <p:custDataLst>
      <p:tags r:id="rId1"/>
    </p:custDataLst>
    <p:extLst>
      <p:ext uri="{BB962C8B-B14F-4D97-AF65-F5344CB8AC3E}">
        <p14:creationId xmlns:p14="http://schemas.microsoft.com/office/powerpoint/2010/main" val="90291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42843-7BC1-C449-9C4E-FF77478F68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E7BE03-110F-B10D-7F8E-BB7963D351AF}"/>
              </a:ext>
            </a:extLst>
          </p:cNvPr>
          <p:cNvSpPr>
            <a:spLocks noGrp="1"/>
          </p:cNvSpPr>
          <p:nvPr>
            <p:ph type="title"/>
          </p:nvPr>
        </p:nvSpPr>
        <p:spPr/>
        <p:txBody>
          <a:bodyPr/>
          <a:lstStyle/>
          <a:p>
            <a:r>
              <a:rPr lang="en-US" b="1" noProof="0" dirty="0">
                <a:latin typeface="Arial" panose="020B0604020202020204" pitchFamily="34" charset="0"/>
                <a:cs typeface="Arial" panose="020B0604020202020204" pitchFamily="34" charset="0"/>
              </a:rPr>
              <a:t>Gathering requirements</a:t>
            </a:r>
            <a:br>
              <a:rPr lang="en-US" b="1" noProof="0" dirty="0">
                <a:latin typeface="Arial" panose="020B0604020202020204" pitchFamily="34" charset="0"/>
                <a:cs typeface="Arial" panose="020B0604020202020204" pitchFamily="34" charset="0"/>
              </a:rPr>
            </a:br>
            <a:r>
              <a:rPr lang="en-US" sz="3600" b="1" noProof="0" dirty="0">
                <a:latin typeface="Arial" panose="020B0604020202020204" pitchFamily="34" charset="0"/>
                <a:cs typeface="Arial" panose="020B0604020202020204" pitchFamily="34" charset="0"/>
              </a:rPr>
              <a:t>Threat modelling</a:t>
            </a:r>
          </a:p>
        </p:txBody>
      </p:sp>
      <p:sp>
        <p:nvSpPr>
          <p:cNvPr id="4" name="Slide Number Placeholder 3">
            <a:extLst>
              <a:ext uri="{FF2B5EF4-FFF2-40B4-BE49-F238E27FC236}">
                <a16:creationId xmlns:a16="http://schemas.microsoft.com/office/drawing/2014/main" id="{2E56705A-B0D8-3E10-351B-F948543108F5}"/>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11</a:t>
            </a:fld>
            <a:endParaRPr lang="en-US" noProof="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6D5599A9-5F8E-12EC-13CD-AFB8DC2E913F}"/>
              </a:ext>
            </a:extLst>
          </p:cNvPr>
          <p:cNvGrpSpPr/>
          <p:nvPr/>
        </p:nvGrpSpPr>
        <p:grpSpPr>
          <a:xfrm>
            <a:off x="838200" y="2877781"/>
            <a:ext cx="1966911" cy="2314142"/>
            <a:chOff x="3513136" y="2389616"/>
            <a:chExt cx="1966911" cy="2314142"/>
          </a:xfrm>
        </p:grpSpPr>
        <p:pic>
          <p:nvPicPr>
            <p:cNvPr id="11" name="Graphic 10" descr="Man with solid fill">
              <a:extLst>
                <a:ext uri="{FF2B5EF4-FFF2-40B4-BE49-F238E27FC236}">
                  <a16:creationId xmlns:a16="http://schemas.microsoft.com/office/drawing/2014/main" id="{57B7E296-9587-A4E1-6E10-26DECE9B13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3136" y="2736847"/>
              <a:ext cx="1966911" cy="1966911"/>
            </a:xfrm>
            <a:prstGeom prst="rect">
              <a:avLst/>
            </a:prstGeom>
          </p:spPr>
        </p:pic>
        <p:pic>
          <p:nvPicPr>
            <p:cNvPr id="9" name="Graphic 8" descr="Graduation cap with solid fill">
              <a:extLst>
                <a:ext uri="{FF2B5EF4-FFF2-40B4-BE49-F238E27FC236}">
                  <a16:creationId xmlns:a16="http://schemas.microsoft.com/office/drawing/2014/main" id="{2032AC3F-31C0-4C1B-ED5A-DC020F27154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61455" y="2389616"/>
              <a:ext cx="672178" cy="672178"/>
            </a:xfrm>
            <a:prstGeom prst="rect">
              <a:avLst/>
            </a:prstGeom>
          </p:spPr>
        </p:pic>
      </p:grpSp>
      <p:sp>
        <p:nvSpPr>
          <p:cNvPr id="23" name="Rectangular Callout 22">
            <a:extLst>
              <a:ext uri="{FF2B5EF4-FFF2-40B4-BE49-F238E27FC236}">
                <a16:creationId xmlns:a16="http://schemas.microsoft.com/office/drawing/2014/main" id="{2CA3CFEF-F2D0-9EF8-0DBC-1D0550088D23}"/>
              </a:ext>
            </a:extLst>
          </p:cNvPr>
          <p:cNvSpPr/>
          <p:nvPr/>
        </p:nvSpPr>
        <p:spPr>
          <a:xfrm>
            <a:off x="7991574" y="1155949"/>
            <a:ext cx="3684125" cy="637665"/>
          </a:xfrm>
          <a:prstGeom prst="wedgeRectCallout">
            <a:avLst>
              <a:gd name="adj1" fmla="val -57034"/>
              <a:gd name="adj2" fmla="val 5369"/>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3200"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Privacy regulations</a:t>
            </a:r>
          </a:p>
        </p:txBody>
      </p:sp>
      <p:sp>
        <p:nvSpPr>
          <p:cNvPr id="16" name="Rectangular Callout 15">
            <a:extLst>
              <a:ext uri="{FF2B5EF4-FFF2-40B4-BE49-F238E27FC236}">
                <a16:creationId xmlns:a16="http://schemas.microsoft.com/office/drawing/2014/main" id="{1BACFDF6-8241-9D05-05E3-065007CE0B40}"/>
              </a:ext>
            </a:extLst>
          </p:cNvPr>
          <p:cNvSpPr/>
          <p:nvPr/>
        </p:nvSpPr>
        <p:spPr>
          <a:xfrm>
            <a:off x="3770142" y="3626779"/>
            <a:ext cx="3331271" cy="612648"/>
          </a:xfrm>
          <a:prstGeom prst="wedgeRectCallout">
            <a:avLst>
              <a:gd name="adj1" fmla="val 52692"/>
              <a:gd name="adj2" fmla="val 6596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3200"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Hunger, sickness</a:t>
            </a:r>
          </a:p>
        </p:txBody>
      </p:sp>
      <p:sp>
        <p:nvSpPr>
          <p:cNvPr id="24" name="TextBox 23">
            <a:extLst>
              <a:ext uri="{FF2B5EF4-FFF2-40B4-BE49-F238E27FC236}">
                <a16:creationId xmlns:a16="http://schemas.microsoft.com/office/drawing/2014/main" id="{AB7D9E7C-4B0B-A77F-5EF5-31D48F42BF21}"/>
              </a:ext>
            </a:extLst>
          </p:cNvPr>
          <p:cNvSpPr txBox="1"/>
          <p:nvPr/>
        </p:nvSpPr>
        <p:spPr>
          <a:xfrm>
            <a:off x="838200" y="5461823"/>
            <a:ext cx="6100762" cy="707886"/>
          </a:xfrm>
          <a:prstGeom prst="rect">
            <a:avLst/>
          </a:prstGeom>
          <a:noFill/>
        </p:spPr>
        <p:txBody>
          <a:bodyPr wrap="square">
            <a:spAutoFit/>
          </a:bodyPr>
          <a:lstStyle/>
          <a:p>
            <a:pPr marL="0" indent="0">
              <a:buNone/>
            </a:pPr>
            <a:r>
              <a:rPr lang="en-US" sz="2400" noProof="0" dirty="0">
                <a:latin typeface="Arial" panose="020B0604020202020204" pitchFamily="34" charset="0"/>
                <a:ea typeface="Helvetica Neue Roman" panose="02000503000000020004" pitchFamily="2" charset="0"/>
                <a:cs typeface="Arial" panose="020B0604020202020204" pitchFamily="34" charset="0"/>
              </a:rPr>
              <a:t>Fact: people are bad at threat modelling</a:t>
            </a:r>
            <a:br>
              <a:rPr lang="en-US" sz="2400" noProof="0" dirty="0">
                <a:latin typeface="Arial" panose="020B0604020202020204" pitchFamily="34" charset="0"/>
                <a:ea typeface="Helvetica Neue Roman" panose="02000503000000020004" pitchFamily="2" charset="0"/>
                <a:cs typeface="Arial" panose="020B0604020202020204" pitchFamily="34" charset="0"/>
              </a:rPr>
            </a:br>
            <a:r>
              <a:rPr lang="en-US" sz="1600" noProof="0" dirty="0">
                <a:latin typeface="Arial" panose="020B0604020202020204" pitchFamily="34" charset="0"/>
                <a:ea typeface="Helvetica Neue Roman" panose="02000503000000020004" pitchFamily="2" charset="0"/>
                <a:cs typeface="Arial" panose="020B0604020202020204" pitchFamily="34" charset="0"/>
              </a:rPr>
              <a:t>(see: next two days of talks)</a:t>
            </a:r>
          </a:p>
        </p:txBody>
      </p:sp>
      <p:pic>
        <p:nvPicPr>
          <p:cNvPr id="25" name="Picture 4" descr="I Heart (Love) Crypto Cryptocurrency NFT Non Fungible Token T-Shirt -  Walmart.com">
            <a:extLst>
              <a:ext uri="{FF2B5EF4-FFF2-40B4-BE49-F238E27FC236}">
                <a16:creationId xmlns:a16="http://schemas.microsoft.com/office/drawing/2014/main" id="{CFDBA112-6490-982D-400A-F1A7B20BFEA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23" b="96094" l="2474" r="95964">
                        <a14:foregroundMark x1="10286" y1="30599" x2="5729" y2="30859"/>
                        <a14:foregroundMark x1="30078" y1="9896" x2="44401" y2="9896"/>
                        <a14:foregroundMark x1="44401" y1="9896" x2="58203" y2="5339"/>
                        <a14:foregroundMark x1="58203" y1="5339" x2="60417" y2="5729"/>
                        <a14:foregroundMark x1="26953" y1="91927" x2="67708" y2="92188"/>
                        <a14:foregroundMark x1="67708" y1="92188" x2="73568" y2="91797"/>
                        <a14:foregroundMark x1="92057" y1="30599" x2="92057" y2="30599"/>
                        <a14:foregroundMark x1="88021" y1="25130" x2="95964" y2="32031"/>
                        <a14:foregroundMark x1="22786" y1="98047" x2="52865" y2="95313"/>
                        <a14:foregroundMark x1="52865" y1="95313" x2="60026" y2="96094"/>
                        <a14:foregroundMark x1="40885" y1="3385" x2="40234" y2="1823"/>
                        <a14:foregroundMark x1="2865" y1="33594" x2="2474" y2="33724"/>
                        <a14:foregroundMark x1="37109" y1="19271" x2="36589" y2="52604"/>
                        <a14:foregroundMark x1="36589" y1="52604" x2="33724" y2="36068"/>
                        <a14:foregroundMark x1="33724" y1="36068" x2="27214" y2="52865"/>
                        <a14:foregroundMark x1="27214" y1="52865" x2="52865" y2="39974"/>
                        <a14:foregroundMark x1="52865" y1="39974" x2="60286" y2="25781"/>
                        <a14:foregroundMark x1="60286" y1="25781" x2="57682" y2="41667"/>
                        <a14:foregroundMark x1="57682" y1="41667" x2="50521" y2="27344"/>
                        <a14:foregroundMark x1="50521" y1="27344" x2="42318" y2="39323"/>
                        <a14:foregroundMark x1="42318" y1="39323" x2="43359" y2="56510"/>
                        <a14:foregroundMark x1="43359" y1="56510" x2="56120" y2="49479"/>
                        <a14:foregroundMark x1="56120" y1="49479" x2="62760" y2="36849"/>
                        <a14:foregroundMark x1="62760" y1="36849" x2="69531" y2="49740"/>
                        <a14:foregroundMark x1="69531" y1="49740" x2="70313" y2="54167"/>
                        <a14:foregroundMark x1="39323" y1="25781" x2="39323" y2="36068"/>
                        <a14:foregroundMark x1="39323" y1="35156" x2="39323" y2="41406"/>
                        <a14:foregroundMark x1="27474" y1="46354" x2="29297" y2="57031"/>
                        <a14:foregroundMark x1="32292" y1="46484" x2="32292" y2="56510"/>
                        <a14:foregroundMark x1="36979" y1="41797" x2="36979" y2="58854"/>
                        <a14:foregroundMark x1="33464" y1="57682" x2="58073" y2="52604"/>
                        <a14:foregroundMark x1="33594" y1="55859" x2="46875" y2="51042"/>
                        <a14:foregroundMark x1="46875" y1="51042" x2="47135" y2="51042"/>
                        <a14:foregroundMark x1="41276" y1="49870" x2="53646" y2="47656"/>
                        <a14:foregroundMark x1="46094" y1="43750" x2="49870" y2="56120"/>
                        <a14:foregroundMark x1="50521" y1="39063" x2="50651" y2="54167"/>
                        <a14:foregroundMark x1="50651" y1="54167" x2="54948" y2="53385"/>
                        <a14:foregroundMark x1="62630" y1="38411" x2="62630" y2="55339"/>
                        <a14:foregroundMark x1="47656" y1="61849" x2="56510" y2="49479"/>
                        <a14:foregroundMark x1="59896" y1="43229" x2="59896" y2="59245"/>
                        <a14:foregroundMark x1="66276" y1="50391" x2="65104" y2="52604"/>
                        <a14:foregroundMark x1="70443" y1="42448" x2="70443" y2="56771"/>
                        <a14:foregroundMark x1="70443" y1="56771" x2="65365" y2="41276"/>
                        <a14:foregroundMark x1="65365" y1="41276" x2="71615" y2="55208"/>
                        <a14:foregroundMark x1="71615" y1="55208" x2="68229" y2="52344"/>
                        <a14:foregroundMark x1="65104" y1="46875" x2="65104" y2="46875"/>
                        <a14:foregroundMark x1="62630" y1="48438" x2="65104" y2="45182"/>
                        <a14:foregroundMark x1="66146" y1="61849" x2="74479" y2="43490"/>
                        <a14:foregroundMark x1="74479" y1="43490" x2="72656" y2="58464"/>
                      </a14:backgroundRemoval>
                    </a14:imgEffect>
                  </a14:imgLayer>
                </a14:imgProps>
              </a:ext>
              <a:ext uri="{28A0092B-C50C-407E-A947-70E740481C1C}">
                <a14:useLocalDpi xmlns:a14="http://schemas.microsoft.com/office/drawing/2010/main" val="0"/>
              </a:ext>
            </a:extLst>
          </a:blip>
          <a:srcRect/>
          <a:stretch>
            <a:fillRect/>
          </a:stretch>
        </p:blipFill>
        <p:spPr bwMode="auto">
          <a:xfrm>
            <a:off x="1409074" y="3610938"/>
            <a:ext cx="825162" cy="825162"/>
          </a:xfrm>
          <a:prstGeom prst="rect">
            <a:avLst/>
          </a:prstGeom>
          <a:noFill/>
          <a:extLst>
            <a:ext uri="{909E8E84-426E-40DD-AFC4-6F175D3DCCD1}">
              <a14:hiddenFill xmlns:a14="http://schemas.microsoft.com/office/drawing/2010/main">
                <a:solidFill>
                  <a:srgbClr val="FFFFFF"/>
                </a:solidFill>
              </a14:hiddenFill>
            </a:ext>
          </a:extLst>
        </p:spPr>
      </p:pic>
      <p:pic>
        <p:nvPicPr>
          <p:cNvPr id="26" name="Graphic 25" descr="Man with solid fill">
            <a:extLst>
              <a:ext uri="{FF2B5EF4-FFF2-40B4-BE49-F238E27FC236}">
                <a16:creationId xmlns:a16="http://schemas.microsoft.com/office/drawing/2014/main" id="{A5C47B75-B1AA-A49B-6922-CF22B303EB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95417" y="1136564"/>
            <a:ext cx="1965600" cy="1965600"/>
          </a:xfrm>
          <a:prstGeom prst="rect">
            <a:avLst/>
          </a:prstGeom>
        </p:spPr>
      </p:pic>
      <p:sp>
        <p:nvSpPr>
          <p:cNvPr id="19" name="TextBox 18">
            <a:extLst>
              <a:ext uri="{FF2B5EF4-FFF2-40B4-BE49-F238E27FC236}">
                <a16:creationId xmlns:a16="http://schemas.microsoft.com/office/drawing/2014/main" id="{59823337-EBFF-E44B-3B13-9F65C2D497AB}"/>
              </a:ext>
            </a:extLst>
          </p:cNvPr>
          <p:cNvSpPr txBox="1"/>
          <p:nvPr/>
        </p:nvSpPr>
        <p:spPr>
          <a:xfrm>
            <a:off x="6320154" y="2995411"/>
            <a:ext cx="2459006" cy="369332"/>
          </a:xfrm>
          <a:prstGeom prst="rect">
            <a:avLst/>
          </a:prstGeom>
          <a:noFill/>
        </p:spPr>
        <p:txBody>
          <a:bodyPr wrap="none" rtlCol="0">
            <a:spAutoFit/>
          </a:bodyPr>
          <a:lstStyle/>
          <a:p>
            <a:r>
              <a:rPr lang="en-US" noProof="0" dirty="0">
                <a:latin typeface="Arial" panose="020B0604020202020204" pitchFamily="34" charset="0"/>
                <a:ea typeface="Helvetica Neue Roman" panose="02000503000000020004" pitchFamily="2" charset="0"/>
                <a:cs typeface="Arial" panose="020B0604020202020204" pitchFamily="34" charset="0"/>
              </a:rPr>
              <a:t>Data Protection Office</a:t>
            </a:r>
          </a:p>
        </p:txBody>
      </p:sp>
      <p:pic>
        <p:nvPicPr>
          <p:cNvPr id="31" name="Graphic 30" descr="Man with solid fill">
            <a:extLst>
              <a:ext uri="{FF2B5EF4-FFF2-40B4-BE49-F238E27FC236}">
                <a16:creationId xmlns:a16="http://schemas.microsoft.com/office/drawing/2014/main" id="{982D62B2-9879-713E-5ADF-34994B0F91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003236" y="2557025"/>
            <a:ext cx="1965600" cy="1965600"/>
          </a:xfrm>
          <a:prstGeom prst="rect">
            <a:avLst/>
          </a:prstGeom>
        </p:spPr>
      </p:pic>
      <p:sp>
        <p:nvSpPr>
          <p:cNvPr id="30" name="TextBox 29">
            <a:extLst>
              <a:ext uri="{FF2B5EF4-FFF2-40B4-BE49-F238E27FC236}">
                <a16:creationId xmlns:a16="http://schemas.microsoft.com/office/drawing/2014/main" id="{5C374B9E-FB08-71F8-713C-FDA4219EC80F}"/>
              </a:ext>
            </a:extLst>
          </p:cNvPr>
          <p:cNvSpPr txBox="1"/>
          <p:nvPr/>
        </p:nvSpPr>
        <p:spPr>
          <a:xfrm>
            <a:off x="8959969" y="4481171"/>
            <a:ext cx="2159566" cy="369332"/>
          </a:xfrm>
          <a:prstGeom prst="rect">
            <a:avLst/>
          </a:prstGeom>
          <a:noFill/>
        </p:spPr>
        <p:txBody>
          <a:bodyPr wrap="none" rtlCol="0">
            <a:spAutoFit/>
          </a:bodyPr>
          <a:lstStyle/>
          <a:p>
            <a:r>
              <a:rPr lang="en-US" noProof="0" dirty="0">
                <a:latin typeface="Arial" panose="020B0604020202020204" pitchFamily="34" charset="0"/>
                <a:ea typeface="Helvetica Neue Roman" panose="02000503000000020004" pitchFamily="2" charset="0"/>
                <a:cs typeface="Arial" panose="020B0604020202020204" pitchFamily="34" charset="0"/>
              </a:rPr>
              <a:t>Program Managers</a:t>
            </a:r>
          </a:p>
        </p:txBody>
      </p:sp>
      <p:pic>
        <p:nvPicPr>
          <p:cNvPr id="36" name="Graphic 35" descr="Man with solid fill">
            <a:extLst>
              <a:ext uri="{FF2B5EF4-FFF2-40B4-BE49-F238E27FC236}">
                <a16:creationId xmlns:a16="http://schemas.microsoft.com/office/drawing/2014/main" id="{FAB8C7B4-E46C-3FF2-558C-9920BC1E01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21800" y="4001294"/>
            <a:ext cx="1965600" cy="1965600"/>
          </a:xfrm>
          <a:prstGeom prst="rect">
            <a:avLst/>
          </a:prstGeom>
        </p:spPr>
      </p:pic>
      <p:sp>
        <p:nvSpPr>
          <p:cNvPr id="35" name="TextBox 34">
            <a:extLst>
              <a:ext uri="{FF2B5EF4-FFF2-40B4-BE49-F238E27FC236}">
                <a16:creationId xmlns:a16="http://schemas.microsoft.com/office/drawing/2014/main" id="{68A69B05-15E9-90C9-2707-D7C27A99AD2A}"/>
              </a:ext>
            </a:extLst>
          </p:cNvPr>
          <p:cNvSpPr txBox="1"/>
          <p:nvPr/>
        </p:nvSpPr>
        <p:spPr>
          <a:xfrm>
            <a:off x="6772293" y="5909105"/>
            <a:ext cx="1890261" cy="369332"/>
          </a:xfrm>
          <a:prstGeom prst="rect">
            <a:avLst/>
          </a:prstGeom>
          <a:noFill/>
        </p:spPr>
        <p:txBody>
          <a:bodyPr wrap="none" rtlCol="0">
            <a:spAutoFit/>
          </a:bodyPr>
          <a:lstStyle/>
          <a:p>
            <a:r>
              <a:rPr lang="en-US" noProof="0" dirty="0">
                <a:latin typeface="Arial" panose="020B0604020202020204" pitchFamily="34" charset="0"/>
                <a:ea typeface="Helvetica Neue Roman" panose="02000503000000020004" pitchFamily="2" charset="0"/>
                <a:cs typeface="Arial" panose="020B0604020202020204" pitchFamily="34" charset="0"/>
              </a:rPr>
              <a:t>Field Employees</a:t>
            </a:r>
          </a:p>
        </p:txBody>
      </p:sp>
      <p:sp>
        <p:nvSpPr>
          <p:cNvPr id="38" name="Rectangular Callout 37">
            <a:extLst>
              <a:ext uri="{FF2B5EF4-FFF2-40B4-BE49-F238E27FC236}">
                <a16:creationId xmlns:a16="http://schemas.microsoft.com/office/drawing/2014/main" id="{93CF8930-7E92-4307-19AE-493C26562CB0}"/>
              </a:ext>
            </a:extLst>
          </p:cNvPr>
          <p:cNvSpPr/>
          <p:nvPr/>
        </p:nvSpPr>
        <p:spPr>
          <a:xfrm>
            <a:off x="8779160" y="4977774"/>
            <a:ext cx="2743200" cy="637665"/>
          </a:xfrm>
          <a:prstGeom prst="wedgeRectCallout">
            <a:avLst>
              <a:gd name="adj1" fmla="val -6654"/>
              <a:gd name="adj2" fmla="val -74524"/>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3200"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Armed militias</a:t>
            </a:r>
          </a:p>
        </p:txBody>
      </p:sp>
      <p:sp>
        <p:nvSpPr>
          <p:cNvPr id="39" name="Rectangular Callout 38">
            <a:extLst>
              <a:ext uri="{FF2B5EF4-FFF2-40B4-BE49-F238E27FC236}">
                <a16:creationId xmlns:a16="http://schemas.microsoft.com/office/drawing/2014/main" id="{C707A2DE-6FA8-7D66-12EA-86A5777C4B36}"/>
              </a:ext>
            </a:extLst>
          </p:cNvPr>
          <p:cNvSpPr/>
          <p:nvPr/>
        </p:nvSpPr>
        <p:spPr>
          <a:xfrm>
            <a:off x="1681624" y="2325142"/>
            <a:ext cx="5040176" cy="612648"/>
          </a:xfrm>
          <a:prstGeom prst="wedgeRectCallout">
            <a:avLst>
              <a:gd name="adj1" fmla="val -35353"/>
              <a:gd name="adj2" fmla="val 104478"/>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3200"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What’s your threat model?</a:t>
            </a:r>
          </a:p>
        </p:txBody>
      </p:sp>
      <p:grpSp>
        <p:nvGrpSpPr>
          <p:cNvPr id="3" name="Group 2">
            <a:extLst>
              <a:ext uri="{FF2B5EF4-FFF2-40B4-BE49-F238E27FC236}">
                <a16:creationId xmlns:a16="http://schemas.microsoft.com/office/drawing/2014/main" id="{74A3E644-C967-7E77-E6C7-887CC48A9715}"/>
              </a:ext>
            </a:extLst>
          </p:cNvPr>
          <p:cNvGrpSpPr/>
          <p:nvPr/>
        </p:nvGrpSpPr>
        <p:grpSpPr>
          <a:xfrm>
            <a:off x="10750251" y="501422"/>
            <a:ext cx="731290" cy="620971"/>
            <a:chOff x="11242507" y="485550"/>
            <a:chExt cx="885425" cy="751855"/>
          </a:xfrm>
        </p:grpSpPr>
        <p:pic>
          <p:nvPicPr>
            <p:cNvPr id="5" name="Graphic 4" descr="Chili pepper with solid fill">
              <a:extLst>
                <a:ext uri="{FF2B5EF4-FFF2-40B4-BE49-F238E27FC236}">
                  <a16:creationId xmlns:a16="http://schemas.microsoft.com/office/drawing/2014/main" id="{225C75FD-72FD-A6FE-08FB-14F7ACBAFC3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414832" y="485550"/>
              <a:ext cx="501235" cy="501237"/>
            </a:xfrm>
            <a:prstGeom prst="rect">
              <a:avLst/>
            </a:prstGeom>
          </p:spPr>
        </p:pic>
        <p:sp>
          <p:nvSpPr>
            <p:cNvPr id="10" name="TextBox 9">
              <a:extLst>
                <a:ext uri="{FF2B5EF4-FFF2-40B4-BE49-F238E27FC236}">
                  <a16:creationId xmlns:a16="http://schemas.microsoft.com/office/drawing/2014/main" id="{8159E811-53ED-AED0-D026-47D1277CC996}"/>
                </a:ext>
              </a:extLst>
            </p:cNvPr>
            <p:cNvSpPr txBox="1"/>
            <p:nvPr/>
          </p:nvSpPr>
          <p:spPr>
            <a:xfrm>
              <a:off x="11242507" y="902022"/>
              <a:ext cx="885425" cy="335383"/>
            </a:xfrm>
            <a:prstGeom prst="rect">
              <a:avLst/>
            </a:prstGeom>
            <a:noFill/>
          </p:spPr>
          <p:txBody>
            <a:bodyPr wrap="none" rtlCol="0">
              <a:spAutoFit/>
            </a:bodyPr>
            <a:lstStyle/>
            <a:p>
              <a:r>
                <a:rPr lang="en-US" sz="1200" noProof="0" dirty="0">
                  <a:solidFill>
                    <a:srgbClr val="C00000"/>
                  </a:solidFill>
                  <a:latin typeface="Arial" panose="020B0604020202020204" pitchFamily="34" charset="0"/>
                  <a:ea typeface="Helvetica Neue Roman" panose="02000503000000020004" pitchFamily="2" charset="0"/>
                  <a:cs typeface="Arial" panose="020B0604020202020204" pitchFamily="34" charset="0"/>
                </a:rPr>
                <a:t>hot take</a:t>
              </a:r>
            </a:p>
          </p:txBody>
        </p:sp>
      </p:grpSp>
      <p:sp>
        <p:nvSpPr>
          <p:cNvPr id="12" name="TextBox 11">
            <a:extLst>
              <a:ext uri="{FF2B5EF4-FFF2-40B4-BE49-F238E27FC236}">
                <a16:creationId xmlns:a16="http://schemas.microsoft.com/office/drawing/2014/main" id="{4964D0A2-5082-972F-DDAD-B7197E24FCDE}"/>
              </a:ext>
            </a:extLst>
          </p:cNvPr>
          <p:cNvSpPr txBox="1"/>
          <p:nvPr/>
        </p:nvSpPr>
        <p:spPr>
          <a:xfrm>
            <a:off x="7342961" y="4494843"/>
            <a:ext cx="748923" cy="276999"/>
          </a:xfrm>
          <a:prstGeom prst="rect">
            <a:avLst/>
          </a:prstGeom>
          <a:noFill/>
        </p:spPr>
        <p:txBody>
          <a:bodyPr wrap="square" rtlCol="0">
            <a:spAutoFit/>
          </a:bodyPr>
          <a:lstStyle/>
          <a:p>
            <a:pPr algn="ctr"/>
            <a:r>
              <a:rPr lang="fr-CH" sz="1200" b="1" dirty="0">
                <a:solidFill>
                  <a:schemeClr val="bg1"/>
                </a:solidFill>
                <a:latin typeface="Arial" panose="020B0604020202020204" pitchFamily="34" charset="0"/>
                <a:cs typeface="Arial" panose="020B0604020202020204" pitchFamily="34" charset="0"/>
              </a:rPr>
              <a:t>ICRC</a:t>
            </a:r>
            <a:endParaRPr lang="LID4096" sz="1200" b="1">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BDA6819-4406-1593-FE1B-FE36A14A5593}"/>
              </a:ext>
            </a:extLst>
          </p:cNvPr>
          <p:cNvSpPr txBox="1"/>
          <p:nvPr/>
        </p:nvSpPr>
        <p:spPr>
          <a:xfrm>
            <a:off x="9613917" y="3075370"/>
            <a:ext cx="748923" cy="276999"/>
          </a:xfrm>
          <a:prstGeom prst="rect">
            <a:avLst/>
          </a:prstGeom>
          <a:noFill/>
        </p:spPr>
        <p:txBody>
          <a:bodyPr wrap="square" rtlCol="0">
            <a:spAutoFit/>
          </a:bodyPr>
          <a:lstStyle/>
          <a:p>
            <a:pPr algn="ctr"/>
            <a:r>
              <a:rPr lang="fr-CH" sz="1200" b="1" dirty="0">
                <a:solidFill>
                  <a:schemeClr val="bg1"/>
                </a:solidFill>
                <a:latin typeface="Arial" panose="020B0604020202020204" pitchFamily="34" charset="0"/>
                <a:cs typeface="Arial" panose="020B0604020202020204" pitchFamily="34" charset="0"/>
              </a:rPr>
              <a:t>ICRC</a:t>
            </a:r>
            <a:endParaRPr lang="LID4096" sz="1200" b="1">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EBE0252-4679-0E93-B7B2-B96A0D3C3197}"/>
              </a:ext>
            </a:extLst>
          </p:cNvPr>
          <p:cNvSpPr txBox="1"/>
          <p:nvPr/>
        </p:nvSpPr>
        <p:spPr>
          <a:xfrm>
            <a:off x="7114910" y="1626007"/>
            <a:ext cx="748923" cy="276999"/>
          </a:xfrm>
          <a:prstGeom prst="rect">
            <a:avLst/>
          </a:prstGeom>
          <a:noFill/>
        </p:spPr>
        <p:txBody>
          <a:bodyPr wrap="square" rtlCol="0">
            <a:spAutoFit/>
          </a:bodyPr>
          <a:lstStyle/>
          <a:p>
            <a:pPr algn="ctr"/>
            <a:r>
              <a:rPr lang="fr-CH" sz="1200" b="1" dirty="0">
                <a:solidFill>
                  <a:schemeClr val="bg1"/>
                </a:solidFill>
                <a:latin typeface="Arial" panose="020B0604020202020204" pitchFamily="34" charset="0"/>
                <a:cs typeface="Arial" panose="020B0604020202020204" pitchFamily="34" charset="0"/>
              </a:rPr>
              <a:t>ICRC</a:t>
            </a:r>
            <a:endParaRPr lang="LID4096" sz="1200" b="1">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53079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6" grpId="0" animBg="1"/>
      <p:bldP spid="24" grpId="0"/>
      <p:bldP spid="19" grpId="0"/>
      <p:bldP spid="30" grpId="0"/>
      <p:bldP spid="35" grpId="0"/>
      <p:bldP spid="38"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B2F93-DBA7-3052-12DC-BBBA4BBBA4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A99A9E-FE2E-3300-AE5F-F100B90326C8}"/>
              </a:ext>
            </a:extLst>
          </p:cNvPr>
          <p:cNvSpPr>
            <a:spLocks noGrp="1"/>
          </p:cNvSpPr>
          <p:nvPr>
            <p:ph type="title"/>
          </p:nvPr>
        </p:nvSpPr>
        <p:spPr/>
        <p:txBody>
          <a:bodyPr/>
          <a:lstStyle/>
          <a:p>
            <a:r>
              <a:rPr lang="en-US" b="1" noProof="0" dirty="0">
                <a:latin typeface="Arial" panose="020B0604020202020204" pitchFamily="34" charset="0"/>
                <a:cs typeface="Arial" panose="020B0604020202020204" pitchFamily="34" charset="0"/>
              </a:rPr>
              <a:t>Gathering requirements</a:t>
            </a:r>
            <a:br>
              <a:rPr lang="en-US" b="1" noProof="0" dirty="0">
                <a:latin typeface="Arial" panose="020B0604020202020204" pitchFamily="34" charset="0"/>
                <a:cs typeface="Arial" panose="020B0604020202020204" pitchFamily="34" charset="0"/>
              </a:rPr>
            </a:br>
            <a:r>
              <a:rPr lang="en-US" sz="3600" b="1" noProof="0" dirty="0">
                <a:latin typeface="Arial" panose="020B0604020202020204" pitchFamily="34" charset="0"/>
                <a:cs typeface="Arial" panose="020B0604020202020204" pitchFamily="34" charset="0"/>
              </a:rPr>
              <a:t>Threat modelling</a:t>
            </a:r>
          </a:p>
        </p:txBody>
      </p:sp>
      <p:sp>
        <p:nvSpPr>
          <p:cNvPr id="4" name="Slide Number Placeholder 3">
            <a:extLst>
              <a:ext uri="{FF2B5EF4-FFF2-40B4-BE49-F238E27FC236}">
                <a16:creationId xmlns:a16="http://schemas.microsoft.com/office/drawing/2014/main" id="{184FC1F3-41A1-5F3B-8216-C17BDB75E9DC}"/>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12</a:t>
            </a:fld>
            <a:endParaRPr lang="en-US" noProof="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5DEE5778-F804-E7D6-0467-554D08A9C0BE}"/>
              </a:ext>
            </a:extLst>
          </p:cNvPr>
          <p:cNvGrpSpPr/>
          <p:nvPr/>
        </p:nvGrpSpPr>
        <p:grpSpPr>
          <a:xfrm>
            <a:off x="838200" y="3334985"/>
            <a:ext cx="1966911" cy="2314142"/>
            <a:chOff x="3513136" y="2389616"/>
            <a:chExt cx="1966911" cy="2314142"/>
          </a:xfrm>
        </p:grpSpPr>
        <p:pic>
          <p:nvPicPr>
            <p:cNvPr id="11" name="Graphic 10" descr="Man with solid fill">
              <a:extLst>
                <a:ext uri="{FF2B5EF4-FFF2-40B4-BE49-F238E27FC236}">
                  <a16:creationId xmlns:a16="http://schemas.microsoft.com/office/drawing/2014/main" id="{83383806-A375-FC5B-EA59-C417AA650A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3136" y="2736847"/>
              <a:ext cx="1966911" cy="1966911"/>
            </a:xfrm>
            <a:prstGeom prst="rect">
              <a:avLst/>
            </a:prstGeom>
          </p:spPr>
        </p:pic>
        <p:pic>
          <p:nvPicPr>
            <p:cNvPr id="9" name="Graphic 8" descr="Graduation cap with solid fill">
              <a:extLst>
                <a:ext uri="{FF2B5EF4-FFF2-40B4-BE49-F238E27FC236}">
                  <a16:creationId xmlns:a16="http://schemas.microsoft.com/office/drawing/2014/main" id="{580D86E3-70E9-CFD8-F19B-09B56C15372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61455" y="2389616"/>
              <a:ext cx="672178" cy="672178"/>
            </a:xfrm>
            <a:prstGeom prst="rect">
              <a:avLst/>
            </a:prstGeom>
          </p:spPr>
        </p:pic>
      </p:grpSp>
      <p:sp>
        <p:nvSpPr>
          <p:cNvPr id="18" name="Rectangular Callout 17">
            <a:extLst>
              <a:ext uri="{FF2B5EF4-FFF2-40B4-BE49-F238E27FC236}">
                <a16:creationId xmlns:a16="http://schemas.microsoft.com/office/drawing/2014/main" id="{D6271C1B-27CB-7D26-198C-F33922F9F985}"/>
              </a:ext>
            </a:extLst>
          </p:cNvPr>
          <p:cNvSpPr/>
          <p:nvPr/>
        </p:nvSpPr>
        <p:spPr>
          <a:xfrm>
            <a:off x="1441750" y="2111462"/>
            <a:ext cx="4214425" cy="1065995"/>
          </a:xfrm>
          <a:prstGeom prst="wedgeRectCallout">
            <a:avLst>
              <a:gd name="adj1" fmla="val -36156"/>
              <a:gd name="adj2" fmla="val 7901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3200"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1. Who might interact with the system?</a:t>
            </a:r>
          </a:p>
        </p:txBody>
      </p:sp>
      <p:sp>
        <p:nvSpPr>
          <p:cNvPr id="16" name="Rectangle 15">
            <a:extLst>
              <a:ext uri="{FF2B5EF4-FFF2-40B4-BE49-F238E27FC236}">
                <a16:creationId xmlns:a16="http://schemas.microsoft.com/office/drawing/2014/main" id="{1D82A59A-B01E-3928-71F5-83B4691F22C3}"/>
              </a:ext>
            </a:extLst>
          </p:cNvPr>
          <p:cNvSpPr/>
          <p:nvPr/>
        </p:nvSpPr>
        <p:spPr>
          <a:xfrm>
            <a:off x="7087472" y="2146556"/>
            <a:ext cx="3869143" cy="270776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endParaRPr>
          </a:p>
        </p:txBody>
      </p:sp>
      <p:sp>
        <p:nvSpPr>
          <p:cNvPr id="20" name="TextBox 19">
            <a:extLst>
              <a:ext uri="{FF2B5EF4-FFF2-40B4-BE49-F238E27FC236}">
                <a16:creationId xmlns:a16="http://schemas.microsoft.com/office/drawing/2014/main" id="{E8F65097-AE62-684D-9859-7721821E36A4}"/>
              </a:ext>
            </a:extLst>
          </p:cNvPr>
          <p:cNvSpPr txBox="1"/>
          <p:nvPr/>
        </p:nvSpPr>
        <p:spPr>
          <a:xfrm>
            <a:off x="8744058" y="2351758"/>
            <a:ext cx="1780296" cy="369332"/>
          </a:xfrm>
          <a:prstGeom prst="rect">
            <a:avLst/>
          </a:prstGeom>
          <a:solidFill>
            <a:srgbClr val="C00000"/>
          </a:solidFill>
        </p:spPr>
        <p:txBody>
          <a:bodyPr wrap="none" rtlCol="0">
            <a:spAutoFit/>
          </a:bodyPr>
          <a:lstStyle/>
          <a:p>
            <a: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other recipients</a:t>
            </a:r>
          </a:p>
        </p:txBody>
      </p:sp>
      <p:sp>
        <p:nvSpPr>
          <p:cNvPr id="21" name="TextBox 20">
            <a:extLst>
              <a:ext uri="{FF2B5EF4-FFF2-40B4-BE49-F238E27FC236}">
                <a16:creationId xmlns:a16="http://schemas.microsoft.com/office/drawing/2014/main" id="{5B2DA267-B9E6-C9D4-70FE-D4DBA8161749}"/>
              </a:ext>
            </a:extLst>
          </p:cNvPr>
          <p:cNvSpPr txBox="1"/>
          <p:nvPr/>
        </p:nvSpPr>
        <p:spPr>
          <a:xfrm>
            <a:off x="7328251" y="4328192"/>
            <a:ext cx="1454244" cy="369332"/>
          </a:xfrm>
          <a:prstGeom prst="rect">
            <a:avLst/>
          </a:prstGeom>
          <a:solidFill>
            <a:srgbClr val="C00000"/>
          </a:solidFill>
        </p:spPr>
        <p:txBody>
          <a:bodyPr wrap="none" rtlCol="0">
            <a:spAutoFit/>
          </a:bodyPr>
          <a:lstStyle/>
          <a:p>
            <a: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other NGOs</a:t>
            </a:r>
          </a:p>
        </p:txBody>
      </p:sp>
      <p:sp>
        <p:nvSpPr>
          <p:cNvPr id="22" name="TextBox 21">
            <a:extLst>
              <a:ext uri="{FF2B5EF4-FFF2-40B4-BE49-F238E27FC236}">
                <a16:creationId xmlns:a16="http://schemas.microsoft.com/office/drawing/2014/main" id="{1F03CEE2-6024-5F28-DBDA-1EB9C95DBC16}"/>
              </a:ext>
            </a:extLst>
          </p:cNvPr>
          <p:cNvSpPr txBox="1"/>
          <p:nvPr/>
        </p:nvSpPr>
        <p:spPr>
          <a:xfrm>
            <a:off x="9201992" y="2977087"/>
            <a:ext cx="1417376" cy="369332"/>
          </a:xfrm>
          <a:prstGeom prst="rect">
            <a:avLst/>
          </a:prstGeom>
          <a:solidFill>
            <a:srgbClr val="C00000"/>
          </a:solidFill>
        </p:spPr>
        <p:txBody>
          <a:bodyPr wrap="none" rtlCol="0">
            <a:spAutoFit/>
          </a:bodyPr>
          <a:lstStyle/>
          <a:p>
            <a: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nation-state</a:t>
            </a:r>
          </a:p>
        </p:txBody>
      </p:sp>
      <p:sp>
        <p:nvSpPr>
          <p:cNvPr id="23" name="TextBox 22">
            <a:extLst>
              <a:ext uri="{FF2B5EF4-FFF2-40B4-BE49-F238E27FC236}">
                <a16:creationId xmlns:a16="http://schemas.microsoft.com/office/drawing/2014/main" id="{18497DD3-7FC5-A3E1-5BAF-51BFC449783F}"/>
              </a:ext>
            </a:extLst>
          </p:cNvPr>
          <p:cNvSpPr txBox="1"/>
          <p:nvPr/>
        </p:nvSpPr>
        <p:spPr>
          <a:xfrm>
            <a:off x="9448022" y="4260829"/>
            <a:ext cx="556563" cy="369332"/>
          </a:xfrm>
          <a:prstGeom prst="rect">
            <a:avLst/>
          </a:prstGeom>
          <a:solidFill>
            <a:srgbClr val="C00000"/>
          </a:solidFill>
        </p:spPr>
        <p:txBody>
          <a:bodyPr wrap="none" rtlCol="0">
            <a:spAutoFit/>
          </a:bodyPr>
          <a:lstStyle/>
          <a:p>
            <a: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ISP</a:t>
            </a:r>
          </a:p>
        </p:txBody>
      </p:sp>
      <p:sp>
        <p:nvSpPr>
          <p:cNvPr id="10" name="TextBox 9">
            <a:extLst>
              <a:ext uri="{FF2B5EF4-FFF2-40B4-BE49-F238E27FC236}">
                <a16:creationId xmlns:a16="http://schemas.microsoft.com/office/drawing/2014/main" id="{CC7D9662-175D-D08F-5AFE-84F15328F029}"/>
              </a:ext>
            </a:extLst>
          </p:cNvPr>
          <p:cNvSpPr txBox="1"/>
          <p:nvPr/>
        </p:nvSpPr>
        <p:spPr>
          <a:xfrm>
            <a:off x="7893095" y="2741800"/>
            <a:ext cx="1021433" cy="369332"/>
          </a:xfrm>
          <a:prstGeom prst="rect">
            <a:avLst/>
          </a:prstGeom>
          <a:solidFill>
            <a:srgbClr val="C00000"/>
          </a:solidFill>
        </p:spPr>
        <p:txBody>
          <a:bodyPr wrap="none" rtlCol="0">
            <a:spAutoFit/>
          </a:bodyPr>
          <a:lstStyle/>
          <a:p>
            <a: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auditors</a:t>
            </a:r>
          </a:p>
        </p:txBody>
      </p:sp>
      <p:sp>
        <p:nvSpPr>
          <p:cNvPr id="14" name="TextBox 13">
            <a:extLst>
              <a:ext uri="{FF2B5EF4-FFF2-40B4-BE49-F238E27FC236}">
                <a16:creationId xmlns:a16="http://schemas.microsoft.com/office/drawing/2014/main" id="{466C78F0-FF8D-9008-602E-18A3B81688AA}"/>
              </a:ext>
            </a:extLst>
          </p:cNvPr>
          <p:cNvSpPr txBox="1"/>
          <p:nvPr/>
        </p:nvSpPr>
        <p:spPr>
          <a:xfrm>
            <a:off x="7118413" y="2259512"/>
            <a:ext cx="1066959" cy="369332"/>
          </a:xfrm>
          <a:prstGeom prst="rect">
            <a:avLst/>
          </a:prstGeom>
          <a:solidFill>
            <a:srgbClr val="C00000"/>
          </a:solidFill>
        </p:spPr>
        <p:txBody>
          <a:bodyPr wrap="none" rtlCol="0">
            <a:spAutoFit/>
          </a:bodyPr>
          <a:lstStyle/>
          <a:p>
            <a: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recipient</a:t>
            </a:r>
          </a:p>
        </p:txBody>
      </p:sp>
      <p:sp>
        <p:nvSpPr>
          <p:cNvPr id="15" name="TextBox 14">
            <a:extLst>
              <a:ext uri="{FF2B5EF4-FFF2-40B4-BE49-F238E27FC236}">
                <a16:creationId xmlns:a16="http://schemas.microsoft.com/office/drawing/2014/main" id="{00794121-C12A-391F-89FD-92F961A5FB89}"/>
              </a:ext>
            </a:extLst>
          </p:cNvPr>
          <p:cNvSpPr txBox="1"/>
          <p:nvPr/>
        </p:nvSpPr>
        <p:spPr>
          <a:xfrm>
            <a:off x="7327235" y="3469521"/>
            <a:ext cx="1548822" cy="369332"/>
          </a:xfrm>
          <a:prstGeom prst="rect">
            <a:avLst/>
          </a:prstGeom>
          <a:solidFill>
            <a:srgbClr val="C00000"/>
          </a:solidFill>
        </p:spPr>
        <p:txBody>
          <a:bodyPr wrap="none" rtlCol="0">
            <a:spAutoFit/>
          </a:bodyPr>
          <a:lstStyle/>
          <a:p>
            <a: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headquarters</a:t>
            </a:r>
          </a:p>
        </p:txBody>
      </p:sp>
      <p:sp>
        <p:nvSpPr>
          <p:cNvPr id="24" name="TextBox 23">
            <a:extLst>
              <a:ext uri="{FF2B5EF4-FFF2-40B4-BE49-F238E27FC236}">
                <a16:creationId xmlns:a16="http://schemas.microsoft.com/office/drawing/2014/main" id="{A8BA2134-FEEA-F557-36CD-78D961284B0A}"/>
              </a:ext>
            </a:extLst>
          </p:cNvPr>
          <p:cNvSpPr txBox="1"/>
          <p:nvPr/>
        </p:nvSpPr>
        <p:spPr>
          <a:xfrm>
            <a:off x="8562226" y="3743469"/>
            <a:ext cx="1832553" cy="369332"/>
          </a:xfrm>
          <a:prstGeom prst="rect">
            <a:avLst/>
          </a:prstGeom>
          <a:solidFill>
            <a:srgbClr val="C00000"/>
          </a:solidFill>
        </p:spPr>
        <p:txBody>
          <a:bodyPr wrap="none" rtlCol="0">
            <a:spAutoFit/>
          </a:bodyPr>
          <a:lstStyle/>
          <a:p>
            <a: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non-state militia</a:t>
            </a:r>
          </a:p>
        </p:txBody>
      </p:sp>
      <p:pic>
        <p:nvPicPr>
          <p:cNvPr id="35" name="Picture 4" descr="I Heart (Love) Crypto Cryptocurrency NFT Non Fungible Token T-Shirt -  Walmart.com">
            <a:extLst>
              <a:ext uri="{FF2B5EF4-FFF2-40B4-BE49-F238E27FC236}">
                <a16:creationId xmlns:a16="http://schemas.microsoft.com/office/drawing/2014/main" id="{96509041-1241-5492-8F35-F5A4D59E35F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23" b="96094" l="2474" r="95964">
                        <a14:foregroundMark x1="10286" y1="30599" x2="5729" y2="30859"/>
                        <a14:foregroundMark x1="30078" y1="9896" x2="44401" y2="9896"/>
                        <a14:foregroundMark x1="44401" y1="9896" x2="58203" y2="5339"/>
                        <a14:foregroundMark x1="58203" y1="5339" x2="60417" y2="5729"/>
                        <a14:foregroundMark x1="26953" y1="91927" x2="67708" y2="92188"/>
                        <a14:foregroundMark x1="67708" y1="92188" x2="73568" y2="91797"/>
                        <a14:foregroundMark x1="92057" y1="30599" x2="92057" y2="30599"/>
                        <a14:foregroundMark x1="88021" y1="25130" x2="95964" y2="32031"/>
                        <a14:foregroundMark x1="22786" y1="98047" x2="52865" y2="95313"/>
                        <a14:foregroundMark x1="52865" y1="95313" x2="60026" y2="96094"/>
                        <a14:foregroundMark x1="40885" y1="3385" x2="40234" y2="1823"/>
                        <a14:foregroundMark x1="2865" y1="33594" x2="2474" y2="33724"/>
                        <a14:foregroundMark x1="37109" y1="19271" x2="36589" y2="52604"/>
                        <a14:foregroundMark x1="36589" y1="52604" x2="33724" y2="36068"/>
                        <a14:foregroundMark x1="33724" y1="36068" x2="27214" y2="52865"/>
                        <a14:foregroundMark x1="27214" y1="52865" x2="52865" y2="39974"/>
                        <a14:foregroundMark x1="52865" y1="39974" x2="60286" y2="25781"/>
                        <a14:foregroundMark x1="60286" y1="25781" x2="57682" y2="41667"/>
                        <a14:foregroundMark x1="57682" y1="41667" x2="50521" y2="27344"/>
                        <a14:foregroundMark x1="50521" y1="27344" x2="42318" y2="39323"/>
                        <a14:foregroundMark x1="42318" y1="39323" x2="43359" y2="56510"/>
                        <a14:foregroundMark x1="43359" y1="56510" x2="56120" y2="49479"/>
                        <a14:foregroundMark x1="56120" y1="49479" x2="62760" y2="36849"/>
                        <a14:foregroundMark x1="62760" y1="36849" x2="69531" y2="49740"/>
                        <a14:foregroundMark x1="69531" y1="49740" x2="70313" y2="54167"/>
                        <a14:foregroundMark x1="39323" y1="25781" x2="39323" y2="36068"/>
                        <a14:foregroundMark x1="39323" y1="35156" x2="39323" y2="41406"/>
                        <a14:foregroundMark x1="27474" y1="46354" x2="29297" y2="57031"/>
                        <a14:foregroundMark x1="32292" y1="46484" x2="32292" y2="56510"/>
                        <a14:foregroundMark x1="36979" y1="41797" x2="36979" y2="58854"/>
                        <a14:foregroundMark x1="33464" y1="57682" x2="58073" y2="52604"/>
                        <a14:foregroundMark x1="33594" y1="55859" x2="46875" y2="51042"/>
                        <a14:foregroundMark x1="46875" y1="51042" x2="47135" y2="51042"/>
                        <a14:foregroundMark x1="41276" y1="49870" x2="53646" y2="47656"/>
                        <a14:foregroundMark x1="46094" y1="43750" x2="49870" y2="56120"/>
                        <a14:foregroundMark x1="50521" y1="39063" x2="50651" y2="54167"/>
                        <a14:foregroundMark x1="50651" y1="54167" x2="54948" y2="53385"/>
                        <a14:foregroundMark x1="62630" y1="38411" x2="62630" y2="55339"/>
                        <a14:foregroundMark x1="47656" y1="61849" x2="56510" y2="49479"/>
                        <a14:foregroundMark x1="59896" y1="43229" x2="59896" y2="59245"/>
                        <a14:foregroundMark x1="66276" y1="50391" x2="65104" y2="52604"/>
                        <a14:foregroundMark x1="70443" y1="42448" x2="70443" y2="56771"/>
                        <a14:foregroundMark x1="70443" y1="56771" x2="65365" y2="41276"/>
                        <a14:foregroundMark x1="65365" y1="41276" x2="71615" y2="55208"/>
                        <a14:foregroundMark x1="71615" y1="55208" x2="68229" y2="52344"/>
                        <a14:foregroundMark x1="65104" y1="46875" x2="65104" y2="46875"/>
                        <a14:foregroundMark x1="62630" y1="48438" x2="65104" y2="45182"/>
                        <a14:foregroundMark x1="66146" y1="61849" x2="74479" y2="43490"/>
                        <a14:foregroundMark x1="74479" y1="43490" x2="72656" y2="58464"/>
                      </a14:backgroundRemoval>
                    </a14:imgEffect>
                  </a14:imgLayer>
                </a14:imgProps>
              </a:ext>
              <a:ext uri="{28A0092B-C50C-407E-A947-70E740481C1C}">
                <a14:useLocalDpi xmlns:a14="http://schemas.microsoft.com/office/drawing/2010/main" val="0"/>
              </a:ext>
            </a:extLst>
          </a:blip>
          <a:srcRect/>
          <a:stretch>
            <a:fillRect/>
          </a:stretch>
        </p:blipFill>
        <p:spPr bwMode="auto">
          <a:xfrm>
            <a:off x="1409074" y="4071292"/>
            <a:ext cx="825162" cy="8251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289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24"/>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20"/>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10"/>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23"/>
                                        </p:tgtEl>
                                        <p:attrNameLst>
                                          <p:attrName>style.visibility</p:attrName>
                                        </p:attrNameLst>
                                      </p:cBhvr>
                                      <p:to>
                                        <p:strVal val="visible"/>
                                      </p:to>
                                    </p:set>
                                  </p:childTnLst>
                                </p:cTn>
                              </p:par>
                            </p:childTnLst>
                          </p:cTn>
                        </p:par>
                        <p:par>
                          <p:cTn id="28" fill="hold">
                            <p:stCondLst>
                              <p:cond delay="3500"/>
                            </p:stCondLst>
                            <p:childTnLst>
                              <p:par>
                                <p:cTn id="29" presetID="1" presetClass="entr" presetSubtype="0" fill="hold" grpId="0" nodeType="afterEffect">
                                  <p:stCondLst>
                                    <p:cond delay="50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1" grpId="0" animBg="1"/>
      <p:bldP spid="22" grpId="0" animBg="1"/>
      <p:bldP spid="23" grpId="0" animBg="1"/>
      <p:bldP spid="10" grpId="0" animBg="1"/>
      <p:bldP spid="14" grpId="0" animBg="1"/>
      <p:bldP spid="15"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C0990-14D4-0383-EF82-A4517FCD3E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98A055-8A73-B1FE-BC18-A06425B7B4FA}"/>
              </a:ext>
            </a:extLst>
          </p:cNvPr>
          <p:cNvSpPr>
            <a:spLocks noGrp="1"/>
          </p:cNvSpPr>
          <p:nvPr>
            <p:ph type="title"/>
          </p:nvPr>
        </p:nvSpPr>
        <p:spPr/>
        <p:txBody>
          <a:bodyPr/>
          <a:lstStyle/>
          <a:p>
            <a:r>
              <a:rPr lang="en-US" b="1" noProof="0" dirty="0">
                <a:latin typeface="Arial" panose="020B0604020202020204" pitchFamily="34" charset="0"/>
                <a:cs typeface="Arial" panose="020B0604020202020204" pitchFamily="34" charset="0"/>
              </a:rPr>
              <a:t>Gathering requirements</a:t>
            </a:r>
            <a:br>
              <a:rPr lang="en-US" b="1" noProof="0" dirty="0">
                <a:latin typeface="Arial" panose="020B0604020202020204" pitchFamily="34" charset="0"/>
                <a:cs typeface="Arial" panose="020B0604020202020204" pitchFamily="34" charset="0"/>
              </a:rPr>
            </a:br>
            <a:r>
              <a:rPr lang="en-US" sz="3600" b="1" noProof="0" dirty="0">
                <a:latin typeface="Arial" panose="020B0604020202020204" pitchFamily="34" charset="0"/>
                <a:cs typeface="Arial" panose="020B0604020202020204" pitchFamily="34" charset="0"/>
              </a:rPr>
              <a:t>Threat modelling</a:t>
            </a:r>
          </a:p>
        </p:txBody>
      </p:sp>
      <p:sp>
        <p:nvSpPr>
          <p:cNvPr id="4" name="Slide Number Placeholder 3">
            <a:extLst>
              <a:ext uri="{FF2B5EF4-FFF2-40B4-BE49-F238E27FC236}">
                <a16:creationId xmlns:a16="http://schemas.microsoft.com/office/drawing/2014/main" id="{F44B10CF-76B0-E6AA-91EB-065C0664040A}"/>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13</a:t>
            </a:fld>
            <a:endParaRPr lang="en-US" noProof="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A326ED10-7F5D-05FB-574F-BB30745F91A6}"/>
              </a:ext>
            </a:extLst>
          </p:cNvPr>
          <p:cNvGrpSpPr/>
          <p:nvPr/>
        </p:nvGrpSpPr>
        <p:grpSpPr>
          <a:xfrm>
            <a:off x="838200" y="3334985"/>
            <a:ext cx="1966911" cy="2314142"/>
            <a:chOff x="3513136" y="2389616"/>
            <a:chExt cx="1966911" cy="2314142"/>
          </a:xfrm>
        </p:grpSpPr>
        <p:pic>
          <p:nvPicPr>
            <p:cNvPr id="11" name="Graphic 10" descr="Man with solid fill">
              <a:extLst>
                <a:ext uri="{FF2B5EF4-FFF2-40B4-BE49-F238E27FC236}">
                  <a16:creationId xmlns:a16="http://schemas.microsoft.com/office/drawing/2014/main" id="{B7F32A76-3D88-2D3A-42BD-DFD9BA585F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3136" y="2736847"/>
              <a:ext cx="1966911" cy="1966911"/>
            </a:xfrm>
            <a:prstGeom prst="rect">
              <a:avLst/>
            </a:prstGeom>
          </p:spPr>
        </p:pic>
        <p:pic>
          <p:nvPicPr>
            <p:cNvPr id="9" name="Graphic 8" descr="Graduation cap with solid fill">
              <a:extLst>
                <a:ext uri="{FF2B5EF4-FFF2-40B4-BE49-F238E27FC236}">
                  <a16:creationId xmlns:a16="http://schemas.microsoft.com/office/drawing/2014/main" id="{B64DBEC6-58F2-D654-45D0-311E02975A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61455" y="2389616"/>
              <a:ext cx="672178" cy="672178"/>
            </a:xfrm>
            <a:prstGeom prst="rect">
              <a:avLst/>
            </a:prstGeom>
          </p:spPr>
        </p:pic>
      </p:grpSp>
      <p:sp>
        <p:nvSpPr>
          <p:cNvPr id="18" name="Rectangular Callout 17">
            <a:extLst>
              <a:ext uri="{FF2B5EF4-FFF2-40B4-BE49-F238E27FC236}">
                <a16:creationId xmlns:a16="http://schemas.microsoft.com/office/drawing/2014/main" id="{BD44D050-7EC7-3108-5DCE-AAC61B58106F}"/>
              </a:ext>
            </a:extLst>
          </p:cNvPr>
          <p:cNvSpPr/>
          <p:nvPr/>
        </p:nvSpPr>
        <p:spPr>
          <a:xfrm>
            <a:off x="1441750" y="2111462"/>
            <a:ext cx="4518179" cy="1065995"/>
          </a:xfrm>
          <a:prstGeom prst="wedgeRectCallout">
            <a:avLst>
              <a:gd name="adj1" fmla="val -40185"/>
              <a:gd name="adj2" fmla="val 7901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3200"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2. What information might the system need?</a:t>
            </a:r>
          </a:p>
        </p:txBody>
      </p:sp>
      <p:sp>
        <p:nvSpPr>
          <p:cNvPr id="17" name="Rectangle 16">
            <a:extLst>
              <a:ext uri="{FF2B5EF4-FFF2-40B4-BE49-F238E27FC236}">
                <a16:creationId xmlns:a16="http://schemas.microsoft.com/office/drawing/2014/main" id="{718E4ADB-C491-2F50-FAA3-2DC015158BC7}"/>
              </a:ext>
            </a:extLst>
          </p:cNvPr>
          <p:cNvSpPr/>
          <p:nvPr/>
        </p:nvSpPr>
        <p:spPr>
          <a:xfrm>
            <a:off x="7134845" y="2207054"/>
            <a:ext cx="3869143" cy="270776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endParaRPr>
          </a:p>
        </p:txBody>
      </p:sp>
      <p:sp>
        <p:nvSpPr>
          <p:cNvPr id="19" name="TextBox 18">
            <a:extLst>
              <a:ext uri="{FF2B5EF4-FFF2-40B4-BE49-F238E27FC236}">
                <a16:creationId xmlns:a16="http://schemas.microsoft.com/office/drawing/2014/main" id="{4BA09DAE-B2BA-0293-28FC-01B7AA748A70}"/>
              </a:ext>
            </a:extLst>
          </p:cNvPr>
          <p:cNvSpPr txBox="1"/>
          <p:nvPr/>
        </p:nvSpPr>
        <p:spPr>
          <a:xfrm>
            <a:off x="7326797" y="2437603"/>
            <a:ext cx="1265090" cy="369332"/>
          </a:xfrm>
          <a:prstGeom prst="rect">
            <a:avLst/>
          </a:prstGeom>
          <a:noFill/>
        </p:spPr>
        <p:txBody>
          <a:bodyPr wrap="none" rtlCol="0">
            <a:spAutoFit/>
          </a:bodyPr>
          <a:lstStyle/>
          <a:p>
            <a: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biometrics</a:t>
            </a:r>
          </a:p>
        </p:txBody>
      </p:sp>
      <p:sp>
        <p:nvSpPr>
          <p:cNvPr id="25" name="TextBox 24">
            <a:extLst>
              <a:ext uri="{FF2B5EF4-FFF2-40B4-BE49-F238E27FC236}">
                <a16:creationId xmlns:a16="http://schemas.microsoft.com/office/drawing/2014/main" id="{778C23A8-6E90-D7D3-ECC9-A2AB95C1D0C7}"/>
              </a:ext>
            </a:extLst>
          </p:cNvPr>
          <p:cNvSpPr txBox="1"/>
          <p:nvPr/>
        </p:nvSpPr>
        <p:spPr>
          <a:xfrm>
            <a:off x="7314943" y="4299207"/>
            <a:ext cx="1327608" cy="369332"/>
          </a:xfrm>
          <a:prstGeom prst="rect">
            <a:avLst/>
          </a:prstGeom>
          <a:noFill/>
        </p:spPr>
        <p:txBody>
          <a:bodyPr wrap="none" rtlCol="0">
            <a:spAutoFit/>
          </a:bodyPr>
          <a:lstStyle/>
          <a:p>
            <a: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entitlement</a:t>
            </a:r>
          </a:p>
        </p:txBody>
      </p:sp>
      <p:sp>
        <p:nvSpPr>
          <p:cNvPr id="26" name="TextBox 25">
            <a:extLst>
              <a:ext uri="{FF2B5EF4-FFF2-40B4-BE49-F238E27FC236}">
                <a16:creationId xmlns:a16="http://schemas.microsoft.com/office/drawing/2014/main" id="{F73B98BA-6B63-8829-8E23-C9F6EB309280}"/>
              </a:ext>
            </a:extLst>
          </p:cNvPr>
          <p:cNvSpPr txBox="1"/>
          <p:nvPr/>
        </p:nvSpPr>
        <p:spPr>
          <a:xfrm>
            <a:off x="9498500" y="3126627"/>
            <a:ext cx="1384353" cy="369332"/>
          </a:xfrm>
          <a:prstGeom prst="rect">
            <a:avLst/>
          </a:prstGeom>
          <a:noFill/>
        </p:spPr>
        <p:txBody>
          <a:bodyPr wrap="none" rtlCol="0">
            <a:spAutoFit/>
          </a:bodyPr>
          <a:lstStyle/>
          <a:p>
            <a:r>
              <a:rPr lang="en-US" noProof="0" dirty="0" err="1">
                <a:solidFill>
                  <a:schemeClr val="bg1"/>
                </a:solidFill>
                <a:latin typeface="Arial" panose="020B0604020202020204" pitchFamily="34" charset="0"/>
                <a:ea typeface="Helvetica Neue Roman" panose="02000503000000020004" pitchFamily="2" charset="0"/>
                <a:cs typeface="Arial" panose="020B0604020202020204" pitchFamily="34" charset="0"/>
              </a:rPr>
              <a:t>is_pregnant</a:t>
            </a:r>
            <a:endPar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endParaRPr>
          </a:p>
        </p:txBody>
      </p:sp>
      <p:sp>
        <p:nvSpPr>
          <p:cNvPr id="28" name="TextBox 27">
            <a:extLst>
              <a:ext uri="{FF2B5EF4-FFF2-40B4-BE49-F238E27FC236}">
                <a16:creationId xmlns:a16="http://schemas.microsoft.com/office/drawing/2014/main" id="{26C09AB7-5890-F65C-C481-2456FF5EA919}"/>
              </a:ext>
            </a:extLst>
          </p:cNvPr>
          <p:cNvSpPr txBox="1"/>
          <p:nvPr/>
        </p:nvSpPr>
        <p:spPr>
          <a:xfrm>
            <a:off x="9239875" y="4277439"/>
            <a:ext cx="1518364" cy="369332"/>
          </a:xfrm>
          <a:prstGeom prst="rect">
            <a:avLst/>
          </a:prstGeom>
          <a:noFill/>
        </p:spPr>
        <p:txBody>
          <a:bodyPr wrap="none" rtlCol="0">
            <a:spAutoFit/>
          </a:bodyPr>
          <a:lstStyle/>
          <a:p>
            <a:r>
              <a:rPr lang="en-US" noProof="0" dirty="0" err="1">
                <a:solidFill>
                  <a:schemeClr val="bg1"/>
                </a:solidFill>
                <a:latin typeface="Arial" panose="020B0604020202020204" pitchFamily="34" charset="0"/>
                <a:ea typeface="Helvetica Neue Roman" panose="02000503000000020004" pitchFamily="2" charset="0"/>
                <a:cs typeface="Arial" panose="020B0604020202020204" pitchFamily="34" charset="0"/>
              </a:rPr>
              <a:t>ethnic_group</a:t>
            </a:r>
            <a:endPar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endParaRPr>
          </a:p>
        </p:txBody>
      </p:sp>
      <p:sp>
        <p:nvSpPr>
          <p:cNvPr id="31" name="TextBox 30">
            <a:extLst>
              <a:ext uri="{FF2B5EF4-FFF2-40B4-BE49-F238E27FC236}">
                <a16:creationId xmlns:a16="http://schemas.microsoft.com/office/drawing/2014/main" id="{4DECDA7B-1E7C-501A-3460-D5FE76F24223}"/>
              </a:ext>
            </a:extLst>
          </p:cNvPr>
          <p:cNvSpPr txBox="1"/>
          <p:nvPr/>
        </p:nvSpPr>
        <p:spPr>
          <a:xfrm>
            <a:off x="7328009" y="3102121"/>
            <a:ext cx="1908536" cy="369332"/>
          </a:xfrm>
          <a:prstGeom prst="rect">
            <a:avLst/>
          </a:prstGeom>
          <a:noFill/>
        </p:spPr>
        <p:txBody>
          <a:bodyPr wrap="none" rtlCol="0">
            <a:spAutoFit/>
          </a:bodyPr>
          <a:lstStyle/>
          <a:p>
            <a:r>
              <a:rPr lang="en-US" noProof="0" dirty="0" err="1">
                <a:solidFill>
                  <a:schemeClr val="bg1"/>
                </a:solidFill>
                <a:latin typeface="Arial" panose="020B0604020202020204" pitchFamily="34" charset="0"/>
                <a:ea typeface="Helvetica Neue Roman" panose="02000503000000020004" pitchFamily="2" charset="0"/>
                <a:cs typeface="Arial" panose="020B0604020202020204" pitchFamily="34" charset="0"/>
              </a:rPr>
              <a:t>registration_date</a:t>
            </a:r>
            <a:endPar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endParaRPr>
          </a:p>
        </p:txBody>
      </p:sp>
      <p:sp>
        <p:nvSpPr>
          <p:cNvPr id="32" name="TextBox 31">
            <a:extLst>
              <a:ext uri="{FF2B5EF4-FFF2-40B4-BE49-F238E27FC236}">
                <a16:creationId xmlns:a16="http://schemas.microsoft.com/office/drawing/2014/main" id="{D7A7BAC5-B1BF-8C05-36C4-E5437344464B}"/>
              </a:ext>
            </a:extLst>
          </p:cNvPr>
          <p:cNvSpPr txBox="1"/>
          <p:nvPr/>
        </p:nvSpPr>
        <p:spPr>
          <a:xfrm>
            <a:off x="8764143" y="2509601"/>
            <a:ext cx="1847878" cy="369332"/>
          </a:xfrm>
          <a:prstGeom prst="rect">
            <a:avLst/>
          </a:prstGeom>
          <a:noFill/>
        </p:spPr>
        <p:txBody>
          <a:bodyPr wrap="none" rtlCol="0">
            <a:spAutoFit/>
          </a:bodyPr>
          <a:lstStyle/>
          <a:p>
            <a:r>
              <a:rPr lang="en-US" noProof="0" dirty="0" err="1">
                <a:solidFill>
                  <a:schemeClr val="bg1"/>
                </a:solidFill>
                <a:latin typeface="Arial" panose="020B0604020202020204" pitchFamily="34" charset="0"/>
                <a:ea typeface="Helvetica Neue Roman" panose="02000503000000020004" pitchFamily="2" charset="0"/>
                <a:cs typeface="Arial" panose="020B0604020202020204" pitchFamily="34" charset="0"/>
              </a:rPr>
              <a:t>household_size</a:t>
            </a:r>
            <a:endPar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endParaRPr>
          </a:p>
        </p:txBody>
      </p:sp>
      <p:sp>
        <p:nvSpPr>
          <p:cNvPr id="33" name="TextBox 32">
            <a:extLst>
              <a:ext uri="{FF2B5EF4-FFF2-40B4-BE49-F238E27FC236}">
                <a16:creationId xmlns:a16="http://schemas.microsoft.com/office/drawing/2014/main" id="{89058CA5-5F05-4D54-F2F2-AB7A4579B9CB}"/>
              </a:ext>
            </a:extLst>
          </p:cNvPr>
          <p:cNvSpPr txBox="1"/>
          <p:nvPr/>
        </p:nvSpPr>
        <p:spPr>
          <a:xfrm>
            <a:off x="7496729" y="3665816"/>
            <a:ext cx="3072316" cy="369332"/>
          </a:xfrm>
          <a:prstGeom prst="rect">
            <a:avLst/>
          </a:prstGeom>
          <a:noFill/>
        </p:spPr>
        <p:txBody>
          <a:bodyPr wrap="none" rtlCol="0">
            <a:spAutoFit/>
          </a:bodyPr>
          <a:lstStyle/>
          <a:p>
            <a:r>
              <a:rPr lang="en-US" noProof="0" dirty="0" err="1">
                <a:solidFill>
                  <a:schemeClr val="bg1"/>
                </a:solidFill>
                <a:latin typeface="Arial" panose="020B0604020202020204" pitchFamily="34" charset="0"/>
                <a:ea typeface="Helvetica Neue Roman" panose="02000503000000020004" pitchFamily="2" charset="0"/>
                <a:cs typeface="Arial" panose="020B0604020202020204" pitchFamily="34" charset="0"/>
              </a:rPr>
              <a:t>link_registration_distribution</a:t>
            </a:r>
            <a:endPar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endParaRPr>
          </a:p>
        </p:txBody>
      </p:sp>
      <p:pic>
        <p:nvPicPr>
          <p:cNvPr id="35" name="Picture 4" descr="I Heart (Love) Crypto Cryptocurrency NFT Non Fungible Token T-Shirt -  Walmart.com">
            <a:extLst>
              <a:ext uri="{FF2B5EF4-FFF2-40B4-BE49-F238E27FC236}">
                <a16:creationId xmlns:a16="http://schemas.microsoft.com/office/drawing/2014/main" id="{08C9B544-DDFE-E68B-9263-5E3C70C7324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23" b="96094" l="2474" r="95964">
                        <a14:foregroundMark x1="10286" y1="30599" x2="5729" y2="30859"/>
                        <a14:foregroundMark x1="30078" y1="9896" x2="44401" y2="9896"/>
                        <a14:foregroundMark x1="44401" y1="9896" x2="58203" y2="5339"/>
                        <a14:foregroundMark x1="58203" y1="5339" x2="60417" y2="5729"/>
                        <a14:foregroundMark x1="26953" y1="91927" x2="67708" y2="92188"/>
                        <a14:foregroundMark x1="67708" y1="92188" x2="73568" y2="91797"/>
                        <a14:foregroundMark x1="92057" y1="30599" x2="92057" y2="30599"/>
                        <a14:foregroundMark x1="88021" y1="25130" x2="95964" y2="32031"/>
                        <a14:foregroundMark x1="22786" y1="98047" x2="52865" y2="95313"/>
                        <a14:foregroundMark x1="52865" y1="95313" x2="60026" y2="96094"/>
                        <a14:foregroundMark x1="40885" y1="3385" x2="40234" y2="1823"/>
                        <a14:foregroundMark x1="2865" y1="33594" x2="2474" y2="33724"/>
                        <a14:foregroundMark x1="37109" y1="19271" x2="36589" y2="52604"/>
                        <a14:foregroundMark x1="36589" y1="52604" x2="33724" y2="36068"/>
                        <a14:foregroundMark x1="33724" y1="36068" x2="27214" y2="52865"/>
                        <a14:foregroundMark x1="27214" y1="52865" x2="52865" y2="39974"/>
                        <a14:foregroundMark x1="52865" y1="39974" x2="60286" y2="25781"/>
                        <a14:foregroundMark x1="60286" y1="25781" x2="57682" y2="41667"/>
                        <a14:foregroundMark x1="57682" y1="41667" x2="50521" y2="27344"/>
                        <a14:foregroundMark x1="50521" y1="27344" x2="42318" y2="39323"/>
                        <a14:foregroundMark x1="42318" y1="39323" x2="43359" y2="56510"/>
                        <a14:foregroundMark x1="43359" y1="56510" x2="56120" y2="49479"/>
                        <a14:foregroundMark x1="56120" y1="49479" x2="62760" y2="36849"/>
                        <a14:foregroundMark x1="62760" y1="36849" x2="69531" y2="49740"/>
                        <a14:foregroundMark x1="69531" y1="49740" x2="70313" y2="54167"/>
                        <a14:foregroundMark x1="39323" y1="25781" x2="39323" y2="36068"/>
                        <a14:foregroundMark x1="39323" y1="35156" x2="39323" y2="41406"/>
                        <a14:foregroundMark x1="27474" y1="46354" x2="29297" y2="57031"/>
                        <a14:foregroundMark x1="32292" y1="46484" x2="32292" y2="56510"/>
                        <a14:foregroundMark x1="36979" y1="41797" x2="36979" y2="58854"/>
                        <a14:foregroundMark x1="33464" y1="57682" x2="58073" y2="52604"/>
                        <a14:foregroundMark x1="33594" y1="55859" x2="46875" y2="51042"/>
                        <a14:foregroundMark x1="46875" y1="51042" x2="47135" y2="51042"/>
                        <a14:foregroundMark x1="41276" y1="49870" x2="53646" y2="47656"/>
                        <a14:foregroundMark x1="46094" y1="43750" x2="49870" y2="56120"/>
                        <a14:foregroundMark x1="50521" y1="39063" x2="50651" y2="54167"/>
                        <a14:foregroundMark x1="50651" y1="54167" x2="54948" y2="53385"/>
                        <a14:foregroundMark x1="62630" y1="38411" x2="62630" y2="55339"/>
                        <a14:foregroundMark x1="47656" y1="61849" x2="56510" y2="49479"/>
                        <a14:foregroundMark x1="59896" y1="43229" x2="59896" y2="59245"/>
                        <a14:foregroundMark x1="66276" y1="50391" x2="65104" y2="52604"/>
                        <a14:foregroundMark x1="70443" y1="42448" x2="70443" y2="56771"/>
                        <a14:foregroundMark x1="70443" y1="56771" x2="65365" y2="41276"/>
                        <a14:foregroundMark x1="65365" y1="41276" x2="71615" y2="55208"/>
                        <a14:foregroundMark x1="71615" y1="55208" x2="68229" y2="52344"/>
                        <a14:foregroundMark x1="65104" y1="46875" x2="65104" y2="46875"/>
                        <a14:foregroundMark x1="62630" y1="48438" x2="65104" y2="45182"/>
                        <a14:foregroundMark x1="66146" y1="61849" x2="74479" y2="43490"/>
                        <a14:foregroundMark x1="74479" y1="43490" x2="72656" y2="58464"/>
                      </a14:backgroundRemoval>
                    </a14:imgEffect>
                  </a14:imgLayer>
                </a14:imgProps>
              </a:ext>
              <a:ext uri="{28A0092B-C50C-407E-A947-70E740481C1C}">
                <a14:useLocalDpi xmlns:a14="http://schemas.microsoft.com/office/drawing/2010/main" val="0"/>
              </a:ext>
            </a:extLst>
          </a:blip>
          <a:srcRect/>
          <a:stretch>
            <a:fillRect/>
          </a:stretch>
        </p:blipFill>
        <p:spPr bwMode="auto">
          <a:xfrm>
            <a:off x="1409074" y="4071292"/>
            <a:ext cx="825162" cy="82516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8955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26"/>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25"/>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500"/>
                                  </p:stCondLst>
                                  <p:childTnLst>
                                    <p:set>
                                      <p:cBhvr>
                                        <p:cTn id="24" dur="1" fill="hold">
                                          <p:stCondLst>
                                            <p:cond delay="0"/>
                                          </p:stCondLst>
                                        </p:cTn>
                                        <p:tgtEl>
                                          <p:spTgt spid="32"/>
                                        </p:tgtEl>
                                        <p:attrNameLst>
                                          <p:attrName>style.visibility</p:attrName>
                                        </p:attrNameLst>
                                      </p:cBhvr>
                                      <p:to>
                                        <p:strVal val="visible"/>
                                      </p:to>
                                    </p:set>
                                  </p:childTnLst>
                                </p:cTn>
                              </p:par>
                            </p:childTnLst>
                          </p:cTn>
                        </p:par>
                        <p:par>
                          <p:cTn id="25" fill="hold">
                            <p:stCondLst>
                              <p:cond delay="3000"/>
                            </p:stCondLst>
                            <p:childTnLst>
                              <p:par>
                                <p:cTn id="26" presetID="1" presetClass="entr" presetSubtype="0" fill="hold" grpId="0" nodeType="afterEffect">
                                  <p:stCondLst>
                                    <p:cond delay="500"/>
                                  </p:stCondLst>
                                  <p:childTnLst>
                                    <p:set>
                                      <p:cBhvr>
                                        <p:cTn id="27"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p:bldP spid="25" grpId="0"/>
      <p:bldP spid="26" grpId="0"/>
      <p:bldP spid="28"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A0873-3E1A-6199-C084-E4B3306217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C25330-7DFA-159C-189D-874A0478D306}"/>
              </a:ext>
            </a:extLst>
          </p:cNvPr>
          <p:cNvSpPr>
            <a:spLocks noGrp="1"/>
          </p:cNvSpPr>
          <p:nvPr>
            <p:ph type="title"/>
          </p:nvPr>
        </p:nvSpPr>
        <p:spPr/>
        <p:txBody>
          <a:bodyPr/>
          <a:lstStyle/>
          <a:p>
            <a:r>
              <a:rPr lang="en-US" b="1" noProof="0" dirty="0">
                <a:latin typeface="Arial" panose="020B0604020202020204" pitchFamily="34" charset="0"/>
                <a:cs typeface="Arial" panose="020B0604020202020204" pitchFamily="34" charset="0"/>
              </a:rPr>
              <a:t>Gathering requirements</a:t>
            </a:r>
            <a:br>
              <a:rPr lang="en-US" b="1" noProof="0" dirty="0">
                <a:latin typeface="Arial" panose="020B0604020202020204" pitchFamily="34" charset="0"/>
                <a:cs typeface="Arial" panose="020B0604020202020204" pitchFamily="34" charset="0"/>
              </a:rPr>
            </a:br>
            <a:r>
              <a:rPr lang="en-US" sz="3600" b="1" noProof="0" dirty="0">
                <a:latin typeface="Arial" panose="020B0604020202020204" pitchFamily="34" charset="0"/>
                <a:cs typeface="Arial" panose="020B0604020202020204" pitchFamily="34" charset="0"/>
              </a:rPr>
              <a:t>Threat modelling</a:t>
            </a:r>
          </a:p>
        </p:txBody>
      </p:sp>
      <p:sp>
        <p:nvSpPr>
          <p:cNvPr id="4" name="Slide Number Placeholder 3">
            <a:extLst>
              <a:ext uri="{FF2B5EF4-FFF2-40B4-BE49-F238E27FC236}">
                <a16:creationId xmlns:a16="http://schemas.microsoft.com/office/drawing/2014/main" id="{7048D269-2C78-0F62-08D3-B55AB5B693CB}"/>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14</a:t>
            </a:fld>
            <a:endParaRPr lang="en-US" noProof="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587C1242-52BA-6694-3B17-EE1760EF872A}"/>
              </a:ext>
            </a:extLst>
          </p:cNvPr>
          <p:cNvGrpSpPr/>
          <p:nvPr/>
        </p:nvGrpSpPr>
        <p:grpSpPr>
          <a:xfrm>
            <a:off x="838200" y="3334985"/>
            <a:ext cx="1966911" cy="2314142"/>
            <a:chOff x="3513136" y="2389616"/>
            <a:chExt cx="1966911" cy="2314142"/>
          </a:xfrm>
        </p:grpSpPr>
        <p:pic>
          <p:nvPicPr>
            <p:cNvPr id="11" name="Graphic 10" descr="Man with solid fill">
              <a:extLst>
                <a:ext uri="{FF2B5EF4-FFF2-40B4-BE49-F238E27FC236}">
                  <a16:creationId xmlns:a16="http://schemas.microsoft.com/office/drawing/2014/main" id="{EA418815-E879-3A54-DEF6-5C3AABF568E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3136" y="2736847"/>
              <a:ext cx="1966911" cy="1966911"/>
            </a:xfrm>
            <a:prstGeom prst="rect">
              <a:avLst/>
            </a:prstGeom>
          </p:spPr>
        </p:pic>
        <p:pic>
          <p:nvPicPr>
            <p:cNvPr id="9" name="Graphic 8" descr="Graduation cap with solid fill">
              <a:extLst>
                <a:ext uri="{FF2B5EF4-FFF2-40B4-BE49-F238E27FC236}">
                  <a16:creationId xmlns:a16="http://schemas.microsoft.com/office/drawing/2014/main" id="{EC9ADC05-1970-5839-462E-966EBFE44D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61455" y="2389616"/>
              <a:ext cx="672178" cy="672178"/>
            </a:xfrm>
            <a:prstGeom prst="rect">
              <a:avLst/>
            </a:prstGeom>
          </p:spPr>
        </p:pic>
      </p:grpSp>
      <p:sp>
        <p:nvSpPr>
          <p:cNvPr id="18" name="Rectangular Callout 17">
            <a:extLst>
              <a:ext uri="{FF2B5EF4-FFF2-40B4-BE49-F238E27FC236}">
                <a16:creationId xmlns:a16="http://schemas.microsoft.com/office/drawing/2014/main" id="{62254CF2-AD43-6381-B238-1801067A8A5A}"/>
              </a:ext>
            </a:extLst>
          </p:cNvPr>
          <p:cNvSpPr/>
          <p:nvPr/>
        </p:nvSpPr>
        <p:spPr>
          <a:xfrm>
            <a:off x="1441750" y="1742948"/>
            <a:ext cx="4308419" cy="1592037"/>
          </a:xfrm>
          <a:prstGeom prst="wedgeRectCallout">
            <a:avLst>
              <a:gd name="adj1" fmla="val -34824"/>
              <a:gd name="adj2" fmla="val 6824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3. What </a:t>
            </a:r>
            <a:r>
              <a:rPr lang="en-US" sz="3200" u="sng"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concrete harm </a:t>
            </a:r>
            <a:r>
              <a:rPr lang="en-US" sz="3200"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may happen if </a:t>
            </a:r>
            <a:r>
              <a:rPr lang="en-US" sz="3200" i="1"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info</a:t>
            </a:r>
            <a:r>
              <a:rPr lang="en-US" sz="3200"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 is available to </a:t>
            </a:r>
            <a:r>
              <a:rPr lang="en-US" sz="3200" i="1"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party</a:t>
            </a:r>
            <a:r>
              <a:rPr lang="en-US" sz="3200"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a:t>
            </a:r>
          </a:p>
        </p:txBody>
      </p:sp>
      <p:graphicFrame>
        <p:nvGraphicFramePr>
          <p:cNvPr id="17" name="Table 16">
            <a:extLst>
              <a:ext uri="{FF2B5EF4-FFF2-40B4-BE49-F238E27FC236}">
                <a16:creationId xmlns:a16="http://schemas.microsoft.com/office/drawing/2014/main" id="{ED172238-FD86-6065-C98D-69FD6C4BECC9}"/>
              </a:ext>
            </a:extLst>
          </p:cNvPr>
          <p:cNvGraphicFramePr>
            <a:graphicFrameLocks noGrp="1"/>
          </p:cNvGraphicFramePr>
          <p:nvPr/>
        </p:nvGraphicFramePr>
        <p:xfrm>
          <a:off x="6085476" y="2103737"/>
          <a:ext cx="4962521" cy="2109600"/>
        </p:xfrm>
        <a:graphic>
          <a:graphicData uri="http://schemas.openxmlformats.org/drawingml/2006/table">
            <a:tbl>
              <a:tblPr firstRow="1" bandRow="1">
                <a:tableStyleId>{5C22544A-7EE6-4342-B048-85BDC9FD1C3A}</a:tableStyleId>
              </a:tblPr>
              <a:tblGrid>
                <a:gridCol w="391611">
                  <a:extLst>
                    <a:ext uri="{9D8B030D-6E8A-4147-A177-3AD203B41FA5}">
                      <a16:colId xmlns:a16="http://schemas.microsoft.com/office/drawing/2014/main" val="3606528258"/>
                    </a:ext>
                  </a:extLst>
                </a:gridCol>
                <a:gridCol w="457091">
                  <a:extLst>
                    <a:ext uri="{9D8B030D-6E8A-4147-A177-3AD203B41FA5}">
                      <a16:colId xmlns:a16="http://schemas.microsoft.com/office/drawing/2014/main" val="2171066199"/>
                    </a:ext>
                  </a:extLst>
                </a:gridCol>
                <a:gridCol w="457091">
                  <a:extLst>
                    <a:ext uri="{9D8B030D-6E8A-4147-A177-3AD203B41FA5}">
                      <a16:colId xmlns:a16="http://schemas.microsoft.com/office/drawing/2014/main" val="2296959126"/>
                    </a:ext>
                  </a:extLst>
                </a:gridCol>
                <a:gridCol w="457091">
                  <a:extLst>
                    <a:ext uri="{9D8B030D-6E8A-4147-A177-3AD203B41FA5}">
                      <a16:colId xmlns:a16="http://schemas.microsoft.com/office/drawing/2014/main" val="652339379"/>
                    </a:ext>
                  </a:extLst>
                </a:gridCol>
                <a:gridCol w="457091">
                  <a:extLst>
                    <a:ext uri="{9D8B030D-6E8A-4147-A177-3AD203B41FA5}">
                      <a16:colId xmlns:a16="http://schemas.microsoft.com/office/drawing/2014/main" val="4161301960"/>
                    </a:ext>
                  </a:extLst>
                </a:gridCol>
                <a:gridCol w="457091">
                  <a:extLst>
                    <a:ext uri="{9D8B030D-6E8A-4147-A177-3AD203B41FA5}">
                      <a16:colId xmlns:a16="http://schemas.microsoft.com/office/drawing/2014/main" val="3686643743"/>
                    </a:ext>
                  </a:extLst>
                </a:gridCol>
                <a:gridCol w="457091">
                  <a:extLst>
                    <a:ext uri="{9D8B030D-6E8A-4147-A177-3AD203B41FA5}">
                      <a16:colId xmlns:a16="http://schemas.microsoft.com/office/drawing/2014/main" val="311391858"/>
                    </a:ext>
                  </a:extLst>
                </a:gridCol>
                <a:gridCol w="457091">
                  <a:extLst>
                    <a:ext uri="{9D8B030D-6E8A-4147-A177-3AD203B41FA5}">
                      <a16:colId xmlns:a16="http://schemas.microsoft.com/office/drawing/2014/main" val="1801055080"/>
                    </a:ext>
                  </a:extLst>
                </a:gridCol>
                <a:gridCol w="457091">
                  <a:extLst>
                    <a:ext uri="{9D8B030D-6E8A-4147-A177-3AD203B41FA5}">
                      <a16:colId xmlns:a16="http://schemas.microsoft.com/office/drawing/2014/main" val="3854469655"/>
                    </a:ext>
                  </a:extLst>
                </a:gridCol>
                <a:gridCol w="457091">
                  <a:extLst>
                    <a:ext uri="{9D8B030D-6E8A-4147-A177-3AD203B41FA5}">
                      <a16:colId xmlns:a16="http://schemas.microsoft.com/office/drawing/2014/main" val="1456876789"/>
                    </a:ext>
                  </a:extLst>
                </a:gridCol>
                <a:gridCol w="457091">
                  <a:extLst>
                    <a:ext uri="{9D8B030D-6E8A-4147-A177-3AD203B41FA5}">
                      <a16:colId xmlns:a16="http://schemas.microsoft.com/office/drawing/2014/main" val="3482231489"/>
                    </a:ext>
                  </a:extLst>
                </a:gridCol>
              </a:tblGrid>
              <a:tr h="421920">
                <a:tc>
                  <a:txBody>
                    <a:bodyPr/>
                    <a:lstStyle/>
                    <a:p>
                      <a:endParaRPr lang="en-US" noProof="0" dirty="0">
                        <a:latin typeface="Arial" panose="020B0604020202020204" pitchFamily="34" charset="0"/>
                        <a:cs typeface="Arial" panose="020B0604020202020204" pitchFamily="34" charset="0"/>
                      </a:endParaRPr>
                    </a:p>
                  </a:txBody>
                  <a:tcPr>
                    <a:solidFill>
                      <a:schemeClr val="bg2"/>
                    </a:solidFill>
                  </a:tcPr>
                </a:tc>
                <a:tc gridSpan="10">
                  <a:txBody>
                    <a:bodyPr/>
                    <a:lstStyle/>
                    <a:p>
                      <a:pPr algn="ctr"/>
                      <a:r>
                        <a:rPr lang="en-US" b="1"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Parties</a:t>
                      </a:r>
                    </a:p>
                  </a:txBody>
                  <a:tcPr>
                    <a:solidFill>
                      <a:schemeClr val="bg2"/>
                    </a:solidFill>
                  </a:tcPr>
                </a:tc>
                <a:tc hMerge="1">
                  <a:txBody>
                    <a:bodyPr/>
                    <a:lstStyle/>
                    <a:p>
                      <a:endParaRPr lang="en-CH"/>
                    </a:p>
                  </a:txBody>
                  <a:tcPr/>
                </a:tc>
                <a:tc hMerge="1">
                  <a:txBody>
                    <a:bodyPr/>
                    <a:lstStyle/>
                    <a:p>
                      <a:endParaRPr lang="en-CH" dirty="0"/>
                    </a:p>
                  </a:txBody>
                  <a:tcPr>
                    <a:solidFill>
                      <a:schemeClr val="bg2"/>
                    </a:solidFill>
                  </a:tcPr>
                </a:tc>
                <a:tc hMerge="1">
                  <a:txBody>
                    <a:bodyPr/>
                    <a:lstStyle/>
                    <a:p>
                      <a:endParaRPr lang="en-CH"/>
                    </a:p>
                  </a:txBody>
                  <a:tcPr/>
                </a:tc>
                <a:tc hMerge="1">
                  <a:txBody>
                    <a:bodyPr/>
                    <a:lstStyle/>
                    <a:p>
                      <a:endParaRPr lang="en-CH"/>
                    </a:p>
                  </a:txBody>
                  <a:tcPr/>
                </a:tc>
                <a:tc hMerge="1">
                  <a:txBody>
                    <a:bodyPr/>
                    <a:lstStyle/>
                    <a:p>
                      <a:endParaRPr lang="en-CH"/>
                    </a:p>
                  </a:txBody>
                  <a:tcPr/>
                </a:tc>
                <a:tc hMerge="1">
                  <a:txBody>
                    <a:bodyPr/>
                    <a:lstStyle/>
                    <a:p>
                      <a:endParaRPr lang="en-CH" dirty="0"/>
                    </a:p>
                  </a:txBody>
                  <a:tcPr>
                    <a:solidFill>
                      <a:schemeClr val="bg2"/>
                    </a:solidFill>
                  </a:tcPr>
                </a:tc>
                <a:tc hMerge="1">
                  <a:txBody>
                    <a:bodyPr/>
                    <a:lstStyle/>
                    <a:p>
                      <a:endParaRPr lang="en-CH"/>
                    </a:p>
                  </a:txBody>
                  <a:tcPr/>
                </a:tc>
                <a:tc hMerge="1">
                  <a:txBody>
                    <a:bodyPr/>
                    <a:lstStyle/>
                    <a:p>
                      <a:endParaRPr lang="en-CH" dirty="0"/>
                    </a:p>
                  </a:txBody>
                  <a:tcPr>
                    <a:solidFill>
                      <a:schemeClr val="bg2"/>
                    </a:solidFill>
                  </a:tcPr>
                </a:tc>
                <a:tc hMerge="1">
                  <a:txBody>
                    <a:bodyPr/>
                    <a:lstStyle/>
                    <a:p>
                      <a:endParaRPr lang="en-CH"/>
                    </a:p>
                  </a:txBody>
                  <a:tcPr/>
                </a:tc>
                <a:extLst>
                  <a:ext uri="{0D108BD9-81ED-4DB2-BD59-A6C34878D82A}">
                    <a16:rowId xmlns:a16="http://schemas.microsoft.com/office/drawing/2014/main" val="275175193"/>
                  </a:ext>
                </a:extLst>
              </a:tr>
              <a:tr h="421920">
                <a:tc rowSpan="4">
                  <a:txBody>
                    <a:bodyPr/>
                    <a:lstStyle/>
                    <a:p>
                      <a:pPr algn="ctr"/>
                      <a:r>
                        <a:rPr lang="en-US" b="1" noProof="0" dirty="0">
                          <a:latin typeface="Arial" panose="020B0604020202020204" pitchFamily="34" charset="0"/>
                          <a:ea typeface="Helvetica Neue Roman" panose="02000503000000020004" pitchFamily="2" charset="0"/>
                          <a:cs typeface="Arial" panose="020B0604020202020204" pitchFamily="34" charset="0"/>
                        </a:rPr>
                        <a:t>Info</a:t>
                      </a:r>
                    </a:p>
                  </a:txBody>
                  <a:tcPr vert="vert270"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964757981"/>
                  </a:ext>
                </a:extLst>
              </a:tr>
              <a:tr h="421920">
                <a:tc vMerge="1">
                  <a:txBody>
                    <a:bodyPr/>
                    <a:lstStyle/>
                    <a:p>
                      <a:endParaRPr lang="en-CH" dirty="0"/>
                    </a:p>
                  </a:txBody>
                  <a:tcP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2846589732"/>
                  </a:ext>
                </a:extLst>
              </a:tr>
              <a:tr h="421920">
                <a:tc vMerge="1">
                  <a:txBody>
                    <a:bodyPr/>
                    <a:lstStyle/>
                    <a:p>
                      <a:endParaRPr lang="en-CH" dirty="0"/>
                    </a:p>
                  </a:txBody>
                  <a:tcP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2309430563"/>
                  </a:ext>
                </a:extLst>
              </a:tr>
              <a:tr h="421920">
                <a:tc vMerge="1">
                  <a:txBody>
                    <a:bodyPr/>
                    <a:lstStyle/>
                    <a:p>
                      <a:endParaRPr lang="en-CH" dirty="0"/>
                    </a:p>
                  </a:txBody>
                  <a:tcP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171329256"/>
                  </a:ext>
                </a:extLst>
              </a:tr>
            </a:tbl>
          </a:graphicData>
        </a:graphic>
      </p:graphicFrame>
      <p:pic>
        <p:nvPicPr>
          <p:cNvPr id="26" name="Picture 4" descr="I Heart (Love) Crypto Cryptocurrency NFT Non Fungible Token T-Shirt -  Walmart.com">
            <a:extLst>
              <a:ext uri="{FF2B5EF4-FFF2-40B4-BE49-F238E27FC236}">
                <a16:creationId xmlns:a16="http://schemas.microsoft.com/office/drawing/2014/main" id="{E0FF67EA-B3DF-D396-1FE9-4DA4881D6B0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23" b="96094" l="2474" r="95964">
                        <a14:foregroundMark x1="10286" y1="30599" x2="5729" y2="30859"/>
                        <a14:foregroundMark x1="30078" y1="9896" x2="44401" y2="9896"/>
                        <a14:foregroundMark x1="44401" y1="9896" x2="58203" y2="5339"/>
                        <a14:foregroundMark x1="58203" y1="5339" x2="60417" y2="5729"/>
                        <a14:foregroundMark x1="26953" y1="91927" x2="67708" y2="92188"/>
                        <a14:foregroundMark x1="67708" y1="92188" x2="73568" y2="91797"/>
                        <a14:foregroundMark x1="92057" y1="30599" x2="92057" y2="30599"/>
                        <a14:foregroundMark x1="88021" y1="25130" x2="95964" y2="32031"/>
                        <a14:foregroundMark x1="22786" y1="98047" x2="52865" y2="95313"/>
                        <a14:foregroundMark x1="52865" y1="95313" x2="60026" y2="96094"/>
                        <a14:foregroundMark x1="40885" y1="3385" x2="40234" y2="1823"/>
                        <a14:foregroundMark x1="2865" y1="33594" x2="2474" y2="33724"/>
                        <a14:foregroundMark x1="37109" y1="19271" x2="36589" y2="52604"/>
                        <a14:foregroundMark x1="36589" y1="52604" x2="33724" y2="36068"/>
                        <a14:foregroundMark x1="33724" y1="36068" x2="27214" y2="52865"/>
                        <a14:foregroundMark x1="27214" y1="52865" x2="52865" y2="39974"/>
                        <a14:foregroundMark x1="52865" y1="39974" x2="60286" y2="25781"/>
                        <a14:foregroundMark x1="60286" y1="25781" x2="57682" y2="41667"/>
                        <a14:foregroundMark x1="57682" y1="41667" x2="50521" y2="27344"/>
                        <a14:foregroundMark x1="50521" y1="27344" x2="42318" y2="39323"/>
                        <a14:foregroundMark x1="42318" y1="39323" x2="43359" y2="56510"/>
                        <a14:foregroundMark x1="43359" y1="56510" x2="56120" y2="49479"/>
                        <a14:foregroundMark x1="56120" y1="49479" x2="62760" y2="36849"/>
                        <a14:foregroundMark x1="62760" y1="36849" x2="69531" y2="49740"/>
                        <a14:foregroundMark x1="69531" y1="49740" x2="70313" y2="54167"/>
                        <a14:foregroundMark x1="39323" y1="25781" x2="39323" y2="36068"/>
                        <a14:foregroundMark x1="39323" y1="35156" x2="39323" y2="41406"/>
                        <a14:foregroundMark x1="27474" y1="46354" x2="29297" y2="57031"/>
                        <a14:foregroundMark x1="32292" y1="46484" x2="32292" y2="56510"/>
                        <a14:foregroundMark x1="36979" y1="41797" x2="36979" y2="58854"/>
                        <a14:foregroundMark x1="33464" y1="57682" x2="58073" y2="52604"/>
                        <a14:foregroundMark x1="33594" y1="55859" x2="46875" y2="51042"/>
                        <a14:foregroundMark x1="46875" y1="51042" x2="47135" y2="51042"/>
                        <a14:foregroundMark x1="41276" y1="49870" x2="53646" y2="47656"/>
                        <a14:foregroundMark x1="46094" y1="43750" x2="49870" y2="56120"/>
                        <a14:foregroundMark x1="50521" y1="39063" x2="50651" y2="54167"/>
                        <a14:foregroundMark x1="50651" y1="54167" x2="54948" y2="53385"/>
                        <a14:foregroundMark x1="62630" y1="38411" x2="62630" y2="55339"/>
                        <a14:foregroundMark x1="47656" y1="61849" x2="56510" y2="49479"/>
                        <a14:foregroundMark x1="59896" y1="43229" x2="59896" y2="59245"/>
                        <a14:foregroundMark x1="66276" y1="50391" x2="65104" y2="52604"/>
                        <a14:foregroundMark x1="70443" y1="42448" x2="70443" y2="56771"/>
                        <a14:foregroundMark x1="70443" y1="56771" x2="65365" y2="41276"/>
                        <a14:foregroundMark x1="65365" y1="41276" x2="71615" y2="55208"/>
                        <a14:foregroundMark x1="71615" y1="55208" x2="68229" y2="52344"/>
                        <a14:foregroundMark x1="65104" y1="46875" x2="65104" y2="46875"/>
                        <a14:foregroundMark x1="62630" y1="48438" x2="65104" y2="45182"/>
                        <a14:foregroundMark x1="66146" y1="61849" x2="74479" y2="43490"/>
                        <a14:foregroundMark x1="74479" y1="43490" x2="72656" y2="58464"/>
                      </a14:backgroundRemoval>
                    </a14:imgEffect>
                  </a14:imgLayer>
                </a14:imgProps>
              </a:ext>
              <a:ext uri="{28A0092B-C50C-407E-A947-70E740481C1C}">
                <a14:useLocalDpi xmlns:a14="http://schemas.microsoft.com/office/drawing/2010/main" val="0"/>
              </a:ext>
            </a:extLst>
          </a:blip>
          <a:srcRect/>
          <a:stretch>
            <a:fillRect/>
          </a:stretch>
        </p:blipFill>
        <p:spPr bwMode="auto">
          <a:xfrm>
            <a:off x="1409074" y="4071292"/>
            <a:ext cx="825162" cy="8251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B7155C0B-5169-DB4C-06FF-6F271C255581}"/>
              </a:ext>
            </a:extLst>
          </p:cNvPr>
          <p:cNvGraphicFramePr>
            <a:graphicFrameLocks noGrp="1"/>
          </p:cNvGraphicFramePr>
          <p:nvPr>
            <p:extLst>
              <p:ext uri="{D42A27DB-BD31-4B8C-83A1-F6EECF244321}">
                <p14:modId xmlns:p14="http://schemas.microsoft.com/office/powerpoint/2010/main" val="3040210266"/>
              </p:ext>
            </p:extLst>
          </p:nvPr>
        </p:nvGraphicFramePr>
        <p:xfrm>
          <a:off x="6085475" y="2102772"/>
          <a:ext cx="4962521" cy="2109600"/>
        </p:xfrm>
        <a:graphic>
          <a:graphicData uri="http://schemas.openxmlformats.org/drawingml/2006/table">
            <a:tbl>
              <a:tblPr firstRow="1" bandRow="1">
                <a:tableStyleId>{5C22544A-7EE6-4342-B048-85BDC9FD1C3A}</a:tableStyleId>
              </a:tblPr>
              <a:tblGrid>
                <a:gridCol w="391611">
                  <a:extLst>
                    <a:ext uri="{9D8B030D-6E8A-4147-A177-3AD203B41FA5}">
                      <a16:colId xmlns:a16="http://schemas.microsoft.com/office/drawing/2014/main" val="3606528258"/>
                    </a:ext>
                  </a:extLst>
                </a:gridCol>
                <a:gridCol w="457091">
                  <a:extLst>
                    <a:ext uri="{9D8B030D-6E8A-4147-A177-3AD203B41FA5}">
                      <a16:colId xmlns:a16="http://schemas.microsoft.com/office/drawing/2014/main" val="2171066199"/>
                    </a:ext>
                  </a:extLst>
                </a:gridCol>
                <a:gridCol w="457091">
                  <a:extLst>
                    <a:ext uri="{9D8B030D-6E8A-4147-A177-3AD203B41FA5}">
                      <a16:colId xmlns:a16="http://schemas.microsoft.com/office/drawing/2014/main" val="2296959126"/>
                    </a:ext>
                  </a:extLst>
                </a:gridCol>
                <a:gridCol w="457091">
                  <a:extLst>
                    <a:ext uri="{9D8B030D-6E8A-4147-A177-3AD203B41FA5}">
                      <a16:colId xmlns:a16="http://schemas.microsoft.com/office/drawing/2014/main" val="652339379"/>
                    </a:ext>
                  </a:extLst>
                </a:gridCol>
                <a:gridCol w="457091">
                  <a:extLst>
                    <a:ext uri="{9D8B030D-6E8A-4147-A177-3AD203B41FA5}">
                      <a16:colId xmlns:a16="http://schemas.microsoft.com/office/drawing/2014/main" val="4161301960"/>
                    </a:ext>
                  </a:extLst>
                </a:gridCol>
                <a:gridCol w="457091">
                  <a:extLst>
                    <a:ext uri="{9D8B030D-6E8A-4147-A177-3AD203B41FA5}">
                      <a16:colId xmlns:a16="http://schemas.microsoft.com/office/drawing/2014/main" val="3686643743"/>
                    </a:ext>
                  </a:extLst>
                </a:gridCol>
                <a:gridCol w="457091">
                  <a:extLst>
                    <a:ext uri="{9D8B030D-6E8A-4147-A177-3AD203B41FA5}">
                      <a16:colId xmlns:a16="http://schemas.microsoft.com/office/drawing/2014/main" val="311391858"/>
                    </a:ext>
                  </a:extLst>
                </a:gridCol>
                <a:gridCol w="457091">
                  <a:extLst>
                    <a:ext uri="{9D8B030D-6E8A-4147-A177-3AD203B41FA5}">
                      <a16:colId xmlns:a16="http://schemas.microsoft.com/office/drawing/2014/main" val="1801055080"/>
                    </a:ext>
                  </a:extLst>
                </a:gridCol>
                <a:gridCol w="457091">
                  <a:extLst>
                    <a:ext uri="{9D8B030D-6E8A-4147-A177-3AD203B41FA5}">
                      <a16:colId xmlns:a16="http://schemas.microsoft.com/office/drawing/2014/main" val="3854469655"/>
                    </a:ext>
                  </a:extLst>
                </a:gridCol>
                <a:gridCol w="457091">
                  <a:extLst>
                    <a:ext uri="{9D8B030D-6E8A-4147-A177-3AD203B41FA5}">
                      <a16:colId xmlns:a16="http://schemas.microsoft.com/office/drawing/2014/main" val="1456876789"/>
                    </a:ext>
                  </a:extLst>
                </a:gridCol>
                <a:gridCol w="457091">
                  <a:extLst>
                    <a:ext uri="{9D8B030D-6E8A-4147-A177-3AD203B41FA5}">
                      <a16:colId xmlns:a16="http://schemas.microsoft.com/office/drawing/2014/main" val="3482231489"/>
                    </a:ext>
                  </a:extLst>
                </a:gridCol>
              </a:tblGrid>
              <a:tr h="421920">
                <a:tc>
                  <a:txBody>
                    <a:bodyPr/>
                    <a:lstStyle/>
                    <a:p>
                      <a:endParaRPr lang="en-US" noProof="0" dirty="0">
                        <a:latin typeface="Arial" panose="020B0604020202020204" pitchFamily="34" charset="0"/>
                        <a:cs typeface="Arial" panose="020B0604020202020204" pitchFamily="34" charset="0"/>
                      </a:endParaRPr>
                    </a:p>
                  </a:txBody>
                  <a:tcPr>
                    <a:solidFill>
                      <a:schemeClr val="bg2"/>
                    </a:solidFill>
                  </a:tcPr>
                </a:tc>
                <a:tc gridSpan="10">
                  <a:txBody>
                    <a:bodyPr/>
                    <a:lstStyle/>
                    <a:p>
                      <a:pPr algn="ctr"/>
                      <a:r>
                        <a:rPr lang="en-US" b="1"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Parties</a:t>
                      </a:r>
                    </a:p>
                  </a:txBody>
                  <a:tcPr>
                    <a:solidFill>
                      <a:schemeClr val="bg2"/>
                    </a:solidFill>
                  </a:tcPr>
                </a:tc>
                <a:tc hMerge="1">
                  <a:txBody>
                    <a:bodyPr/>
                    <a:lstStyle/>
                    <a:p>
                      <a:endParaRPr lang="en-CH"/>
                    </a:p>
                  </a:txBody>
                  <a:tcPr/>
                </a:tc>
                <a:tc hMerge="1">
                  <a:txBody>
                    <a:bodyPr/>
                    <a:lstStyle/>
                    <a:p>
                      <a:endParaRPr lang="en-CH" dirty="0"/>
                    </a:p>
                  </a:txBody>
                  <a:tcPr>
                    <a:solidFill>
                      <a:schemeClr val="bg2"/>
                    </a:solidFill>
                  </a:tcPr>
                </a:tc>
                <a:tc hMerge="1">
                  <a:txBody>
                    <a:bodyPr/>
                    <a:lstStyle/>
                    <a:p>
                      <a:endParaRPr lang="en-CH"/>
                    </a:p>
                  </a:txBody>
                  <a:tcPr/>
                </a:tc>
                <a:tc hMerge="1">
                  <a:txBody>
                    <a:bodyPr/>
                    <a:lstStyle/>
                    <a:p>
                      <a:endParaRPr lang="en-CH"/>
                    </a:p>
                  </a:txBody>
                  <a:tcPr/>
                </a:tc>
                <a:tc hMerge="1">
                  <a:txBody>
                    <a:bodyPr/>
                    <a:lstStyle/>
                    <a:p>
                      <a:endParaRPr lang="en-CH"/>
                    </a:p>
                  </a:txBody>
                  <a:tcPr/>
                </a:tc>
                <a:tc hMerge="1">
                  <a:txBody>
                    <a:bodyPr/>
                    <a:lstStyle/>
                    <a:p>
                      <a:endParaRPr lang="en-CH" dirty="0"/>
                    </a:p>
                  </a:txBody>
                  <a:tcPr>
                    <a:solidFill>
                      <a:schemeClr val="bg2"/>
                    </a:solidFill>
                  </a:tcPr>
                </a:tc>
                <a:tc hMerge="1">
                  <a:txBody>
                    <a:bodyPr/>
                    <a:lstStyle/>
                    <a:p>
                      <a:endParaRPr lang="en-CH"/>
                    </a:p>
                  </a:txBody>
                  <a:tcPr/>
                </a:tc>
                <a:tc hMerge="1">
                  <a:txBody>
                    <a:bodyPr/>
                    <a:lstStyle/>
                    <a:p>
                      <a:endParaRPr lang="en-CH" dirty="0"/>
                    </a:p>
                  </a:txBody>
                  <a:tcPr>
                    <a:solidFill>
                      <a:schemeClr val="bg2"/>
                    </a:solidFill>
                  </a:tcPr>
                </a:tc>
                <a:tc hMerge="1">
                  <a:txBody>
                    <a:bodyPr/>
                    <a:lstStyle/>
                    <a:p>
                      <a:endParaRPr lang="en-CH"/>
                    </a:p>
                  </a:txBody>
                  <a:tcPr/>
                </a:tc>
                <a:extLst>
                  <a:ext uri="{0D108BD9-81ED-4DB2-BD59-A6C34878D82A}">
                    <a16:rowId xmlns:a16="http://schemas.microsoft.com/office/drawing/2014/main" val="275175193"/>
                  </a:ext>
                </a:extLst>
              </a:tr>
              <a:tr h="421920">
                <a:tc rowSpan="4">
                  <a:txBody>
                    <a:bodyPr/>
                    <a:lstStyle/>
                    <a:p>
                      <a:pPr algn="ctr"/>
                      <a:r>
                        <a:rPr lang="en-US" b="1" noProof="0" dirty="0">
                          <a:latin typeface="Arial" panose="020B0604020202020204" pitchFamily="34" charset="0"/>
                          <a:ea typeface="Helvetica Neue Roman" panose="02000503000000020004" pitchFamily="2" charset="0"/>
                          <a:cs typeface="Arial" panose="020B0604020202020204" pitchFamily="34" charset="0"/>
                        </a:rPr>
                        <a:t>Info</a:t>
                      </a:r>
                    </a:p>
                  </a:txBody>
                  <a:tcPr vert="vert270"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alpha val="50000"/>
                      </a:srgbClr>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alpha val="20000"/>
                      </a:srgbClr>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964757981"/>
                  </a:ext>
                </a:extLst>
              </a:tr>
              <a:tr h="421920">
                <a:tc vMerge="1">
                  <a:txBody>
                    <a:bodyPr/>
                    <a:lstStyle/>
                    <a:p>
                      <a:endParaRPr lang="en-CH" dirty="0"/>
                    </a:p>
                  </a:txBody>
                  <a:tcP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alpha val="20000"/>
                      </a:srgbClr>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2846589732"/>
                  </a:ext>
                </a:extLst>
              </a:tr>
              <a:tr h="421920">
                <a:tc vMerge="1">
                  <a:txBody>
                    <a:bodyPr/>
                    <a:lstStyle/>
                    <a:p>
                      <a:endParaRPr lang="en-CH" dirty="0"/>
                    </a:p>
                  </a:txBody>
                  <a:tcP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alpha val="50000"/>
                      </a:srgbClr>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alpha val="20000"/>
                      </a:srgbClr>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2309430563"/>
                  </a:ext>
                </a:extLst>
              </a:tr>
              <a:tr h="421920">
                <a:tc vMerge="1">
                  <a:txBody>
                    <a:bodyPr/>
                    <a:lstStyle/>
                    <a:p>
                      <a:endParaRPr lang="en-CH" dirty="0"/>
                    </a:p>
                  </a:txBody>
                  <a:tcP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alpha val="20000"/>
                      </a:srgbClr>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alpha val="50000"/>
                      </a:srgbClr>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alpha val="50000"/>
                      </a:srgbClr>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171329256"/>
                  </a:ext>
                </a:extLst>
              </a:tr>
            </a:tbl>
          </a:graphicData>
        </a:graphic>
      </p:graphicFrame>
    </p:spTree>
    <p:custDataLst>
      <p:tags r:id="rId1"/>
    </p:custDataLst>
    <p:extLst>
      <p:ext uri="{BB962C8B-B14F-4D97-AF65-F5344CB8AC3E}">
        <p14:creationId xmlns:p14="http://schemas.microsoft.com/office/powerpoint/2010/main" val="67870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1BF73-39B9-1C85-20D0-F710F8766B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D4995E-064E-440C-AFB1-A93BA03D6165}"/>
              </a:ext>
            </a:extLst>
          </p:cNvPr>
          <p:cNvSpPr>
            <a:spLocks noGrp="1"/>
          </p:cNvSpPr>
          <p:nvPr>
            <p:ph type="title"/>
          </p:nvPr>
        </p:nvSpPr>
        <p:spPr/>
        <p:txBody>
          <a:bodyPr/>
          <a:lstStyle/>
          <a:p>
            <a:r>
              <a:rPr lang="en-US" b="1" noProof="0" dirty="0">
                <a:latin typeface="Arial" panose="020B0604020202020204" pitchFamily="34" charset="0"/>
                <a:cs typeface="Arial" panose="020B0604020202020204" pitchFamily="34" charset="0"/>
              </a:rPr>
              <a:t>Gathering requirements</a:t>
            </a:r>
            <a:br>
              <a:rPr lang="en-US" b="1" noProof="0" dirty="0">
                <a:latin typeface="Arial" panose="020B0604020202020204" pitchFamily="34" charset="0"/>
                <a:cs typeface="Arial" panose="020B0604020202020204" pitchFamily="34" charset="0"/>
              </a:rPr>
            </a:br>
            <a:r>
              <a:rPr lang="en-US" sz="3600" b="1" noProof="0" dirty="0">
                <a:latin typeface="Arial" panose="020B0604020202020204" pitchFamily="34" charset="0"/>
                <a:cs typeface="Arial" panose="020B0604020202020204" pitchFamily="34" charset="0"/>
              </a:rPr>
              <a:t>Threat modelling</a:t>
            </a:r>
          </a:p>
        </p:txBody>
      </p:sp>
      <p:sp>
        <p:nvSpPr>
          <p:cNvPr id="4" name="Slide Number Placeholder 3">
            <a:extLst>
              <a:ext uri="{FF2B5EF4-FFF2-40B4-BE49-F238E27FC236}">
                <a16:creationId xmlns:a16="http://schemas.microsoft.com/office/drawing/2014/main" id="{94DC982A-169D-71B1-6C42-4DE99129617A}"/>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15</a:t>
            </a:fld>
            <a:endParaRPr lang="en-US" noProof="0" dirty="0">
              <a:latin typeface="Arial" panose="020B0604020202020204" pitchFamily="34" charset="0"/>
              <a:cs typeface="Arial" panose="020B0604020202020204" pitchFamily="34" charset="0"/>
            </a:endParaRPr>
          </a:p>
        </p:txBody>
      </p:sp>
      <p:graphicFrame>
        <p:nvGraphicFramePr>
          <p:cNvPr id="17" name="Table 16">
            <a:extLst>
              <a:ext uri="{FF2B5EF4-FFF2-40B4-BE49-F238E27FC236}">
                <a16:creationId xmlns:a16="http://schemas.microsoft.com/office/drawing/2014/main" id="{E6844906-1387-B040-7A65-C301B726CAA2}"/>
              </a:ext>
            </a:extLst>
          </p:cNvPr>
          <p:cNvGraphicFramePr>
            <a:graphicFrameLocks noGrp="1"/>
          </p:cNvGraphicFramePr>
          <p:nvPr>
            <p:extLst>
              <p:ext uri="{D42A27DB-BD31-4B8C-83A1-F6EECF244321}">
                <p14:modId xmlns:p14="http://schemas.microsoft.com/office/powerpoint/2010/main" val="1351172199"/>
              </p:ext>
            </p:extLst>
          </p:nvPr>
        </p:nvGraphicFramePr>
        <p:xfrm>
          <a:off x="6085476" y="2103737"/>
          <a:ext cx="4962521" cy="2109600"/>
        </p:xfrm>
        <a:graphic>
          <a:graphicData uri="http://schemas.openxmlformats.org/drawingml/2006/table">
            <a:tbl>
              <a:tblPr firstRow="1" bandRow="1">
                <a:tableStyleId>{5C22544A-7EE6-4342-B048-85BDC9FD1C3A}</a:tableStyleId>
              </a:tblPr>
              <a:tblGrid>
                <a:gridCol w="391611">
                  <a:extLst>
                    <a:ext uri="{9D8B030D-6E8A-4147-A177-3AD203B41FA5}">
                      <a16:colId xmlns:a16="http://schemas.microsoft.com/office/drawing/2014/main" val="3606528258"/>
                    </a:ext>
                  </a:extLst>
                </a:gridCol>
                <a:gridCol w="457091">
                  <a:extLst>
                    <a:ext uri="{9D8B030D-6E8A-4147-A177-3AD203B41FA5}">
                      <a16:colId xmlns:a16="http://schemas.microsoft.com/office/drawing/2014/main" val="2171066199"/>
                    </a:ext>
                  </a:extLst>
                </a:gridCol>
                <a:gridCol w="457091">
                  <a:extLst>
                    <a:ext uri="{9D8B030D-6E8A-4147-A177-3AD203B41FA5}">
                      <a16:colId xmlns:a16="http://schemas.microsoft.com/office/drawing/2014/main" val="2296959126"/>
                    </a:ext>
                  </a:extLst>
                </a:gridCol>
                <a:gridCol w="457091">
                  <a:extLst>
                    <a:ext uri="{9D8B030D-6E8A-4147-A177-3AD203B41FA5}">
                      <a16:colId xmlns:a16="http://schemas.microsoft.com/office/drawing/2014/main" val="652339379"/>
                    </a:ext>
                  </a:extLst>
                </a:gridCol>
                <a:gridCol w="457091">
                  <a:extLst>
                    <a:ext uri="{9D8B030D-6E8A-4147-A177-3AD203B41FA5}">
                      <a16:colId xmlns:a16="http://schemas.microsoft.com/office/drawing/2014/main" val="4161301960"/>
                    </a:ext>
                  </a:extLst>
                </a:gridCol>
                <a:gridCol w="457091">
                  <a:extLst>
                    <a:ext uri="{9D8B030D-6E8A-4147-A177-3AD203B41FA5}">
                      <a16:colId xmlns:a16="http://schemas.microsoft.com/office/drawing/2014/main" val="3686643743"/>
                    </a:ext>
                  </a:extLst>
                </a:gridCol>
                <a:gridCol w="457091">
                  <a:extLst>
                    <a:ext uri="{9D8B030D-6E8A-4147-A177-3AD203B41FA5}">
                      <a16:colId xmlns:a16="http://schemas.microsoft.com/office/drawing/2014/main" val="311391858"/>
                    </a:ext>
                  </a:extLst>
                </a:gridCol>
                <a:gridCol w="457091">
                  <a:extLst>
                    <a:ext uri="{9D8B030D-6E8A-4147-A177-3AD203B41FA5}">
                      <a16:colId xmlns:a16="http://schemas.microsoft.com/office/drawing/2014/main" val="1801055080"/>
                    </a:ext>
                  </a:extLst>
                </a:gridCol>
                <a:gridCol w="457091">
                  <a:extLst>
                    <a:ext uri="{9D8B030D-6E8A-4147-A177-3AD203B41FA5}">
                      <a16:colId xmlns:a16="http://schemas.microsoft.com/office/drawing/2014/main" val="3854469655"/>
                    </a:ext>
                  </a:extLst>
                </a:gridCol>
                <a:gridCol w="457091">
                  <a:extLst>
                    <a:ext uri="{9D8B030D-6E8A-4147-A177-3AD203B41FA5}">
                      <a16:colId xmlns:a16="http://schemas.microsoft.com/office/drawing/2014/main" val="1456876789"/>
                    </a:ext>
                  </a:extLst>
                </a:gridCol>
                <a:gridCol w="457091">
                  <a:extLst>
                    <a:ext uri="{9D8B030D-6E8A-4147-A177-3AD203B41FA5}">
                      <a16:colId xmlns:a16="http://schemas.microsoft.com/office/drawing/2014/main" val="3482231489"/>
                    </a:ext>
                  </a:extLst>
                </a:gridCol>
              </a:tblGrid>
              <a:tr h="421920">
                <a:tc>
                  <a:txBody>
                    <a:bodyPr/>
                    <a:lstStyle/>
                    <a:p>
                      <a:endParaRPr lang="en-US" noProof="0" dirty="0">
                        <a:latin typeface="Arial" panose="020B0604020202020204" pitchFamily="34" charset="0"/>
                        <a:cs typeface="Arial" panose="020B0604020202020204" pitchFamily="34" charset="0"/>
                      </a:endParaRPr>
                    </a:p>
                  </a:txBody>
                  <a:tcPr>
                    <a:solidFill>
                      <a:schemeClr val="bg2"/>
                    </a:solidFill>
                  </a:tcPr>
                </a:tc>
                <a:tc gridSpan="10">
                  <a:txBody>
                    <a:bodyPr/>
                    <a:lstStyle/>
                    <a:p>
                      <a:pPr algn="ctr"/>
                      <a:r>
                        <a:rPr lang="en-US" b="1"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Parties</a:t>
                      </a:r>
                    </a:p>
                  </a:txBody>
                  <a:tcPr>
                    <a:solidFill>
                      <a:schemeClr val="bg2"/>
                    </a:solidFill>
                  </a:tcPr>
                </a:tc>
                <a:tc hMerge="1">
                  <a:txBody>
                    <a:bodyPr/>
                    <a:lstStyle/>
                    <a:p>
                      <a:endParaRPr lang="en-CH"/>
                    </a:p>
                  </a:txBody>
                  <a:tcPr/>
                </a:tc>
                <a:tc hMerge="1">
                  <a:txBody>
                    <a:bodyPr/>
                    <a:lstStyle/>
                    <a:p>
                      <a:endParaRPr lang="en-CH" dirty="0"/>
                    </a:p>
                  </a:txBody>
                  <a:tcPr>
                    <a:solidFill>
                      <a:schemeClr val="bg2"/>
                    </a:solidFill>
                  </a:tcPr>
                </a:tc>
                <a:tc hMerge="1">
                  <a:txBody>
                    <a:bodyPr/>
                    <a:lstStyle/>
                    <a:p>
                      <a:endParaRPr lang="en-CH"/>
                    </a:p>
                  </a:txBody>
                  <a:tcPr/>
                </a:tc>
                <a:tc hMerge="1">
                  <a:txBody>
                    <a:bodyPr/>
                    <a:lstStyle/>
                    <a:p>
                      <a:endParaRPr lang="en-CH"/>
                    </a:p>
                  </a:txBody>
                  <a:tcPr/>
                </a:tc>
                <a:tc hMerge="1">
                  <a:txBody>
                    <a:bodyPr/>
                    <a:lstStyle/>
                    <a:p>
                      <a:endParaRPr lang="en-CH"/>
                    </a:p>
                  </a:txBody>
                  <a:tcPr/>
                </a:tc>
                <a:tc hMerge="1">
                  <a:txBody>
                    <a:bodyPr/>
                    <a:lstStyle/>
                    <a:p>
                      <a:endParaRPr lang="en-CH" dirty="0"/>
                    </a:p>
                  </a:txBody>
                  <a:tcPr>
                    <a:solidFill>
                      <a:schemeClr val="bg2"/>
                    </a:solidFill>
                  </a:tcPr>
                </a:tc>
                <a:tc hMerge="1">
                  <a:txBody>
                    <a:bodyPr/>
                    <a:lstStyle/>
                    <a:p>
                      <a:endParaRPr lang="en-CH"/>
                    </a:p>
                  </a:txBody>
                  <a:tcPr/>
                </a:tc>
                <a:tc hMerge="1">
                  <a:txBody>
                    <a:bodyPr/>
                    <a:lstStyle/>
                    <a:p>
                      <a:endParaRPr lang="en-CH" dirty="0"/>
                    </a:p>
                  </a:txBody>
                  <a:tcPr>
                    <a:solidFill>
                      <a:schemeClr val="bg2"/>
                    </a:solidFill>
                  </a:tcPr>
                </a:tc>
                <a:tc hMerge="1">
                  <a:txBody>
                    <a:bodyPr/>
                    <a:lstStyle/>
                    <a:p>
                      <a:endParaRPr lang="en-CH"/>
                    </a:p>
                  </a:txBody>
                  <a:tcPr/>
                </a:tc>
                <a:extLst>
                  <a:ext uri="{0D108BD9-81ED-4DB2-BD59-A6C34878D82A}">
                    <a16:rowId xmlns:a16="http://schemas.microsoft.com/office/drawing/2014/main" val="275175193"/>
                  </a:ext>
                </a:extLst>
              </a:tr>
              <a:tr h="421920">
                <a:tc rowSpan="4">
                  <a:txBody>
                    <a:bodyPr/>
                    <a:lstStyle/>
                    <a:p>
                      <a:pPr algn="ctr"/>
                      <a:r>
                        <a:rPr lang="en-US" b="1" noProof="0" dirty="0">
                          <a:latin typeface="Arial" panose="020B0604020202020204" pitchFamily="34" charset="0"/>
                          <a:ea typeface="Helvetica Neue Roman" panose="02000503000000020004" pitchFamily="2" charset="0"/>
                          <a:cs typeface="Arial" panose="020B0604020202020204" pitchFamily="34" charset="0"/>
                        </a:rPr>
                        <a:t>Info</a:t>
                      </a:r>
                    </a:p>
                  </a:txBody>
                  <a:tcPr vert="vert270"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964757981"/>
                  </a:ext>
                </a:extLst>
              </a:tr>
              <a:tr h="421920">
                <a:tc vMerge="1">
                  <a:txBody>
                    <a:bodyPr/>
                    <a:lstStyle/>
                    <a:p>
                      <a:endParaRPr lang="en-CH" dirty="0"/>
                    </a:p>
                  </a:txBody>
                  <a:tcP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2846589732"/>
                  </a:ext>
                </a:extLst>
              </a:tr>
              <a:tr h="421920">
                <a:tc vMerge="1">
                  <a:txBody>
                    <a:bodyPr/>
                    <a:lstStyle/>
                    <a:p>
                      <a:endParaRPr lang="en-CH" dirty="0"/>
                    </a:p>
                  </a:txBody>
                  <a:tcP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2309430563"/>
                  </a:ext>
                </a:extLst>
              </a:tr>
              <a:tr h="421920">
                <a:tc vMerge="1">
                  <a:txBody>
                    <a:bodyPr/>
                    <a:lstStyle/>
                    <a:p>
                      <a:endParaRPr lang="en-CH" dirty="0"/>
                    </a:p>
                  </a:txBody>
                  <a:tcP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171329256"/>
                  </a:ext>
                </a:extLst>
              </a:tr>
            </a:tbl>
          </a:graphicData>
        </a:graphic>
      </p:graphicFrame>
      <p:sp>
        <p:nvSpPr>
          <p:cNvPr id="19" name="TextBox 18">
            <a:extLst>
              <a:ext uri="{FF2B5EF4-FFF2-40B4-BE49-F238E27FC236}">
                <a16:creationId xmlns:a16="http://schemas.microsoft.com/office/drawing/2014/main" id="{73E00975-6960-60C3-37CB-B8E3A84BE939}"/>
              </a:ext>
            </a:extLst>
          </p:cNvPr>
          <p:cNvSpPr txBox="1"/>
          <p:nvPr/>
        </p:nvSpPr>
        <p:spPr>
          <a:xfrm>
            <a:off x="6096001" y="4342775"/>
            <a:ext cx="4758034" cy="830997"/>
          </a:xfrm>
          <a:prstGeom prst="rect">
            <a:avLst/>
          </a:prstGeom>
          <a:noFill/>
        </p:spPr>
        <p:txBody>
          <a:bodyPr wrap="none" rtlCol="0">
            <a:spAutoFit/>
          </a:bodyPr>
          <a:lstStyle/>
          <a:p>
            <a:r>
              <a:rPr lang="en-US" sz="2400" noProof="0" dirty="0">
                <a:latin typeface="Arial" panose="020B0604020202020204" pitchFamily="34" charset="0"/>
                <a:ea typeface="Helvetica Neue Roman" panose="02000503000000020004" pitchFamily="2" charset="0"/>
                <a:cs typeface="Arial" panose="020B0604020202020204" pitchFamily="34" charset="0"/>
              </a:rPr>
              <a:t>Fundamental information leakage</a:t>
            </a:r>
            <a:br>
              <a:rPr lang="en-US" sz="2400" noProof="0" dirty="0">
                <a:latin typeface="Arial" panose="020B0604020202020204" pitchFamily="34" charset="0"/>
                <a:ea typeface="Helvetica Neue Roman" panose="02000503000000020004" pitchFamily="2" charset="0"/>
                <a:cs typeface="Arial" panose="020B0604020202020204" pitchFamily="34" charset="0"/>
              </a:rPr>
            </a:br>
            <a:r>
              <a:rPr lang="en-US" sz="2400" noProof="0" dirty="0">
                <a:latin typeface="Calibri" panose="020F0502020204030204" pitchFamily="34" charset="0"/>
                <a:ea typeface="Helvetica Neue Roman" panose="02000503000000020004" pitchFamily="2" charset="0"/>
                <a:cs typeface="Calibri" panose="020F0502020204030204" pitchFamily="34" charset="0"/>
              </a:rPr>
              <a:t>→</a:t>
            </a:r>
            <a:r>
              <a:rPr lang="en-US" sz="2400" noProof="0" dirty="0">
                <a:latin typeface="Arial" panose="020B0604020202020204" pitchFamily="34" charset="0"/>
                <a:ea typeface="Helvetica Neue Roman" panose="02000503000000020004" pitchFamily="2" charset="0"/>
                <a:cs typeface="Arial" panose="020B0604020202020204" pitchFamily="34" charset="0"/>
              </a:rPr>
              <a:t> Fundamental risk of harm</a:t>
            </a:r>
          </a:p>
        </p:txBody>
      </p:sp>
      <p:graphicFrame>
        <p:nvGraphicFramePr>
          <p:cNvPr id="3" name="Table 2">
            <a:extLst>
              <a:ext uri="{FF2B5EF4-FFF2-40B4-BE49-F238E27FC236}">
                <a16:creationId xmlns:a16="http://schemas.microsoft.com/office/drawing/2014/main" id="{DB400E6D-80A1-8390-5792-7E7C15B1D1DA}"/>
              </a:ext>
            </a:extLst>
          </p:cNvPr>
          <p:cNvGraphicFramePr>
            <a:graphicFrameLocks noGrp="1"/>
          </p:cNvGraphicFramePr>
          <p:nvPr>
            <p:extLst>
              <p:ext uri="{D42A27DB-BD31-4B8C-83A1-F6EECF244321}">
                <p14:modId xmlns:p14="http://schemas.microsoft.com/office/powerpoint/2010/main" val="2359181072"/>
              </p:ext>
            </p:extLst>
          </p:nvPr>
        </p:nvGraphicFramePr>
        <p:xfrm>
          <a:off x="6087836" y="2103120"/>
          <a:ext cx="4962521" cy="2109600"/>
        </p:xfrm>
        <a:graphic>
          <a:graphicData uri="http://schemas.openxmlformats.org/drawingml/2006/table">
            <a:tbl>
              <a:tblPr firstRow="1" bandRow="1">
                <a:tableStyleId>{5C22544A-7EE6-4342-B048-85BDC9FD1C3A}</a:tableStyleId>
              </a:tblPr>
              <a:tblGrid>
                <a:gridCol w="391611">
                  <a:extLst>
                    <a:ext uri="{9D8B030D-6E8A-4147-A177-3AD203B41FA5}">
                      <a16:colId xmlns:a16="http://schemas.microsoft.com/office/drawing/2014/main" val="3606528258"/>
                    </a:ext>
                  </a:extLst>
                </a:gridCol>
                <a:gridCol w="457091">
                  <a:extLst>
                    <a:ext uri="{9D8B030D-6E8A-4147-A177-3AD203B41FA5}">
                      <a16:colId xmlns:a16="http://schemas.microsoft.com/office/drawing/2014/main" val="2171066199"/>
                    </a:ext>
                  </a:extLst>
                </a:gridCol>
                <a:gridCol w="457091">
                  <a:extLst>
                    <a:ext uri="{9D8B030D-6E8A-4147-A177-3AD203B41FA5}">
                      <a16:colId xmlns:a16="http://schemas.microsoft.com/office/drawing/2014/main" val="2296959126"/>
                    </a:ext>
                  </a:extLst>
                </a:gridCol>
                <a:gridCol w="457091">
                  <a:extLst>
                    <a:ext uri="{9D8B030D-6E8A-4147-A177-3AD203B41FA5}">
                      <a16:colId xmlns:a16="http://schemas.microsoft.com/office/drawing/2014/main" val="652339379"/>
                    </a:ext>
                  </a:extLst>
                </a:gridCol>
                <a:gridCol w="457091">
                  <a:extLst>
                    <a:ext uri="{9D8B030D-6E8A-4147-A177-3AD203B41FA5}">
                      <a16:colId xmlns:a16="http://schemas.microsoft.com/office/drawing/2014/main" val="4161301960"/>
                    </a:ext>
                  </a:extLst>
                </a:gridCol>
                <a:gridCol w="457091">
                  <a:extLst>
                    <a:ext uri="{9D8B030D-6E8A-4147-A177-3AD203B41FA5}">
                      <a16:colId xmlns:a16="http://schemas.microsoft.com/office/drawing/2014/main" val="3686643743"/>
                    </a:ext>
                  </a:extLst>
                </a:gridCol>
                <a:gridCol w="457091">
                  <a:extLst>
                    <a:ext uri="{9D8B030D-6E8A-4147-A177-3AD203B41FA5}">
                      <a16:colId xmlns:a16="http://schemas.microsoft.com/office/drawing/2014/main" val="311391858"/>
                    </a:ext>
                  </a:extLst>
                </a:gridCol>
                <a:gridCol w="457091">
                  <a:extLst>
                    <a:ext uri="{9D8B030D-6E8A-4147-A177-3AD203B41FA5}">
                      <a16:colId xmlns:a16="http://schemas.microsoft.com/office/drawing/2014/main" val="1801055080"/>
                    </a:ext>
                  </a:extLst>
                </a:gridCol>
                <a:gridCol w="457091">
                  <a:extLst>
                    <a:ext uri="{9D8B030D-6E8A-4147-A177-3AD203B41FA5}">
                      <a16:colId xmlns:a16="http://schemas.microsoft.com/office/drawing/2014/main" val="3854469655"/>
                    </a:ext>
                  </a:extLst>
                </a:gridCol>
                <a:gridCol w="457091">
                  <a:extLst>
                    <a:ext uri="{9D8B030D-6E8A-4147-A177-3AD203B41FA5}">
                      <a16:colId xmlns:a16="http://schemas.microsoft.com/office/drawing/2014/main" val="1456876789"/>
                    </a:ext>
                  </a:extLst>
                </a:gridCol>
                <a:gridCol w="457091">
                  <a:extLst>
                    <a:ext uri="{9D8B030D-6E8A-4147-A177-3AD203B41FA5}">
                      <a16:colId xmlns:a16="http://schemas.microsoft.com/office/drawing/2014/main" val="3482231489"/>
                    </a:ext>
                  </a:extLst>
                </a:gridCol>
              </a:tblGrid>
              <a:tr h="421920">
                <a:tc>
                  <a:txBody>
                    <a:bodyPr/>
                    <a:lstStyle/>
                    <a:p>
                      <a:endParaRPr lang="en-US" noProof="0" dirty="0">
                        <a:latin typeface="Arial" panose="020B0604020202020204" pitchFamily="34" charset="0"/>
                        <a:cs typeface="Arial" panose="020B0604020202020204" pitchFamily="34" charset="0"/>
                      </a:endParaRPr>
                    </a:p>
                  </a:txBody>
                  <a:tcPr>
                    <a:solidFill>
                      <a:schemeClr val="bg2"/>
                    </a:solidFill>
                  </a:tcPr>
                </a:tc>
                <a:tc gridSpan="10">
                  <a:txBody>
                    <a:bodyPr/>
                    <a:lstStyle/>
                    <a:p>
                      <a:pPr algn="ctr"/>
                      <a:r>
                        <a:rPr lang="en-US" b="1"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Parties</a:t>
                      </a:r>
                    </a:p>
                  </a:txBody>
                  <a:tcPr>
                    <a:solidFill>
                      <a:schemeClr val="bg2"/>
                    </a:solidFill>
                  </a:tcPr>
                </a:tc>
                <a:tc hMerge="1">
                  <a:txBody>
                    <a:bodyPr/>
                    <a:lstStyle/>
                    <a:p>
                      <a:endParaRPr lang="en-CH"/>
                    </a:p>
                  </a:txBody>
                  <a:tcPr/>
                </a:tc>
                <a:tc hMerge="1">
                  <a:txBody>
                    <a:bodyPr/>
                    <a:lstStyle/>
                    <a:p>
                      <a:endParaRPr lang="en-CH" dirty="0"/>
                    </a:p>
                  </a:txBody>
                  <a:tcPr>
                    <a:solidFill>
                      <a:schemeClr val="bg2"/>
                    </a:solidFill>
                  </a:tcPr>
                </a:tc>
                <a:tc hMerge="1">
                  <a:txBody>
                    <a:bodyPr/>
                    <a:lstStyle/>
                    <a:p>
                      <a:endParaRPr lang="en-CH"/>
                    </a:p>
                  </a:txBody>
                  <a:tcPr/>
                </a:tc>
                <a:tc hMerge="1">
                  <a:txBody>
                    <a:bodyPr/>
                    <a:lstStyle/>
                    <a:p>
                      <a:endParaRPr lang="en-CH"/>
                    </a:p>
                  </a:txBody>
                  <a:tcPr/>
                </a:tc>
                <a:tc hMerge="1">
                  <a:txBody>
                    <a:bodyPr/>
                    <a:lstStyle/>
                    <a:p>
                      <a:endParaRPr lang="en-CH"/>
                    </a:p>
                  </a:txBody>
                  <a:tcPr/>
                </a:tc>
                <a:tc hMerge="1">
                  <a:txBody>
                    <a:bodyPr/>
                    <a:lstStyle/>
                    <a:p>
                      <a:endParaRPr lang="en-CH" dirty="0"/>
                    </a:p>
                  </a:txBody>
                  <a:tcPr>
                    <a:solidFill>
                      <a:schemeClr val="bg2"/>
                    </a:solidFill>
                  </a:tcPr>
                </a:tc>
                <a:tc hMerge="1">
                  <a:txBody>
                    <a:bodyPr/>
                    <a:lstStyle/>
                    <a:p>
                      <a:endParaRPr lang="en-CH"/>
                    </a:p>
                  </a:txBody>
                  <a:tcPr/>
                </a:tc>
                <a:tc hMerge="1">
                  <a:txBody>
                    <a:bodyPr/>
                    <a:lstStyle/>
                    <a:p>
                      <a:endParaRPr lang="en-CH" dirty="0"/>
                    </a:p>
                  </a:txBody>
                  <a:tcPr>
                    <a:solidFill>
                      <a:schemeClr val="bg2"/>
                    </a:solidFill>
                  </a:tcPr>
                </a:tc>
                <a:tc hMerge="1">
                  <a:txBody>
                    <a:bodyPr/>
                    <a:lstStyle/>
                    <a:p>
                      <a:endParaRPr lang="en-CH"/>
                    </a:p>
                  </a:txBody>
                  <a:tcPr/>
                </a:tc>
                <a:extLst>
                  <a:ext uri="{0D108BD9-81ED-4DB2-BD59-A6C34878D82A}">
                    <a16:rowId xmlns:a16="http://schemas.microsoft.com/office/drawing/2014/main" val="275175193"/>
                  </a:ext>
                </a:extLst>
              </a:tr>
              <a:tr h="421920">
                <a:tc rowSpan="4">
                  <a:txBody>
                    <a:bodyPr/>
                    <a:lstStyle/>
                    <a:p>
                      <a:pPr algn="ctr"/>
                      <a:r>
                        <a:rPr lang="en-US" b="1" noProof="0" dirty="0">
                          <a:latin typeface="Arial" panose="020B0604020202020204" pitchFamily="34" charset="0"/>
                          <a:ea typeface="Helvetica Neue Roman" panose="02000503000000020004" pitchFamily="2" charset="0"/>
                          <a:cs typeface="Arial" panose="020B0604020202020204" pitchFamily="34" charset="0"/>
                        </a:rPr>
                        <a:t>Info</a:t>
                      </a:r>
                    </a:p>
                  </a:txBody>
                  <a:tcPr vert="vert270"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F</a:t>
                      </a:r>
                    </a:p>
                  </a:txBody>
                  <a:tcPr anchor="ctr">
                    <a:solidFill>
                      <a:schemeClr val="tx1"/>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F</a:t>
                      </a:r>
                    </a:p>
                  </a:txBody>
                  <a:tcPr anchor="ctr">
                    <a:solidFill>
                      <a:schemeClr val="tx1"/>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964757981"/>
                  </a:ext>
                </a:extLst>
              </a:tr>
              <a:tr h="421920">
                <a:tc vMerge="1">
                  <a:txBody>
                    <a:bodyPr/>
                    <a:lstStyle/>
                    <a:p>
                      <a:endParaRPr lang="en-CH" dirty="0"/>
                    </a:p>
                  </a:txBody>
                  <a:tcP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alpha val="20000"/>
                      </a:srgbClr>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2846589732"/>
                  </a:ext>
                </a:extLst>
              </a:tr>
              <a:tr h="421920">
                <a:tc vMerge="1">
                  <a:txBody>
                    <a:bodyPr/>
                    <a:lstStyle/>
                    <a:p>
                      <a:endParaRPr lang="en-CH" dirty="0"/>
                    </a:p>
                  </a:txBody>
                  <a:tcP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F</a:t>
                      </a:r>
                    </a:p>
                  </a:txBody>
                  <a:tcPr anchor="ctr">
                    <a:solidFill>
                      <a:schemeClr val="tx1"/>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alpha val="20000"/>
                      </a:srgbClr>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2309430563"/>
                  </a:ext>
                </a:extLst>
              </a:tr>
              <a:tr h="421920">
                <a:tc vMerge="1">
                  <a:txBody>
                    <a:bodyPr/>
                    <a:lstStyle/>
                    <a:p>
                      <a:endParaRPr lang="en-CH" dirty="0"/>
                    </a:p>
                  </a:txBody>
                  <a:tcP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F</a:t>
                      </a:r>
                    </a:p>
                  </a:txBody>
                  <a:tcPr anchor="ctr">
                    <a:solidFill>
                      <a:schemeClr val="tx1"/>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alpha val="50000"/>
                      </a:srgbClr>
                    </a:solidFill>
                  </a:tcPr>
                </a:tc>
                <a:tc>
                  <a:txBody>
                    <a:bodyPr/>
                    <a:lstStyle/>
                    <a:p>
                      <a:pPr algn="ctr"/>
                      <a:r>
                        <a:rPr lang="en-US" noProof="0" dirty="0">
                          <a:solidFill>
                            <a:schemeClr val="bg1"/>
                          </a:solidFill>
                          <a:latin typeface="Arial" panose="020B0604020202020204" pitchFamily="34" charset="0"/>
                          <a:cs typeface="Arial" panose="020B0604020202020204" pitchFamily="34" charset="0"/>
                        </a:rPr>
                        <a:t>+</a:t>
                      </a:r>
                    </a:p>
                  </a:txBody>
                  <a:tcPr anchor="ctr">
                    <a:solidFill>
                      <a:srgbClr val="C00000">
                        <a:alpha val="50000"/>
                      </a:srgbClr>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tc>
                  <a:txBody>
                    <a:bodyPr/>
                    <a:lstStyle/>
                    <a:p>
                      <a:pPr algn="ctr"/>
                      <a:endParaRPr lang="en-US" noProof="0" dirty="0">
                        <a:solidFill>
                          <a:schemeClr val="bg1"/>
                        </a:solidFill>
                        <a:latin typeface="Arial" panose="020B0604020202020204" pitchFamily="34" charset="0"/>
                        <a:cs typeface="Arial" panose="020B0604020202020204" pitchFamily="34" charset="0"/>
                      </a:endParaRPr>
                    </a:p>
                  </a:txBody>
                  <a:tcPr anchor="ctr">
                    <a:solidFill>
                      <a:schemeClr val="bg2"/>
                    </a:solidFill>
                  </a:tcPr>
                </a:tc>
                <a:extLst>
                  <a:ext uri="{0D108BD9-81ED-4DB2-BD59-A6C34878D82A}">
                    <a16:rowId xmlns:a16="http://schemas.microsoft.com/office/drawing/2014/main" val="1171329256"/>
                  </a:ext>
                </a:extLst>
              </a:tr>
            </a:tbl>
          </a:graphicData>
        </a:graphic>
      </p:graphicFrame>
      <p:sp>
        <p:nvSpPr>
          <p:cNvPr id="5" name="Content Placeholder 2">
            <a:extLst>
              <a:ext uri="{FF2B5EF4-FFF2-40B4-BE49-F238E27FC236}">
                <a16:creationId xmlns:a16="http://schemas.microsoft.com/office/drawing/2014/main" id="{9F3B5A48-38F4-1338-AABC-78FFE2193BF2}"/>
              </a:ext>
            </a:extLst>
          </p:cNvPr>
          <p:cNvSpPr>
            <a:spLocks noGrp="1"/>
          </p:cNvSpPr>
          <p:nvPr>
            <p:ph idx="1"/>
          </p:nvPr>
        </p:nvSpPr>
        <p:spPr>
          <a:xfrm>
            <a:off x="838200" y="1825625"/>
            <a:ext cx="5247273" cy="4351338"/>
          </a:xfrm>
        </p:spPr>
        <p:txBody>
          <a:bodyPr>
            <a:normAutofit/>
          </a:bodyPr>
          <a:lstStyle/>
          <a:p>
            <a:pPr marL="0" indent="0">
              <a:buNone/>
            </a:pPr>
            <a:r>
              <a:rPr lang="en-US" noProof="0" dirty="0">
                <a:latin typeface="Arial" panose="020B0604020202020204" pitchFamily="34" charset="0"/>
                <a:cs typeface="Arial" panose="020B0604020202020204" pitchFamily="34" charset="0"/>
              </a:rPr>
              <a:t>Everything we deploy comes with some risk</a:t>
            </a:r>
          </a:p>
          <a:p>
            <a:pPr marL="0" indent="0">
              <a:buNone/>
            </a:pPr>
            <a:r>
              <a:rPr lang="en-US" noProof="0" dirty="0">
                <a:latin typeface="Arial" panose="020B0604020202020204" pitchFamily="34" charset="0"/>
                <a:cs typeface="Arial" panose="020B0604020202020204" pitchFamily="34" charset="0"/>
              </a:rPr>
              <a:t>Fundamental leakage, </a:t>
            </a:r>
            <a:r>
              <a:rPr lang="en-US" u="sng" noProof="0" dirty="0">
                <a:latin typeface="Arial" panose="020B0604020202020204" pitchFamily="34" charset="0"/>
                <a:cs typeface="Arial" panose="020B0604020202020204" pitchFamily="34" charset="0"/>
              </a:rPr>
              <a:t>regardless of instantiation</a:t>
            </a:r>
          </a:p>
        </p:txBody>
      </p:sp>
      <p:sp>
        <p:nvSpPr>
          <p:cNvPr id="6" name="Rectangular Callout 5">
            <a:extLst>
              <a:ext uri="{FF2B5EF4-FFF2-40B4-BE49-F238E27FC236}">
                <a16:creationId xmlns:a16="http://schemas.microsoft.com/office/drawing/2014/main" id="{09317FA7-6401-AE52-64D7-2365D79A4ABB}"/>
              </a:ext>
            </a:extLst>
          </p:cNvPr>
          <p:cNvSpPr/>
          <p:nvPr/>
        </p:nvSpPr>
        <p:spPr>
          <a:xfrm>
            <a:off x="1075659" y="3833684"/>
            <a:ext cx="2986889" cy="830997"/>
          </a:xfrm>
          <a:prstGeom prst="wedgeRectCallout">
            <a:avLst>
              <a:gd name="adj1" fmla="val -25045"/>
              <a:gd name="adj2" fmla="val -67919"/>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400"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Risk analysis: do we want to deploy this?</a:t>
            </a:r>
          </a:p>
        </p:txBody>
      </p:sp>
      <p:sp>
        <p:nvSpPr>
          <p:cNvPr id="8" name="Rectangular Callout 7">
            <a:extLst>
              <a:ext uri="{FF2B5EF4-FFF2-40B4-BE49-F238E27FC236}">
                <a16:creationId xmlns:a16="http://schemas.microsoft.com/office/drawing/2014/main" id="{42DD922A-BBF9-2CD4-9B7C-EC252D35E704}"/>
              </a:ext>
            </a:extLst>
          </p:cNvPr>
          <p:cNvSpPr/>
          <p:nvPr/>
        </p:nvSpPr>
        <p:spPr>
          <a:xfrm>
            <a:off x="7018244" y="1275189"/>
            <a:ext cx="3435616" cy="830997"/>
          </a:xfrm>
          <a:prstGeom prst="wedgeRectCallout">
            <a:avLst>
              <a:gd name="adj1" fmla="val -30880"/>
              <a:gd name="adj2" fmla="val 116000"/>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400"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No need to protect </a:t>
            </a:r>
            <a:r>
              <a:rPr lang="en-US" sz="2400" i="1"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info</a:t>
            </a:r>
            <a:r>
              <a:rPr lang="en-US" sz="2400"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 since it will leak anyway</a:t>
            </a:r>
          </a:p>
        </p:txBody>
      </p:sp>
      <p:sp>
        <p:nvSpPr>
          <p:cNvPr id="10" name="TextBox 9">
            <a:extLst>
              <a:ext uri="{FF2B5EF4-FFF2-40B4-BE49-F238E27FC236}">
                <a16:creationId xmlns:a16="http://schemas.microsoft.com/office/drawing/2014/main" id="{71AEDBFC-63B8-AE75-37B2-1D95FF6693D4}"/>
              </a:ext>
            </a:extLst>
          </p:cNvPr>
          <p:cNvSpPr txBox="1"/>
          <p:nvPr/>
        </p:nvSpPr>
        <p:spPr>
          <a:xfrm>
            <a:off x="6096000" y="5173772"/>
            <a:ext cx="6045245" cy="830997"/>
          </a:xfrm>
          <a:prstGeom prst="rect">
            <a:avLst/>
          </a:prstGeom>
          <a:noFill/>
        </p:spPr>
        <p:txBody>
          <a:bodyPr wrap="none" rtlCol="0">
            <a:spAutoFit/>
          </a:bodyPr>
          <a:lstStyle/>
          <a:p>
            <a:r>
              <a:rPr lang="en-US" sz="2400" noProof="0" dirty="0">
                <a:solidFill>
                  <a:srgbClr val="C00000"/>
                </a:solidFill>
                <a:latin typeface="Arial" panose="020B0604020202020204" pitchFamily="34" charset="0"/>
                <a:ea typeface="Helvetica Neue Roman" panose="02000503000000020004" pitchFamily="2" charset="0"/>
                <a:cs typeface="Arial" panose="020B0604020202020204" pitchFamily="34" charset="0"/>
              </a:rPr>
              <a:t>Other leakage</a:t>
            </a:r>
            <a:br>
              <a:rPr lang="en-US" sz="2400" noProof="0" dirty="0">
                <a:solidFill>
                  <a:srgbClr val="C00000"/>
                </a:solidFill>
                <a:latin typeface="Arial" panose="020B0604020202020204" pitchFamily="34" charset="0"/>
                <a:ea typeface="Helvetica Neue Roman" panose="02000503000000020004" pitchFamily="2" charset="0"/>
                <a:cs typeface="Arial" panose="020B0604020202020204" pitchFamily="34" charset="0"/>
              </a:rPr>
            </a:br>
            <a:r>
              <a:rPr lang="en-US" sz="2400" noProof="0" dirty="0">
                <a:solidFill>
                  <a:srgbClr val="C00000"/>
                </a:solidFill>
                <a:latin typeface="Calibri" panose="020F0502020204030204" pitchFamily="34" charset="0"/>
                <a:ea typeface="Helvetica Neue Roman" panose="02000503000000020004" pitchFamily="2" charset="0"/>
                <a:cs typeface="Calibri" panose="020F0502020204030204" pitchFamily="34" charset="0"/>
              </a:rPr>
              <a:t>→</a:t>
            </a:r>
            <a:r>
              <a:rPr lang="en-US" sz="2400" noProof="0" dirty="0">
                <a:solidFill>
                  <a:srgbClr val="C00000"/>
                </a:solidFill>
                <a:latin typeface="Arial" panose="020B0604020202020204" pitchFamily="34" charset="0"/>
                <a:ea typeface="Helvetica Neue Roman" panose="02000503000000020004" pitchFamily="2" charset="0"/>
                <a:cs typeface="Arial" panose="020B0604020202020204" pitchFamily="34" charset="0"/>
              </a:rPr>
              <a:t> crypto / privacy-enhancing technologies!</a:t>
            </a:r>
          </a:p>
        </p:txBody>
      </p:sp>
    </p:spTree>
    <p:custDataLst>
      <p:tags r:id="rId1"/>
    </p:custDataLst>
    <p:extLst>
      <p:ext uri="{BB962C8B-B14F-4D97-AF65-F5344CB8AC3E}">
        <p14:creationId xmlns:p14="http://schemas.microsoft.com/office/powerpoint/2010/main" val="330743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25D4BB4-B319-435C-BBD9-4722D91241A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4FC38B1-314B-493C-8429-D9B384DD3013}"/>
              </a:ext>
            </a:extLst>
          </p:cNvPr>
          <p:cNvSpPr>
            <a:spLocks noGrp="1"/>
          </p:cNvSpPr>
          <p:nvPr>
            <p:ph type="title"/>
          </p:nvPr>
        </p:nvSpPr>
        <p:spPr/>
        <p:txBody>
          <a:bodyPr>
            <a:normAutofit/>
          </a:bodyPr>
          <a:lstStyle/>
          <a:p>
            <a:r>
              <a:rPr lang="en-US" b="1" noProof="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Requirements</a:t>
            </a:r>
          </a:p>
        </p:txBody>
      </p:sp>
      <p:sp>
        <p:nvSpPr>
          <p:cNvPr id="6" name="Text Placeholder 5">
            <a:extLst>
              <a:ext uri="{FF2B5EF4-FFF2-40B4-BE49-F238E27FC236}">
                <a16:creationId xmlns:a16="http://schemas.microsoft.com/office/drawing/2014/main" id="{26821593-5835-BA9B-52BA-06FCFFC44B13}"/>
              </a:ext>
            </a:extLst>
          </p:cNvPr>
          <p:cNvSpPr>
            <a:spLocks noGrp="1"/>
          </p:cNvSpPr>
          <p:nvPr>
            <p:ph type="body" idx="1"/>
          </p:nvPr>
        </p:nvSpPr>
        <p:spPr/>
        <p:txBody>
          <a:bodyPr/>
          <a:lstStyle/>
          <a:p>
            <a:endParaRPr lang="en-US" noProof="0" dirty="0">
              <a:latin typeface="Helvetica Neue Roman" panose="02000503000000020004" pitchFamily="2" charset="0"/>
              <a:ea typeface="Helvetica Neue Roman" panose="02000503000000020004" pitchFamily="2" charset="0"/>
              <a:cs typeface="Helvetica Neue Roman" panose="02000503000000020004" pitchFamily="2" charset="0"/>
            </a:endParaRPr>
          </a:p>
        </p:txBody>
      </p:sp>
      <p:sp>
        <p:nvSpPr>
          <p:cNvPr id="4" name="Slide Number Placeholder 3">
            <a:extLst>
              <a:ext uri="{FF2B5EF4-FFF2-40B4-BE49-F238E27FC236}">
                <a16:creationId xmlns:a16="http://schemas.microsoft.com/office/drawing/2014/main" id="{A72193B5-0C4E-3B63-B625-9A71905A14F7}"/>
              </a:ext>
            </a:extLst>
          </p:cNvPr>
          <p:cNvSpPr>
            <a:spLocks noGrp="1"/>
          </p:cNvSpPr>
          <p:nvPr>
            <p:ph type="sldNum" sz="quarter" idx="12"/>
          </p:nvPr>
        </p:nvSpPr>
        <p:spPr/>
        <p:txBody>
          <a:bodyPr/>
          <a:lstStyle/>
          <a:p>
            <a:fld id="{DA636937-0FCB-924E-9CDC-2DC026654A36}" type="slidenum">
              <a:rPr lang="en-US" noProof="0" smtClean="0">
                <a:latin typeface="Helvetica Neue Roman" panose="02000503000000020004" pitchFamily="2" charset="0"/>
                <a:ea typeface="Helvetica Neue Roman" panose="02000503000000020004" pitchFamily="2" charset="0"/>
                <a:cs typeface="Helvetica Neue Roman" panose="02000503000000020004" pitchFamily="2" charset="0"/>
              </a:rPr>
              <a:t>16</a:t>
            </a:fld>
            <a:endParaRPr lang="en-US" noProof="0" dirty="0">
              <a:latin typeface="Helvetica Neue Roman" panose="02000503000000020004" pitchFamily="2" charset="0"/>
              <a:ea typeface="Helvetica Neue Roman" panose="02000503000000020004" pitchFamily="2" charset="0"/>
              <a:cs typeface="Helvetica Neue Roman" panose="02000503000000020004" pitchFamily="2" charset="0"/>
            </a:endParaRPr>
          </a:p>
        </p:txBody>
      </p:sp>
    </p:spTree>
    <p:extLst>
      <p:ext uri="{BB962C8B-B14F-4D97-AF65-F5344CB8AC3E}">
        <p14:creationId xmlns:p14="http://schemas.microsoft.com/office/powerpoint/2010/main" val="1836832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57C85-064A-BCCF-7BBF-123512B69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00CCC7-E449-6618-A796-707E4831F841}"/>
              </a:ext>
            </a:extLst>
          </p:cNvPr>
          <p:cNvSpPr>
            <a:spLocks noGrp="1"/>
          </p:cNvSpPr>
          <p:nvPr>
            <p:ph type="title"/>
          </p:nvPr>
        </p:nvSpPr>
        <p:spPr/>
        <p:txBody>
          <a:bodyPr/>
          <a:lstStyle/>
          <a:p>
            <a:r>
              <a:rPr lang="en-US" b="1" noProof="0" dirty="0">
                <a:latin typeface="Arial" panose="020B0604020202020204" pitchFamily="34" charset="0"/>
                <a:cs typeface="Arial" panose="020B0604020202020204" pitchFamily="34" charset="0"/>
              </a:rPr>
              <a:t>Functional </a:t>
            </a:r>
            <a:r>
              <a:rPr lang="en-US" b="1" dirty="0">
                <a:latin typeface="Arial" panose="020B0604020202020204" pitchFamily="34" charset="0"/>
                <a:cs typeface="Arial" panose="020B0604020202020204" pitchFamily="34" charset="0"/>
              </a:rPr>
              <a:t>r</a:t>
            </a:r>
            <a:r>
              <a:rPr lang="en-US" b="1" noProof="0" dirty="0" err="1">
                <a:latin typeface="Arial" panose="020B0604020202020204" pitchFamily="34" charset="0"/>
                <a:cs typeface="Arial" panose="020B0604020202020204" pitchFamily="34" charset="0"/>
              </a:rPr>
              <a:t>equirements</a:t>
            </a:r>
            <a:endParaRPr lang="en-US" b="1"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C4DC7CA-C87B-A954-281F-079A9F8B7969}"/>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17</a:t>
            </a:fld>
            <a:endParaRPr lang="en-US" noProof="0" dirty="0">
              <a:latin typeface="Arial" panose="020B0604020202020204" pitchFamily="34" charset="0"/>
              <a:cs typeface="Arial" panose="020B0604020202020204" pitchFamily="34" charset="0"/>
            </a:endParaRPr>
          </a:p>
        </p:txBody>
      </p:sp>
      <p:pic>
        <p:nvPicPr>
          <p:cNvPr id="50" name="Graphic 49" descr="Seeds with solid fill">
            <a:extLst>
              <a:ext uri="{FF2B5EF4-FFF2-40B4-BE49-F238E27FC236}">
                <a16:creationId xmlns:a16="http://schemas.microsoft.com/office/drawing/2014/main" id="{C71037FE-A055-21F2-2CE4-3FD8CC0F43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01799" y="4087963"/>
            <a:ext cx="540000" cy="540000"/>
          </a:xfrm>
          <a:prstGeom prst="rect">
            <a:avLst/>
          </a:prstGeom>
        </p:spPr>
      </p:pic>
      <p:pic>
        <p:nvPicPr>
          <p:cNvPr id="53" name="Graphic 52" descr="Money with solid fill">
            <a:extLst>
              <a:ext uri="{FF2B5EF4-FFF2-40B4-BE49-F238E27FC236}">
                <a16:creationId xmlns:a16="http://schemas.microsoft.com/office/drawing/2014/main" id="{512A792D-2761-C8CF-BD2C-36CCD284FBF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1483" y="3588093"/>
            <a:ext cx="540000" cy="540000"/>
          </a:xfrm>
          <a:prstGeom prst="rect">
            <a:avLst/>
          </a:prstGeom>
        </p:spPr>
      </p:pic>
      <p:pic>
        <p:nvPicPr>
          <p:cNvPr id="58" name="Graphic 57" descr="Bank check with solid fill">
            <a:extLst>
              <a:ext uri="{FF2B5EF4-FFF2-40B4-BE49-F238E27FC236}">
                <a16:creationId xmlns:a16="http://schemas.microsoft.com/office/drawing/2014/main" id="{D2D1B404-9D9D-6278-6882-55BC304E0C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4511" y="3415429"/>
            <a:ext cx="540000" cy="540000"/>
          </a:xfrm>
          <a:prstGeom prst="rect">
            <a:avLst/>
          </a:prstGeom>
        </p:spPr>
      </p:pic>
      <p:pic>
        <p:nvPicPr>
          <p:cNvPr id="73" name="Graphic 72" descr="Water bottle with solid fill">
            <a:extLst>
              <a:ext uri="{FF2B5EF4-FFF2-40B4-BE49-F238E27FC236}">
                <a16:creationId xmlns:a16="http://schemas.microsoft.com/office/drawing/2014/main" id="{DCDE4151-0FF1-957A-DB8B-6F82EB7A76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21167" y="4061231"/>
            <a:ext cx="540000" cy="540000"/>
          </a:xfrm>
          <a:prstGeom prst="rect">
            <a:avLst/>
          </a:prstGeom>
        </p:spPr>
      </p:pic>
      <p:cxnSp>
        <p:nvCxnSpPr>
          <p:cNvPr id="78" name="Straight Arrow Connector 77">
            <a:extLst>
              <a:ext uri="{FF2B5EF4-FFF2-40B4-BE49-F238E27FC236}">
                <a16:creationId xmlns:a16="http://schemas.microsoft.com/office/drawing/2014/main" id="{7AA203F8-71F1-7640-E289-956683DDB439}"/>
              </a:ext>
            </a:extLst>
          </p:cNvPr>
          <p:cNvCxnSpPr>
            <a:cxnSpLocks/>
          </p:cNvCxnSpPr>
          <p:nvPr/>
        </p:nvCxnSpPr>
        <p:spPr>
          <a:xfrm flipH="1" flipV="1">
            <a:off x="3517160" y="3210769"/>
            <a:ext cx="1707983" cy="137957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65146A94-3ADA-EBDD-4B8A-DCBBBEA64F1D}"/>
              </a:ext>
            </a:extLst>
          </p:cNvPr>
          <p:cNvCxnSpPr>
            <a:cxnSpLocks/>
          </p:cNvCxnSpPr>
          <p:nvPr/>
        </p:nvCxnSpPr>
        <p:spPr>
          <a:xfrm>
            <a:off x="4151505" y="3185560"/>
            <a:ext cx="1618792" cy="1339185"/>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94" name="Graphic 93" descr="Bank check with solid fill">
            <a:extLst>
              <a:ext uri="{FF2B5EF4-FFF2-40B4-BE49-F238E27FC236}">
                <a16:creationId xmlns:a16="http://schemas.microsoft.com/office/drawing/2014/main" id="{096F1518-A4FE-8548-0C74-0EC747260C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5812" y="3451397"/>
            <a:ext cx="540000" cy="540000"/>
          </a:xfrm>
          <a:prstGeom prst="rect">
            <a:avLst/>
          </a:prstGeom>
        </p:spPr>
      </p:pic>
      <p:pic>
        <p:nvPicPr>
          <p:cNvPr id="11" name="Graphic 10" descr="Fingerprint with solid fill">
            <a:extLst>
              <a:ext uri="{FF2B5EF4-FFF2-40B4-BE49-F238E27FC236}">
                <a16:creationId xmlns:a16="http://schemas.microsoft.com/office/drawing/2014/main" id="{6CE42612-6FFD-AC03-F3D7-246687802C7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13301" y="3767891"/>
            <a:ext cx="521534" cy="521534"/>
          </a:xfrm>
          <a:prstGeom prst="rect">
            <a:avLst/>
          </a:prstGeom>
        </p:spPr>
      </p:pic>
      <p:pic>
        <p:nvPicPr>
          <p:cNvPr id="15" name="Graphic 14" descr="Employee badge with solid fill">
            <a:extLst>
              <a:ext uri="{FF2B5EF4-FFF2-40B4-BE49-F238E27FC236}">
                <a16:creationId xmlns:a16="http://schemas.microsoft.com/office/drawing/2014/main" id="{566F769D-A9DC-DC07-8DCD-DA7F1C26FDD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53901" y="4133083"/>
            <a:ext cx="521533" cy="521533"/>
          </a:xfrm>
          <a:prstGeom prst="rect">
            <a:avLst/>
          </a:prstGeom>
        </p:spPr>
      </p:pic>
      <p:cxnSp>
        <p:nvCxnSpPr>
          <p:cNvPr id="16" name="Straight Arrow Connector 15">
            <a:extLst>
              <a:ext uri="{FF2B5EF4-FFF2-40B4-BE49-F238E27FC236}">
                <a16:creationId xmlns:a16="http://schemas.microsoft.com/office/drawing/2014/main" id="{F25D346B-2A25-0124-A7E1-F2604D7CD456}"/>
              </a:ext>
            </a:extLst>
          </p:cNvPr>
          <p:cNvCxnSpPr>
            <a:cxnSpLocks/>
          </p:cNvCxnSpPr>
          <p:nvPr/>
        </p:nvCxnSpPr>
        <p:spPr>
          <a:xfrm flipV="1">
            <a:off x="6124732" y="3126337"/>
            <a:ext cx="1707983" cy="137957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93A93D9-3BA1-9812-B111-D9C795BF1B31}"/>
              </a:ext>
            </a:extLst>
          </p:cNvPr>
          <p:cNvCxnSpPr>
            <a:cxnSpLocks/>
          </p:cNvCxnSpPr>
          <p:nvPr/>
        </p:nvCxnSpPr>
        <p:spPr>
          <a:xfrm flipH="1">
            <a:off x="6759077" y="3101128"/>
            <a:ext cx="1618792" cy="1339185"/>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9" name="Group 8">
            <a:extLst>
              <a:ext uri="{FF2B5EF4-FFF2-40B4-BE49-F238E27FC236}">
                <a16:creationId xmlns:a16="http://schemas.microsoft.com/office/drawing/2014/main" id="{2104F831-8A4A-BB74-9653-0C7C3D2E14DB}"/>
              </a:ext>
            </a:extLst>
          </p:cNvPr>
          <p:cNvGrpSpPr/>
          <p:nvPr/>
        </p:nvGrpSpPr>
        <p:grpSpPr>
          <a:xfrm>
            <a:off x="4986457" y="4590341"/>
            <a:ext cx="2193995" cy="1283732"/>
            <a:chOff x="2671161" y="4775007"/>
            <a:chExt cx="2193995" cy="1283732"/>
          </a:xfrm>
        </p:grpSpPr>
        <p:grpSp>
          <p:nvGrpSpPr>
            <p:cNvPr id="10" name="Group 9">
              <a:extLst>
                <a:ext uri="{FF2B5EF4-FFF2-40B4-BE49-F238E27FC236}">
                  <a16:creationId xmlns:a16="http://schemas.microsoft.com/office/drawing/2014/main" id="{6199EDA8-8875-E442-115A-020F133FAF6B}"/>
                </a:ext>
              </a:extLst>
            </p:cNvPr>
            <p:cNvGrpSpPr/>
            <p:nvPr/>
          </p:nvGrpSpPr>
          <p:grpSpPr>
            <a:xfrm>
              <a:off x="2671161" y="4775007"/>
              <a:ext cx="2193995" cy="965955"/>
              <a:chOff x="1394314" y="4590144"/>
              <a:chExt cx="2193995" cy="965955"/>
            </a:xfrm>
            <a:solidFill>
              <a:schemeClr val="accent5"/>
            </a:solidFill>
          </p:grpSpPr>
          <p:pic>
            <p:nvPicPr>
              <p:cNvPr id="13" name="Graphic 12" descr="Man with solid fill">
                <a:extLst>
                  <a:ext uri="{FF2B5EF4-FFF2-40B4-BE49-F238E27FC236}">
                    <a16:creationId xmlns:a16="http://schemas.microsoft.com/office/drawing/2014/main" id="{7FE0E828-71B9-962D-75DB-ABFC512303F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94314" y="4590144"/>
                <a:ext cx="914400" cy="914400"/>
              </a:xfrm>
              <a:prstGeom prst="rect">
                <a:avLst/>
              </a:prstGeom>
            </p:spPr>
          </p:pic>
          <p:pic>
            <p:nvPicPr>
              <p:cNvPr id="14" name="Graphic 13" descr="Woman with solid fill">
                <a:extLst>
                  <a:ext uri="{FF2B5EF4-FFF2-40B4-BE49-F238E27FC236}">
                    <a16:creationId xmlns:a16="http://schemas.microsoft.com/office/drawing/2014/main" id="{E1F36F6B-218F-7E17-3CE5-A3B9E217A36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20695" y="4590144"/>
                <a:ext cx="914400" cy="914400"/>
              </a:xfrm>
              <a:prstGeom prst="rect">
                <a:avLst/>
              </a:prstGeom>
            </p:spPr>
          </p:pic>
          <p:pic>
            <p:nvPicPr>
              <p:cNvPr id="17" name="Graphic 16" descr="Man with cane with solid fill">
                <a:extLst>
                  <a:ext uri="{FF2B5EF4-FFF2-40B4-BE49-F238E27FC236}">
                    <a16:creationId xmlns:a16="http://schemas.microsoft.com/office/drawing/2014/main" id="{7EB26FA6-07EB-BED9-27B1-3252C369DC8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73909" y="4641699"/>
                <a:ext cx="914400" cy="914400"/>
              </a:xfrm>
              <a:prstGeom prst="rect">
                <a:avLst/>
              </a:prstGeom>
            </p:spPr>
          </p:pic>
        </p:grpSp>
        <p:sp>
          <p:nvSpPr>
            <p:cNvPr id="12" name="TextBox 11">
              <a:extLst>
                <a:ext uri="{FF2B5EF4-FFF2-40B4-BE49-F238E27FC236}">
                  <a16:creationId xmlns:a16="http://schemas.microsoft.com/office/drawing/2014/main" id="{BED2B349-37E2-64DB-06E9-5A48CE9A626C}"/>
                </a:ext>
              </a:extLst>
            </p:cNvPr>
            <p:cNvSpPr txBox="1"/>
            <p:nvPr/>
          </p:nvSpPr>
          <p:spPr>
            <a:xfrm>
              <a:off x="2744745" y="5689407"/>
              <a:ext cx="2003965" cy="369332"/>
            </a:xfrm>
            <a:prstGeom prst="rect">
              <a:avLst/>
            </a:prstGeom>
            <a:noFill/>
          </p:spPr>
          <p:txBody>
            <a:bodyPr wrap="square" rtlCol="0">
              <a:spAutoFit/>
            </a:bodyPr>
            <a:lstStyle/>
            <a:p>
              <a:pPr algn="ctr"/>
              <a:r>
                <a:rPr lang="en-US" noProof="0" dirty="0">
                  <a:solidFill>
                    <a:schemeClr val="accent5"/>
                  </a:solidFill>
                  <a:latin typeface="Arial" panose="020B0604020202020204" pitchFamily="34" charset="0"/>
                  <a:ea typeface="Helvetica Neue Roman" panose="02000503000000020004" pitchFamily="2" charset="0"/>
                  <a:cs typeface="Arial" panose="020B0604020202020204" pitchFamily="34" charset="0"/>
                </a:rPr>
                <a:t>aid recipients</a:t>
              </a:r>
            </a:p>
          </p:txBody>
        </p:sp>
      </p:grpSp>
      <p:grpSp>
        <p:nvGrpSpPr>
          <p:cNvPr id="25" name="Group 24">
            <a:extLst>
              <a:ext uri="{FF2B5EF4-FFF2-40B4-BE49-F238E27FC236}">
                <a16:creationId xmlns:a16="http://schemas.microsoft.com/office/drawing/2014/main" id="{FA8D8F1C-0E05-7D5C-7280-D3FD8DA52121}"/>
              </a:ext>
            </a:extLst>
          </p:cNvPr>
          <p:cNvGrpSpPr/>
          <p:nvPr/>
        </p:nvGrpSpPr>
        <p:grpSpPr>
          <a:xfrm>
            <a:off x="3005781" y="1654178"/>
            <a:ext cx="1414463" cy="1492316"/>
            <a:chOff x="3005781" y="1654178"/>
            <a:chExt cx="1414463" cy="1492316"/>
          </a:xfrm>
        </p:grpSpPr>
        <p:pic>
          <p:nvPicPr>
            <p:cNvPr id="21" name="Graphic 20" descr="Clipboard with solid fill">
              <a:extLst>
                <a:ext uri="{FF2B5EF4-FFF2-40B4-BE49-F238E27FC236}">
                  <a16:creationId xmlns:a16="http://schemas.microsoft.com/office/drawing/2014/main" id="{F95168F0-1E20-0EEA-4DF8-39264F62B73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302559" y="2232094"/>
              <a:ext cx="914400" cy="914400"/>
            </a:xfrm>
            <a:prstGeom prst="rect">
              <a:avLst/>
            </a:prstGeom>
          </p:spPr>
        </p:pic>
        <p:sp>
          <p:nvSpPr>
            <p:cNvPr id="22" name="TextBox 21">
              <a:extLst>
                <a:ext uri="{FF2B5EF4-FFF2-40B4-BE49-F238E27FC236}">
                  <a16:creationId xmlns:a16="http://schemas.microsoft.com/office/drawing/2014/main" id="{42764225-EFBE-EADA-9669-ECB1111B1C08}"/>
                </a:ext>
              </a:extLst>
            </p:cNvPr>
            <p:cNvSpPr txBox="1"/>
            <p:nvPr/>
          </p:nvSpPr>
          <p:spPr>
            <a:xfrm>
              <a:off x="3005781" y="1654178"/>
              <a:ext cx="1414463" cy="646331"/>
            </a:xfrm>
            <a:prstGeom prst="rect">
              <a:avLst/>
            </a:prstGeom>
            <a:noFill/>
          </p:spPr>
          <p:txBody>
            <a:bodyPr wrap="square" rtlCol="0">
              <a:spAutoFit/>
            </a:bodyPr>
            <a:lstStyle/>
            <a:p>
              <a:pPr algn="ctr"/>
              <a:r>
                <a:rPr lang="en-US" noProof="0" dirty="0">
                  <a:solidFill>
                    <a:schemeClr val="accent6"/>
                  </a:solidFill>
                  <a:latin typeface="Arial" panose="020B0604020202020204" pitchFamily="34" charset="0"/>
                  <a:ea typeface="Helvetica Neue Roman" panose="02000503000000020004" pitchFamily="2" charset="0"/>
                  <a:cs typeface="Arial" panose="020B0604020202020204" pitchFamily="34" charset="0"/>
                </a:rPr>
                <a:t>registration station </a:t>
              </a:r>
            </a:p>
          </p:txBody>
        </p:sp>
      </p:grpSp>
      <p:pic>
        <p:nvPicPr>
          <p:cNvPr id="23" name="Graphic 22" descr="Warehouse with solid fill">
            <a:extLst>
              <a:ext uri="{FF2B5EF4-FFF2-40B4-BE49-F238E27FC236}">
                <a16:creationId xmlns:a16="http://schemas.microsoft.com/office/drawing/2014/main" id="{29EF41C8-33A2-5DF7-3D2B-FBA7B73E535F}"/>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771758" y="2174532"/>
            <a:ext cx="914400" cy="914400"/>
          </a:xfrm>
          <a:prstGeom prst="rect">
            <a:avLst/>
          </a:prstGeom>
        </p:spPr>
      </p:pic>
      <p:sp>
        <p:nvSpPr>
          <p:cNvPr id="24" name="TextBox 23">
            <a:extLst>
              <a:ext uri="{FF2B5EF4-FFF2-40B4-BE49-F238E27FC236}">
                <a16:creationId xmlns:a16="http://schemas.microsoft.com/office/drawing/2014/main" id="{227E849C-DA66-742E-CF02-9DA67AAA9C7D}"/>
              </a:ext>
            </a:extLst>
          </p:cNvPr>
          <p:cNvSpPr txBox="1"/>
          <p:nvPr/>
        </p:nvSpPr>
        <p:spPr>
          <a:xfrm>
            <a:off x="7499348" y="1654178"/>
            <a:ext cx="1414463" cy="646331"/>
          </a:xfrm>
          <a:prstGeom prst="rect">
            <a:avLst/>
          </a:prstGeom>
          <a:noFill/>
        </p:spPr>
        <p:txBody>
          <a:bodyPr wrap="square" rtlCol="0">
            <a:spAutoFit/>
          </a:bodyPr>
          <a:lstStyle/>
          <a:p>
            <a:pPr algn="ctr"/>
            <a:r>
              <a:rPr lang="en-US" noProof="0" dirty="0">
                <a:solidFill>
                  <a:schemeClr val="accent2"/>
                </a:solidFill>
                <a:latin typeface="Arial" panose="020B0604020202020204" pitchFamily="34" charset="0"/>
                <a:ea typeface="Helvetica Neue Roman" panose="02000503000000020004" pitchFamily="2" charset="0"/>
                <a:cs typeface="Arial" panose="020B0604020202020204" pitchFamily="34" charset="0"/>
              </a:rPr>
              <a:t>distribution station </a:t>
            </a:r>
          </a:p>
        </p:txBody>
      </p:sp>
      <p:sp>
        <p:nvSpPr>
          <p:cNvPr id="3" name="Rectangle 2">
            <a:extLst>
              <a:ext uri="{FF2B5EF4-FFF2-40B4-BE49-F238E27FC236}">
                <a16:creationId xmlns:a16="http://schemas.microsoft.com/office/drawing/2014/main" id="{863F3CCB-B26A-1004-4B74-AEE3A7C76B71}"/>
              </a:ext>
            </a:extLst>
          </p:cNvPr>
          <p:cNvSpPr/>
          <p:nvPr/>
        </p:nvSpPr>
        <p:spPr>
          <a:xfrm>
            <a:off x="2690541" y="2660132"/>
            <a:ext cx="3035501" cy="233951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noProof="0" dirty="0">
                <a:latin typeface="Arial" panose="020B0604020202020204" pitchFamily="34" charset="0"/>
                <a:cs typeface="Arial" panose="020B0604020202020204" pitchFamily="34" charset="0"/>
              </a:rPr>
              <a:t>Simple assessments</a:t>
            </a:r>
          </a:p>
          <a:p>
            <a:pPr algn="ctr"/>
            <a:br>
              <a:rPr lang="en-US" noProof="0" dirty="0">
                <a:latin typeface="Arial" panose="020B0604020202020204" pitchFamily="34" charset="0"/>
                <a:cs typeface="Arial" panose="020B0604020202020204" pitchFamily="34" charset="0"/>
              </a:rPr>
            </a:br>
            <a:r>
              <a:rPr lang="en-US" i="1" noProof="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W</a:t>
            </a:r>
            <a:r>
              <a:rPr lang="en-US" i="1" noProof="0" dirty="0">
                <a:latin typeface="Arial" panose="020B0604020202020204" pitchFamily="34" charset="0"/>
                <a:cs typeface="Arial" panose="020B0604020202020204" pitchFamily="34" charset="0"/>
              </a:rPr>
              <a:t>ha</a:t>
            </a:r>
            <a:r>
              <a:rPr lang="en-US" i="1" dirty="0">
                <a:latin typeface="Arial" panose="020B0604020202020204" pitchFamily="34" charset="0"/>
                <a:cs typeface="Arial" panose="020B0604020202020204" pitchFamily="34" charset="0"/>
              </a:rPr>
              <a:t>t percentage of pregnant aid recipient successfully claimed aid in this distribution?”</a:t>
            </a:r>
            <a:endParaRPr lang="en-US" i="1" noProof="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F13413D0-930F-7DC2-1619-E6C76BF095C2}"/>
              </a:ext>
            </a:extLst>
          </p:cNvPr>
          <p:cNvSpPr/>
          <p:nvPr/>
        </p:nvSpPr>
        <p:spPr>
          <a:xfrm>
            <a:off x="6323094" y="2631732"/>
            <a:ext cx="3035501" cy="235124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noProof="0" dirty="0">
                <a:latin typeface="Arial" panose="020B0604020202020204" pitchFamily="34" charset="0"/>
                <a:cs typeface="Arial" panose="020B0604020202020204" pitchFamily="34" charset="0"/>
              </a:rPr>
              <a:t>Full assessments</a:t>
            </a:r>
          </a:p>
          <a:p>
            <a:pPr algn="ctr"/>
            <a:br>
              <a:rPr lang="en-US" noProof="0" dirty="0">
                <a:latin typeface="Arial" panose="020B0604020202020204" pitchFamily="34" charset="0"/>
                <a:cs typeface="Arial" panose="020B0604020202020204" pitchFamily="34" charset="0"/>
              </a:rPr>
            </a:br>
            <a:r>
              <a:rPr lang="en-US" i="1" noProof="0"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What is the contact information of recipients above the age of 60</a:t>
            </a:r>
            <a:br>
              <a:rPr lang="en-US" i="1"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 who haven’t claimed aid in the last 3 distribution?”</a:t>
            </a:r>
            <a:endParaRPr lang="en-US" i="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48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3E24D-2AA2-850F-42D1-780EE8B094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5A7C70-D254-F013-6070-7E5B3257D116}"/>
              </a:ext>
            </a:extLst>
          </p:cNvPr>
          <p:cNvSpPr>
            <a:spLocks noGrp="1"/>
          </p:cNvSpPr>
          <p:nvPr>
            <p:ph type="title"/>
          </p:nvPr>
        </p:nvSpPr>
        <p:spPr/>
        <p:txBody>
          <a:bodyPr/>
          <a:lstStyle/>
          <a:p>
            <a:r>
              <a:rPr lang="en-US" b="1" noProof="0" dirty="0">
                <a:latin typeface="Arial" panose="020B0604020202020204" pitchFamily="34" charset="0"/>
                <a:cs typeface="Arial" panose="020B0604020202020204" pitchFamily="34" charset="0"/>
              </a:rPr>
              <a:t>Deployment requirements</a:t>
            </a:r>
            <a:br>
              <a:rPr lang="en-US" b="1" noProof="0" dirty="0">
                <a:latin typeface="Arial" panose="020B0604020202020204" pitchFamily="34" charset="0"/>
                <a:cs typeface="Arial" panose="020B0604020202020204" pitchFamily="34" charset="0"/>
              </a:rPr>
            </a:br>
            <a:r>
              <a:rPr lang="en-US" sz="3600" b="1" noProof="0" dirty="0">
                <a:latin typeface="Arial" panose="020B0604020202020204" pitchFamily="34" charset="0"/>
                <a:cs typeface="Arial" panose="020B0604020202020204" pitchFamily="34" charset="0"/>
              </a:rPr>
              <a:t>Computation</a:t>
            </a:r>
            <a:endParaRPr lang="en-US" b="1"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5C8C933-54EA-3240-C0F1-EDD06AF3006A}"/>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18</a:t>
            </a:fld>
            <a:endParaRPr lang="en-US" noProof="0" dirty="0">
              <a:latin typeface="Arial" panose="020B0604020202020204" pitchFamily="34" charset="0"/>
              <a:cs typeface="Arial" panose="020B0604020202020204" pitchFamily="34" charset="0"/>
            </a:endParaRPr>
          </a:p>
        </p:txBody>
      </p:sp>
      <p:pic>
        <p:nvPicPr>
          <p:cNvPr id="50" name="Graphic 49" descr="Seeds with solid fill">
            <a:extLst>
              <a:ext uri="{FF2B5EF4-FFF2-40B4-BE49-F238E27FC236}">
                <a16:creationId xmlns:a16="http://schemas.microsoft.com/office/drawing/2014/main" id="{27CB17EB-001B-20EA-45C3-BF6263ABCC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01799" y="4087963"/>
            <a:ext cx="540000" cy="540000"/>
          </a:xfrm>
          <a:prstGeom prst="rect">
            <a:avLst/>
          </a:prstGeom>
        </p:spPr>
      </p:pic>
      <p:pic>
        <p:nvPicPr>
          <p:cNvPr id="53" name="Graphic 52" descr="Money with solid fill">
            <a:extLst>
              <a:ext uri="{FF2B5EF4-FFF2-40B4-BE49-F238E27FC236}">
                <a16:creationId xmlns:a16="http://schemas.microsoft.com/office/drawing/2014/main" id="{94AFA7A5-4C4E-09B2-315A-B2A1A10C88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1483" y="3588093"/>
            <a:ext cx="540000" cy="540000"/>
          </a:xfrm>
          <a:prstGeom prst="rect">
            <a:avLst/>
          </a:prstGeom>
        </p:spPr>
      </p:pic>
      <p:pic>
        <p:nvPicPr>
          <p:cNvPr id="58" name="Graphic 57" descr="Bank check with solid fill">
            <a:extLst>
              <a:ext uri="{FF2B5EF4-FFF2-40B4-BE49-F238E27FC236}">
                <a16:creationId xmlns:a16="http://schemas.microsoft.com/office/drawing/2014/main" id="{9B9653F7-927A-D3E7-7F2B-2CCD94B7C80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4511" y="3415429"/>
            <a:ext cx="540000" cy="540000"/>
          </a:xfrm>
          <a:prstGeom prst="rect">
            <a:avLst/>
          </a:prstGeom>
        </p:spPr>
      </p:pic>
      <p:pic>
        <p:nvPicPr>
          <p:cNvPr id="73" name="Graphic 72" descr="Water bottle with solid fill">
            <a:extLst>
              <a:ext uri="{FF2B5EF4-FFF2-40B4-BE49-F238E27FC236}">
                <a16:creationId xmlns:a16="http://schemas.microsoft.com/office/drawing/2014/main" id="{5B2BA194-0227-27FD-4192-E74A5C18A2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21167" y="4061231"/>
            <a:ext cx="540000" cy="540000"/>
          </a:xfrm>
          <a:prstGeom prst="rect">
            <a:avLst/>
          </a:prstGeom>
        </p:spPr>
      </p:pic>
      <p:sp>
        <p:nvSpPr>
          <p:cNvPr id="75" name="TextBox 74">
            <a:extLst>
              <a:ext uri="{FF2B5EF4-FFF2-40B4-BE49-F238E27FC236}">
                <a16:creationId xmlns:a16="http://schemas.microsoft.com/office/drawing/2014/main" id="{590D463B-FE01-E599-D616-7AE26D4EA54A}"/>
              </a:ext>
            </a:extLst>
          </p:cNvPr>
          <p:cNvSpPr txBox="1"/>
          <p:nvPr/>
        </p:nvSpPr>
        <p:spPr>
          <a:xfrm>
            <a:off x="3005781" y="1654178"/>
            <a:ext cx="1414463" cy="646331"/>
          </a:xfrm>
          <a:prstGeom prst="rect">
            <a:avLst/>
          </a:prstGeom>
          <a:noFill/>
        </p:spPr>
        <p:txBody>
          <a:bodyPr wrap="square" rtlCol="0">
            <a:spAutoFit/>
          </a:bodyPr>
          <a:lstStyle/>
          <a:p>
            <a:pPr algn="ctr"/>
            <a:r>
              <a:rPr lang="en-US" noProof="0" dirty="0">
                <a:solidFill>
                  <a:schemeClr val="accent6"/>
                </a:solidFill>
                <a:latin typeface="Arial" panose="020B0604020202020204" pitchFamily="34" charset="0"/>
                <a:ea typeface="Helvetica Neue Roman" panose="02000503000000020004" pitchFamily="2" charset="0"/>
                <a:cs typeface="Arial" panose="020B0604020202020204" pitchFamily="34" charset="0"/>
              </a:rPr>
              <a:t>registration station </a:t>
            </a:r>
          </a:p>
        </p:txBody>
      </p:sp>
      <p:sp>
        <p:nvSpPr>
          <p:cNvPr id="76" name="TextBox 75">
            <a:extLst>
              <a:ext uri="{FF2B5EF4-FFF2-40B4-BE49-F238E27FC236}">
                <a16:creationId xmlns:a16="http://schemas.microsoft.com/office/drawing/2014/main" id="{975803D0-EB62-D7C1-1156-DCF612E7990D}"/>
              </a:ext>
            </a:extLst>
          </p:cNvPr>
          <p:cNvSpPr txBox="1"/>
          <p:nvPr/>
        </p:nvSpPr>
        <p:spPr>
          <a:xfrm>
            <a:off x="5060041" y="5504741"/>
            <a:ext cx="2003965" cy="369332"/>
          </a:xfrm>
          <a:prstGeom prst="rect">
            <a:avLst/>
          </a:prstGeom>
          <a:noFill/>
        </p:spPr>
        <p:txBody>
          <a:bodyPr wrap="square" rtlCol="0">
            <a:spAutoFit/>
          </a:bodyPr>
          <a:lstStyle/>
          <a:p>
            <a:pPr algn="ctr"/>
            <a:r>
              <a:rPr lang="en-US" noProof="0" dirty="0">
                <a:solidFill>
                  <a:schemeClr val="accent5"/>
                </a:solidFill>
                <a:latin typeface="Arial" panose="020B0604020202020204" pitchFamily="34" charset="0"/>
                <a:ea typeface="Helvetica Neue Roman" panose="02000503000000020004" pitchFamily="2" charset="0"/>
                <a:cs typeface="Arial" panose="020B0604020202020204" pitchFamily="34" charset="0"/>
              </a:rPr>
              <a:t>aid recipients</a:t>
            </a:r>
          </a:p>
        </p:txBody>
      </p:sp>
      <p:cxnSp>
        <p:nvCxnSpPr>
          <p:cNvPr id="78" name="Straight Arrow Connector 77">
            <a:extLst>
              <a:ext uri="{FF2B5EF4-FFF2-40B4-BE49-F238E27FC236}">
                <a16:creationId xmlns:a16="http://schemas.microsoft.com/office/drawing/2014/main" id="{CA34DFD4-482E-E583-B944-0BF321F2A524}"/>
              </a:ext>
            </a:extLst>
          </p:cNvPr>
          <p:cNvCxnSpPr>
            <a:cxnSpLocks/>
          </p:cNvCxnSpPr>
          <p:nvPr/>
        </p:nvCxnSpPr>
        <p:spPr>
          <a:xfrm flipH="1" flipV="1">
            <a:off x="3517160" y="3210769"/>
            <a:ext cx="1707983" cy="137957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AB85D0F7-FFE5-E7D0-6B32-0C6DE1AEBD45}"/>
              </a:ext>
            </a:extLst>
          </p:cNvPr>
          <p:cNvCxnSpPr>
            <a:cxnSpLocks/>
          </p:cNvCxnSpPr>
          <p:nvPr/>
        </p:nvCxnSpPr>
        <p:spPr>
          <a:xfrm>
            <a:off x="4151505" y="3185560"/>
            <a:ext cx="1618792" cy="1339185"/>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94" name="Graphic 93" descr="Bank check with solid fill">
            <a:extLst>
              <a:ext uri="{FF2B5EF4-FFF2-40B4-BE49-F238E27FC236}">
                <a16:creationId xmlns:a16="http://schemas.microsoft.com/office/drawing/2014/main" id="{F272A270-3DD1-D512-73B9-54E348ABA9F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5812" y="3451397"/>
            <a:ext cx="540000" cy="540000"/>
          </a:xfrm>
          <a:prstGeom prst="rect">
            <a:avLst/>
          </a:prstGeom>
        </p:spPr>
      </p:pic>
      <p:sp>
        <p:nvSpPr>
          <p:cNvPr id="5" name="TextBox 4">
            <a:extLst>
              <a:ext uri="{FF2B5EF4-FFF2-40B4-BE49-F238E27FC236}">
                <a16:creationId xmlns:a16="http://schemas.microsoft.com/office/drawing/2014/main" id="{DB75EA60-6CF5-0553-56F3-087BBE8C1187}"/>
              </a:ext>
            </a:extLst>
          </p:cNvPr>
          <p:cNvSpPr txBox="1"/>
          <p:nvPr/>
        </p:nvSpPr>
        <p:spPr>
          <a:xfrm>
            <a:off x="7499348" y="1654178"/>
            <a:ext cx="1414463" cy="646331"/>
          </a:xfrm>
          <a:prstGeom prst="rect">
            <a:avLst/>
          </a:prstGeom>
          <a:noFill/>
        </p:spPr>
        <p:txBody>
          <a:bodyPr wrap="square" rtlCol="0">
            <a:spAutoFit/>
          </a:bodyPr>
          <a:lstStyle/>
          <a:p>
            <a:pPr algn="ctr"/>
            <a:r>
              <a:rPr lang="en-US" noProof="0" dirty="0">
                <a:solidFill>
                  <a:schemeClr val="accent2"/>
                </a:solidFill>
                <a:latin typeface="Arial" panose="020B0604020202020204" pitchFamily="34" charset="0"/>
                <a:ea typeface="Helvetica Neue Roman" panose="02000503000000020004" pitchFamily="2" charset="0"/>
                <a:cs typeface="Arial" panose="020B0604020202020204" pitchFamily="34" charset="0"/>
              </a:rPr>
              <a:t>distribution station </a:t>
            </a:r>
          </a:p>
        </p:txBody>
      </p:sp>
      <p:pic>
        <p:nvPicPr>
          <p:cNvPr id="11" name="Graphic 10" descr="Fingerprint with solid fill">
            <a:extLst>
              <a:ext uri="{FF2B5EF4-FFF2-40B4-BE49-F238E27FC236}">
                <a16:creationId xmlns:a16="http://schemas.microsoft.com/office/drawing/2014/main" id="{21B4D394-A44F-3ABF-5F75-30C16C80B31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13301" y="3767891"/>
            <a:ext cx="521534" cy="521534"/>
          </a:xfrm>
          <a:prstGeom prst="rect">
            <a:avLst/>
          </a:prstGeom>
        </p:spPr>
      </p:pic>
      <p:pic>
        <p:nvPicPr>
          <p:cNvPr id="15" name="Graphic 14" descr="Employee badge with solid fill">
            <a:extLst>
              <a:ext uri="{FF2B5EF4-FFF2-40B4-BE49-F238E27FC236}">
                <a16:creationId xmlns:a16="http://schemas.microsoft.com/office/drawing/2014/main" id="{9DA4E704-A644-D1C0-2093-2D7B9BC7F63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53901" y="4133083"/>
            <a:ext cx="521533" cy="521533"/>
          </a:xfrm>
          <a:prstGeom prst="rect">
            <a:avLst/>
          </a:prstGeom>
        </p:spPr>
      </p:pic>
      <p:cxnSp>
        <p:nvCxnSpPr>
          <p:cNvPr id="16" name="Straight Arrow Connector 15">
            <a:extLst>
              <a:ext uri="{FF2B5EF4-FFF2-40B4-BE49-F238E27FC236}">
                <a16:creationId xmlns:a16="http://schemas.microsoft.com/office/drawing/2014/main" id="{1C54FE0D-2D92-602A-53D1-381B6C1952EC}"/>
              </a:ext>
            </a:extLst>
          </p:cNvPr>
          <p:cNvCxnSpPr>
            <a:cxnSpLocks/>
          </p:cNvCxnSpPr>
          <p:nvPr/>
        </p:nvCxnSpPr>
        <p:spPr>
          <a:xfrm flipV="1">
            <a:off x="6124732" y="3126337"/>
            <a:ext cx="1707983" cy="137957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5AA6C2C0-CC59-C44C-FB9C-2335518B69D3}"/>
              </a:ext>
            </a:extLst>
          </p:cNvPr>
          <p:cNvCxnSpPr>
            <a:cxnSpLocks/>
          </p:cNvCxnSpPr>
          <p:nvPr/>
        </p:nvCxnSpPr>
        <p:spPr>
          <a:xfrm flipH="1">
            <a:off x="6759077" y="3101128"/>
            <a:ext cx="1618792" cy="1339185"/>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34D50CB5-8DF5-F2FC-5719-F538F82F54B8}"/>
              </a:ext>
            </a:extLst>
          </p:cNvPr>
          <p:cNvSpPr/>
          <p:nvPr/>
        </p:nvSpPr>
        <p:spPr>
          <a:xfrm>
            <a:off x="3105065" y="2527176"/>
            <a:ext cx="6058069" cy="2388442"/>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 name="Graphic 2" descr="Laptop with solid fill">
            <a:extLst>
              <a:ext uri="{FF2B5EF4-FFF2-40B4-BE49-F238E27FC236}">
                <a16:creationId xmlns:a16="http://schemas.microsoft.com/office/drawing/2014/main" id="{E7B75DD2-1486-69AA-9C8C-52FB5859A26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21738" y="2380506"/>
            <a:ext cx="914400" cy="914400"/>
          </a:xfrm>
          <a:prstGeom prst="rect">
            <a:avLst/>
          </a:prstGeom>
        </p:spPr>
      </p:pic>
      <p:pic>
        <p:nvPicPr>
          <p:cNvPr id="6" name="Graphic 5" descr="Laptop with solid fill">
            <a:extLst>
              <a:ext uri="{FF2B5EF4-FFF2-40B4-BE49-F238E27FC236}">
                <a16:creationId xmlns:a16="http://schemas.microsoft.com/office/drawing/2014/main" id="{6E743A68-B219-97C6-57F6-D954B705052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718325" y="2328765"/>
            <a:ext cx="914400" cy="914400"/>
          </a:xfrm>
          <a:prstGeom prst="rect">
            <a:avLst/>
          </a:prstGeom>
        </p:spPr>
      </p:pic>
      <p:pic>
        <p:nvPicPr>
          <p:cNvPr id="7" name="Graphic 6" descr="Smart Phone with solid fill">
            <a:extLst>
              <a:ext uri="{FF2B5EF4-FFF2-40B4-BE49-F238E27FC236}">
                <a16:creationId xmlns:a16="http://schemas.microsoft.com/office/drawing/2014/main" id="{8C5CB260-16CC-E36F-DB41-8AB456A19B3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581416" y="4654616"/>
            <a:ext cx="914400" cy="914400"/>
          </a:xfrm>
          <a:prstGeom prst="rect">
            <a:avLst/>
          </a:prstGeom>
        </p:spPr>
      </p:pic>
    </p:spTree>
    <p:extLst>
      <p:ext uri="{BB962C8B-B14F-4D97-AF65-F5344CB8AC3E}">
        <p14:creationId xmlns:p14="http://schemas.microsoft.com/office/powerpoint/2010/main" val="3374118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3BCCE-3099-1AAB-1690-EA10A3B60F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7D897-7CAB-A64A-D467-AF2C5B2B55C2}"/>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Deployment r</a:t>
            </a:r>
            <a:r>
              <a:rPr lang="en-US" b="1" noProof="0" dirty="0" err="1">
                <a:latin typeface="Arial" panose="020B0604020202020204" pitchFamily="34" charset="0"/>
                <a:cs typeface="Arial" panose="020B0604020202020204" pitchFamily="34" charset="0"/>
              </a:rPr>
              <a:t>equirements</a:t>
            </a:r>
            <a:br>
              <a:rPr lang="en-US" b="1" noProof="0" dirty="0">
                <a:latin typeface="Arial" panose="020B0604020202020204" pitchFamily="34" charset="0"/>
                <a:cs typeface="Arial" panose="020B0604020202020204" pitchFamily="34" charset="0"/>
              </a:rPr>
            </a:br>
            <a:r>
              <a:rPr lang="en-US" sz="3600" b="1" noProof="0" dirty="0">
                <a:latin typeface="Arial" panose="020B0604020202020204" pitchFamily="34" charset="0"/>
                <a:cs typeface="Arial" panose="020B0604020202020204" pitchFamily="34" charset="0"/>
              </a:rPr>
              <a:t>Connectivity</a:t>
            </a:r>
            <a:endParaRPr lang="en-US" b="1"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ADED45C-C089-9A55-1737-4F5B70A0E094}"/>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19</a:t>
            </a:fld>
            <a:endParaRPr lang="en-US" noProof="0" dirty="0">
              <a:latin typeface="Arial" panose="020B0604020202020204" pitchFamily="34" charset="0"/>
              <a:cs typeface="Arial" panose="020B0604020202020204" pitchFamily="34" charset="0"/>
            </a:endParaRPr>
          </a:p>
        </p:txBody>
      </p:sp>
      <p:pic>
        <p:nvPicPr>
          <p:cNvPr id="50" name="Graphic 49" descr="Seeds with solid fill">
            <a:extLst>
              <a:ext uri="{FF2B5EF4-FFF2-40B4-BE49-F238E27FC236}">
                <a16:creationId xmlns:a16="http://schemas.microsoft.com/office/drawing/2014/main" id="{F902F6A6-30E7-B92F-0235-8AFA99ED92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01799" y="4087963"/>
            <a:ext cx="540000" cy="540000"/>
          </a:xfrm>
          <a:prstGeom prst="rect">
            <a:avLst/>
          </a:prstGeom>
        </p:spPr>
      </p:pic>
      <p:pic>
        <p:nvPicPr>
          <p:cNvPr id="53" name="Graphic 52" descr="Money with solid fill">
            <a:extLst>
              <a:ext uri="{FF2B5EF4-FFF2-40B4-BE49-F238E27FC236}">
                <a16:creationId xmlns:a16="http://schemas.microsoft.com/office/drawing/2014/main" id="{44EB5428-8D92-AB90-3C6A-B89555249B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1483" y="3588093"/>
            <a:ext cx="540000" cy="540000"/>
          </a:xfrm>
          <a:prstGeom prst="rect">
            <a:avLst/>
          </a:prstGeom>
        </p:spPr>
      </p:pic>
      <p:pic>
        <p:nvPicPr>
          <p:cNvPr id="58" name="Graphic 57" descr="Bank check with solid fill">
            <a:extLst>
              <a:ext uri="{FF2B5EF4-FFF2-40B4-BE49-F238E27FC236}">
                <a16:creationId xmlns:a16="http://schemas.microsoft.com/office/drawing/2014/main" id="{35FD7684-37D7-1872-F226-F6B8D5EB2F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4511" y="3415429"/>
            <a:ext cx="540000" cy="540000"/>
          </a:xfrm>
          <a:prstGeom prst="rect">
            <a:avLst/>
          </a:prstGeom>
        </p:spPr>
      </p:pic>
      <p:pic>
        <p:nvPicPr>
          <p:cNvPr id="73" name="Graphic 72" descr="Water bottle with solid fill">
            <a:extLst>
              <a:ext uri="{FF2B5EF4-FFF2-40B4-BE49-F238E27FC236}">
                <a16:creationId xmlns:a16="http://schemas.microsoft.com/office/drawing/2014/main" id="{87C318AB-377E-390A-B063-C5C4310D213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21167" y="4061231"/>
            <a:ext cx="540000" cy="540000"/>
          </a:xfrm>
          <a:prstGeom prst="rect">
            <a:avLst/>
          </a:prstGeom>
        </p:spPr>
      </p:pic>
      <p:sp>
        <p:nvSpPr>
          <p:cNvPr id="75" name="TextBox 74">
            <a:extLst>
              <a:ext uri="{FF2B5EF4-FFF2-40B4-BE49-F238E27FC236}">
                <a16:creationId xmlns:a16="http://schemas.microsoft.com/office/drawing/2014/main" id="{F5EA7737-986C-619C-286E-3768AA5E473B}"/>
              </a:ext>
            </a:extLst>
          </p:cNvPr>
          <p:cNvSpPr txBox="1"/>
          <p:nvPr/>
        </p:nvSpPr>
        <p:spPr>
          <a:xfrm>
            <a:off x="3005781" y="1654178"/>
            <a:ext cx="1414463" cy="646331"/>
          </a:xfrm>
          <a:prstGeom prst="rect">
            <a:avLst/>
          </a:prstGeom>
          <a:noFill/>
        </p:spPr>
        <p:txBody>
          <a:bodyPr wrap="square" rtlCol="0">
            <a:spAutoFit/>
          </a:bodyPr>
          <a:lstStyle/>
          <a:p>
            <a:pPr algn="ctr"/>
            <a:r>
              <a:rPr lang="en-US" noProof="0" dirty="0">
                <a:solidFill>
                  <a:schemeClr val="accent6"/>
                </a:solidFill>
                <a:latin typeface="Arial" panose="020B0604020202020204" pitchFamily="34" charset="0"/>
                <a:ea typeface="Helvetica Neue Roman" panose="02000503000000020004" pitchFamily="2" charset="0"/>
                <a:cs typeface="Arial" panose="020B0604020202020204" pitchFamily="34" charset="0"/>
              </a:rPr>
              <a:t>registration station </a:t>
            </a:r>
          </a:p>
        </p:txBody>
      </p:sp>
      <p:sp>
        <p:nvSpPr>
          <p:cNvPr id="76" name="TextBox 75">
            <a:extLst>
              <a:ext uri="{FF2B5EF4-FFF2-40B4-BE49-F238E27FC236}">
                <a16:creationId xmlns:a16="http://schemas.microsoft.com/office/drawing/2014/main" id="{035BE516-5C0F-B3A3-1454-FE11DDEF6B97}"/>
              </a:ext>
            </a:extLst>
          </p:cNvPr>
          <p:cNvSpPr txBox="1"/>
          <p:nvPr/>
        </p:nvSpPr>
        <p:spPr>
          <a:xfrm>
            <a:off x="5060041" y="5504741"/>
            <a:ext cx="2003965" cy="369332"/>
          </a:xfrm>
          <a:prstGeom prst="rect">
            <a:avLst/>
          </a:prstGeom>
          <a:noFill/>
        </p:spPr>
        <p:txBody>
          <a:bodyPr wrap="square" rtlCol="0">
            <a:spAutoFit/>
          </a:bodyPr>
          <a:lstStyle/>
          <a:p>
            <a:pPr algn="ctr"/>
            <a:r>
              <a:rPr lang="en-US" noProof="0" dirty="0">
                <a:solidFill>
                  <a:schemeClr val="accent5"/>
                </a:solidFill>
                <a:latin typeface="Arial" panose="020B0604020202020204" pitchFamily="34" charset="0"/>
                <a:ea typeface="Helvetica Neue Roman" panose="02000503000000020004" pitchFamily="2" charset="0"/>
                <a:cs typeface="Arial" panose="020B0604020202020204" pitchFamily="34" charset="0"/>
              </a:rPr>
              <a:t>aid recipients</a:t>
            </a:r>
          </a:p>
        </p:txBody>
      </p:sp>
      <p:cxnSp>
        <p:nvCxnSpPr>
          <p:cNvPr id="78" name="Straight Arrow Connector 77">
            <a:extLst>
              <a:ext uri="{FF2B5EF4-FFF2-40B4-BE49-F238E27FC236}">
                <a16:creationId xmlns:a16="http://schemas.microsoft.com/office/drawing/2014/main" id="{C992B2E7-EDBF-796D-37D1-70D4E2952ACD}"/>
              </a:ext>
            </a:extLst>
          </p:cNvPr>
          <p:cNvCxnSpPr>
            <a:cxnSpLocks/>
          </p:cNvCxnSpPr>
          <p:nvPr/>
        </p:nvCxnSpPr>
        <p:spPr>
          <a:xfrm flipH="1" flipV="1">
            <a:off x="3517160" y="3210769"/>
            <a:ext cx="1707983" cy="137957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2E37423F-6868-0899-8916-49B9755B9780}"/>
              </a:ext>
            </a:extLst>
          </p:cNvPr>
          <p:cNvCxnSpPr>
            <a:cxnSpLocks/>
          </p:cNvCxnSpPr>
          <p:nvPr/>
        </p:nvCxnSpPr>
        <p:spPr>
          <a:xfrm>
            <a:off x="4151505" y="3185560"/>
            <a:ext cx="1618792" cy="1339185"/>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94" name="Graphic 93" descr="Bank check with solid fill">
            <a:extLst>
              <a:ext uri="{FF2B5EF4-FFF2-40B4-BE49-F238E27FC236}">
                <a16:creationId xmlns:a16="http://schemas.microsoft.com/office/drawing/2014/main" id="{7B177DED-BF74-6D79-E3E2-B01D560DC5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5812" y="3451397"/>
            <a:ext cx="540000" cy="540000"/>
          </a:xfrm>
          <a:prstGeom prst="rect">
            <a:avLst/>
          </a:prstGeom>
        </p:spPr>
      </p:pic>
      <p:sp>
        <p:nvSpPr>
          <p:cNvPr id="5" name="TextBox 4">
            <a:extLst>
              <a:ext uri="{FF2B5EF4-FFF2-40B4-BE49-F238E27FC236}">
                <a16:creationId xmlns:a16="http://schemas.microsoft.com/office/drawing/2014/main" id="{21B13050-28A5-824E-B182-11507B02C12A}"/>
              </a:ext>
            </a:extLst>
          </p:cNvPr>
          <p:cNvSpPr txBox="1"/>
          <p:nvPr/>
        </p:nvSpPr>
        <p:spPr>
          <a:xfrm>
            <a:off x="7499348" y="1654178"/>
            <a:ext cx="1414463" cy="646331"/>
          </a:xfrm>
          <a:prstGeom prst="rect">
            <a:avLst/>
          </a:prstGeom>
          <a:noFill/>
        </p:spPr>
        <p:txBody>
          <a:bodyPr wrap="square" rtlCol="0">
            <a:spAutoFit/>
          </a:bodyPr>
          <a:lstStyle/>
          <a:p>
            <a:pPr algn="ctr"/>
            <a:r>
              <a:rPr lang="en-US" noProof="0" dirty="0">
                <a:solidFill>
                  <a:schemeClr val="accent2"/>
                </a:solidFill>
                <a:latin typeface="Arial" panose="020B0604020202020204" pitchFamily="34" charset="0"/>
                <a:ea typeface="Helvetica Neue Roman" panose="02000503000000020004" pitchFamily="2" charset="0"/>
                <a:cs typeface="Arial" panose="020B0604020202020204" pitchFamily="34" charset="0"/>
              </a:rPr>
              <a:t>distribution station </a:t>
            </a:r>
          </a:p>
        </p:txBody>
      </p:sp>
      <p:pic>
        <p:nvPicPr>
          <p:cNvPr id="11" name="Graphic 10" descr="Fingerprint with solid fill">
            <a:extLst>
              <a:ext uri="{FF2B5EF4-FFF2-40B4-BE49-F238E27FC236}">
                <a16:creationId xmlns:a16="http://schemas.microsoft.com/office/drawing/2014/main" id="{9E03957B-ACE6-50BA-357D-6E265FEEFEE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13301" y="3767891"/>
            <a:ext cx="521534" cy="521534"/>
          </a:xfrm>
          <a:prstGeom prst="rect">
            <a:avLst/>
          </a:prstGeom>
        </p:spPr>
      </p:pic>
      <p:pic>
        <p:nvPicPr>
          <p:cNvPr id="15" name="Graphic 14" descr="Employee badge with solid fill">
            <a:extLst>
              <a:ext uri="{FF2B5EF4-FFF2-40B4-BE49-F238E27FC236}">
                <a16:creationId xmlns:a16="http://schemas.microsoft.com/office/drawing/2014/main" id="{833638E1-DFB3-23FF-74E3-D878423429C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53901" y="4133083"/>
            <a:ext cx="521533" cy="521533"/>
          </a:xfrm>
          <a:prstGeom prst="rect">
            <a:avLst/>
          </a:prstGeom>
        </p:spPr>
      </p:pic>
      <p:cxnSp>
        <p:nvCxnSpPr>
          <p:cNvPr id="16" name="Straight Arrow Connector 15">
            <a:extLst>
              <a:ext uri="{FF2B5EF4-FFF2-40B4-BE49-F238E27FC236}">
                <a16:creationId xmlns:a16="http://schemas.microsoft.com/office/drawing/2014/main" id="{E1AF5725-24D2-4F03-0676-59F7665CE46F}"/>
              </a:ext>
            </a:extLst>
          </p:cNvPr>
          <p:cNvCxnSpPr>
            <a:cxnSpLocks/>
          </p:cNvCxnSpPr>
          <p:nvPr/>
        </p:nvCxnSpPr>
        <p:spPr>
          <a:xfrm flipV="1">
            <a:off x="6124732" y="3126337"/>
            <a:ext cx="1707983" cy="137957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92EC8641-81AE-531B-289D-B2D8D190CAEC}"/>
              </a:ext>
            </a:extLst>
          </p:cNvPr>
          <p:cNvCxnSpPr>
            <a:cxnSpLocks/>
          </p:cNvCxnSpPr>
          <p:nvPr/>
        </p:nvCxnSpPr>
        <p:spPr>
          <a:xfrm flipH="1">
            <a:off x="6759077" y="3101128"/>
            <a:ext cx="1618792" cy="1339185"/>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C4252558-628C-6DF3-34A8-8C816F84C3CA}"/>
              </a:ext>
            </a:extLst>
          </p:cNvPr>
          <p:cNvSpPr/>
          <p:nvPr/>
        </p:nvSpPr>
        <p:spPr>
          <a:xfrm>
            <a:off x="3206304" y="2357474"/>
            <a:ext cx="6058069" cy="2388442"/>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0" name="Group 9">
            <a:extLst>
              <a:ext uri="{FF2B5EF4-FFF2-40B4-BE49-F238E27FC236}">
                <a16:creationId xmlns:a16="http://schemas.microsoft.com/office/drawing/2014/main" id="{CD877346-4725-E99B-FC3E-751C7BACB944}"/>
              </a:ext>
            </a:extLst>
          </p:cNvPr>
          <p:cNvGrpSpPr/>
          <p:nvPr/>
        </p:nvGrpSpPr>
        <p:grpSpPr>
          <a:xfrm>
            <a:off x="6334569" y="4399541"/>
            <a:ext cx="788870" cy="648000"/>
            <a:chOff x="9817100" y="2361727"/>
            <a:chExt cx="788870" cy="648000"/>
          </a:xfrm>
          <a:noFill/>
        </p:grpSpPr>
        <p:pic>
          <p:nvPicPr>
            <p:cNvPr id="12" name="Picture 11">
              <a:extLst>
                <a:ext uri="{FF2B5EF4-FFF2-40B4-BE49-F238E27FC236}">
                  <a16:creationId xmlns:a16="http://schemas.microsoft.com/office/drawing/2014/main" id="{820567FD-6D90-5219-6676-A4D172AA093D}"/>
                </a:ext>
              </a:extLst>
            </p:cNvPr>
            <p:cNvPicPr>
              <a:picLocks noChangeAspect="1"/>
            </p:cNvPicPr>
            <p:nvPr/>
          </p:nvPicPr>
          <p:blipFill>
            <a:blip r:embed="rId15">
              <a:duotone>
                <a:schemeClr val="accent5">
                  <a:shade val="45000"/>
                  <a:satMod val="135000"/>
                </a:schemeClr>
                <a:prstClr val="white"/>
              </a:duotone>
            </a:blip>
            <a:srcRect b="17857"/>
            <a:stretch/>
          </p:blipFill>
          <p:spPr>
            <a:xfrm>
              <a:off x="9817100" y="2361727"/>
              <a:ext cx="788870" cy="648000"/>
            </a:xfrm>
            <a:prstGeom prst="rect">
              <a:avLst/>
            </a:prstGeom>
            <a:grpFill/>
          </p:spPr>
        </p:pic>
        <p:cxnSp>
          <p:nvCxnSpPr>
            <p:cNvPr id="13" name="Straight Connector 12">
              <a:extLst>
                <a:ext uri="{FF2B5EF4-FFF2-40B4-BE49-F238E27FC236}">
                  <a16:creationId xmlns:a16="http://schemas.microsoft.com/office/drawing/2014/main" id="{4A0CDA5B-2A44-D83E-B8F8-545B47D90BDD}"/>
                </a:ext>
              </a:extLst>
            </p:cNvPr>
            <p:cNvCxnSpPr>
              <a:cxnSpLocks/>
            </p:cNvCxnSpPr>
            <p:nvPr/>
          </p:nvCxnSpPr>
          <p:spPr>
            <a:xfrm>
              <a:off x="9982200" y="2528888"/>
              <a:ext cx="541220" cy="426359"/>
            </a:xfrm>
            <a:prstGeom prst="line">
              <a:avLst/>
            </a:prstGeom>
            <a:grpFill/>
            <a:ln w="38100">
              <a:solidFill>
                <a:schemeClr val="accent5"/>
              </a:solidFill>
            </a:ln>
          </p:spPr>
          <p:style>
            <a:lnRef idx="2">
              <a:schemeClr val="accent1"/>
            </a:lnRef>
            <a:fillRef idx="0">
              <a:schemeClr val="accent1"/>
            </a:fillRef>
            <a:effectRef idx="1">
              <a:schemeClr val="accent1"/>
            </a:effectRef>
            <a:fontRef idx="minor">
              <a:schemeClr val="tx1"/>
            </a:fontRef>
          </p:style>
        </p:cxnSp>
      </p:grpSp>
      <p:pic>
        <p:nvPicPr>
          <p:cNvPr id="9" name="Picture 8">
            <a:extLst>
              <a:ext uri="{FF2B5EF4-FFF2-40B4-BE49-F238E27FC236}">
                <a16:creationId xmlns:a16="http://schemas.microsoft.com/office/drawing/2014/main" id="{E24EFA20-9DF1-38DE-3970-12264B786B57}"/>
              </a:ext>
            </a:extLst>
          </p:cNvPr>
          <p:cNvPicPr>
            <a:picLocks noChangeAspect="1"/>
          </p:cNvPicPr>
          <p:nvPr/>
        </p:nvPicPr>
        <p:blipFill>
          <a:blip r:embed="rId16">
            <a:duotone>
              <a:schemeClr val="accent2">
                <a:shade val="45000"/>
                <a:satMod val="135000"/>
              </a:schemeClr>
              <a:prstClr val="white"/>
            </a:duotone>
          </a:blip>
          <a:srcRect b="21089"/>
          <a:stretch/>
        </p:blipFill>
        <p:spPr>
          <a:xfrm>
            <a:off x="8559904" y="1904659"/>
            <a:ext cx="819063" cy="646331"/>
          </a:xfrm>
          <a:prstGeom prst="rect">
            <a:avLst/>
          </a:prstGeom>
        </p:spPr>
      </p:pic>
      <p:pic>
        <p:nvPicPr>
          <p:cNvPr id="8" name="Picture 7">
            <a:extLst>
              <a:ext uri="{FF2B5EF4-FFF2-40B4-BE49-F238E27FC236}">
                <a16:creationId xmlns:a16="http://schemas.microsoft.com/office/drawing/2014/main" id="{D7A3B688-9389-BEF0-5085-375334B64690}"/>
              </a:ext>
            </a:extLst>
          </p:cNvPr>
          <p:cNvPicPr>
            <a:picLocks noChangeAspect="1"/>
          </p:cNvPicPr>
          <p:nvPr/>
        </p:nvPicPr>
        <p:blipFill>
          <a:blip r:embed="rId16">
            <a:duotone>
              <a:schemeClr val="accent6">
                <a:shade val="45000"/>
                <a:satMod val="135000"/>
              </a:schemeClr>
              <a:prstClr val="white"/>
            </a:duotone>
          </a:blip>
          <a:srcRect b="21089"/>
          <a:stretch/>
        </p:blipFill>
        <p:spPr>
          <a:xfrm>
            <a:off x="4056980" y="1988925"/>
            <a:ext cx="819063" cy="646331"/>
          </a:xfrm>
          <a:prstGeom prst="rect">
            <a:avLst/>
          </a:prstGeom>
        </p:spPr>
      </p:pic>
      <p:pic>
        <p:nvPicPr>
          <p:cNvPr id="3" name="Graphic 2" descr="Laptop with solid fill">
            <a:extLst>
              <a:ext uri="{FF2B5EF4-FFF2-40B4-BE49-F238E27FC236}">
                <a16:creationId xmlns:a16="http://schemas.microsoft.com/office/drawing/2014/main" id="{48761B85-7382-2054-DCFA-F5E192824AC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321738" y="2380506"/>
            <a:ext cx="914400" cy="914400"/>
          </a:xfrm>
          <a:prstGeom prst="rect">
            <a:avLst/>
          </a:prstGeom>
        </p:spPr>
      </p:pic>
      <p:pic>
        <p:nvPicPr>
          <p:cNvPr id="6" name="Graphic 5" descr="Laptop with solid fill">
            <a:extLst>
              <a:ext uri="{FF2B5EF4-FFF2-40B4-BE49-F238E27FC236}">
                <a16:creationId xmlns:a16="http://schemas.microsoft.com/office/drawing/2014/main" id="{F61C1F21-5796-4C82-2CC5-DFA18973505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718325" y="2328765"/>
            <a:ext cx="914400" cy="914400"/>
          </a:xfrm>
          <a:prstGeom prst="rect">
            <a:avLst/>
          </a:prstGeom>
        </p:spPr>
      </p:pic>
      <p:pic>
        <p:nvPicPr>
          <p:cNvPr id="7" name="Graphic 6" descr="Smart Phone with solid fill">
            <a:extLst>
              <a:ext uri="{FF2B5EF4-FFF2-40B4-BE49-F238E27FC236}">
                <a16:creationId xmlns:a16="http://schemas.microsoft.com/office/drawing/2014/main" id="{173F1D50-893A-2425-939D-AECB073BC24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581416" y="4654616"/>
            <a:ext cx="914400" cy="914400"/>
          </a:xfrm>
          <a:prstGeom prst="rect">
            <a:avLst/>
          </a:prstGeom>
        </p:spPr>
      </p:pic>
    </p:spTree>
    <p:extLst>
      <p:ext uri="{BB962C8B-B14F-4D97-AF65-F5344CB8AC3E}">
        <p14:creationId xmlns:p14="http://schemas.microsoft.com/office/powerpoint/2010/main" val="1196930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F09E7-CF25-C767-4005-7C86769E39B6}"/>
            </a:ext>
          </a:extLst>
        </p:cNvPr>
        <p:cNvGrpSpPr/>
        <p:nvPr/>
      </p:nvGrpSpPr>
      <p:grpSpPr>
        <a:xfrm>
          <a:off x="0" y="0"/>
          <a:ext cx="0" cy="0"/>
          <a:chOff x="0" y="0"/>
          <a:chExt cx="0" cy="0"/>
        </a:xfrm>
      </p:grpSpPr>
      <p:pic>
        <p:nvPicPr>
          <p:cNvPr id="3" name="Picture 2" descr="A group of people outside&#10;&#10;AI-generated content may be incorrect.">
            <a:extLst>
              <a:ext uri="{FF2B5EF4-FFF2-40B4-BE49-F238E27FC236}">
                <a16:creationId xmlns:a16="http://schemas.microsoft.com/office/drawing/2014/main" id="{2539E499-FC5E-52BF-FEE2-8EEF7D77C14F}"/>
              </a:ext>
            </a:extLst>
          </p:cNvPr>
          <p:cNvPicPr>
            <a:picLocks noChangeAspect="1"/>
          </p:cNvPicPr>
          <p:nvPr/>
        </p:nvPicPr>
        <p:blipFill>
          <a:blip r:embed="rId3"/>
          <a:stretch>
            <a:fillRect/>
          </a:stretch>
        </p:blipFill>
        <p:spPr>
          <a:xfrm>
            <a:off x="-83826" y="-1001444"/>
            <a:ext cx="12359651" cy="8237300"/>
          </a:xfrm>
          <a:prstGeom prst="rect">
            <a:avLst/>
          </a:prstGeom>
        </p:spPr>
      </p:pic>
      <p:sp>
        <p:nvSpPr>
          <p:cNvPr id="5" name="Title 4">
            <a:extLst>
              <a:ext uri="{FF2B5EF4-FFF2-40B4-BE49-F238E27FC236}">
                <a16:creationId xmlns:a16="http://schemas.microsoft.com/office/drawing/2014/main" id="{A61C6CAA-DFB4-2CF3-80A9-55CA46619C74}"/>
              </a:ext>
            </a:extLst>
          </p:cNvPr>
          <p:cNvSpPr>
            <a:spLocks noGrp="1"/>
          </p:cNvSpPr>
          <p:nvPr>
            <p:ph type="title"/>
          </p:nvPr>
        </p:nvSpPr>
        <p:spPr>
          <a:xfrm>
            <a:off x="2652100" y="4182256"/>
            <a:ext cx="8875336" cy="1603082"/>
          </a:xfrm>
          <a:solidFill>
            <a:schemeClr val="bg1"/>
          </a:solidFill>
        </p:spPr>
        <p:txBody>
          <a:bodyPr>
            <a:normAutofit fontScale="90000"/>
          </a:bodyPr>
          <a:lstStyle/>
          <a:p>
            <a:r>
              <a:rPr lang="en-US" sz="4000" noProof="0" dirty="0">
                <a:latin typeface="Arial" panose="020B0604020202020204" pitchFamily="34" charset="0"/>
                <a:ea typeface="Helvetica Neue Roman" panose="02000503000000020004" pitchFamily="2" charset="0"/>
                <a:cs typeface="Arial" panose="020B0604020202020204" pitchFamily="34" charset="0"/>
              </a:rPr>
              <a:t>Historically a manual process, </a:t>
            </a:r>
            <a:br>
              <a:rPr lang="en-US" sz="4000" noProof="0" dirty="0">
                <a:latin typeface="Arial" panose="020B0604020202020204" pitchFamily="34" charset="0"/>
                <a:ea typeface="Helvetica Neue Roman" panose="02000503000000020004" pitchFamily="2" charset="0"/>
                <a:cs typeface="Arial" panose="020B0604020202020204" pitchFamily="34" charset="0"/>
              </a:rPr>
            </a:br>
            <a:r>
              <a:rPr lang="en-US" sz="4000" noProof="0" dirty="0">
                <a:latin typeface="Arial" panose="020B0604020202020204" pitchFamily="34" charset="0"/>
                <a:ea typeface="Helvetica Neue Roman" panose="02000503000000020004" pitchFamily="2" charset="0"/>
                <a:cs typeface="Arial" panose="020B0604020202020204" pitchFamily="34" charset="0"/>
              </a:rPr>
              <a:t>which may be slow, error-prone, and costly </a:t>
            </a:r>
            <a:br>
              <a:rPr lang="en-US" sz="4000" noProof="0" dirty="0">
                <a:latin typeface="Arial" panose="020B0604020202020204" pitchFamily="34" charset="0"/>
                <a:ea typeface="Helvetica Neue Roman" panose="02000503000000020004" pitchFamily="2" charset="0"/>
                <a:cs typeface="Arial" panose="020B0604020202020204" pitchFamily="34" charset="0"/>
              </a:rPr>
            </a:br>
            <a:r>
              <a:rPr lang="en-US" sz="4000" noProof="0" dirty="0">
                <a:latin typeface="Calibri" panose="020F0502020204030204" pitchFamily="34" charset="0"/>
                <a:cs typeface="Calibri" panose="020F0502020204030204" pitchFamily="34" charset="0"/>
              </a:rPr>
              <a:t>→</a:t>
            </a:r>
            <a:r>
              <a:rPr lang="en-US" sz="4000" noProof="0" dirty="0">
                <a:latin typeface="Arial" panose="020B0604020202020204" pitchFamily="34" charset="0"/>
                <a:ea typeface="Helvetica Neue Roman" panose="02000503000000020004" pitchFamily="2" charset="0"/>
                <a:cs typeface="Arial" panose="020B0604020202020204" pitchFamily="34" charset="0"/>
              </a:rPr>
              <a:t> strong push to digitalize</a:t>
            </a:r>
          </a:p>
        </p:txBody>
      </p:sp>
      <p:sp>
        <p:nvSpPr>
          <p:cNvPr id="7" name="Rectangle 6">
            <a:extLst>
              <a:ext uri="{FF2B5EF4-FFF2-40B4-BE49-F238E27FC236}">
                <a16:creationId xmlns:a16="http://schemas.microsoft.com/office/drawing/2014/main" id="{539D78E9-ECFD-E5C6-15CD-DF3BEF467850}"/>
              </a:ext>
            </a:extLst>
          </p:cNvPr>
          <p:cNvSpPr/>
          <p:nvPr/>
        </p:nvSpPr>
        <p:spPr>
          <a:xfrm>
            <a:off x="7035610" y="6176487"/>
            <a:ext cx="5240215"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200" i="0" noProof="0" dirty="0" err="1">
                <a:solidFill>
                  <a:schemeClr val="tx1"/>
                </a:solidFill>
                <a:effectLst/>
                <a:latin typeface="Arial" panose="020B0604020202020204" pitchFamily="34" charset="0"/>
                <a:cs typeface="Arial" panose="020B0604020202020204" pitchFamily="34" charset="0"/>
              </a:rPr>
              <a:t>Tougbo</a:t>
            </a:r>
            <a:r>
              <a:rPr lang="en-US" sz="1200" i="0" noProof="0" dirty="0">
                <a:solidFill>
                  <a:schemeClr val="tx1"/>
                </a:solidFill>
                <a:effectLst/>
                <a:latin typeface="Arial" panose="020B0604020202020204" pitchFamily="34" charset="0"/>
                <a:cs typeface="Arial" panose="020B0604020202020204" pitchFamily="34" charset="0"/>
              </a:rPr>
              <a:t> subprefecture, 2023. The ICRC and the Red Cross Society of Côte d'Ivoire distribute essential household items to 509 households. © ICRC</a:t>
            </a:r>
            <a:endParaRPr lang="en-US" sz="1200" noProof="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90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6EF4D-838D-1126-4F5C-58EB8AA80E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7408DE-9DA6-D6C1-14A7-2095D4C507F4}"/>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Deployment r</a:t>
            </a:r>
            <a:r>
              <a:rPr lang="en-US" b="1" noProof="0" dirty="0" err="1">
                <a:latin typeface="Arial" panose="020B0604020202020204" pitchFamily="34" charset="0"/>
                <a:cs typeface="Arial" panose="020B0604020202020204" pitchFamily="34" charset="0"/>
              </a:rPr>
              <a:t>equirements</a:t>
            </a:r>
            <a:br>
              <a:rPr lang="en-US" b="1" noProof="0" dirty="0">
                <a:latin typeface="Arial" panose="020B0604020202020204" pitchFamily="34" charset="0"/>
                <a:cs typeface="Arial" panose="020B0604020202020204" pitchFamily="34" charset="0"/>
              </a:rPr>
            </a:br>
            <a:r>
              <a:rPr lang="en-US" sz="3600" b="1" noProof="0" dirty="0">
                <a:latin typeface="Arial" panose="020B0604020202020204" pitchFamily="34" charset="0"/>
                <a:cs typeface="Arial" panose="020B0604020202020204" pitchFamily="34" charset="0"/>
              </a:rPr>
              <a:t>Efficiency</a:t>
            </a:r>
            <a:endParaRPr lang="en-US" b="1"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042B57E-3D43-6419-F6DB-22E684B7543E}"/>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20</a:t>
            </a:fld>
            <a:endParaRPr lang="en-US" noProof="0" dirty="0">
              <a:latin typeface="Arial" panose="020B0604020202020204" pitchFamily="34" charset="0"/>
              <a:cs typeface="Arial" panose="020B0604020202020204" pitchFamily="34" charset="0"/>
            </a:endParaRPr>
          </a:p>
        </p:txBody>
      </p:sp>
      <p:pic>
        <p:nvPicPr>
          <p:cNvPr id="50" name="Graphic 49" descr="Seeds with solid fill">
            <a:extLst>
              <a:ext uri="{FF2B5EF4-FFF2-40B4-BE49-F238E27FC236}">
                <a16:creationId xmlns:a16="http://schemas.microsoft.com/office/drawing/2014/main" id="{9F898A28-AE14-9E58-FDA8-037E3AF447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01799" y="4087963"/>
            <a:ext cx="540000" cy="540000"/>
          </a:xfrm>
          <a:prstGeom prst="rect">
            <a:avLst/>
          </a:prstGeom>
        </p:spPr>
      </p:pic>
      <p:pic>
        <p:nvPicPr>
          <p:cNvPr id="53" name="Graphic 52" descr="Money with solid fill">
            <a:extLst>
              <a:ext uri="{FF2B5EF4-FFF2-40B4-BE49-F238E27FC236}">
                <a16:creationId xmlns:a16="http://schemas.microsoft.com/office/drawing/2014/main" id="{506C949C-C61D-7CC0-F503-4B2CF77223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1483" y="3588093"/>
            <a:ext cx="540000" cy="540000"/>
          </a:xfrm>
          <a:prstGeom prst="rect">
            <a:avLst/>
          </a:prstGeom>
        </p:spPr>
      </p:pic>
      <p:pic>
        <p:nvPicPr>
          <p:cNvPr id="58" name="Graphic 57" descr="Bank check with solid fill">
            <a:extLst>
              <a:ext uri="{FF2B5EF4-FFF2-40B4-BE49-F238E27FC236}">
                <a16:creationId xmlns:a16="http://schemas.microsoft.com/office/drawing/2014/main" id="{44A001DD-59B6-D325-1688-EF134BD2BD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34511" y="3415429"/>
            <a:ext cx="540000" cy="540000"/>
          </a:xfrm>
          <a:prstGeom prst="rect">
            <a:avLst/>
          </a:prstGeom>
        </p:spPr>
      </p:pic>
      <p:pic>
        <p:nvPicPr>
          <p:cNvPr id="73" name="Graphic 72" descr="Water bottle with solid fill">
            <a:extLst>
              <a:ext uri="{FF2B5EF4-FFF2-40B4-BE49-F238E27FC236}">
                <a16:creationId xmlns:a16="http://schemas.microsoft.com/office/drawing/2014/main" id="{550669ED-831E-42E8-8641-6EA06D06AF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21167" y="4061231"/>
            <a:ext cx="540000" cy="540000"/>
          </a:xfrm>
          <a:prstGeom prst="rect">
            <a:avLst/>
          </a:prstGeom>
        </p:spPr>
      </p:pic>
      <p:sp>
        <p:nvSpPr>
          <p:cNvPr id="76" name="TextBox 75">
            <a:extLst>
              <a:ext uri="{FF2B5EF4-FFF2-40B4-BE49-F238E27FC236}">
                <a16:creationId xmlns:a16="http://schemas.microsoft.com/office/drawing/2014/main" id="{5874183E-A0EB-783F-1CF8-15BB262A9ED6}"/>
              </a:ext>
            </a:extLst>
          </p:cNvPr>
          <p:cNvSpPr txBox="1"/>
          <p:nvPr/>
        </p:nvSpPr>
        <p:spPr>
          <a:xfrm>
            <a:off x="5060041" y="5504741"/>
            <a:ext cx="2003965" cy="369332"/>
          </a:xfrm>
          <a:prstGeom prst="rect">
            <a:avLst/>
          </a:prstGeom>
          <a:noFill/>
        </p:spPr>
        <p:txBody>
          <a:bodyPr wrap="square" rtlCol="0">
            <a:spAutoFit/>
          </a:bodyPr>
          <a:lstStyle/>
          <a:p>
            <a:pPr algn="ctr"/>
            <a:r>
              <a:rPr lang="en-US" noProof="0" dirty="0">
                <a:solidFill>
                  <a:schemeClr val="accent5"/>
                </a:solidFill>
                <a:latin typeface="Arial" panose="020B0604020202020204" pitchFamily="34" charset="0"/>
                <a:ea typeface="Helvetica Neue Roman" panose="02000503000000020004" pitchFamily="2" charset="0"/>
                <a:cs typeface="Arial" panose="020B0604020202020204" pitchFamily="34" charset="0"/>
              </a:rPr>
              <a:t>aid recipients</a:t>
            </a:r>
          </a:p>
        </p:txBody>
      </p:sp>
      <p:cxnSp>
        <p:nvCxnSpPr>
          <p:cNvPr id="78" name="Straight Arrow Connector 77">
            <a:extLst>
              <a:ext uri="{FF2B5EF4-FFF2-40B4-BE49-F238E27FC236}">
                <a16:creationId xmlns:a16="http://schemas.microsoft.com/office/drawing/2014/main" id="{2B706CD2-8472-9CC4-6ED9-43F14D51DC09}"/>
              </a:ext>
            </a:extLst>
          </p:cNvPr>
          <p:cNvCxnSpPr>
            <a:cxnSpLocks/>
          </p:cNvCxnSpPr>
          <p:nvPr/>
        </p:nvCxnSpPr>
        <p:spPr>
          <a:xfrm flipH="1" flipV="1">
            <a:off x="3517160" y="3210769"/>
            <a:ext cx="1707983" cy="137957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0" name="Straight Arrow Connector 79">
            <a:extLst>
              <a:ext uri="{FF2B5EF4-FFF2-40B4-BE49-F238E27FC236}">
                <a16:creationId xmlns:a16="http://schemas.microsoft.com/office/drawing/2014/main" id="{7021D5A8-BF90-CA81-BEED-83C0BCDE2FEE}"/>
              </a:ext>
            </a:extLst>
          </p:cNvPr>
          <p:cNvCxnSpPr>
            <a:cxnSpLocks/>
          </p:cNvCxnSpPr>
          <p:nvPr/>
        </p:nvCxnSpPr>
        <p:spPr>
          <a:xfrm>
            <a:off x="4151505" y="3185560"/>
            <a:ext cx="1618792" cy="1339185"/>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94" name="Graphic 93" descr="Bank check with solid fill">
            <a:extLst>
              <a:ext uri="{FF2B5EF4-FFF2-40B4-BE49-F238E27FC236}">
                <a16:creationId xmlns:a16="http://schemas.microsoft.com/office/drawing/2014/main" id="{4F385932-6483-5C6E-74B8-89CADF1154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75812" y="3451397"/>
            <a:ext cx="540000" cy="540000"/>
          </a:xfrm>
          <a:prstGeom prst="rect">
            <a:avLst/>
          </a:prstGeom>
        </p:spPr>
      </p:pic>
      <p:sp>
        <p:nvSpPr>
          <p:cNvPr id="5" name="TextBox 4">
            <a:extLst>
              <a:ext uri="{FF2B5EF4-FFF2-40B4-BE49-F238E27FC236}">
                <a16:creationId xmlns:a16="http://schemas.microsoft.com/office/drawing/2014/main" id="{69537610-BC96-0A84-C3F8-390C21F14656}"/>
              </a:ext>
            </a:extLst>
          </p:cNvPr>
          <p:cNvSpPr txBox="1"/>
          <p:nvPr/>
        </p:nvSpPr>
        <p:spPr>
          <a:xfrm>
            <a:off x="7499348" y="1654178"/>
            <a:ext cx="1414463" cy="646331"/>
          </a:xfrm>
          <a:prstGeom prst="rect">
            <a:avLst/>
          </a:prstGeom>
          <a:noFill/>
        </p:spPr>
        <p:txBody>
          <a:bodyPr wrap="square" rtlCol="0">
            <a:spAutoFit/>
          </a:bodyPr>
          <a:lstStyle/>
          <a:p>
            <a:pPr algn="ctr"/>
            <a:r>
              <a:rPr lang="en-US" noProof="0" dirty="0">
                <a:solidFill>
                  <a:schemeClr val="accent2"/>
                </a:solidFill>
                <a:latin typeface="Arial" panose="020B0604020202020204" pitchFamily="34" charset="0"/>
                <a:ea typeface="Helvetica Neue Roman" panose="02000503000000020004" pitchFamily="2" charset="0"/>
                <a:cs typeface="Arial" panose="020B0604020202020204" pitchFamily="34" charset="0"/>
              </a:rPr>
              <a:t>distribution station </a:t>
            </a:r>
          </a:p>
        </p:txBody>
      </p:sp>
      <p:pic>
        <p:nvPicPr>
          <p:cNvPr id="11" name="Graphic 10" descr="Fingerprint with solid fill">
            <a:extLst>
              <a:ext uri="{FF2B5EF4-FFF2-40B4-BE49-F238E27FC236}">
                <a16:creationId xmlns:a16="http://schemas.microsoft.com/office/drawing/2014/main" id="{8B9E0420-61EA-CE56-C03F-C5C75977674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613301" y="3767891"/>
            <a:ext cx="521534" cy="521534"/>
          </a:xfrm>
          <a:prstGeom prst="rect">
            <a:avLst/>
          </a:prstGeom>
        </p:spPr>
      </p:pic>
      <p:pic>
        <p:nvPicPr>
          <p:cNvPr id="15" name="Graphic 14" descr="Employee badge with solid fill">
            <a:extLst>
              <a:ext uri="{FF2B5EF4-FFF2-40B4-BE49-F238E27FC236}">
                <a16:creationId xmlns:a16="http://schemas.microsoft.com/office/drawing/2014/main" id="{39BD49E9-9DD9-BF7B-E52D-F06FD3FBDBF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153901" y="4133083"/>
            <a:ext cx="521533" cy="521533"/>
          </a:xfrm>
          <a:prstGeom prst="rect">
            <a:avLst/>
          </a:prstGeom>
        </p:spPr>
      </p:pic>
      <p:cxnSp>
        <p:nvCxnSpPr>
          <p:cNvPr id="16" name="Straight Arrow Connector 15">
            <a:extLst>
              <a:ext uri="{FF2B5EF4-FFF2-40B4-BE49-F238E27FC236}">
                <a16:creationId xmlns:a16="http://schemas.microsoft.com/office/drawing/2014/main" id="{9858F4FD-352F-56E1-8819-CC7A09F56959}"/>
              </a:ext>
            </a:extLst>
          </p:cNvPr>
          <p:cNvCxnSpPr>
            <a:cxnSpLocks/>
          </p:cNvCxnSpPr>
          <p:nvPr/>
        </p:nvCxnSpPr>
        <p:spPr>
          <a:xfrm flipV="1">
            <a:off x="6124732" y="3126337"/>
            <a:ext cx="1707983" cy="1379572"/>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2CB7BEFF-B439-E2A1-AE14-99A3C50AC42C}"/>
              </a:ext>
            </a:extLst>
          </p:cNvPr>
          <p:cNvCxnSpPr>
            <a:cxnSpLocks/>
          </p:cNvCxnSpPr>
          <p:nvPr/>
        </p:nvCxnSpPr>
        <p:spPr>
          <a:xfrm flipH="1">
            <a:off x="6759077" y="3101128"/>
            <a:ext cx="1618792" cy="1339185"/>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8C9299B5-3F6F-AA0E-1A40-B0BA6D6A471C}"/>
              </a:ext>
            </a:extLst>
          </p:cNvPr>
          <p:cNvSpPr/>
          <p:nvPr/>
        </p:nvSpPr>
        <p:spPr>
          <a:xfrm>
            <a:off x="3346777" y="2491208"/>
            <a:ext cx="6058069" cy="2388442"/>
          </a:xfrm>
          <a:prstGeom prst="rect">
            <a:avLst/>
          </a:prstGeom>
          <a:solidFill>
            <a:srgbClr val="FFFFFF">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7" name="Graphic 6" descr="Smart Phone with solid fill">
            <a:extLst>
              <a:ext uri="{FF2B5EF4-FFF2-40B4-BE49-F238E27FC236}">
                <a16:creationId xmlns:a16="http://schemas.microsoft.com/office/drawing/2014/main" id="{9E265630-36B9-BB5C-1E5F-F87920FBA51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581416" y="4654616"/>
            <a:ext cx="914400" cy="914400"/>
          </a:xfrm>
          <a:prstGeom prst="rect">
            <a:avLst/>
          </a:prstGeom>
        </p:spPr>
      </p:pic>
      <p:grpSp>
        <p:nvGrpSpPr>
          <p:cNvPr id="10" name="Group 9">
            <a:extLst>
              <a:ext uri="{FF2B5EF4-FFF2-40B4-BE49-F238E27FC236}">
                <a16:creationId xmlns:a16="http://schemas.microsoft.com/office/drawing/2014/main" id="{514331E3-AC28-868F-8B75-EFFF0810E7F7}"/>
              </a:ext>
            </a:extLst>
          </p:cNvPr>
          <p:cNvGrpSpPr/>
          <p:nvPr/>
        </p:nvGrpSpPr>
        <p:grpSpPr>
          <a:xfrm>
            <a:off x="6334569" y="4399541"/>
            <a:ext cx="788870" cy="648000"/>
            <a:chOff x="9817100" y="2361727"/>
            <a:chExt cx="788870" cy="648000"/>
          </a:xfrm>
          <a:noFill/>
        </p:grpSpPr>
        <p:pic>
          <p:nvPicPr>
            <p:cNvPr id="12" name="Picture 11">
              <a:extLst>
                <a:ext uri="{FF2B5EF4-FFF2-40B4-BE49-F238E27FC236}">
                  <a16:creationId xmlns:a16="http://schemas.microsoft.com/office/drawing/2014/main" id="{D4A786F9-0C21-29BD-281E-00C408DC5C20}"/>
                </a:ext>
              </a:extLst>
            </p:cNvPr>
            <p:cNvPicPr>
              <a:picLocks noChangeAspect="1"/>
            </p:cNvPicPr>
            <p:nvPr/>
          </p:nvPicPr>
          <p:blipFill>
            <a:blip r:embed="rId17">
              <a:duotone>
                <a:schemeClr val="accent5">
                  <a:shade val="45000"/>
                  <a:satMod val="135000"/>
                </a:schemeClr>
                <a:prstClr val="white"/>
              </a:duotone>
            </a:blip>
            <a:srcRect b="17857"/>
            <a:stretch/>
          </p:blipFill>
          <p:spPr>
            <a:xfrm>
              <a:off x="9817100" y="2361727"/>
              <a:ext cx="788870" cy="648000"/>
            </a:xfrm>
            <a:prstGeom prst="rect">
              <a:avLst/>
            </a:prstGeom>
            <a:grpFill/>
          </p:spPr>
        </p:pic>
        <p:cxnSp>
          <p:nvCxnSpPr>
            <p:cNvPr id="13" name="Straight Connector 12">
              <a:extLst>
                <a:ext uri="{FF2B5EF4-FFF2-40B4-BE49-F238E27FC236}">
                  <a16:creationId xmlns:a16="http://schemas.microsoft.com/office/drawing/2014/main" id="{1338D050-F7DE-3F24-7E3D-AB656D300081}"/>
                </a:ext>
              </a:extLst>
            </p:cNvPr>
            <p:cNvCxnSpPr>
              <a:cxnSpLocks/>
            </p:cNvCxnSpPr>
            <p:nvPr/>
          </p:nvCxnSpPr>
          <p:spPr>
            <a:xfrm>
              <a:off x="9982200" y="2528888"/>
              <a:ext cx="541220" cy="426359"/>
            </a:xfrm>
            <a:prstGeom prst="line">
              <a:avLst/>
            </a:prstGeom>
            <a:grpFill/>
            <a:ln w="38100">
              <a:solidFill>
                <a:schemeClr val="accent5"/>
              </a:solidFill>
            </a:ln>
          </p:spPr>
          <p:style>
            <a:lnRef idx="2">
              <a:schemeClr val="accent1"/>
            </a:lnRef>
            <a:fillRef idx="0">
              <a:schemeClr val="accent1"/>
            </a:fillRef>
            <a:effectRef idx="1">
              <a:schemeClr val="accent1"/>
            </a:effectRef>
            <a:fontRef idx="minor">
              <a:schemeClr val="tx1"/>
            </a:fontRef>
          </p:style>
        </p:cxnSp>
      </p:grpSp>
      <p:sp>
        <p:nvSpPr>
          <p:cNvPr id="75" name="TextBox 74">
            <a:extLst>
              <a:ext uri="{FF2B5EF4-FFF2-40B4-BE49-F238E27FC236}">
                <a16:creationId xmlns:a16="http://schemas.microsoft.com/office/drawing/2014/main" id="{7F0A05CD-C5E1-903A-EEBA-E6DEFA9D8BD2}"/>
              </a:ext>
            </a:extLst>
          </p:cNvPr>
          <p:cNvSpPr txBox="1"/>
          <p:nvPr/>
        </p:nvSpPr>
        <p:spPr>
          <a:xfrm>
            <a:off x="3005781" y="1654178"/>
            <a:ext cx="1414463" cy="646331"/>
          </a:xfrm>
          <a:prstGeom prst="rect">
            <a:avLst/>
          </a:prstGeom>
          <a:noFill/>
        </p:spPr>
        <p:txBody>
          <a:bodyPr wrap="square" rtlCol="0">
            <a:spAutoFit/>
          </a:bodyPr>
          <a:lstStyle/>
          <a:p>
            <a:pPr algn="ctr"/>
            <a:r>
              <a:rPr lang="en-US" noProof="0" dirty="0">
                <a:solidFill>
                  <a:schemeClr val="accent6"/>
                </a:solidFill>
                <a:latin typeface="Arial" panose="020B0604020202020204" pitchFamily="34" charset="0"/>
                <a:ea typeface="Helvetica Neue Roman" panose="02000503000000020004" pitchFamily="2" charset="0"/>
                <a:cs typeface="Arial" panose="020B0604020202020204" pitchFamily="34" charset="0"/>
              </a:rPr>
              <a:t>registration station </a:t>
            </a:r>
          </a:p>
        </p:txBody>
      </p:sp>
      <p:pic>
        <p:nvPicPr>
          <p:cNvPr id="8" name="Picture 7">
            <a:extLst>
              <a:ext uri="{FF2B5EF4-FFF2-40B4-BE49-F238E27FC236}">
                <a16:creationId xmlns:a16="http://schemas.microsoft.com/office/drawing/2014/main" id="{82CDC14E-A809-A13B-0554-CB69917CF7D2}"/>
              </a:ext>
            </a:extLst>
          </p:cNvPr>
          <p:cNvPicPr>
            <a:picLocks noChangeAspect="1"/>
          </p:cNvPicPr>
          <p:nvPr/>
        </p:nvPicPr>
        <p:blipFill>
          <a:blip r:embed="rId18">
            <a:duotone>
              <a:schemeClr val="accent6">
                <a:shade val="45000"/>
                <a:satMod val="135000"/>
              </a:schemeClr>
              <a:prstClr val="white"/>
            </a:duotone>
          </a:blip>
          <a:srcRect b="21089"/>
          <a:stretch/>
        </p:blipFill>
        <p:spPr>
          <a:xfrm>
            <a:off x="4056980" y="1988925"/>
            <a:ext cx="819063" cy="646331"/>
          </a:xfrm>
          <a:prstGeom prst="rect">
            <a:avLst/>
          </a:prstGeom>
        </p:spPr>
      </p:pic>
      <p:pic>
        <p:nvPicPr>
          <p:cNvPr id="3" name="Graphic 2" descr="Laptop with solid fill">
            <a:extLst>
              <a:ext uri="{FF2B5EF4-FFF2-40B4-BE49-F238E27FC236}">
                <a16:creationId xmlns:a16="http://schemas.microsoft.com/office/drawing/2014/main" id="{E04D44E3-097F-A7EF-2F02-36C1AEDBD61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321738" y="2380506"/>
            <a:ext cx="914400" cy="914400"/>
          </a:xfrm>
          <a:prstGeom prst="rect">
            <a:avLst/>
          </a:prstGeom>
        </p:spPr>
      </p:pic>
      <p:pic>
        <p:nvPicPr>
          <p:cNvPr id="6" name="Graphic 5" descr="Laptop with solid fill">
            <a:extLst>
              <a:ext uri="{FF2B5EF4-FFF2-40B4-BE49-F238E27FC236}">
                <a16:creationId xmlns:a16="http://schemas.microsoft.com/office/drawing/2014/main" id="{DD4E5B03-4907-A394-C4A6-C0E494F13C4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18325" y="2328765"/>
            <a:ext cx="914400" cy="914400"/>
          </a:xfrm>
          <a:prstGeom prst="rect">
            <a:avLst/>
          </a:prstGeom>
        </p:spPr>
      </p:pic>
      <p:pic>
        <p:nvPicPr>
          <p:cNvPr id="9" name="Picture 8">
            <a:extLst>
              <a:ext uri="{FF2B5EF4-FFF2-40B4-BE49-F238E27FC236}">
                <a16:creationId xmlns:a16="http://schemas.microsoft.com/office/drawing/2014/main" id="{9173AB6C-8EA8-FD5A-B9D9-D565E434BC50}"/>
              </a:ext>
            </a:extLst>
          </p:cNvPr>
          <p:cNvPicPr>
            <a:picLocks noChangeAspect="1"/>
          </p:cNvPicPr>
          <p:nvPr/>
        </p:nvPicPr>
        <p:blipFill>
          <a:blip r:embed="rId18">
            <a:duotone>
              <a:schemeClr val="accent2">
                <a:shade val="45000"/>
                <a:satMod val="135000"/>
              </a:schemeClr>
              <a:prstClr val="white"/>
            </a:duotone>
          </a:blip>
          <a:srcRect b="21089"/>
          <a:stretch/>
        </p:blipFill>
        <p:spPr>
          <a:xfrm>
            <a:off x="8559904" y="1904659"/>
            <a:ext cx="819063" cy="646331"/>
          </a:xfrm>
          <a:prstGeom prst="rect">
            <a:avLst/>
          </a:prstGeom>
        </p:spPr>
      </p:pic>
      <p:sp>
        <p:nvSpPr>
          <p:cNvPr id="14" name="TextBox 13">
            <a:extLst>
              <a:ext uri="{FF2B5EF4-FFF2-40B4-BE49-F238E27FC236}">
                <a16:creationId xmlns:a16="http://schemas.microsoft.com/office/drawing/2014/main" id="{1CB18B41-838B-D81B-96B6-CFA546A827EF}"/>
              </a:ext>
            </a:extLst>
          </p:cNvPr>
          <p:cNvSpPr txBox="1"/>
          <p:nvPr/>
        </p:nvSpPr>
        <p:spPr>
          <a:xfrm>
            <a:off x="4159874" y="3110372"/>
            <a:ext cx="4138576" cy="830997"/>
          </a:xfrm>
          <a:prstGeom prst="rect">
            <a:avLst/>
          </a:prstGeom>
          <a:solidFill>
            <a:schemeClr val="tx1"/>
          </a:solidFill>
        </p:spPr>
        <p:txBody>
          <a:bodyPr wrap="square" rtlCol="0">
            <a:spAutoFit/>
          </a:bodyPr>
          <a:lstStyle/>
          <a:p>
            <a:r>
              <a:rPr lang="en-US" sz="2400"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system needs to be fast </a:t>
            </a:r>
            <a:br>
              <a:rPr lang="en-US" sz="2400"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br>
            <a:r>
              <a:rPr lang="en-US" sz="2400" noProof="0" dirty="0">
                <a:solidFill>
                  <a:schemeClr val="bg1"/>
                </a:solidFill>
                <a:latin typeface="Calibri" panose="020F0502020204030204" pitchFamily="34" charset="0"/>
                <a:ea typeface="Helvetica Neue Roman" panose="02000503000000020004" pitchFamily="2" charset="0"/>
                <a:cs typeface="Calibri" panose="020F0502020204030204" pitchFamily="34" charset="0"/>
              </a:rPr>
              <a:t>→</a:t>
            </a:r>
            <a:r>
              <a:rPr lang="en-US" sz="2400"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 faster than distributing aid</a:t>
            </a:r>
          </a:p>
        </p:txBody>
      </p:sp>
    </p:spTree>
    <p:extLst>
      <p:ext uri="{BB962C8B-B14F-4D97-AF65-F5344CB8AC3E}">
        <p14:creationId xmlns:p14="http://schemas.microsoft.com/office/powerpoint/2010/main" val="2790425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5FA12-0B4A-CD37-59E0-0DF0FCE6DA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4A5BA-894E-53BE-16B1-D6E966C55073}"/>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Security r</a:t>
            </a:r>
            <a:r>
              <a:rPr lang="en-US" b="1" noProof="0" dirty="0" err="1">
                <a:latin typeface="Arial" panose="020B0604020202020204" pitchFamily="34" charset="0"/>
                <a:cs typeface="Arial" panose="020B0604020202020204" pitchFamily="34" charset="0"/>
              </a:rPr>
              <a:t>equirements</a:t>
            </a:r>
            <a:endParaRPr lang="en-US" b="1" noProof="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2C6FB63-1F90-1630-739F-DBBAD4C18E61}"/>
              </a:ext>
            </a:extLst>
          </p:cNvPr>
          <p:cNvSpPr>
            <a:spLocks noGrp="1"/>
          </p:cNvSpPr>
          <p:nvPr>
            <p:ph sz="half" idx="1"/>
          </p:nvPr>
        </p:nvSpPr>
        <p:spPr>
          <a:xfrm>
            <a:off x="838199" y="1825625"/>
            <a:ext cx="5510349" cy="4351338"/>
          </a:xfrm>
        </p:spPr>
        <p:txBody>
          <a:bodyPr>
            <a:normAutofit/>
          </a:bodyPr>
          <a:lstStyle/>
          <a:p>
            <a:pPr marL="0" indent="0">
              <a:buNone/>
            </a:pPr>
            <a:r>
              <a:rPr lang="en-US" sz="3200" b="1" noProof="0" dirty="0">
                <a:latin typeface="Arial" panose="020B0604020202020204" pitchFamily="34" charset="0"/>
                <a:cs typeface="Arial" panose="020B0604020202020204" pitchFamily="34" charset="0"/>
              </a:rPr>
              <a:t>Assessment unforgeability</a:t>
            </a:r>
            <a:endParaRPr lang="en-US" b="1" noProof="0" dirty="0">
              <a:latin typeface="Arial" panose="020B0604020202020204" pitchFamily="34" charset="0"/>
              <a:cs typeface="Arial" panose="020B0604020202020204" pitchFamily="34" charset="0"/>
            </a:endParaRPr>
          </a:p>
          <a:p>
            <a:pPr marL="0" indent="0">
              <a:buNone/>
            </a:pPr>
            <a:r>
              <a:rPr lang="en-US" sz="2600" noProof="0" dirty="0">
                <a:latin typeface="Arial" panose="020B0604020202020204" pitchFamily="34" charset="0"/>
                <a:cs typeface="Arial" panose="020B0604020202020204" pitchFamily="34" charset="0"/>
              </a:rPr>
              <a:t>Statistics reflect accurate distribution situation</a:t>
            </a:r>
          </a:p>
          <a:p>
            <a:pPr marL="0" indent="0">
              <a:buNone/>
            </a:pPr>
            <a:endParaRPr lang="en-US" sz="2600" noProof="0"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217C42BC-480D-79EF-9B8D-CAC5DCF0DF3E}"/>
              </a:ext>
            </a:extLst>
          </p:cNvPr>
          <p:cNvSpPr>
            <a:spLocks noGrp="1"/>
          </p:cNvSpPr>
          <p:nvPr>
            <p:ph sz="half" idx="2"/>
          </p:nvPr>
        </p:nvSpPr>
        <p:spPr>
          <a:xfrm>
            <a:off x="6348548" y="1847850"/>
            <a:ext cx="5181600" cy="4351338"/>
          </a:xfrm>
        </p:spPr>
        <p:txBody>
          <a:bodyPr>
            <a:normAutofit/>
          </a:bodyPr>
          <a:lstStyle/>
          <a:p>
            <a:pPr marL="0" indent="0">
              <a:buNone/>
            </a:pPr>
            <a:r>
              <a:rPr lang="en-US" sz="3200" b="1" noProof="0" dirty="0">
                <a:latin typeface="Arial" panose="020B0604020202020204" pitchFamily="34" charset="0"/>
                <a:cs typeface="Arial" panose="020B0604020202020204" pitchFamily="34" charset="0"/>
              </a:rPr>
              <a:t>Assessment privacy</a:t>
            </a:r>
            <a:endParaRPr lang="en-US" b="1" noProof="0" dirty="0">
              <a:latin typeface="Arial" panose="020B0604020202020204" pitchFamily="34" charset="0"/>
              <a:cs typeface="Arial" panose="020B0604020202020204" pitchFamily="34" charset="0"/>
            </a:endParaRPr>
          </a:p>
          <a:p>
            <a:pPr marL="0" indent="0">
              <a:buNone/>
            </a:pPr>
            <a:r>
              <a:rPr lang="en-US" sz="2600" noProof="0" dirty="0">
                <a:latin typeface="Arial" panose="020B0604020202020204" pitchFamily="34" charset="0"/>
                <a:cs typeface="Arial" panose="020B0604020202020204" pitchFamily="34" charset="0"/>
              </a:rPr>
              <a:t>Output parties only learn the intended statistics output</a:t>
            </a:r>
          </a:p>
        </p:txBody>
      </p:sp>
      <p:sp>
        <p:nvSpPr>
          <p:cNvPr id="4" name="Slide Number Placeholder 3">
            <a:extLst>
              <a:ext uri="{FF2B5EF4-FFF2-40B4-BE49-F238E27FC236}">
                <a16:creationId xmlns:a16="http://schemas.microsoft.com/office/drawing/2014/main" id="{34E36A8B-18BE-11D3-C44E-5F55D4AD80D0}"/>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21</a:t>
            </a:fld>
            <a:endParaRPr lang="en-US" noProof="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88033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63404-8E2D-591C-A237-6845C03289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BF4BF6-6305-748A-07B2-EA09F59B6050}"/>
              </a:ext>
            </a:extLst>
          </p:cNvPr>
          <p:cNvSpPr>
            <a:spLocks noGrp="1"/>
          </p:cNvSpPr>
          <p:nvPr>
            <p:ph type="title"/>
          </p:nvPr>
        </p:nvSpPr>
        <p:spPr/>
        <p:txBody>
          <a:bodyPr/>
          <a:lstStyle/>
          <a:p>
            <a:r>
              <a:rPr lang="en-US" b="1" noProof="0" dirty="0">
                <a:latin typeface="Arial" panose="020B0604020202020204" pitchFamily="34" charset="0"/>
                <a:cs typeface="Arial" panose="020B0604020202020204" pitchFamily="34" charset="0"/>
              </a:rPr>
              <a:t>Meta-requirements</a:t>
            </a:r>
          </a:p>
        </p:txBody>
      </p:sp>
      <p:sp>
        <p:nvSpPr>
          <p:cNvPr id="3" name="Content Placeholder 2">
            <a:extLst>
              <a:ext uri="{FF2B5EF4-FFF2-40B4-BE49-F238E27FC236}">
                <a16:creationId xmlns:a16="http://schemas.microsoft.com/office/drawing/2014/main" id="{43E8DFA5-BCC4-1EE8-14EA-27255461D526}"/>
              </a:ext>
            </a:extLst>
          </p:cNvPr>
          <p:cNvSpPr>
            <a:spLocks noGrp="1"/>
          </p:cNvSpPr>
          <p:nvPr>
            <p:ph sz="half" idx="1"/>
          </p:nvPr>
        </p:nvSpPr>
        <p:spPr>
          <a:xfrm>
            <a:off x="838200" y="1825625"/>
            <a:ext cx="5334000" cy="4351338"/>
          </a:xfrm>
        </p:spPr>
        <p:txBody>
          <a:bodyPr>
            <a:normAutofit/>
          </a:bodyPr>
          <a:lstStyle/>
          <a:p>
            <a:pPr marL="0" indent="0">
              <a:buNone/>
            </a:pPr>
            <a:r>
              <a:rPr lang="en-US" sz="3200" b="1" noProof="0" dirty="0">
                <a:latin typeface="Arial" panose="020B0604020202020204" pitchFamily="34" charset="0"/>
                <a:cs typeface="Arial" panose="020B0604020202020204" pitchFamily="34" charset="0"/>
              </a:rPr>
              <a:t>Agility</a:t>
            </a:r>
            <a:endParaRPr lang="en-US" b="1" noProof="0" dirty="0">
              <a:latin typeface="Arial" panose="020B0604020202020204" pitchFamily="34" charset="0"/>
              <a:cs typeface="Arial" panose="020B0604020202020204" pitchFamily="34" charset="0"/>
            </a:endParaRPr>
          </a:p>
          <a:p>
            <a:pPr marL="0" indent="0">
              <a:buNone/>
            </a:pPr>
            <a:r>
              <a:rPr lang="en-US" sz="2600" noProof="0" dirty="0">
                <a:latin typeface="Arial" panose="020B0604020202020204" pitchFamily="34" charset="0"/>
                <a:cs typeface="Arial" panose="020B0604020202020204" pitchFamily="34" charset="0"/>
              </a:rPr>
              <a:t>Threat model may be suddenly invalidated, but we might not want to deploy the strongest threat model to maximize utility</a:t>
            </a:r>
          </a:p>
          <a:p>
            <a:pPr marL="0" indent="0">
              <a:buNone/>
            </a:pPr>
            <a:endParaRPr lang="en-US" sz="2600" noProof="0" dirty="0">
              <a:latin typeface="Arial" panose="020B0604020202020204" pitchFamily="34" charset="0"/>
              <a:cs typeface="Arial" panose="020B0604020202020204" pitchFamily="34" charset="0"/>
            </a:endParaRPr>
          </a:p>
          <a:p>
            <a:pPr marL="0" indent="0">
              <a:buNone/>
            </a:pPr>
            <a:r>
              <a:rPr lang="en-US" sz="2600" noProof="0" dirty="0">
                <a:latin typeface="Calibri" panose="020F0502020204030204" pitchFamily="34" charset="0"/>
                <a:cs typeface="Calibri" panose="020F0502020204030204" pitchFamily="34" charset="0"/>
              </a:rPr>
              <a:t>→</a:t>
            </a:r>
            <a:r>
              <a:rPr lang="en-US" sz="2600" noProof="0" dirty="0">
                <a:latin typeface="Arial" panose="020B0604020202020204" pitchFamily="34" charset="0"/>
                <a:cs typeface="Arial" panose="020B0604020202020204" pitchFamily="34" charset="0"/>
              </a:rPr>
              <a:t> Need to be able to deploy strengthened protocol or safely shutdown rapidly and seamlessly</a:t>
            </a:r>
          </a:p>
        </p:txBody>
      </p:sp>
      <p:sp>
        <p:nvSpPr>
          <p:cNvPr id="8" name="Content Placeholder 7">
            <a:extLst>
              <a:ext uri="{FF2B5EF4-FFF2-40B4-BE49-F238E27FC236}">
                <a16:creationId xmlns:a16="http://schemas.microsoft.com/office/drawing/2014/main" id="{66E9174F-3020-DC6B-3517-7109633E588F}"/>
              </a:ext>
            </a:extLst>
          </p:cNvPr>
          <p:cNvSpPr>
            <a:spLocks noGrp="1"/>
          </p:cNvSpPr>
          <p:nvPr>
            <p:ph sz="half" idx="2"/>
          </p:nvPr>
        </p:nvSpPr>
        <p:spPr>
          <a:xfrm>
            <a:off x="6172200" y="1825625"/>
            <a:ext cx="5634318" cy="4351338"/>
          </a:xfrm>
        </p:spPr>
        <p:txBody>
          <a:bodyPr>
            <a:normAutofit/>
          </a:bodyPr>
          <a:lstStyle/>
          <a:p>
            <a:pPr marL="0" indent="0">
              <a:buNone/>
            </a:pPr>
            <a:r>
              <a:rPr lang="en-US" sz="3200" b="1" noProof="0" dirty="0">
                <a:latin typeface="Arial" panose="020B0604020202020204" pitchFamily="34" charset="0"/>
                <a:cs typeface="Arial" panose="020B0604020202020204" pitchFamily="34" charset="0"/>
              </a:rPr>
              <a:t>Graceful degradation</a:t>
            </a:r>
            <a:endParaRPr lang="en-US" b="1" noProof="0" dirty="0">
              <a:latin typeface="Arial" panose="020B0604020202020204" pitchFamily="34" charset="0"/>
              <a:cs typeface="Arial" panose="020B0604020202020204" pitchFamily="34" charset="0"/>
            </a:endParaRPr>
          </a:p>
          <a:p>
            <a:pPr marL="0" indent="0">
              <a:buNone/>
            </a:pPr>
            <a:r>
              <a:rPr lang="en-US" sz="2600" noProof="0" dirty="0">
                <a:latin typeface="Arial" panose="020B0604020202020204" pitchFamily="34" charset="0"/>
                <a:cs typeface="Arial" panose="020B0604020202020204" pitchFamily="34" charset="0"/>
              </a:rPr>
              <a:t>When threat model is invalidated, the system should not catastrophically collapse, but fail with minimum harm. </a:t>
            </a:r>
          </a:p>
          <a:p>
            <a:pPr marL="0" indent="0">
              <a:buNone/>
            </a:pPr>
            <a:br>
              <a:rPr lang="en-US" sz="2600" noProof="0" dirty="0">
                <a:latin typeface="Arial" panose="020B0604020202020204" pitchFamily="34" charset="0"/>
                <a:cs typeface="Arial" panose="020B0604020202020204" pitchFamily="34" charset="0"/>
              </a:rPr>
            </a:br>
            <a:endParaRPr lang="en-US" sz="2600" noProof="0" dirty="0">
              <a:latin typeface="Arial" panose="020B0604020202020204" pitchFamily="34" charset="0"/>
              <a:cs typeface="Arial" panose="020B0604020202020204" pitchFamily="34" charset="0"/>
            </a:endParaRPr>
          </a:p>
          <a:p>
            <a:pPr marL="0" indent="0">
              <a:buNone/>
            </a:pPr>
            <a:r>
              <a:rPr lang="en-US" sz="2600" noProof="0" dirty="0">
                <a:latin typeface="Calibri" panose="020F0502020204030204" pitchFamily="34" charset="0"/>
                <a:cs typeface="Calibri" panose="020F0502020204030204" pitchFamily="34" charset="0"/>
              </a:rPr>
              <a:t>→</a:t>
            </a:r>
            <a:r>
              <a:rPr lang="en-US" sz="2600" noProof="0" dirty="0">
                <a:latin typeface="Arial" panose="020B0604020202020204" pitchFamily="34" charset="0"/>
                <a:cs typeface="Arial" panose="020B0604020202020204" pitchFamily="34" charset="0"/>
              </a:rPr>
              <a:t> For each protocol, derive harm for all stronger threat models</a:t>
            </a:r>
          </a:p>
        </p:txBody>
      </p:sp>
      <p:sp>
        <p:nvSpPr>
          <p:cNvPr id="4" name="Slide Number Placeholder 3">
            <a:extLst>
              <a:ext uri="{FF2B5EF4-FFF2-40B4-BE49-F238E27FC236}">
                <a16:creationId xmlns:a16="http://schemas.microsoft.com/office/drawing/2014/main" id="{D4270411-9936-AABC-4F3C-F5C1D2E39CD9}"/>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22</a:t>
            </a:fld>
            <a:endParaRPr lang="en-US" noProof="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56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97BAAA-5238-5DD2-E88B-C3E5ABE7F73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30C7D1A-DA75-D282-4EE7-8939F914ECB5}"/>
              </a:ext>
            </a:extLst>
          </p:cNvPr>
          <p:cNvSpPr>
            <a:spLocks noGrp="1"/>
          </p:cNvSpPr>
          <p:nvPr>
            <p:ph type="title"/>
          </p:nvPr>
        </p:nvSpPr>
        <p:spPr/>
        <p:txBody>
          <a:bodyPr>
            <a:normAutofit fontScale="90000"/>
          </a:bodyPr>
          <a:lstStyle/>
          <a:p>
            <a:r>
              <a:rPr lang="en-US" b="1" noProof="0" dirty="0">
                <a:solidFill>
                  <a:schemeClr val="bg1"/>
                </a:solidFill>
                <a:latin typeface="Arial" panose="020B0604020202020204" pitchFamily="34" charset="0"/>
                <a:ea typeface="Helvetica Neue" panose="02000503000000020004" pitchFamily="2" charset="0"/>
                <a:cs typeface="Arial" panose="020B0604020202020204" pitchFamily="34" charset="0"/>
              </a:rPr>
              <a:t>Privacy-preserving humanitarian aid distribution</a:t>
            </a:r>
            <a:br>
              <a:rPr lang="en-US" b="1" noProof="0" dirty="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b="1" noProof="0" dirty="0">
                <a:solidFill>
                  <a:schemeClr val="bg1"/>
                </a:solidFill>
                <a:latin typeface="Arial" panose="020B0604020202020204" pitchFamily="34" charset="0"/>
                <a:ea typeface="Helvetica Neue" panose="02000503000000020004" pitchFamily="2" charset="0"/>
                <a:cs typeface="Arial" panose="020B0604020202020204" pitchFamily="34" charset="0"/>
              </a:rPr>
              <a:t>with assessment capabilities</a:t>
            </a:r>
          </a:p>
        </p:txBody>
      </p:sp>
      <p:sp>
        <p:nvSpPr>
          <p:cNvPr id="6" name="Text Placeholder 5">
            <a:extLst>
              <a:ext uri="{FF2B5EF4-FFF2-40B4-BE49-F238E27FC236}">
                <a16:creationId xmlns:a16="http://schemas.microsoft.com/office/drawing/2014/main" id="{E17AB6A5-7F1B-1A24-A271-D895E092346F}"/>
              </a:ext>
            </a:extLst>
          </p:cNvPr>
          <p:cNvSpPr>
            <a:spLocks noGrp="1"/>
          </p:cNvSpPr>
          <p:nvPr>
            <p:ph type="body" idx="1"/>
          </p:nvPr>
        </p:nvSpPr>
        <p:spPr/>
        <p:txBody>
          <a:bodyPr/>
          <a:lstStyle/>
          <a:p>
            <a:endParaRPr lang="en-US"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8653032-4C77-0187-5EE4-4BE9B722E46A}"/>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23</a:t>
            </a:fld>
            <a:endParaRPr lang="en-US"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402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CFCCC3-A8FC-482B-346C-8CFA28AE15DE}"/>
              </a:ext>
            </a:extLst>
          </p:cNvPr>
          <p:cNvSpPr>
            <a:spLocks noGrp="1"/>
          </p:cNvSpPr>
          <p:nvPr>
            <p:ph type="title"/>
          </p:nvPr>
        </p:nvSpPr>
        <p:spPr/>
        <p:txBody>
          <a:bodyPr/>
          <a:lstStyle/>
          <a:p>
            <a:r>
              <a:rPr lang="en-US" b="1" noProof="0" dirty="0">
                <a:latin typeface="Arial" panose="020B0604020202020204" pitchFamily="34" charset="0"/>
                <a:cs typeface="Arial" panose="020B0604020202020204" pitchFamily="34" charset="0"/>
              </a:rPr>
              <a:t>Adding assessments</a:t>
            </a:r>
          </a:p>
        </p:txBody>
      </p:sp>
      <p:sp>
        <p:nvSpPr>
          <p:cNvPr id="6" name="Content Placeholder 5">
            <a:extLst>
              <a:ext uri="{FF2B5EF4-FFF2-40B4-BE49-F238E27FC236}">
                <a16:creationId xmlns:a16="http://schemas.microsoft.com/office/drawing/2014/main" id="{214A4FB3-88FF-A9F3-8221-CCC67EC0A1BA}"/>
              </a:ext>
            </a:extLst>
          </p:cNvPr>
          <p:cNvSpPr>
            <a:spLocks noGrp="1"/>
          </p:cNvSpPr>
          <p:nvPr>
            <p:ph idx="1"/>
          </p:nvPr>
        </p:nvSpPr>
        <p:spPr/>
        <p:txBody>
          <a:bodyPr>
            <a:normAutofit lnSpcReduction="10000"/>
          </a:bodyPr>
          <a:lstStyle/>
          <a:p>
            <a:pPr marL="0" indent="0">
              <a:buNone/>
            </a:pPr>
            <a:r>
              <a:rPr lang="en-US" b="1" noProof="0" dirty="0"/>
              <a:t>Starting point:</a:t>
            </a:r>
            <a:r>
              <a:rPr lang="en-US" noProof="0" dirty="0"/>
              <a:t> Functional Encryption (FE)</a:t>
            </a:r>
            <a:br>
              <a:rPr lang="en-US" noProof="0" dirty="0"/>
            </a:br>
            <a:endParaRPr lang="en-US" noProof="0" dirty="0"/>
          </a:p>
          <a:p>
            <a:pPr marL="0" indent="0">
              <a:buNone/>
            </a:pPr>
            <a:r>
              <a:rPr lang="en-US" sz="2800" b="1" noProof="0" dirty="0">
                <a:solidFill>
                  <a:srgbClr val="C00000"/>
                </a:solidFill>
                <a:latin typeface="Arial" panose="020B0604020202020204" pitchFamily="34" charset="0"/>
                <a:cs typeface="Arial" panose="020B0604020202020204" pitchFamily="34" charset="0"/>
              </a:rPr>
              <a:t>Attack: </a:t>
            </a:r>
            <a:r>
              <a:rPr lang="en-US" sz="2800" noProof="0" dirty="0">
                <a:solidFill>
                  <a:srgbClr val="C00000"/>
                </a:solidFill>
                <a:latin typeface="Arial" panose="020B0604020202020204" pitchFamily="34" charset="0"/>
                <a:cs typeface="Arial" panose="020B0604020202020204" pitchFamily="34" charset="0"/>
              </a:rPr>
              <a:t>adversary </a:t>
            </a:r>
            <a:r>
              <a:rPr lang="en-US" noProof="0" dirty="0">
                <a:solidFill>
                  <a:srgbClr val="C00000"/>
                </a:solidFill>
                <a:latin typeface="Arial" panose="020B0604020202020204" pitchFamily="34" charset="0"/>
                <a:cs typeface="Arial" panose="020B0604020202020204" pitchFamily="34" charset="0"/>
              </a:rPr>
              <a:t>invokes </a:t>
            </a:r>
            <a:r>
              <a:rPr lang="en-US" sz="2800" noProof="0" dirty="0">
                <a:solidFill>
                  <a:srgbClr val="C00000"/>
                </a:solidFill>
                <a:latin typeface="Arial" panose="020B0604020202020204" pitchFamily="34" charset="0"/>
                <a:cs typeface="Arial" panose="020B0604020202020204" pitchFamily="34" charset="0"/>
              </a:rPr>
              <a:t>FE different subsets of inputs</a:t>
            </a:r>
            <a:br>
              <a:rPr lang="en-US" sz="2800" noProof="0" dirty="0">
                <a:solidFill>
                  <a:srgbClr val="C00000"/>
                </a:solidFill>
                <a:latin typeface="Arial" panose="020B0604020202020204" pitchFamily="34" charset="0"/>
                <a:cs typeface="Arial" panose="020B0604020202020204" pitchFamily="34" charset="0"/>
              </a:rPr>
            </a:br>
            <a:endParaRPr lang="en-US" sz="2800" noProof="0" dirty="0">
              <a:solidFill>
                <a:srgbClr val="C00000"/>
              </a:solidFill>
              <a:latin typeface="Arial" panose="020B0604020202020204" pitchFamily="34" charset="0"/>
              <a:cs typeface="Arial" panose="020B0604020202020204" pitchFamily="34" charset="0"/>
            </a:endParaRPr>
          </a:p>
          <a:p>
            <a:pPr marL="0" indent="0">
              <a:buNone/>
            </a:pPr>
            <a:r>
              <a:rPr lang="en-US" b="1" noProof="0" dirty="0"/>
              <a:t>Solution: </a:t>
            </a:r>
          </a:p>
          <a:p>
            <a:pPr>
              <a:buFontTx/>
              <a:buChar char="-"/>
            </a:pPr>
            <a:r>
              <a:rPr lang="en-US" noProof="0" dirty="0"/>
              <a:t>semi-honest: </a:t>
            </a:r>
            <a:r>
              <a:rPr lang="en-US" u="sng" noProof="0" dirty="0"/>
              <a:t>one-time</a:t>
            </a:r>
            <a:r>
              <a:rPr lang="en-US" noProof="0" dirty="0"/>
              <a:t> functional encryption </a:t>
            </a:r>
          </a:p>
          <a:p>
            <a:pPr>
              <a:buFontTx/>
              <a:buChar char="-"/>
            </a:pPr>
            <a:r>
              <a:rPr lang="en-US" noProof="0" dirty="0">
                <a:latin typeface="Arial" panose="020B0604020202020204" pitchFamily="34" charset="0"/>
                <a:cs typeface="Arial" panose="020B0604020202020204" pitchFamily="34" charset="0"/>
              </a:rPr>
              <a:t>m</a:t>
            </a:r>
            <a:r>
              <a:rPr lang="en-US" sz="2800" noProof="0" dirty="0">
                <a:latin typeface="Arial" panose="020B0604020202020204" pitchFamily="34" charset="0"/>
                <a:cs typeface="Arial" panose="020B0604020202020204" pitchFamily="34" charset="0"/>
              </a:rPr>
              <a:t>alicious: </a:t>
            </a:r>
            <a:r>
              <a:rPr lang="en-US" noProof="0" dirty="0">
                <a:latin typeface="Arial" panose="020B0604020202020204" pitchFamily="34" charset="0"/>
                <a:cs typeface="Arial" panose="020B0604020202020204" pitchFamily="34" charset="0"/>
              </a:rPr>
              <a:t>bind crypto material to physical inventory, use </a:t>
            </a:r>
            <a:r>
              <a:rPr lang="en-US" u="sng" noProof="0" dirty="0">
                <a:latin typeface="Arial" panose="020B0604020202020204" pitchFamily="34" charset="0"/>
                <a:cs typeface="Arial" panose="020B0604020202020204" pitchFamily="34" charset="0"/>
              </a:rPr>
              <a:t>predicate</a:t>
            </a:r>
            <a:r>
              <a:rPr lang="en-US" noProof="0" dirty="0">
                <a:latin typeface="Arial" panose="020B0604020202020204" pitchFamily="34" charset="0"/>
                <a:cs typeface="Arial" panose="020B0604020202020204" pitchFamily="34" charset="0"/>
              </a:rPr>
              <a:t> </a:t>
            </a:r>
            <a:r>
              <a:rPr lang="en-US" u="sng" noProof="0" dirty="0">
                <a:latin typeface="Arial" panose="020B0604020202020204" pitchFamily="34" charset="0"/>
                <a:cs typeface="Arial" panose="020B0604020202020204" pitchFamily="34" charset="0"/>
              </a:rPr>
              <a:t>one-time</a:t>
            </a:r>
            <a:r>
              <a:rPr lang="en-US" noProof="0" dirty="0">
                <a:latin typeface="Arial" panose="020B0604020202020204" pitchFamily="34" charset="0"/>
                <a:cs typeface="Arial" panose="020B0604020202020204" pitchFamily="34" charset="0"/>
              </a:rPr>
              <a:t> functional encryption</a:t>
            </a:r>
            <a:br>
              <a:rPr lang="en-US" noProof="0" dirty="0">
                <a:latin typeface="Arial" panose="020B0604020202020204" pitchFamily="34" charset="0"/>
                <a:cs typeface="Arial" panose="020B0604020202020204" pitchFamily="34" charset="0"/>
              </a:rPr>
            </a:br>
            <a:endParaRPr lang="en-US" noProof="0" dirty="0">
              <a:latin typeface="Arial" panose="020B0604020202020204" pitchFamily="34" charset="0"/>
              <a:cs typeface="Arial" panose="020B0604020202020204" pitchFamily="34" charset="0"/>
            </a:endParaRPr>
          </a:p>
          <a:p>
            <a:pPr marL="0" indent="0">
              <a:buNone/>
            </a:pPr>
            <a:r>
              <a:rPr lang="en-US" sz="2800" b="1" noProof="0" dirty="0">
                <a:latin typeface="Arial" panose="020B0604020202020204" pitchFamily="34" charset="0"/>
                <a:cs typeface="Arial" panose="020B0604020202020204" pitchFamily="34" charset="0"/>
              </a:rPr>
              <a:t>Instantiation: </a:t>
            </a:r>
            <a:r>
              <a:rPr lang="en-US" sz="2800" noProof="0" dirty="0">
                <a:latin typeface="Arial" panose="020B0604020202020204" pitchFamily="34" charset="0"/>
                <a:cs typeface="Arial" panose="020B0604020202020204" pitchFamily="34" charset="0"/>
              </a:rPr>
              <a:t>PKE + signatures + {2PC, threshold HE}</a:t>
            </a:r>
          </a:p>
          <a:p>
            <a:pPr marL="0" indent="0">
              <a:buNone/>
            </a:pPr>
            <a:endParaRPr lang="en-US" sz="2800" noProof="0" dirty="0">
              <a:solidFill>
                <a:srgbClr val="C00000"/>
              </a:solidFill>
              <a:latin typeface="Arial" panose="020B0604020202020204" pitchFamily="34" charset="0"/>
              <a:cs typeface="Arial" panose="020B0604020202020204" pitchFamily="34" charset="0"/>
            </a:endParaRPr>
          </a:p>
          <a:p>
            <a:pPr marL="0" indent="0">
              <a:buNone/>
            </a:pPr>
            <a:endParaRPr lang="en-US" noProof="0" dirty="0"/>
          </a:p>
        </p:txBody>
      </p:sp>
      <p:sp>
        <p:nvSpPr>
          <p:cNvPr id="4" name="Slide Number Placeholder 3">
            <a:extLst>
              <a:ext uri="{FF2B5EF4-FFF2-40B4-BE49-F238E27FC236}">
                <a16:creationId xmlns:a16="http://schemas.microsoft.com/office/drawing/2014/main" id="{D0CDAB02-8B50-BDAC-2DEB-5F41D59562B9}"/>
              </a:ext>
            </a:extLst>
          </p:cNvPr>
          <p:cNvSpPr>
            <a:spLocks noGrp="1"/>
          </p:cNvSpPr>
          <p:nvPr>
            <p:ph type="sldNum" sz="quarter" idx="12"/>
          </p:nvPr>
        </p:nvSpPr>
        <p:spPr/>
        <p:txBody>
          <a:bodyPr/>
          <a:lstStyle/>
          <a:p>
            <a:fld id="{DA636937-0FCB-924E-9CDC-2DC026654A36}" type="slidenum">
              <a:rPr lang="en-US" noProof="0" smtClean="0"/>
              <a:t>24</a:t>
            </a:fld>
            <a:endParaRPr lang="en-US" noProof="0" dirty="0"/>
          </a:p>
        </p:txBody>
      </p:sp>
    </p:spTree>
    <p:extLst>
      <p:ext uri="{BB962C8B-B14F-4D97-AF65-F5344CB8AC3E}">
        <p14:creationId xmlns:p14="http://schemas.microsoft.com/office/powerpoint/2010/main" val="179747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101777-0D93-9DF0-4855-81E18C7DE1A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D44923F0-5596-CB81-FB78-2CA48DB197C6}"/>
              </a:ext>
            </a:extLst>
          </p:cNvPr>
          <p:cNvSpPr>
            <a:spLocks noGrp="1"/>
          </p:cNvSpPr>
          <p:nvPr>
            <p:ph type="subTitle" idx="1"/>
          </p:nvPr>
        </p:nvSpPr>
        <p:spPr>
          <a:xfrm>
            <a:off x="1551374" y="3371126"/>
            <a:ext cx="8237034" cy="779604"/>
          </a:xfrm>
        </p:spPr>
        <p:txBody>
          <a:bodyPr>
            <a:normAutofit/>
          </a:bodyPr>
          <a:lstStyle/>
          <a:p>
            <a:pPr algn="l"/>
            <a:r>
              <a:rPr lang="en-US" noProof="0" dirty="0">
                <a:solidFill>
                  <a:schemeClr val="bg1"/>
                </a:solidFill>
                <a:latin typeface="Arial" panose="020B0604020202020204" pitchFamily="34" charset="0"/>
                <a:cs typeface="Arial" panose="020B0604020202020204" pitchFamily="34" charset="0"/>
              </a:rPr>
              <a:t>Christian Knabenhans</a:t>
            </a:r>
            <a:r>
              <a:rPr lang="en-US" baseline="30000" noProof="0" dirty="0">
                <a:solidFill>
                  <a:schemeClr val="bg1"/>
                </a:solidFill>
                <a:latin typeface="Arial" panose="020B0604020202020204" pitchFamily="34" charset="0"/>
                <a:cs typeface="Arial" panose="020B0604020202020204" pitchFamily="34" charset="0"/>
              </a:rPr>
              <a:t> EPFL</a:t>
            </a:r>
          </a:p>
        </p:txBody>
      </p:sp>
      <p:pic>
        <p:nvPicPr>
          <p:cNvPr id="5" name="Picture 4" descr="A red and black logo&#10;&#10;Description automatically generated">
            <a:extLst>
              <a:ext uri="{FF2B5EF4-FFF2-40B4-BE49-F238E27FC236}">
                <a16:creationId xmlns:a16="http://schemas.microsoft.com/office/drawing/2014/main" id="{03DEF3EA-F2E4-643B-E67F-7F58B10DFB73}"/>
              </a:ext>
            </a:extLst>
          </p:cNvPr>
          <p:cNvPicPr>
            <a:picLocks noChangeAspect="1"/>
          </p:cNvPicPr>
          <p:nvPr/>
        </p:nvPicPr>
        <p:blipFill>
          <a:blip r:embed="rId3"/>
          <a:stretch>
            <a:fillRect/>
          </a:stretch>
        </p:blipFill>
        <p:spPr>
          <a:xfrm>
            <a:off x="13567367" y="2564674"/>
            <a:ext cx="802443" cy="347287"/>
          </a:xfrm>
          <a:prstGeom prst="rect">
            <a:avLst/>
          </a:prstGeom>
        </p:spPr>
      </p:pic>
      <p:pic>
        <p:nvPicPr>
          <p:cNvPr id="1026" name="Picture 2">
            <a:extLst>
              <a:ext uri="{FF2B5EF4-FFF2-40B4-BE49-F238E27FC236}">
                <a16:creationId xmlns:a16="http://schemas.microsoft.com/office/drawing/2014/main" id="{C5B9EEE7-2A67-6636-BB5F-5E5DB9AED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64402" y="3839345"/>
            <a:ext cx="1000266" cy="213390"/>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c 9">
            <a:extLst>
              <a:ext uri="{FF2B5EF4-FFF2-40B4-BE49-F238E27FC236}">
                <a16:creationId xmlns:a16="http://schemas.microsoft.com/office/drawing/2014/main" id="{75FDC6A9-A9A9-CC23-4E12-E8F22B341DB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968588" y="5088973"/>
            <a:ext cx="2017415" cy="242090"/>
          </a:xfrm>
          <a:prstGeom prst="rect">
            <a:avLst/>
          </a:prstGeom>
        </p:spPr>
      </p:pic>
      <p:sp>
        <p:nvSpPr>
          <p:cNvPr id="4" name="Text Placeholder 5">
            <a:extLst>
              <a:ext uri="{FF2B5EF4-FFF2-40B4-BE49-F238E27FC236}">
                <a16:creationId xmlns:a16="http://schemas.microsoft.com/office/drawing/2014/main" id="{83E4AD83-C4F3-7F44-2828-561F3D9BFA67}"/>
              </a:ext>
            </a:extLst>
          </p:cNvPr>
          <p:cNvSpPr txBox="1">
            <a:spLocks/>
          </p:cNvSpPr>
          <p:nvPr/>
        </p:nvSpPr>
        <p:spPr>
          <a:xfrm>
            <a:off x="1551374" y="3749492"/>
            <a:ext cx="5302250" cy="23876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Helvetica" pitchFamily="2" charset="0"/>
                <a:ea typeface="Helvetica Neue Roman" panose="02000503000000020004" pitchFamily="2" charset="0"/>
                <a:cs typeface="Helvetica Neue Roman" panose="02000503000000020004"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Helvetica Neue Roman" panose="02000503000000020004" pitchFamily="2" charset="0"/>
                <a:cs typeface="Helvetica Neue Roman" panose="02000503000000020004" pitchFamily="2"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Helvetica Neue Roman" panose="02000503000000020004" pitchFamily="2" charset="0"/>
                <a:cs typeface="Helvetica Neue Roman" panose="02000503000000020004" pitchFamily="2"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Helvetica" pitchFamily="2" charset="0"/>
                <a:ea typeface="Helvetica Neue Roman" panose="02000503000000020004" pitchFamily="2" charset="0"/>
                <a:cs typeface="Helvetica Neue Roman" panose="02000503000000020004" pitchFamily="2"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Helvetica" pitchFamily="2" charset="0"/>
                <a:ea typeface="Helvetica Neue Roman" panose="02000503000000020004" pitchFamily="2" charset="0"/>
                <a:cs typeface="Helvetica Neue Roman" panose="02000503000000020004" pitchFamily="2"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noProof="0" dirty="0">
                <a:solidFill>
                  <a:schemeClr val="bg1"/>
                </a:solidFill>
                <a:latin typeface="Arial" panose="020B0604020202020204" pitchFamily="34" charset="0"/>
                <a:cs typeface="Arial" panose="020B0604020202020204" pitchFamily="34" charset="0"/>
              </a:rPr>
              <a:t>Based on joint work with 	</a:t>
            </a:r>
          </a:p>
          <a:p>
            <a:pPr lvl="1" algn="l"/>
            <a:r>
              <a:rPr lang="en-US" noProof="0" dirty="0">
                <a:solidFill>
                  <a:schemeClr val="bg1"/>
                </a:solidFill>
                <a:latin typeface="Arial" panose="020B0604020202020204" pitchFamily="34" charset="0"/>
                <a:cs typeface="Arial" panose="020B0604020202020204" pitchFamily="34" charset="0"/>
              </a:rPr>
              <a:t>Carmela Troncoso </a:t>
            </a:r>
            <a:r>
              <a:rPr lang="en-US" baseline="30000" noProof="0" dirty="0">
                <a:solidFill>
                  <a:schemeClr val="bg1"/>
                </a:solidFill>
                <a:latin typeface="Arial" panose="020B0604020202020204" pitchFamily="34" charset="0"/>
                <a:cs typeface="Arial" panose="020B0604020202020204" pitchFamily="34" charset="0"/>
              </a:rPr>
              <a:t>EPFL+MPI-SP</a:t>
            </a:r>
            <a:br>
              <a:rPr lang="en-US" baseline="30000" noProof="0" dirty="0">
                <a:solidFill>
                  <a:schemeClr val="bg1"/>
                </a:solidFill>
                <a:latin typeface="Arial" panose="020B0604020202020204" pitchFamily="34" charset="0"/>
                <a:cs typeface="Arial" panose="020B0604020202020204" pitchFamily="34" charset="0"/>
              </a:rPr>
            </a:br>
            <a:r>
              <a:rPr lang="en-US" noProof="0" dirty="0">
                <a:solidFill>
                  <a:schemeClr val="bg1"/>
                </a:solidFill>
                <a:latin typeface="Arial" panose="020B0604020202020204" pitchFamily="34" charset="0"/>
                <a:cs typeface="Arial" panose="020B0604020202020204" pitchFamily="34" charset="0"/>
              </a:rPr>
              <a:t>Lucy Qin </a:t>
            </a:r>
            <a:r>
              <a:rPr lang="en-US" baseline="30000" dirty="0">
                <a:solidFill>
                  <a:schemeClr val="bg1"/>
                </a:solidFill>
                <a:latin typeface="Arial" panose="020B0604020202020204" pitchFamily="34" charset="0"/>
                <a:cs typeface="Arial" panose="020B0604020202020204" pitchFamily="34" charset="0"/>
              </a:rPr>
              <a:t>G</a:t>
            </a:r>
            <a:r>
              <a:rPr lang="en-US" baseline="30000" noProof="0" dirty="0" err="1">
                <a:solidFill>
                  <a:schemeClr val="bg1"/>
                </a:solidFill>
                <a:latin typeface="Arial" panose="020B0604020202020204" pitchFamily="34" charset="0"/>
                <a:cs typeface="Arial" panose="020B0604020202020204" pitchFamily="34" charset="0"/>
              </a:rPr>
              <a:t>eorgetown</a:t>
            </a:r>
            <a:r>
              <a:rPr lang="en-US" baseline="30000" noProof="0" dirty="0">
                <a:solidFill>
                  <a:schemeClr val="bg1"/>
                </a:solidFill>
                <a:latin typeface="Arial" panose="020B0604020202020204" pitchFamily="34" charset="0"/>
                <a:cs typeface="Arial" panose="020B0604020202020204" pitchFamily="34" charset="0"/>
              </a:rPr>
              <a:t> U.</a:t>
            </a:r>
            <a:br>
              <a:rPr lang="en-US" baseline="30000" noProof="0" dirty="0">
                <a:solidFill>
                  <a:schemeClr val="bg1"/>
                </a:solidFill>
                <a:latin typeface="Arial" panose="020B0604020202020204" pitchFamily="34" charset="0"/>
                <a:cs typeface="Arial" panose="020B0604020202020204" pitchFamily="34" charset="0"/>
              </a:rPr>
            </a:br>
            <a:r>
              <a:rPr lang="en-US" noProof="0" dirty="0">
                <a:solidFill>
                  <a:schemeClr val="bg1"/>
                </a:solidFill>
                <a:latin typeface="Arial" panose="020B0604020202020204" pitchFamily="34" charset="0"/>
                <a:cs typeface="Arial" panose="020B0604020202020204" pitchFamily="34" charset="0"/>
              </a:rPr>
              <a:t>Justinas </a:t>
            </a:r>
            <a:r>
              <a:rPr lang="en-US" noProof="0" dirty="0" err="1">
                <a:solidFill>
                  <a:schemeClr val="bg1"/>
                </a:solidFill>
                <a:latin typeface="Arial" panose="020B0604020202020204" pitchFamily="34" charset="0"/>
                <a:cs typeface="Arial" panose="020B0604020202020204" pitchFamily="34" charset="0"/>
              </a:rPr>
              <a:t>Sukaitis</a:t>
            </a:r>
            <a:r>
              <a:rPr lang="en-US" baseline="30000" noProof="0" dirty="0">
                <a:solidFill>
                  <a:schemeClr val="bg1"/>
                </a:solidFill>
                <a:latin typeface="Arial" panose="020B0604020202020204" pitchFamily="34" charset="0"/>
                <a:cs typeface="Arial" panose="020B0604020202020204" pitchFamily="34" charset="0"/>
              </a:rPr>
              <a:t> ICRC</a:t>
            </a:r>
            <a:br>
              <a:rPr lang="en-US" baseline="30000" noProof="0" dirty="0">
                <a:solidFill>
                  <a:schemeClr val="bg1"/>
                </a:solidFill>
                <a:latin typeface="Arial" panose="020B0604020202020204" pitchFamily="34" charset="0"/>
                <a:cs typeface="Arial" panose="020B0604020202020204" pitchFamily="34" charset="0"/>
              </a:rPr>
            </a:br>
            <a:r>
              <a:rPr lang="en-US" noProof="0" dirty="0">
                <a:solidFill>
                  <a:schemeClr val="bg1"/>
                </a:solidFill>
                <a:latin typeface="Arial" panose="020B0604020202020204" pitchFamily="34" charset="0"/>
                <a:cs typeface="Arial" panose="020B0604020202020204" pitchFamily="34" charset="0"/>
              </a:rPr>
              <a:t>Vincent Graf </a:t>
            </a:r>
            <a:r>
              <a:rPr lang="en-US" noProof="0" dirty="0" err="1">
                <a:solidFill>
                  <a:schemeClr val="bg1"/>
                </a:solidFill>
                <a:latin typeface="Arial" panose="020B0604020202020204" pitchFamily="34" charset="0"/>
                <a:cs typeface="Arial" panose="020B0604020202020204" pitchFamily="34" charset="0"/>
              </a:rPr>
              <a:t>Narbel</a:t>
            </a:r>
            <a:r>
              <a:rPr lang="en-US" dirty="0">
                <a:solidFill>
                  <a:schemeClr val="bg1"/>
                </a:solidFill>
                <a:latin typeface="Arial" panose="020B0604020202020204" pitchFamily="34" charset="0"/>
                <a:cs typeface="Arial" panose="020B0604020202020204" pitchFamily="34" charset="0"/>
              </a:rPr>
              <a:t> </a:t>
            </a:r>
            <a:r>
              <a:rPr lang="en-US" baseline="30000" noProof="0" dirty="0">
                <a:solidFill>
                  <a:schemeClr val="bg1"/>
                </a:solidFill>
                <a:latin typeface="Arial" panose="020B0604020202020204" pitchFamily="34" charset="0"/>
                <a:cs typeface="Arial" panose="020B0604020202020204" pitchFamily="34" charset="0"/>
              </a:rPr>
              <a:t>ICRC</a:t>
            </a:r>
          </a:p>
        </p:txBody>
      </p:sp>
      <p:sp>
        <p:nvSpPr>
          <p:cNvPr id="6" name="Text Placeholder 5">
            <a:extLst>
              <a:ext uri="{FF2B5EF4-FFF2-40B4-BE49-F238E27FC236}">
                <a16:creationId xmlns:a16="http://schemas.microsoft.com/office/drawing/2014/main" id="{08D26984-08A7-FB6B-CF4F-050BD9237DC0}"/>
              </a:ext>
            </a:extLst>
          </p:cNvPr>
          <p:cNvSpPr txBox="1">
            <a:spLocks/>
          </p:cNvSpPr>
          <p:nvPr/>
        </p:nvSpPr>
        <p:spPr>
          <a:xfrm>
            <a:off x="6134100" y="3752247"/>
            <a:ext cx="10747342" cy="338809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Helvetica" pitchFamily="2" charset="0"/>
                <a:ea typeface="Helvetica Neue Roman" panose="02000503000000020004" pitchFamily="2" charset="0"/>
                <a:cs typeface="Helvetica Neue Roman"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Helvetica" pitchFamily="2" charset="0"/>
                <a:ea typeface="Helvetica Neue Roman" panose="02000503000000020004" pitchFamily="2" charset="0"/>
                <a:cs typeface="Helvetica Neue Roman"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Helvetica" pitchFamily="2" charset="0"/>
                <a:ea typeface="Helvetica Neue Roman" panose="02000503000000020004" pitchFamily="2" charset="0"/>
                <a:cs typeface="Helvetica Neue Roman" panose="02000503000000020004"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Helvetica" pitchFamily="2" charset="0"/>
                <a:ea typeface="Helvetica Neue Roman" panose="02000503000000020004" pitchFamily="2" charset="0"/>
                <a:cs typeface="Helvetica Neue Roman" panose="02000503000000020004"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Helvetica" pitchFamily="2" charset="0"/>
                <a:ea typeface="Helvetica Neue Roman" panose="02000503000000020004" pitchFamily="2" charset="0"/>
                <a:cs typeface="Helvetica Neue Roman" panose="02000503000000020004" pitchFamily="2"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endParaRPr lang="en-US" sz="1800" noProof="0" dirty="0">
              <a:solidFill>
                <a:schemeClr val="bg1"/>
              </a:solidFill>
              <a:latin typeface="Helvetica Neue Roman" panose="02000503000000020004" pitchFamily="2" charset="0"/>
            </a:endParaRPr>
          </a:p>
        </p:txBody>
      </p:sp>
      <p:sp>
        <p:nvSpPr>
          <p:cNvPr id="9" name="TextBox 8">
            <a:extLst>
              <a:ext uri="{FF2B5EF4-FFF2-40B4-BE49-F238E27FC236}">
                <a16:creationId xmlns:a16="http://schemas.microsoft.com/office/drawing/2014/main" id="{563B4EAD-B735-CAE8-1758-BADCFE435C1E}"/>
              </a:ext>
            </a:extLst>
          </p:cNvPr>
          <p:cNvSpPr txBox="1"/>
          <p:nvPr/>
        </p:nvSpPr>
        <p:spPr>
          <a:xfrm>
            <a:off x="6296234" y="3749492"/>
            <a:ext cx="4820802" cy="2862322"/>
          </a:xfrm>
          <a:prstGeom prst="rect">
            <a:avLst/>
          </a:prstGeom>
          <a:noFill/>
        </p:spPr>
        <p:txBody>
          <a:bodyPr wrap="square">
            <a:spAutoFit/>
          </a:bodyPr>
          <a:lstStyle/>
          <a:p>
            <a:pPr algn="l"/>
            <a:r>
              <a:rPr lang="en-US" sz="2000" noProof="0" dirty="0">
                <a:solidFill>
                  <a:schemeClr val="bg1"/>
                </a:solidFill>
                <a:latin typeface="Arial" panose="020B0604020202020204" pitchFamily="34" charset="0"/>
                <a:cs typeface="Arial" panose="020B0604020202020204" pitchFamily="34" charset="0"/>
              </a:rPr>
              <a:t>Thanks to</a:t>
            </a:r>
          </a:p>
          <a:p>
            <a:pPr lvl="1" algn="l"/>
            <a:r>
              <a:rPr lang="en-US" sz="2000" noProof="0" dirty="0">
                <a:solidFill>
                  <a:schemeClr val="bg1"/>
                </a:solidFill>
                <a:latin typeface="Arial" panose="020B0604020202020204" pitchFamily="34" charset="0"/>
                <a:cs typeface="Arial" panose="020B0604020202020204" pitchFamily="34" charset="0"/>
              </a:rPr>
              <a:t>Boya Wang </a:t>
            </a:r>
            <a:r>
              <a:rPr lang="en-US" sz="2000" baseline="30000" noProof="0" dirty="0">
                <a:solidFill>
                  <a:schemeClr val="bg1"/>
                </a:solidFill>
                <a:latin typeface="Arial" panose="020B0604020202020204" pitchFamily="34" charset="0"/>
                <a:cs typeface="Arial" panose="020B0604020202020204" pitchFamily="34" charset="0"/>
              </a:rPr>
              <a:t>EPFL+MPI-SP</a:t>
            </a:r>
            <a:br>
              <a:rPr lang="en-US" sz="2000" noProof="0" dirty="0">
                <a:solidFill>
                  <a:schemeClr val="bg1"/>
                </a:solidFill>
                <a:latin typeface="Arial" panose="020B0604020202020204" pitchFamily="34" charset="0"/>
                <a:cs typeface="Arial" panose="020B0604020202020204" pitchFamily="34" charset="0"/>
              </a:rPr>
            </a:br>
            <a:r>
              <a:rPr lang="en-US" sz="2000" noProof="0" dirty="0">
                <a:solidFill>
                  <a:schemeClr val="bg1"/>
                </a:solidFill>
                <a:latin typeface="Arial" panose="020B0604020202020204" pitchFamily="34" charset="0"/>
                <a:cs typeface="Arial" panose="020B0604020202020204" pitchFamily="34" charset="0"/>
              </a:rPr>
              <a:t>Mathilde Raynal </a:t>
            </a:r>
            <a:r>
              <a:rPr lang="en-US" sz="2000" baseline="30000" noProof="0" dirty="0">
                <a:solidFill>
                  <a:schemeClr val="bg1"/>
                </a:solidFill>
                <a:latin typeface="Arial" panose="020B0604020202020204" pitchFamily="34" charset="0"/>
                <a:cs typeface="Arial" panose="020B0604020202020204" pitchFamily="34" charset="0"/>
              </a:rPr>
              <a:t>EPFL</a:t>
            </a:r>
            <a:br>
              <a:rPr lang="en-US" sz="2000" noProof="0" dirty="0">
                <a:solidFill>
                  <a:schemeClr val="bg1"/>
                </a:solidFill>
                <a:latin typeface="Arial" panose="020B0604020202020204" pitchFamily="34" charset="0"/>
                <a:cs typeface="Arial" panose="020B0604020202020204" pitchFamily="34" charset="0"/>
              </a:rPr>
            </a:br>
            <a:r>
              <a:rPr lang="en-US" sz="2000" noProof="0" dirty="0">
                <a:solidFill>
                  <a:schemeClr val="bg1"/>
                </a:solidFill>
                <a:latin typeface="Arial" panose="020B0604020202020204" pitchFamily="34" charset="0"/>
                <a:cs typeface="Arial" panose="020B0604020202020204" pitchFamily="34" charset="0"/>
              </a:rPr>
              <a:t>Theresa Stadler </a:t>
            </a:r>
            <a:r>
              <a:rPr lang="en-US" sz="2000" baseline="30000" noProof="0" dirty="0">
                <a:solidFill>
                  <a:schemeClr val="bg1"/>
                </a:solidFill>
                <a:latin typeface="Arial" panose="020B0604020202020204" pitchFamily="34" charset="0"/>
                <a:cs typeface="Arial" panose="020B0604020202020204" pitchFamily="34" charset="0"/>
              </a:rPr>
              <a:t>EPFL</a:t>
            </a:r>
            <a:br>
              <a:rPr lang="en-US" sz="2000" noProof="0" dirty="0">
                <a:solidFill>
                  <a:schemeClr val="bg1"/>
                </a:solidFill>
                <a:latin typeface="Arial" panose="020B0604020202020204" pitchFamily="34" charset="0"/>
                <a:cs typeface="Arial" panose="020B0604020202020204" pitchFamily="34" charset="0"/>
              </a:rPr>
            </a:br>
            <a:r>
              <a:rPr lang="en-US" sz="2000" noProof="0" dirty="0">
                <a:solidFill>
                  <a:schemeClr val="bg1"/>
                </a:solidFill>
                <a:latin typeface="Arial" panose="020B0604020202020204" pitchFamily="34" charset="0"/>
                <a:cs typeface="Arial" panose="020B0604020202020204" pitchFamily="34" charset="0"/>
              </a:rPr>
              <a:t>Saiid El Hajj Chehade </a:t>
            </a:r>
            <a:r>
              <a:rPr lang="en-US" sz="2000" baseline="30000" noProof="0" dirty="0">
                <a:solidFill>
                  <a:schemeClr val="bg1"/>
                </a:solidFill>
                <a:latin typeface="Arial" panose="020B0604020202020204" pitchFamily="34" charset="0"/>
                <a:cs typeface="Arial" panose="020B0604020202020204" pitchFamily="34" charset="0"/>
              </a:rPr>
              <a:t>EPFL</a:t>
            </a:r>
            <a:br>
              <a:rPr lang="en-US" sz="2000" noProof="0" dirty="0">
                <a:solidFill>
                  <a:schemeClr val="bg1"/>
                </a:solidFill>
                <a:latin typeface="Arial" panose="020B0604020202020204" pitchFamily="34" charset="0"/>
                <a:cs typeface="Arial" panose="020B0604020202020204" pitchFamily="34" charset="0"/>
              </a:rPr>
            </a:br>
            <a:r>
              <a:rPr lang="en-US" sz="2000" noProof="0" dirty="0">
                <a:solidFill>
                  <a:schemeClr val="bg1"/>
                </a:solidFill>
                <a:latin typeface="Arial" panose="020B0604020202020204" pitchFamily="34" charset="0"/>
                <a:cs typeface="Arial" panose="020B0604020202020204" pitchFamily="34" charset="0"/>
              </a:rPr>
              <a:t>Zayd </a:t>
            </a:r>
            <a:r>
              <a:rPr lang="en-US" sz="2000" noProof="0" dirty="0" err="1">
                <a:solidFill>
                  <a:schemeClr val="bg1"/>
                </a:solidFill>
                <a:latin typeface="Arial" panose="020B0604020202020204" pitchFamily="34" charset="0"/>
                <a:cs typeface="Arial" panose="020B0604020202020204" pitchFamily="34" charset="0"/>
              </a:rPr>
              <a:t>Maradni</a:t>
            </a:r>
            <a:r>
              <a:rPr lang="en-US" sz="2000" noProof="0" dirty="0">
                <a:solidFill>
                  <a:schemeClr val="bg1"/>
                </a:solidFill>
                <a:latin typeface="Arial" panose="020B0604020202020204" pitchFamily="34" charset="0"/>
                <a:cs typeface="Arial" panose="020B0604020202020204" pitchFamily="34" charset="0"/>
              </a:rPr>
              <a:t> </a:t>
            </a:r>
            <a:r>
              <a:rPr lang="en-US" sz="2000" baseline="30000" noProof="0" dirty="0">
                <a:solidFill>
                  <a:schemeClr val="bg1"/>
                </a:solidFill>
                <a:latin typeface="Arial" panose="020B0604020202020204" pitchFamily="34" charset="0"/>
                <a:cs typeface="Arial" panose="020B0604020202020204" pitchFamily="34" charset="0"/>
              </a:rPr>
              <a:t>MPI-SP</a:t>
            </a:r>
            <a:br>
              <a:rPr lang="en-US" sz="2000" noProof="0" dirty="0">
                <a:solidFill>
                  <a:schemeClr val="bg1"/>
                </a:solidFill>
                <a:latin typeface="Arial" panose="020B0604020202020204" pitchFamily="34" charset="0"/>
                <a:cs typeface="Arial" panose="020B0604020202020204" pitchFamily="34" charset="0"/>
              </a:rPr>
            </a:br>
            <a:r>
              <a:rPr lang="en-US" sz="2000" noProof="0" dirty="0">
                <a:solidFill>
                  <a:schemeClr val="bg1"/>
                </a:solidFill>
                <a:latin typeface="Arial" panose="020B0604020202020204" pitchFamily="34" charset="0"/>
                <a:cs typeface="Arial" panose="020B0604020202020204" pitchFamily="34" charset="0"/>
              </a:rPr>
              <a:t>Wouter </a:t>
            </a:r>
            <a:r>
              <a:rPr lang="en-US" sz="2000" noProof="0" dirty="0" err="1">
                <a:solidFill>
                  <a:schemeClr val="bg1"/>
                </a:solidFill>
                <a:latin typeface="Arial" panose="020B0604020202020204" pitchFamily="34" charset="0"/>
                <a:cs typeface="Arial" panose="020B0604020202020204" pitchFamily="34" charset="0"/>
              </a:rPr>
              <a:t>Lueks</a:t>
            </a:r>
            <a:r>
              <a:rPr lang="en-US" sz="2000" noProof="0" dirty="0">
                <a:solidFill>
                  <a:schemeClr val="bg1"/>
                </a:solidFill>
                <a:latin typeface="Arial" panose="020B0604020202020204" pitchFamily="34" charset="0"/>
                <a:cs typeface="Arial" panose="020B0604020202020204" pitchFamily="34" charset="0"/>
              </a:rPr>
              <a:t> </a:t>
            </a:r>
            <a:r>
              <a:rPr lang="en-US" sz="2000" baseline="30000" noProof="0" dirty="0">
                <a:solidFill>
                  <a:schemeClr val="bg1"/>
                </a:solidFill>
                <a:latin typeface="Arial" panose="020B0604020202020204" pitchFamily="34" charset="0"/>
                <a:cs typeface="Arial" panose="020B0604020202020204" pitchFamily="34" charset="0"/>
              </a:rPr>
              <a:t>CISPA</a:t>
            </a:r>
            <a:br>
              <a:rPr lang="en-US" sz="2000" noProof="0" dirty="0">
                <a:solidFill>
                  <a:schemeClr val="bg1"/>
                </a:solidFill>
                <a:latin typeface="Arial" panose="020B0604020202020204" pitchFamily="34" charset="0"/>
                <a:cs typeface="Arial" panose="020B0604020202020204" pitchFamily="34" charset="0"/>
              </a:rPr>
            </a:br>
            <a:r>
              <a:rPr lang="en-US" sz="2000" noProof="0" dirty="0">
                <a:solidFill>
                  <a:schemeClr val="bg1"/>
                </a:solidFill>
                <a:latin typeface="Arial" panose="020B0604020202020204" pitchFamily="34" charset="0"/>
                <a:cs typeface="Arial" panose="020B0604020202020204" pitchFamily="34" charset="0"/>
              </a:rPr>
              <a:t>Sylvain Chatel </a:t>
            </a:r>
            <a:r>
              <a:rPr lang="en-US" sz="2000" baseline="30000" noProof="0" dirty="0">
                <a:solidFill>
                  <a:schemeClr val="bg1"/>
                </a:solidFill>
                <a:latin typeface="Arial" panose="020B0604020202020204" pitchFamily="34" charset="0"/>
                <a:cs typeface="Arial" panose="020B0604020202020204" pitchFamily="34" charset="0"/>
              </a:rPr>
              <a:t>CISPA</a:t>
            </a:r>
            <a:br>
              <a:rPr lang="en-US" sz="2000" noProof="0" dirty="0">
                <a:solidFill>
                  <a:schemeClr val="bg1"/>
                </a:solidFill>
                <a:latin typeface="Arial" panose="020B0604020202020204" pitchFamily="34" charset="0"/>
                <a:cs typeface="Arial" panose="020B0604020202020204" pitchFamily="34" charset="0"/>
              </a:rPr>
            </a:br>
            <a:r>
              <a:rPr lang="en-US" sz="2000" noProof="0" dirty="0">
                <a:solidFill>
                  <a:schemeClr val="bg1"/>
                </a:solidFill>
                <a:latin typeface="Arial" panose="020B0604020202020204" pitchFamily="34" charset="0"/>
                <a:cs typeface="Arial" panose="020B0604020202020204" pitchFamily="34" charset="0"/>
              </a:rPr>
              <a:t>and many more…</a:t>
            </a:r>
          </a:p>
        </p:txBody>
      </p:sp>
      <p:sp>
        <p:nvSpPr>
          <p:cNvPr id="14" name="Title 1">
            <a:extLst>
              <a:ext uri="{FF2B5EF4-FFF2-40B4-BE49-F238E27FC236}">
                <a16:creationId xmlns:a16="http://schemas.microsoft.com/office/drawing/2014/main" id="{6EF34128-9F0E-88D5-518B-28C6166C3B08}"/>
              </a:ext>
            </a:extLst>
          </p:cNvPr>
          <p:cNvSpPr txBox="1">
            <a:spLocks/>
          </p:cNvSpPr>
          <p:nvPr/>
        </p:nvSpPr>
        <p:spPr>
          <a:xfrm>
            <a:off x="1524000" y="791961"/>
            <a:ext cx="9964882" cy="238760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Helvetica" pitchFamily="2" charset="0"/>
                <a:ea typeface="Helvetica Neue Roman" panose="02000503000000020004" pitchFamily="2" charset="0"/>
                <a:cs typeface="Helvetica Neue Roman" panose="02000503000000020004" pitchFamily="2" charset="0"/>
              </a:defRPr>
            </a:lvl1pPr>
          </a:lstStyle>
          <a:p>
            <a:pPr algn="l"/>
            <a:r>
              <a:rPr lang="en-US" sz="4000" b="1" dirty="0">
                <a:solidFill>
                  <a:schemeClr val="bg1"/>
                </a:solidFill>
                <a:latin typeface="+mn-lt"/>
                <a:ea typeface="Helvetica Neue" panose="02000503000000020004" pitchFamily="2" charset="0"/>
                <a:cs typeface="Helvetica Neue" panose="02000503000000020004" pitchFamily="2" charset="0"/>
              </a:rPr>
              <a:t>A Privacy-Preserving Aid Distribution System with Assessment Capabilities </a:t>
            </a:r>
            <a:r>
              <a:rPr lang="en-US" sz="4000" b="1" dirty="0">
                <a:solidFill>
                  <a:schemeClr val="tx1">
                    <a:lumMod val="50000"/>
                    <a:lumOff val="50000"/>
                  </a:schemeClr>
                </a:solidFill>
                <a:latin typeface="+mn-lt"/>
                <a:ea typeface="Helvetica Neue" panose="02000503000000020004" pitchFamily="2" charset="0"/>
                <a:cs typeface="Helvetica Neue" panose="02000503000000020004" pitchFamily="2" charset="0"/>
              </a:rPr>
              <a:t>Or, a Case Study on Threat Modelling and System Design</a:t>
            </a:r>
          </a:p>
        </p:txBody>
      </p:sp>
    </p:spTree>
    <p:extLst>
      <p:ext uri="{BB962C8B-B14F-4D97-AF65-F5344CB8AC3E}">
        <p14:creationId xmlns:p14="http://schemas.microsoft.com/office/powerpoint/2010/main" val="1821746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607951-DC95-2DC8-34FE-669B42B65C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296A6A-62E1-F5CC-8E03-C9DF67D9399E}"/>
              </a:ext>
            </a:extLst>
          </p:cNvPr>
          <p:cNvSpPr>
            <a:spLocks noGrp="1"/>
          </p:cNvSpPr>
          <p:nvPr>
            <p:ph type="title"/>
          </p:nvPr>
        </p:nvSpPr>
        <p:spPr/>
        <p:txBody>
          <a:bodyPr/>
          <a:lstStyle/>
          <a:p>
            <a:r>
              <a:rPr lang="en-CH" b="1" dirty="0">
                <a:latin typeface="Arial" panose="020B0604020202020204" pitchFamily="34" charset="0"/>
                <a:cs typeface="Arial" panose="020B0604020202020204" pitchFamily="34" charset="0"/>
              </a:rPr>
              <a:t>The need for assessments</a:t>
            </a:r>
          </a:p>
        </p:txBody>
      </p:sp>
      <p:sp>
        <p:nvSpPr>
          <p:cNvPr id="15" name="Content Placeholder 14">
            <a:extLst>
              <a:ext uri="{FF2B5EF4-FFF2-40B4-BE49-F238E27FC236}">
                <a16:creationId xmlns:a16="http://schemas.microsoft.com/office/drawing/2014/main" id="{A4C6576A-8DE7-BCF0-CBBD-905599032EBC}"/>
              </a:ext>
            </a:extLst>
          </p:cNvPr>
          <p:cNvSpPr>
            <a:spLocks noGrp="1"/>
          </p:cNvSpPr>
          <p:nvPr>
            <p:ph sz="half" idx="2"/>
          </p:nvPr>
        </p:nvSpPr>
        <p:spPr>
          <a:xfrm>
            <a:off x="6172199" y="1825625"/>
            <a:ext cx="5780584" cy="4351338"/>
          </a:xfrm>
        </p:spPr>
        <p:txBody>
          <a:bodyPr>
            <a:noAutofit/>
          </a:bodyPr>
          <a:lstStyle/>
          <a:p>
            <a:pPr marL="0" indent="0">
              <a:buNone/>
            </a:pPr>
            <a:r>
              <a:rPr lang="en-GB" sz="2200" b="1" dirty="0">
                <a:latin typeface="Arial" panose="020B0604020202020204" pitchFamily="34" charset="0"/>
                <a:ea typeface="Helvetica Neue" panose="02000503000000020004" pitchFamily="2" charset="0"/>
                <a:cs typeface="Arial" panose="020B0604020202020204" pitchFamily="34" charset="0"/>
              </a:rPr>
              <a:t>MPC to compute wage gap between men and women across over 100 institutions</a:t>
            </a:r>
          </a:p>
          <a:p>
            <a:pPr>
              <a:buFont typeface="Wingdings" pitchFamily="2" charset="2"/>
              <a:buChar char="§"/>
            </a:pPr>
            <a:r>
              <a:rPr lang="en-GB" sz="2000" dirty="0">
                <a:latin typeface="Arial" panose="020B0604020202020204" pitchFamily="34" charset="0"/>
                <a:cs typeface="Arial" panose="020B0604020202020204" pitchFamily="34" charset="0"/>
              </a:rPr>
              <a:t>No entity is able to view the underlying data in plaintext. </a:t>
            </a:r>
          </a:p>
          <a:p>
            <a:pPr>
              <a:buFont typeface="Wingdings" pitchFamily="2" charset="2"/>
              <a:buChar char="§"/>
            </a:pPr>
            <a:r>
              <a:rPr lang="en-GB" sz="2000" dirty="0">
                <a:latin typeface="Arial" panose="020B0604020202020204" pitchFamily="34" charset="0"/>
                <a:cs typeface="Arial" panose="020B0604020202020204" pitchFamily="34" charset="0"/>
              </a:rPr>
              <a:t>Incorrect data submission </a:t>
            </a:r>
            <a:r>
              <a:rPr lang="en-GB" sz="2000" dirty="0">
                <a:latin typeface="Calibri" panose="020F0502020204030204" pitchFamily="34" charset="0"/>
                <a:cs typeface="Calibri" panose="020F0502020204030204" pitchFamily="34" charset="0"/>
              </a:rPr>
              <a:t>→</a:t>
            </a:r>
            <a:r>
              <a:rPr lang="en-GB" sz="2000" dirty="0">
                <a:latin typeface="Arial" panose="020B0604020202020204" pitchFamily="34" charset="0"/>
                <a:cs typeface="Arial" panose="020B0604020202020204" pitchFamily="34" charset="0"/>
              </a:rPr>
              <a:t> skewed results</a:t>
            </a:r>
          </a:p>
          <a:p>
            <a:pPr>
              <a:buFont typeface="Wingdings" pitchFamily="2" charset="2"/>
              <a:buChar char="§"/>
            </a:pPr>
            <a:r>
              <a:rPr lang="en-GB" sz="2000" dirty="0">
                <a:latin typeface="Arial" panose="020B0604020202020204" pitchFamily="34" charset="0"/>
                <a:cs typeface="Arial" panose="020B0604020202020204" pitchFamily="34" charset="0"/>
              </a:rPr>
              <a:t>Mayor’s Office in Boston needed additional aggregate statistics to understand if/how mistakes may be occurring in the process of deployment to identify potential sources of error and improve the application.</a:t>
            </a:r>
            <a:endParaRPr lang="en-CH" sz="20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A25025D-2BE0-6157-6597-B3AF429CABE9}"/>
              </a:ext>
            </a:extLst>
          </p:cNvPr>
          <p:cNvSpPr>
            <a:spLocks noGrp="1"/>
          </p:cNvSpPr>
          <p:nvPr>
            <p:ph type="sldNum" sz="quarter" idx="12"/>
          </p:nvPr>
        </p:nvSpPr>
        <p:spPr/>
        <p:txBody>
          <a:bodyPr/>
          <a:lstStyle/>
          <a:p>
            <a:fld id="{DA636937-0FCB-924E-9CDC-2DC026654A36}" type="slidenum">
              <a:rPr lang="en-CH" smtClean="0">
                <a:latin typeface="Arial" panose="020B0604020202020204" pitchFamily="34" charset="0"/>
                <a:cs typeface="Arial" panose="020B0604020202020204" pitchFamily="34" charset="0"/>
              </a:rPr>
              <a:t>26</a:t>
            </a:fld>
            <a:endParaRPr lang="en-CH">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93011550-8712-0BF6-D38E-751F0F6D706B}"/>
              </a:ext>
            </a:extLst>
          </p:cNvPr>
          <p:cNvSpPr txBox="1">
            <a:spLocks/>
          </p:cNvSpPr>
          <p:nvPr/>
        </p:nvSpPr>
        <p:spPr>
          <a:xfrm>
            <a:off x="10604917" y="365125"/>
            <a:ext cx="1347866" cy="1325563"/>
          </a:xfrm>
          <a:prstGeom prst="rect">
            <a:avLst/>
          </a:prstGeom>
        </p:spPr>
        <p:txBody>
          <a:bodyPr vert="horz" lIns="9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uisse Int'l Medium" panose="020B0604000000000000" pitchFamily="34" charset="-78"/>
                <a:ea typeface="+mj-ea"/>
                <a:cs typeface="Suisse Int'l Medium" panose="020B0604000000000000" pitchFamily="34" charset="-78"/>
              </a:defRPr>
            </a:lvl1pPr>
          </a:lstStyle>
          <a:p>
            <a:r>
              <a:rPr lang="en-CH" dirty="0">
                <a:latin typeface="Arial" panose="020B0604020202020204" pitchFamily="34" charset="0"/>
                <a:ea typeface="Helvetica Neue Roman" panose="02000503000000020004" pitchFamily="2" charset="0"/>
                <a:cs typeface="Arial" panose="020B0604020202020204" pitchFamily="34" charset="0"/>
              </a:rPr>
              <a:t>#1</a:t>
            </a:r>
          </a:p>
        </p:txBody>
      </p:sp>
      <p:grpSp>
        <p:nvGrpSpPr>
          <p:cNvPr id="5" name="Group 4">
            <a:extLst>
              <a:ext uri="{FF2B5EF4-FFF2-40B4-BE49-F238E27FC236}">
                <a16:creationId xmlns:a16="http://schemas.microsoft.com/office/drawing/2014/main" id="{3549C8A3-6915-8F64-9754-B26E0D82CFFC}"/>
              </a:ext>
            </a:extLst>
          </p:cNvPr>
          <p:cNvGrpSpPr/>
          <p:nvPr/>
        </p:nvGrpSpPr>
        <p:grpSpPr>
          <a:xfrm>
            <a:off x="838200" y="1964171"/>
            <a:ext cx="5054245" cy="6540786"/>
            <a:chOff x="459864" y="1918741"/>
            <a:chExt cx="5400000" cy="6988234"/>
          </a:xfrm>
        </p:grpSpPr>
        <p:pic>
          <p:nvPicPr>
            <p:cNvPr id="13" name="Picture 12" descr="A document with text on it&#10;&#10;Description automatically generated">
              <a:extLst>
                <a:ext uri="{FF2B5EF4-FFF2-40B4-BE49-F238E27FC236}">
                  <a16:creationId xmlns:a16="http://schemas.microsoft.com/office/drawing/2014/main" id="{052B4EBF-FE45-0D6C-96EE-A29CB8460BB9}"/>
                </a:ext>
              </a:extLst>
            </p:cNvPr>
            <p:cNvPicPr>
              <a:picLocks noChangeAspect="1"/>
            </p:cNvPicPr>
            <p:nvPr/>
          </p:nvPicPr>
          <p:blipFill>
            <a:blip r:embed="rId3"/>
            <a:stretch>
              <a:fillRect/>
            </a:stretch>
          </p:blipFill>
          <p:spPr>
            <a:xfrm>
              <a:off x="459864" y="1918741"/>
              <a:ext cx="5400000" cy="6988234"/>
            </a:xfrm>
            <a:prstGeom prst="rect">
              <a:avLst/>
            </a:prstGeom>
            <a:effectLst>
              <a:outerShdw blurRad="50800" dist="38100" dir="16200000" rotWithShape="0">
                <a:prstClr val="black">
                  <a:alpha val="40000"/>
                </a:prstClr>
              </a:outerShdw>
            </a:effectLst>
          </p:spPr>
        </p:pic>
        <p:grpSp>
          <p:nvGrpSpPr>
            <p:cNvPr id="3" name="Group 2">
              <a:extLst>
                <a:ext uri="{FF2B5EF4-FFF2-40B4-BE49-F238E27FC236}">
                  <a16:creationId xmlns:a16="http://schemas.microsoft.com/office/drawing/2014/main" id="{5B5ABF12-57FB-EFCF-DCAB-3A02D5177B52}"/>
                </a:ext>
              </a:extLst>
            </p:cNvPr>
            <p:cNvGrpSpPr/>
            <p:nvPr/>
          </p:nvGrpSpPr>
          <p:grpSpPr>
            <a:xfrm>
              <a:off x="459864" y="1953217"/>
              <a:ext cx="5303244" cy="905876"/>
              <a:chOff x="459864" y="1953217"/>
              <a:chExt cx="5303244" cy="905876"/>
            </a:xfrm>
          </p:grpSpPr>
          <p:pic>
            <p:nvPicPr>
              <p:cNvPr id="3074" name="Picture 2">
                <a:extLst>
                  <a:ext uri="{FF2B5EF4-FFF2-40B4-BE49-F238E27FC236}">
                    <a16:creationId xmlns:a16="http://schemas.microsoft.com/office/drawing/2014/main" id="{BC520C79-7868-AC6D-ECFD-10E945233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64" y="1953217"/>
                <a:ext cx="2133434" cy="9058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rand Guidelines | Boston.gov">
                <a:extLst>
                  <a:ext uri="{FF2B5EF4-FFF2-40B4-BE49-F238E27FC236}">
                    <a16:creationId xmlns:a16="http://schemas.microsoft.com/office/drawing/2014/main" id="{0902FBBE-D2B3-083C-16B4-AA7B533839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9864" y="2230436"/>
                <a:ext cx="2603244" cy="351438"/>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40867426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8F1B2-5EF9-CB14-FBB1-9003734E31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8ECB7-4FAE-5882-D5D2-F23EC394B4C3}"/>
              </a:ext>
            </a:extLst>
          </p:cNvPr>
          <p:cNvSpPr>
            <a:spLocks noGrp="1"/>
          </p:cNvSpPr>
          <p:nvPr>
            <p:ph type="title"/>
          </p:nvPr>
        </p:nvSpPr>
        <p:spPr/>
        <p:txBody>
          <a:bodyPr/>
          <a:lstStyle/>
          <a:p>
            <a:r>
              <a:rPr lang="en-CH" b="1" dirty="0">
                <a:latin typeface="Arial" panose="020B0604020202020204" pitchFamily="34" charset="0"/>
                <a:cs typeface="Arial" panose="020B0604020202020204" pitchFamily="34" charset="0"/>
              </a:rPr>
              <a:t>The need for assessments</a:t>
            </a:r>
          </a:p>
        </p:txBody>
      </p:sp>
      <p:sp>
        <p:nvSpPr>
          <p:cNvPr id="4" name="Slide Number Placeholder 3">
            <a:extLst>
              <a:ext uri="{FF2B5EF4-FFF2-40B4-BE49-F238E27FC236}">
                <a16:creationId xmlns:a16="http://schemas.microsoft.com/office/drawing/2014/main" id="{D2E542F9-E0DB-284F-EB93-8E7F10ECEF2A}"/>
              </a:ext>
            </a:extLst>
          </p:cNvPr>
          <p:cNvSpPr>
            <a:spLocks noGrp="1"/>
          </p:cNvSpPr>
          <p:nvPr>
            <p:ph type="sldNum" sz="quarter" idx="12"/>
          </p:nvPr>
        </p:nvSpPr>
        <p:spPr/>
        <p:txBody>
          <a:bodyPr/>
          <a:lstStyle/>
          <a:p>
            <a:fld id="{DA636937-0FCB-924E-9CDC-2DC026654A36}" type="slidenum">
              <a:rPr lang="en-CH" smtClean="0">
                <a:latin typeface="Arial" panose="020B0604020202020204" pitchFamily="34" charset="0"/>
                <a:cs typeface="Arial" panose="020B0604020202020204" pitchFamily="34" charset="0"/>
              </a:rPr>
              <a:t>27</a:t>
            </a:fld>
            <a:endParaRPr lang="en-CH">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79F861F4-D3C3-6EBB-C6A9-FB0A3E283D96}"/>
              </a:ext>
            </a:extLst>
          </p:cNvPr>
          <p:cNvSpPr txBox="1">
            <a:spLocks/>
          </p:cNvSpPr>
          <p:nvPr/>
        </p:nvSpPr>
        <p:spPr>
          <a:xfrm>
            <a:off x="10604917" y="365125"/>
            <a:ext cx="1347866" cy="1325563"/>
          </a:xfrm>
          <a:prstGeom prst="rect">
            <a:avLst/>
          </a:prstGeom>
        </p:spPr>
        <p:txBody>
          <a:bodyPr vert="horz" lIns="9000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Suisse Int'l Medium" panose="020B0604000000000000" pitchFamily="34" charset="-78"/>
                <a:ea typeface="+mj-ea"/>
                <a:cs typeface="Suisse Int'l Medium" panose="020B0604000000000000" pitchFamily="34" charset="-78"/>
              </a:defRPr>
            </a:lvl1pPr>
          </a:lstStyle>
          <a:p>
            <a:r>
              <a:rPr lang="en-CH" dirty="0">
                <a:latin typeface="Arial" panose="020B0604020202020204" pitchFamily="34" charset="0"/>
                <a:ea typeface="Helvetica Neue Roman" panose="02000503000000020004" pitchFamily="2" charset="0"/>
                <a:cs typeface="Arial" panose="020B0604020202020204" pitchFamily="34" charset="0"/>
              </a:rPr>
              <a:t>#2</a:t>
            </a:r>
          </a:p>
        </p:txBody>
      </p:sp>
      <p:pic>
        <p:nvPicPr>
          <p:cNvPr id="3" name="Picture 2">
            <a:extLst>
              <a:ext uri="{FF2B5EF4-FFF2-40B4-BE49-F238E27FC236}">
                <a16:creationId xmlns:a16="http://schemas.microsoft.com/office/drawing/2014/main" id="{196BDFA7-9A42-BB55-18CA-5FB37B7E1A15}"/>
              </a:ext>
            </a:extLst>
          </p:cNvPr>
          <p:cNvPicPr>
            <a:picLocks noChangeAspect="1"/>
          </p:cNvPicPr>
          <p:nvPr/>
        </p:nvPicPr>
        <p:blipFill>
          <a:blip r:embed="rId3"/>
          <a:stretch>
            <a:fillRect/>
          </a:stretch>
        </p:blipFill>
        <p:spPr>
          <a:xfrm>
            <a:off x="1054572" y="2064326"/>
            <a:ext cx="4853537" cy="3418543"/>
          </a:xfrm>
          <a:prstGeom prst="rect">
            <a:avLst/>
          </a:prstGeom>
          <a:effectLst>
            <a:outerShdw blurRad="63500" sx="102000" sy="102000" algn="ctr" rotWithShape="0">
              <a:prstClr val="black">
                <a:alpha val="40000"/>
              </a:prstClr>
            </a:outerShdw>
          </a:effectLst>
        </p:spPr>
      </p:pic>
      <p:sp>
        <p:nvSpPr>
          <p:cNvPr id="5" name="Content Placeholder 14">
            <a:extLst>
              <a:ext uri="{FF2B5EF4-FFF2-40B4-BE49-F238E27FC236}">
                <a16:creationId xmlns:a16="http://schemas.microsoft.com/office/drawing/2014/main" id="{A22BDD20-9473-320E-C98D-B85F23D0B3CC}"/>
              </a:ext>
            </a:extLst>
          </p:cNvPr>
          <p:cNvSpPr txBox="1">
            <a:spLocks/>
          </p:cNvSpPr>
          <p:nvPr/>
        </p:nvSpPr>
        <p:spPr>
          <a:xfrm>
            <a:off x="6172200" y="1825625"/>
            <a:ext cx="5559936"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uisse Int'l Medium" panose="020B0604000000000000" pitchFamily="34" charset="-78"/>
                <a:ea typeface="+mn-ea"/>
                <a:cs typeface="Suisse Int'l Medium" panose="020B0604000000000000" pitchFamily="34"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uisse Int'l Medium" panose="020B0604000000000000" pitchFamily="34" charset="-78"/>
                <a:ea typeface="+mn-ea"/>
                <a:cs typeface="Suisse Int'l Medium" panose="020B0604000000000000" pitchFamily="34"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uisse Int'l Medium" panose="020B0604000000000000" pitchFamily="34" charset="-78"/>
                <a:ea typeface="+mn-ea"/>
                <a:cs typeface="Suisse Int'l Medium" panose="020B0604000000000000" pitchFamily="34"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uisse Int'l Medium" panose="020B0604000000000000" pitchFamily="34" charset="-78"/>
                <a:ea typeface="+mn-ea"/>
                <a:cs typeface="Suisse Int'l Medium" panose="020B0604000000000000" pitchFamily="34"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uisse Int'l Medium" panose="020B0604000000000000" pitchFamily="34" charset="-78"/>
                <a:ea typeface="+mn-ea"/>
                <a:cs typeface="Suisse Int'l Medium" panose="020B0604000000000000" pitchFamily="34"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b="1" dirty="0">
                <a:latin typeface="Arial" panose="020B0604020202020204" pitchFamily="34" charset="0"/>
                <a:ea typeface="Helvetica Neue" panose="02000503000000020004" pitchFamily="2" charset="0"/>
                <a:cs typeface="Arial" panose="020B0604020202020204" pitchFamily="34" charset="0"/>
              </a:rPr>
              <a:t>Securely document and match survivors of sexual assault</a:t>
            </a:r>
          </a:p>
          <a:p>
            <a:pPr>
              <a:buFont typeface="Wingdings" pitchFamily="2" charset="2"/>
              <a:buChar char="§"/>
            </a:pPr>
            <a:r>
              <a:rPr lang="en-GB" sz="2000" dirty="0">
                <a:latin typeface="Arial" panose="020B0604020202020204" pitchFamily="34" charset="0"/>
                <a:ea typeface="Helvetica Neue Roman" panose="02000503000000020004" pitchFamily="2" charset="0"/>
                <a:cs typeface="Arial" panose="020B0604020202020204" pitchFamily="34" charset="0"/>
              </a:rPr>
              <a:t>Strong privacy</a:t>
            </a:r>
            <a:r>
              <a:rPr lang="en-GB" sz="2000" dirty="0">
                <a:latin typeface="Calibri" panose="020F0502020204030204" pitchFamily="34" charset="0"/>
                <a:ea typeface="Helvetica Neue Roman" panose="02000503000000020004" pitchFamily="2" charset="0"/>
                <a:cs typeface="Calibri" panose="020F0502020204030204" pitchFamily="34" charset="0"/>
              </a:rPr>
              <a:t> → </a:t>
            </a:r>
            <a:r>
              <a:rPr lang="en-GB" sz="2000" dirty="0">
                <a:latin typeface="Arial" panose="020B0604020202020204" pitchFamily="34" charset="0"/>
                <a:ea typeface="Helvetica Neue Roman" panose="02000503000000020004" pitchFamily="2" charset="0"/>
                <a:cs typeface="Arial" panose="020B0604020202020204" pitchFamily="34" charset="0"/>
              </a:rPr>
              <a:t>no information about how many matches or which matches where pursued in court</a:t>
            </a:r>
          </a:p>
          <a:p>
            <a:pPr>
              <a:buFont typeface="Wingdings" pitchFamily="2" charset="2"/>
              <a:buChar char="§"/>
            </a:pPr>
            <a:r>
              <a:rPr lang="en-GB" sz="2000" dirty="0">
                <a:latin typeface="Arial" panose="020B0604020202020204" pitchFamily="34" charset="0"/>
                <a:ea typeface="Helvetica Neue Roman" panose="02000503000000020004" pitchFamily="2" charset="0"/>
                <a:cs typeface="Arial" panose="020B0604020202020204" pitchFamily="34" charset="0"/>
              </a:rPr>
              <a:t>Callisto almost had to shut down, because it was unable to convince its donors with impact reporting. </a:t>
            </a:r>
          </a:p>
          <a:p>
            <a:pPr>
              <a:buFont typeface="Wingdings" pitchFamily="2" charset="2"/>
              <a:buChar char="§"/>
            </a:pPr>
            <a:r>
              <a:rPr lang="en-GB" sz="2000" dirty="0">
                <a:latin typeface="Arial" panose="020B0604020202020204" pitchFamily="34" charset="0"/>
                <a:ea typeface="Helvetica Neue Roman" panose="02000503000000020004" pitchFamily="2" charset="0"/>
                <a:cs typeface="Arial" panose="020B0604020202020204" pitchFamily="34" charset="0"/>
              </a:rPr>
              <a:t>In some cases, perfect privacy means that the system is not deployed, leading to harm.</a:t>
            </a:r>
            <a:endParaRPr lang="en-CH" sz="2000" dirty="0">
              <a:latin typeface="Arial" panose="020B0604020202020204" pitchFamily="34" charset="0"/>
              <a:ea typeface="Helvetica Neue Roman" panose="02000503000000020004" pitchFamily="2" charset="0"/>
              <a:cs typeface="Arial" panose="020B0604020202020204" pitchFamily="34" charset="0"/>
            </a:endParaRPr>
          </a:p>
        </p:txBody>
      </p:sp>
    </p:spTree>
    <p:extLst>
      <p:ext uri="{BB962C8B-B14F-4D97-AF65-F5344CB8AC3E}">
        <p14:creationId xmlns:p14="http://schemas.microsoft.com/office/powerpoint/2010/main" val="2337934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B6A62-E670-C7F6-DA9F-31BFFA9F1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86C637-E08C-B5D3-F75E-19BD8AC07443}"/>
              </a:ext>
            </a:extLst>
          </p:cNvPr>
          <p:cNvSpPr>
            <a:spLocks noGrp="1"/>
          </p:cNvSpPr>
          <p:nvPr>
            <p:ph type="title"/>
          </p:nvPr>
        </p:nvSpPr>
        <p:spPr/>
        <p:txBody>
          <a:bodyPr/>
          <a:lstStyle/>
          <a:p>
            <a:r>
              <a:rPr lang="en-CH" b="1" dirty="0">
                <a:latin typeface="Arial" panose="020B0604020202020204" pitchFamily="34" charset="0"/>
                <a:cs typeface="Arial" panose="020B0604020202020204" pitchFamily="34" charset="0"/>
              </a:rPr>
              <a:t>Base protocol</a:t>
            </a:r>
            <a:endParaRPr lang="en-CH" sz="3600" b="1" dirty="0">
              <a:latin typeface="Arial" panose="020B0604020202020204" pitchFamily="34" charset="0"/>
              <a:cs typeface="Arial" panose="020B0604020202020204" pitchFamily="34" charset="0"/>
            </a:endParaRPr>
          </a:p>
        </p:txBody>
      </p:sp>
      <p:sp>
        <p:nvSpPr>
          <p:cNvPr id="10" name="Content Placeholder 9">
            <a:extLst>
              <a:ext uri="{FF2B5EF4-FFF2-40B4-BE49-F238E27FC236}">
                <a16:creationId xmlns:a16="http://schemas.microsoft.com/office/drawing/2014/main" id="{849B353D-08E5-C64F-80C4-4BCED2C26A63}"/>
              </a:ext>
            </a:extLst>
          </p:cNvPr>
          <p:cNvSpPr>
            <a:spLocks noGrp="1"/>
          </p:cNvSpPr>
          <p:nvPr>
            <p:ph sz="half" idx="1"/>
          </p:nvPr>
        </p:nvSpPr>
        <p:spPr/>
        <p:txBody>
          <a:bodyPr/>
          <a:lstStyle/>
          <a:p>
            <a:pPr>
              <a:buFont typeface="Wingdings" pitchFamily="2" charset="2"/>
              <a:buChar char="§"/>
            </a:pPr>
            <a:r>
              <a:rPr lang="en-CH" dirty="0">
                <a:latin typeface="Arial" panose="020B0604020202020204" pitchFamily="34" charset="0"/>
                <a:cs typeface="Arial" panose="020B0604020202020204" pitchFamily="34" charset="0"/>
              </a:rPr>
              <a:t>Recipients authenticate using biometrics</a:t>
            </a:r>
          </a:p>
          <a:p>
            <a:pPr>
              <a:buFont typeface="Wingdings" pitchFamily="2" charset="2"/>
              <a:buChar char="§"/>
            </a:pPr>
            <a:r>
              <a:rPr lang="en-CH" dirty="0">
                <a:latin typeface="Arial" panose="020B0604020202020204" pitchFamily="34" charset="0"/>
                <a:cs typeface="Arial" panose="020B0604020202020204" pitchFamily="34" charset="0"/>
              </a:rPr>
              <a:t>Registration station hands out anonymous credentials</a:t>
            </a:r>
          </a:p>
          <a:p>
            <a:pPr>
              <a:buFont typeface="Wingdings" pitchFamily="2" charset="2"/>
              <a:buChar char="§"/>
            </a:pPr>
            <a:r>
              <a:rPr lang="en-CH" dirty="0">
                <a:latin typeface="Arial" panose="020B0604020202020204" pitchFamily="34" charset="0"/>
                <a:cs typeface="Arial" panose="020B0604020202020204" pitchFamily="34" charset="0"/>
              </a:rPr>
              <a:t>At distribution, redeem credentials for aid</a:t>
            </a:r>
          </a:p>
          <a:p>
            <a:pPr>
              <a:buFont typeface="Wingdings" pitchFamily="2" charset="2"/>
              <a:buChar char="§"/>
            </a:pPr>
            <a:r>
              <a:rPr lang="en-CH" dirty="0">
                <a:latin typeface="Arial" panose="020B0604020202020204" pitchFamily="34" charset="0"/>
                <a:cs typeface="Arial" panose="020B0604020202020204" pitchFamily="34" charset="0"/>
              </a:rPr>
              <a:t>Blocklist to prevent double-spending</a:t>
            </a:r>
          </a:p>
          <a:p>
            <a:endParaRPr lang="en-CH" dirty="0">
              <a:latin typeface="Arial" panose="020B0604020202020204" pitchFamily="34" charset="0"/>
              <a:cs typeface="Arial" panose="020B0604020202020204" pitchFamily="34" charset="0"/>
            </a:endParaRPr>
          </a:p>
          <a:p>
            <a:endParaRPr lang="en-CH"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3E0403-176E-C3A1-BC97-8CBDC09C9F92}"/>
              </a:ext>
            </a:extLst>
          </p:cNvPr>
          <p:cNvSpPr>
            <a:spLocks noGrp="1"/>
          </p:cNvSpPr>
          <p:nvPr>
            <p:ph type="sldNum" sz="quarter" idx="12"/>
          </p:nvPr>
        </p:nvSpPr>
        <p:spPr/>
        <p:txBody>
          <a:bodyPr/>
          <a:lstStyle/>
          <a:p>
            <a:fld id="{DA636937-0FCB-924E-9CDC-2DC026654A36}" type="slidenum">
              <a:rPr lang="en-CH" smtClean="0">
                <a:latin typeface="Arial" panose="020B0604020202020204" pitchFamily="34" charset="0"/>
                <a:cs typeface="Arial" panose="020B0604020202020204" pitchFamily="34" charset="0"/>
              </a:rPr>
              <a:t>28</a:t>
            </a:fld>
            <a:endParaRPr lang="en-CH" dirty="0">
              <a:latin typeface="Arial" panose="020B0604020202020204" pitchFamily="34" charset="0"/>
              <a:cs typeface="Arial" panose="020B0604020202020204" pitchFamily="34" charset="0"/>
            </a:endParaRPr>
          </a:p>
        </p:txBody>
      </p:sp>
      <p:pic>
        <p:nvPicPr>
          <p:cNvPr id="7" name="Content Placeholder 7" descr="A document with text and images&#10;&#10;Description automatically generated">
            <a:extLst>
              <a:ext uri="{FF2B5EF4-FFF2-40B4-BE49-F238E27FC236}">
                <a16:creationId xmlns:a16="http://schemas.microsoft.com/office/drawing/2014/main" id="{D41A70A4-9D3A-F1B8-1546-E9612ABD052D}"/>
              </a:ext>
            </a:extLst>
          </p:cNvPr>
          <p:cNvPicPr>
            <a:picLocks noChangeAspect="1"/>
          </p:cNvPicPr>
          <p:nvPr/>
        </p:nvPicPr>
        <p:blipFill>
          <a:blip r:embed="rId3"/>
          <a:stretch>
            <a:fillRect/>
          </a:stretch>
        </p:blipFill>
        <p:spPr>
          <a:xfrm>
            <a:off x="6299730" y="1825625"/>
            <a:ext cx="5308665" cy="6870038"/>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89811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3DA93-F236-2DFB-1E92-69D1A09212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40B739-3C44-008C-4E5A-D70E05EAC59F}"/>
              </a:ext>
            </a:extLst>
          </p:cNvPr>
          <p:cNvSpPr>
            <a:spLocks noGrp="1"/>
          </p:cNvSpPr>
          <p:nvPr>
            <p:ph type="title"/>
          </p:nvPr>
        </p:nvSpPr>
        <p:spPr/>
        <p:txBody>
          <a:bodyPr/>
          <a:lstStyle/>
          <a:p>
            <a:r>
              <a:rPr lang="en-CH" b="1" dirty="0">
                <a:latin typeface="Arial" panose="020B0604020202020204" pitchFamily="34" charset="0"/>
                <a:cs typeface="Arial" panose="020B0604020202020204" pitchFamily="34" charset="0"/>
              </a:rPr>
              <a:t>Adding assessments</a:t>
            </a:r>
          </a:p>
        </p:txBody>
      </p:sp>
      <p:sp>
        <p:nvSpPr>
          <p:cNvPr id="3" name="Content Placeholder 2">
            <a:extLst>
              <a:ext uri="{FF2B5EF4-FFF2-40B4-BE49-F238E27FC236}">
                <a16:creationId xmlns:a16="http://schemas.microsoft.com/office/drawing/2014/main" id="{BB8A5F43-8514-987F-2F0B-39CA9DD0E301}"/>
              </a:ext>
            </a:extLst>
          </p:cNvPr>
          <p:cNvSpPr>
            <a:spLocks noGrp="1"/>
          </p:cNvSpPr>
          <p:nvPr>
            <p:ph sz="half" idx="1"/>
          </p:nvPr>
        </p:nvSpPr>
        <p:spPr>
          <a:xfrm>
            <a:off x="838199" y="1825625"/>
            <a:ext cx="5295901" cy="4351338"/>
          </a:xfrm>
        </p:spPr>
        <p:txBody>
          <a:bodyPr/>
          <a:lstStyle/>
          <a:p>
            <a:pPr marL="0" indent="0">
              <a:buNone/>
            </a:pPr>
            <a:r>
              <a:rPr lang="en-CH" sz="2600" b="1" dirty="0">
                <a:latin typeface="Arial" panose="020B0604020202020204" pitchFamily="34" charset="0"/>
                <a:cs typeface="Arial" panose="020B0604020202020204" pitchFamily="34" charset="0"/>
              </a:rPr>
              <a:t>Idea: Functional Encryption</a:t>
            </a:r>
          </a:p>
          <a:p>
            <a:pPr marL="0" indent="0">
              <a:buNone/>
            </a:pPr>
            <a:r>
              <a:rPr lang="en-CH" sz="2600" dirty="0">
                <a:latin typeface="Arial" panose="020B0604020202020204" pitchFamily="34" charset="0"/>
                <a:cs typeface="Arial" panose="020B0604020202020204" pitchFamily="34" charset="0"/>
              </a:rPr>
              <a:t>Collect encrypted inputs during distribution, use FE to evaluate statistics.</a:t>
            </a:r>
          </a:p>
          <a:p>
            <a:pPr marL="0" indent="0">
              <a:buNone/>
            </a:pPr>
            <a:endParaRPr lang="en-CH" sz="2600" dirty="0">
              <a:latin typeface="Arial" panose="020B0604020202020204" pitchFamily="34" charset="0"/>
              <a:cs typeface="Arial" panose="020B0604020202020204" pitchFamily="34" charset="0"/>
            </a:endParaRPr>
          </a:p>
          <a:p>
            <a:pPr marL="0" indent="0">
              <a:buNone/>
            </a:pPr>
            <a:endParaRPr lang="en-CH"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818A42E7-FC8B-D3C0-C398-45FEC5E60FD7}"/>
              </a:ext>
            </a:extLst>
          </p:cNvPr>
          <p:cNvSpPr>
            <a:spLocks noGrp="1"/>
          </p:cNvSpPr>
          <p:nvPr>
            <p:ph sz="half" idx="2"/>
          </p:nvPr>
        </p:nvSpPr>
        <p:spPr>
          <a:xfrm>
            <a:off x="6241471" y="1825625"/>
            <a:ext cx="5715001" cy="4351338"/>
          </a:xfrm>
        </p:spPr>
        <p:txBody>
          <a:bodyPr/>
          <a:lstStyle/>
          <a:p>
            <a:pPr marL="0" indent="0">
              <a:buNone/>
            </a:pPr>
            <a:r>
              <a:rPr lang="en-CH" sz="2600" b="1" dirty="0">
                <a:solidFill>
                  <a:srgbClr val="C00000"/>
                </a:solidFill>
                <a:latin typeface="Arial" panose="020B0604020202020204" pitchFamily="34" charset="0"/>
                <a:cs typeface="Arial" panose="020B0604020202020204" pitchFamily="34" charset="0"/>
              </a:rPr>
              <a:t>Attack</a:t>
            </a:r>
          </a:p>
          <a:p>
            <a:pPr marL="0" indent="0">
              <a:buNone/>
            </a:pPr>
            <a:r>
              <a:rPr lang="en-CH" sz="2600" dirty="0">
                <a:solidFill>
                  <a:srgbClr val="C00000"/>
                </a:solidFill>
                <a:latin typeface="Arial" panose="020B0604020202020204" pitchFamily="34" charset="0"/>
                <a:cs typeface="Arial" panose="020B0604020202020204" pitchFamily="34" charset="0"/>
              </a:rPr>
              <a:t>Nothing stops the adversary of invoking FE many times for different inputs, learning more info!</a:t>
            </a:r>
          </a:p>
          <a:p>
            <a:pPr marL="0" indent="0">
              <a:buNone/>
            </a:pPr>
            <a:endParaRPr lang="en-CH" sz="2600" dirty="0">
              <a:solidFill>
                <a:srgbClr val="C00000"/>
              </a:solidFill>
              <a:latin typeface="Arial" panose="020B0604020202020204" pitchFamily="34" charset="0"/>
              <a:cs typeface="Arial" panose="020B0604020202020204" pitchFamily="34" charset="0"/>
            </a:endParaRPr>
          </a:p>
          <a:p>
            <a:pPr marL="0" indent="0">
              <a:buNone/>
            </a:pPr>
            <a:r>
              <a:rPr lang="en-CH" sz="2600" dirty="0">
                <a:solidFill>
                  <a:srgbClr val="C00000"/>
                </a:solidFill>
                <a:latin typeface="Arial" panose="020B0604020202020204" pitchFamily="34" charset="0"/>
                <a:cs typeface="Arial" panose="020B0604020202020204" pitchFamily="34" charset="0"/>
              </a:rPr>
              <a:t>→ Very generic attack, not limited to our setting</a:t>
            </a:r>
          </a:p>
          <a:p>
            <a:pPr marL="0" indent="0">
              <a:buNone/>
            </a:pPr>
            <a:endParaRPr lang="en-CH" sz="2600" dirty="0">
              <a:solidFill>
                <a:srgbClr val="C00000"/>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A2B709A-7CC5-2D49-FCB6-67D85BED648E}"/>
              </a:ext>
            </a:extLst>
          </p:cNvPr>
          <p:cNvSpPr>
            <a:spLocks noGrp="1"/>
          </p:cNvSpPr>
          <p:nvPr>
            <p:ph type="sldNum" sz="quarter" idx="12"/>
          </p:nvPr>
        </p:nvSpPr>
        <p:spPr/>
        <p:txBody>
          <a:bodyPr/>
          <a:lstStyle/>
          <a:p>
            <a:fld id="{DA636937-0FCB-924E-9CDC-2DC026654A36}" type="slidenum">
              <a:rPr lang="en-CH" smtClean="0">
                <a:latin typeface="Arial" panose="020B0604020202020204" pitchFamily="34" charset="0"/>
                <a:cs typeface="Arial" panose="020B0604020202020204" pitchFamily="34" charset="0"/>
              </a:rPr>
              <a:t>29</a:t>
            </a:fld>
            <a:endParaRPr lang="en-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0562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755CC-A70A-7A4B-127A-1A9800921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AE56C-13F4-C43C-C717-04CB75C65684}"/>
              </a:ext>
            </a:extLst>
          </p:cNvPr>
          <p:cNvSpPr>
            <a:spLocks noGrp="1"/>
          </p:cNvSpPr>
          <p:nvPr>
            <p:ph type="title"/>
          </p:nvPr>
        </p:nvSpPr>
        <p:spPr>
          <a:xfrm>
            <a:off x="838199" y="365125"/>
            <a:ext cx="11353801" cy="1325563"/>
          </a:xfrm>
        </p:spPr>
        <p:txBody>
          <a:bodyPr/>
          <a:lstStyle/>
          <a:p>
            <a:r>
              <a:rPr lang="en-US" b="1" noProof="0" dirty="0">
                <a:latin typeface="Arial" panose="020B0604020202020204" pitchFamily="34" charset="0"/>
                <a:cs typeface="Arial" panose="020B0604020202020204" pitchFamily="34" charset="0"/>
              </a:rPr>
              <a:t>Digitalizing humanitarian action is risky</a:t>
            </a:r>
          </a:p>
        </p:txBody>
      </p:sp>
      <p:sp>
        <p:nvSpPr>
          <p:cNvPr id="4" name="Slide Number Placeholder 3">
            <a:extLst>
              <a:ext uri="{FF2B5EF4-FFF2-40B4-BE49-F238E27FC236}">
                <a16:creationId xmlns:a16="http://schemas.microsoft.com/office/drawing/2014/main" id="{B303A5B4-5BCD-4EF1-D918-A92819846427}"/>
              </a:ext>
            </a:extLst>
          </p:cNvPr>
          <p:cNvSpPr>
            <a:spLocks noGrp="1"/>
          </p:cNvSpPr>
          <p:nvPr>
            <p:ph type="sldNum" sz="quarter" idx="12"/>
          </p:nvPr>
        </p:nvSpPr>
        <p:spPr/>
        <p:txBody>
          <a:bodyPr/>
          <a:lstStyle/>
          <a:p>
            <a:fld id="{DA636937-0FCB-924E-9CDC-2DC026654A36}" type="slidenum">
              <a:rPr lang="en-US" noProof="0" smtClean="0">
                <a:latin typeface="Helvetica Neue Roman" panose="02000503000000020004" pitchFamily="2" charset="0"/>
                <a:ea typeface="Helvetica Neue Roman" panose="02000503000000020004" pitchFamily="2" charset="0"/>
                <a:cs typeface="Helvetica Neue Roman" panose="02000503000000020004" pitchFamily="2" charset="0"/>
              </a:rPr>
              <a:t>3</a:t>
            </a:fld>
            <a:endParaRPr lang="en-US" noProof="0" dirty="0">
              <a:latin typeface="Helvetica Neue Roman" panose="02000503000000020004" pitchFamily="2" charset="0"/>
              <a:ea typeface="Helvetica Neue Roman" panose="02000503000000020004" pitchFamily="2" charset="0"/>
              <a:cs typeface="Helvetica Neue Roman" panose="02000503000000020004" pitchFamily="2" charset="0"/>
            </a:endParaRPr>
          </a:p>
        </p:txBody>
      </p:sp>
      <p:pic>
        <p:nvPicPr>
          <p:cNvPr id="8" name="Picture 7">
            <a:extLst>
              <a:ext uri="{FF2B5EF4-FFF2-40B4-BE49-F238E27FC236}">
                <a16:creationId xmlns:a16="http://schemas.microsoft.com/office/drawing/2014/main" id="{90F4923C-9E28-87DD-8950-AA3F27766CDF}"/>
              </a:ext>
            </a:extLst>
          </p:cNvPr>
          <p:cNvPicPr>
            <a:picLocks noChangeAspect="1"/>
          </p:cNvPicPr>
          <p:nvPr/>
        </p:nvPicPr>
        <p:blipFill>
          <a:blip r:embed="rId4"/>
          <a:stretch>
            <a:fillRect/>
          </a:stretch>
        </p:blipFill>
        <p:spPr>
          <a:xfrm>
            <a:off x="48492" y="2555727"/>
            <a:ext cx="7065818" cy="5118910"/>
          </a:xfrm>
          <a:prstGeom prst="rect">
            <a:avLst/>
          </a:prstGeom>
          <a:effectLst>
            <a:outerShdw blurRad="63500" sx="102000" sy="102000" algn="ctr" rotWithShape="0">
              <a:prstClr val="black">
                <a:alpha val="40000"/>
              </a:prstClr>
            </a:outerShdw>
          </a:effectLst>
        </p:spPr>
      </p:pic>
      <p:grpSp>
        <p:nvGrpSpPr>
          <p:cNvPr id="12" name="Group 11">
            <a:extLst>
              <a:ext uri="{FF2B5EF4-FFF2-40B4-BE49-F238E27FC236}">
                <a16:creationId xmlns:a16="http://schemas.microsoft.com/office/drawing/2014/main" id="{9021FA41-85C1-F74C-12E3-252CAEC2B716}"/>
              </a:ext>
            </a:extLst>
          </p:cNvPr>
          <p:cNvGrpSpPr/>
          <p:nvPr/>
        </p:nvGrpSpPr>
        <p:grpSpPr>
          <a:xfrm>
            <a:off x="5732998" y="2744874"/>
            <a:ext cx="6826330" cy="1658606"/>
            <a:chOff x="4982290" y="3536022"/>
            <a:chExt cx="6826330" cy="1658606"/>
          </a:xfrm>
        </p:grpSpPr>
        <p:pic>
          <p:nvPicPr>
            <p:cNvPr id="9" name="Picture 8">
              <a:extLst>
                <a:ext uri="{FF2B5EF4-FFF2-40B4-BE49-F238E27FC236}">
                  <a16:creationId xmlns:a16="http://schemas.microsoft.com/office/drawing/2014/main" id="{EEEA8DCC-C065-921C-5991-BE4D513D55B0}"/>
                </a:ext>
              </a:extLst>
            </p:cNvPr>
            <p:cNvPicPr>
              <a:picLocks noChangeAspect="1"/>
            </p:cNvPicPr>
            <p:nvPr/>
          </p:nvPicPr>
          <p:blipFill>
            <a:blip r:embed="rId5"/>
            <a:stretch>
              <a:fillRect/>
            </a:stretch>
          </p:blipFill>
          <p:spPr>
            <a:xfrm>
              <a:off x="4982290" y="3536022"/>
              <a:ext cx="6826330" cy="1658606"/>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3E4AE824-39E5-A1A8-A078-D31CA7A17F58}"/>
                </a:ext>
              </a:extLst>
            </p:cNvPr>
            <p:cNvPicPr>
              <a:picLocks noChangeAspect="1"/>
            </p:cNvPicPr>
            <p:nvPr/>
          </p:nvPicPr>
          <p:blipFill>
            <a:blip r:embed="rId6"/>
            <a:srcRect t="17232"/>
            <a:stretch/>
          </p:blipFill>
          <p:spPr>
            <a:xfrm>
              <a:off x="5068017" y="3633088"/>
              <a:ext cx="2374900" cy="583936"/>
            </a:xfrm>
            <a:prstGeom prst="rect">
              <a:avLst/>
            </a:prstGeom>
          </p:spPr>
        </p:pic>
      </p:grpSp>
      <p:grpSp>
        <p:nvGrpSpPr>
          <p:cNvPr id="15" name="Group 14">
            <a:extLst>
              <a:ext uri="{FF2B5EF4-FFF2-40B4-BE49-F238E27FC236}">
                <a16:creationId xmlns:a16="http://schemas.microsoft.com/office/drawing/2014/main" id="{8E1B4C6A-1037-5C46-4124-5D5B7B5E54C5}"/>
              </a:ext>
            </a:extLst>
          </p:cNvPr>
          <p:cNvGrpSpPr/>
          <p:nvPr/>
        </p:nvGrpSpPr>
        <p:grpSpPr>
          <a:xfrm>
            <a:off x="1591282" y="1435450"/>
            <a:ext cx="6662739" cy="1439635"/>
            <a:chOff x="678655" y="1570248"/>
            <a:chExt cx="6662739" cy="1439635"/>
          </a:xfrm>
        </p:grpSpPr>
        <p:pic>
          <p:nvPicPr>
            <p:cNvPr id="5" name="Picture 4">
              <a:extLst>
                <a:ext uri="{FF2B5EF4-FFF2-40B4-BE49-F238E27FC236}">
                  <a16:creationId xmlns:a16="http://schemas.microsoft.com/office/drawing/2014/main" id="{45481D4D-E526-6137-D761-880BB466A727}"/>
                </a:ext>
              </a:extLst>
            </p:cNvPr>
            <p:cNvPicPr>
              <a:picLocks noChangeAspect="1"/>
            </p:cNvPicPr>
            <p:nvPr/>
          </p:nvPicPr>
          <p:blipFill>
            <a:blip r:embed="rId7"/>
            <a:srcRect t="2309"/>
            <a:stretch/>
          </p:blipFill>
          <p:spPr>
            <a:xfrm>
              <a:off x="678655" y="1570248"/>
              <a:ext cx="6662739" cy="1439635"/>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B67BB12C-197B-C859-BA2A-C8B7C23C2FC2}"/>
                </a:ext>
              </a:extLst>
            </p:cNvPr>
            <p:cNvPicPr>
              <a:picLocks noChangeAspect="1"/>
            </p:cNvPicPr>
            <p:nvPr/>
          </p:nvPicPr>
          <p:blipFill>
            <a:blip r:embed="rId8"/>
            <a:stretch>
              <a:fillRect/>
            </a:stretch>
          </p:blipFill>
          <p:spPr>
            <a:xfrm>
              <a:off x="4895890" y="2356599"/>
              <a:ext cx="528638" cy="523073"/>
            </a:xfrm>
            <a:prstGeom prst="rect">
              <a:avLst/>
            </a:prstGeom>
          </p:spPr>
        </p:pic>
      </p:grpSp>
      <p:pic>
        <p:nvPicPr>
          <p:cNvPr id="14" name="Picture 13">
            <a:extLst>
              <a:ext uri="{FF2B5EF4-FFF2-40B4-BE49-F238E27FC236}">
                <a16:creationId xmlns:a16="http://schemas.microsoft.com/office/drawing/2014/main" id="{21EBF4B9-6E5B-AFE1-A2DB-98A1EDBBCF86}"/>
              </a:ext>
            </a:extLst>
          </p:cNvPr>
          <p:cNvPicPr>
            <a:picLocks noChangeAspect="1"/>
          </p:cNvPicPr>
          <p:nvPr/>
        </p:nvPicPr>
        <p:blipFill>
          <a:blip r:embed="rId9"/>
          <a:stretch>
            <a:fillRect/>
          </a:stretch>
        </p:blipFill>
        <p:spPr>
          <a:xfrm>
            <a:off x="4236851" y="5298866"/>
            <a:ext cx="7772400" cy="3261814"/>
          </a:xfrm>
          <a:prstGeom prst="rect">
            <a:avLst/>
          </a:prstGeom>
          <a:effectLst>
            <a:outerShdw blurRad="63500" sx="102000" sy="102000" algn="ctr" rotWithShape="0">
              <a:prstClr val="black">
                <a:alpha val="40000"/>
              </a:prstClr>
            </a:outerShdw>
          </a:effectLst>
        </p:spPr>
      </p:pic>
    </p:spTree>
    <p:custDataLst>
      <p:tags r:id="rId1"/>
    </p:custDataLst>
    <p:extLst>
      <p:ext uri="{BB962C8B-B14F-4D97-AF65-F5344CB8AC3E}">
        <p14:creationId xmlns:p14="http://schemas.microsoft.com/office/powerpoint/2010/main" val="408516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C9A76-4934-EC96-2C93-AEB6447E29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B5C68A-A900-903B-9647-D19F18864CAE}"/>
              </a:ext>
            </a:extLst>
          </p:cNvPr>
          <p:cNvSpPr>
            <a:spLocks noGrp="1"/>
          </p:cNvSpPr>
          <p:nvPr>
            <p:ph type="title"/>
          </p:nvPr>
        </p:nvSpPr>
        <p:spPr/>
        <p:txBody>
          <a:bodyPr/>
          <a:lstStyle/>
          <a:p>
            <a:r>
              <a:rPr lang="en-CH" b="1" dirty="0">
                <a:latin typeface="Arial" panose="020B0604020202020204" pitchFamily="34" charset="0"/>
                <a:cs typeface="Arial" panose="020B0604020202020204" pitchFamily="34" charset="0"/>
              </a:rPr>
              <a:t>One-time functional encryption</a:t>
            </a:r>
          </a:p>
        </p:txBody>
      </p:sp>
      <p:sp>
        <p:nvSpPr>
          <p:cNvPr id="3" name="Content Placeholder 2">
            <a:extLst>
              <a:ext uri="{FF2B5EF4-FFF2-40B4-BE49-F238E27FC236}">
                <a16:creationId xmlns:a16="http://schemas.microsoft.com/office/drawing/2014/main" id="{5EF95203-D50C-532F-2777-3CB14C05BC09}"/>
              </a:ext>
            </a:extLst>
          </p:cNvPr>
          <p:cNvSpPr>
            <a:spLocks noGrp="1"/>
          </p:cNvSpPr>
          <p:nvPr>
            <p:ph sz="half" idx="1"/>
          </p:nvPr>
        </p:nvSpPr>
        <p:spPr/>
        <p:txBody>
          <a:bodyPr>
            <a:normAutofit fontScale="85000" lnSpcReduction="10000"/>
          </a:bodyPr>
          <a:lstStyle/>
          <a:p>
            <a:pPr marL="0" indent="0">
              <a:buNone/>
            </a:pPr>
            <a:r>
              <a:rPr lang="en-CH" dirty="0">
                <a:latin typeface="Arial" panose="020B0604020202020204" pitchFamily="34" charset="0"/>
                <a:cs typeface="Arial" panose="020B0604020202020204" pitchFamily="34" charset="0"/>
              </a:rPr>
              <a:t>1FE.Gen(1</a:t>
            </a:r>
            <a:r>
              <a:rPr lang="el-GR" b="1" baseline="30000" dirty="0">
                <a:latin typeface="Arial" panose="020B0604020202020204" pitchFamily="34" charset="0"/>
                <a:ea typeface="Helvetica Neue" panose="02000503000000020004" pitchFamily="2" charset="0"/>
                <a:cs typeface="Arial" panose="020B0604020202020204" pitchFamily="34" charset="0"/>
              </a:rPr>
              <a:t>λ</a:t>
            </a:r>
            <a:r>
              <a:rPr lang="fr-CH" b="1" dirty="0">
                <a:latin typeface="Arial" panose="020B0604020202020204" pitchFamily="34" charset="0"/>
                <a:ea typeface="Helvetica Neue" panose="02000503000000020004" pitchFamily="2" charset="0"/>
                <a:cs typeface="Arial" panose="020B0604020202020204" pitchFamily="34" charset="0"/>
              </a:rPr>
              <a:t>,</a:t>
            </a:r>
            <a:r>
              <a:rPr lang="fr-CH" dirty="0">
                <a:latin typeface="Arial" panose="020B0604020202020204" pitchFamily="34" charset="0"/>
                <a:cs typeface="Arial" panose="020B0604020202020204" pitchFamily="34" charset="0"/>
              </a:rPr>
              <a:t> f</a:t>
            </a:r>
            <a:r>
              <a:rPr lang="en-CH" dirty="0">
                <a:latin typeface="Arial" panose="020B0604020202020204" pitchFamily="34" charset="0"/>
                <a:cs typeface="Arial" panose="020B0604020202020204" pitchFamily="34" charset="0"/>
              </a:rPr>
              <a:t>) → (sk, pk)</a:t>
            </a:r>
          </a:p>
          <a:p>
            <a:pPr marL="0" indent="0">
              <a:buNone/>
            </a:pPr>
            <a:endParaRPr lang="en-CH" dirty="0">
              <a:latin typeface="Arial" panose="020B0604020202020204" pitchFamily="34" charset="0"/>
              <a:cs typeface="Arial" panose="020B0604020202020204" pitchFamily="34" charset="0"/>
            </a:endParaRPr>
          </a:p>
          <a:p>
            <a:pPr marL="0" indent="0">
              <a:buNone/>
            </a:pPr>
            <a:r>
              <a:rPr lang="en-CH" dirty="0">
                <a:latin typeface="Arial" panose="020B0604020202020204" pitchFamily="34" charset="0"/>
                <a:cs typeface="Arial" panose="020B0604020202020204" pitchFamily="34" charset="0"/>
              </a:rPr>
              <a:t>1FE.Enc(ptxt</a:t>
            </a:r>
            <a:r>
              <a:rPr lang="en-CH" dirty="0">
                <a:solidFill>
                  <a:srgbClr val="C00000"/>
                </a:solidFill>
                <a:latin typeface="Arial" panose="020B0604020202020204" pitchFamily="34" charset="0"/>
                <a:cs typeface="Arial" panose="020B0604020202020204" pitchFamily="34" charset="0"/>
              </a:rPr>
              <a:t>, id</a:t>
            </a:r>
            <a:r>
              <a:rPr lang="en-CH" dirty="0">
                <a:latin typeface="Arial" panose="020B0604020202020204" pitchFamily="34" charset="0"/>
                <a:cs typeface="Arial" panose="020B0604020202020204" pitchFamily="34" charset="0"/>
              </a:rPr>
              <a:t>, pk) → ctxt</a:t>
            </a:r>
          </a:p>
          <a:p>
            <a:pPr marL="0" indent="0">
              <a:buNone/>
            </a:pPr>
            <a:endParaRPr lang="en-CH" dirty="0">
              <a:latin typeface="Arial" panose="020B0604020202020204" pitchFamily="34" charset="0"/>
              <a:cs typeface="Arial" panose="020B0604020202020204" pitchFamily="34" charset="0"/>
            </a:endParaRPr>
          </a:p>
          <a:p>
            <a:pPr marL="0" indent="0">
              <a:buNone/>
            </a:pPr>
            <a:r>
              <a:rPr lang="en-CH" dirty="0">
                <a:latin typeface="Arial" panose="020B0604020202020204" pitchFamily="34" charset="0"/>
                <a:cs typeface="Arial" panose="020B0604020202020204" pitchFamily="34" charset="0"/>
              </a:rPr>
              <a:t>1FE.Dec(ctxt, sk) → ptxt / ⊥</a:t>
            </a:r>
          </a:p>
          <a:p>
            <a:pPr marL="0" indent="0">
              <a:buNone/>
            </a:pPr>
            <a:endParaRPr lang="en-CH" dirty="0">
              <a:latin typeface="Arial" panose="020B0604020202020204" pitchFamily="34" charset="0"/>
              <a:cs typeface="Arial" panose="020B0604020202020204" pitchFamily="34" charset="0"/>
            </a:endParaRPr>
          </a:p>
          <a:p>
            <a:pPr marL="0" indent="0">
              <a:buNone/>
            </a:pPr>
            <a:endParaRPr lang="en-CH" dirty="0">
              <a:latin typeface="Arial" panose="020B0604020202020204" pitchFamily="34" charset="0"/>
              <a:cs typeface="Arial" panose="020B0604020202020204" pitchFamily="34" charset="0"/>
            </a:endParaRPr>
          </a:p>
          <a:p>
            <a:pPr marL="0" indent="0">
              <a:buNone/>
            </a:pPr>
            <a:endParaRPr lang="en-CH" dirty="0">
              <a:latin typeface="Arial" panose="020B0604020202020204" pitchFamily="34" charset="0"/>
              <a:cs typeface="Arial" panose="020B0604020202020204" pitchFamily="34" charset="0"/>
            </a:endParaRPr>
          </a:p>
          <a:p>
            <a:endParaRPr lang="en-CH"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E4913B4A-D02B-574B-8517-BD52E0DCFE4B}"/>
              </a:ext>
            </a:extLst>
          </p:cNvPr>
          <p:cNvSpPr>
            <a:spLocks noGrp="1"/>
          </p:cNvSpPr>
          <p:nvPr>
            <p:ph sz="half" idx="2"/>
          </p:nvPr>
        </p:nvSpPr>
        <p:spPr>
          <a:xfrm>
            <a:off x="6172200" y="1825625"/>
            <a:ext cx="5372100" cy="4351338"/>
          </a:xfrm>
        </p:spPr>
        <p:txBody>
          <a:bodyPr>
            <a:normAutofit fontScale="85000" lnSpcReduction="10000"/>
          </a:bodyPr>
          <a:lstStyle/>
          <a:p>
            <a:pPr marL="0" indent="0">
              <a:buNone/>
            </a:pPr>
            <a:r>
              <a:rPr lang="en-CH" u="sng" dirty="0">
                <a:latin typeface="Arial" panose="020B0604020202020204" pitchFamily="34" charset="0"/>
                <a:cs typeface="Arial" panose="020B0604020202020204" pitchFamily="34" charset="0"/>
              </a:rPr>
              <a:t>1FE.Dec(ctxt, sk): </a:t>
            </a:r>
          </a:p>
          <a:p>
            <a:pPr marL="0" indent="0">
              <a:buNone/>
            </a:pPr>
            <a:r>
              <a:rPr lang="en-CH" dirty="0">
                <a:latin typeface="Arial" panose="020B0604020202020204" pitchFamily="34" charset="0"/>
                <a:cs typeface="Arial" panose="020B0604020202020204" pitchFamily="34" charset="0"/>
              </a:rPr>
              <a:t>	ptxt</a:t>
            </a:r>
            <a:r>
              <a:rPr lang="en-CH" dirty="0">
                <a:solidFill>
                  <a:srgbClr val="C00000"/>
                </a:solidFill>
                <a:latin typeface="Arial" panose="020B0604020202020204" pitchFamily="34" charset="0"/>
                <a:cs typeface="Arial" panose="020B0604020202020204" pitchFamily="34" charset="0"/>
              </a:rPr>
              <a:t>, id </a:t>
            </a:r>
            <a:r>
              <a:rPr lang="en-CH" dirty="0">
                <a:latin typeface="Arial" panose="020B0604020202020204" pitchFamily="34" charset="0"/>
                <a:cs typeface="Arial" panose="020B0604020202020204" pitchFamily="34" charset="0"/>
              </a:rPr>
              <a:t>= Dec(ctxt, sk)</a:t>
            </a:r>
          </a:p>
          <a:p>
            <a:pPr marL="0" indent="0">
              <a:buNone/>
            </a:pPr>
            <a:r>
              <a:rPr lang="en-CH" dirty="0">
                <a:latin typeface="Arial" panose="020B0604020202020204" pitchFamily="34" charset="0"/>
                <a:cs typeface="Arial" panose="020B0604020202020204" pitchFamily="34" charset="0"/>
              </a:rPr>
              <a:t>	If </a:t>
            </a:r>
            <a:r>
              <a:rPr lang="en-CH" dirty="0">
                <a:solidFill>
                  <a:srgbClr val="C00000"/>
                </a:solidFill>
                <a:latin typeface="Arial" panose="020B0604020202020204" pitchFamily="34" charset="0"/>
                <a:cs typeface="Arial" panose="020B0604020202020204" pitchFamily="34" charset="0"/>
              </a:rPr>
              <a:t>id </a:t>
            </a:r>
            <a:r>
              <a:rPr lang="en-CH" dirty="0">
                <a:latin typeface="Arial" panose="020B0604020202020204" pitchFamily="34" charset="0"/>
                <a:cs typeface="Arial" panose="020B0604020202020204" pitchFamily="34" charset="0"/>
              </a:rPr>
              <a:t>has been queried before:</a:t>
            </a:r>
          </a:p>
          <a:p>
            <a:pPr marL="0" indent="0">
              <a:buNone/>
            </a:pPr>
            <a:r>
              <a:rPr lang="en-CH" dirty="0">
                <a:latin typeface="Arial" panose="020B0604020202020204" pitchFamily="34" charset="0"/>
                <a:cs typeface="Arial" panose="020B0604020202020204" pitchFamily="34" charset="0"/>
              </a:rPr>
              <a:t>		Output ⊥</a:t>
            </a:r>
          </a:p>
          <a:p>
            <a:pPr marL="0" indent="0">
              <a:buNone/>
            </a:pPr>
            <a:r>
              <a:rPr lang="en-CH" dirty="0">
                <a:latin typeface="Arial" panose="020B0604020202020204" pitchFamily="34" charset="0"/>
                <a:cs typeface="Arial" panose="020B0604020202020204" pitchFamily="34" charset="0"/>
              </a:rPr>
              <a:t>	Otherwise:</a:t>
            </a:r>
          </a:p>
          <a:p>
            <a:pPr marL="0" indent="0">
              <a:buNone/>
            </a:pPr>
            <a:r>
              <a:rPr lang="en-CH" dirty="0">
                <a:latin typeface="Arial" panose="020B0604020202020204" pitchFamily="34" charset="0"/>
                <a:cs typeface="Arial" panose="020B0604020202020204" pitchFamily="34" charset="0"/>
              </a:rPr>
              <a:t>		Output f(ptxt)</a:t>
            </a:r>
          </a:p>
          <a:p>
            <a:pPr marL="0" indent="0">
              <a:buNone/>
            </a:pPr>
            <a:endParaRPr lang="en-CH" dirty="0">
              <a:latin typeface="Arial" panose="020B0604020202020204" pitchFamily="34" charset="0"/>
              <a:cs typeface="Arial" panose="020B0604020202020204" pitchFamily="34" charset="0"/>
            </a:endParaRPr>
          </a:p>
          <a:p>
            <a:pPr marL="0" indent="0">
              <a:buNone/>
            </a:pPr>
            <a:r>
              <a:rPr lang="en-CH" dirty="0">
                <a:solidFill>
                  <a:srgbClr val="C00000"/>
                </a:solidFill>
                <a:latin typeface="Arial" panose="020B0604020202020204" pitchFamily="34" charset="0"/>
                <a:cs typeface="Arial" panose="020B0604020202020204" pitchFamily="34" charset="0"/>
              </a:rPr>
              <a:t>Inherently a stateful primitive!</a:t>
            </a:r>
          </a:p>
          <a:p>
            <a:pPr marL="0" indent="0">
              <a:buNone/>
            </a:pPr>
            <a:r>
              <a:rPr lang="en-CH" dirty="0">
                <a:latin typeface="Arial" panose="020B0604020202020204" pitchFamily="34" charset="0"/>
                <a:cs typeface="Arial" panose="020B0604020202020204" pitchFamily="34" charset="0"/>
              </a:rPr>
              <a:t>For now: assume this primitive exists, will look at instantiations later</a:t>
            </a:r>
            <a:endParaRPr lang="en-CH" dirty="0">
              <a:solidFill>
                <a:srgbClr val="C00000"/>
              </a:solidFill>
              <a:latin typeface="Arial" panose="020B0604020202020204" pitchFamily="34" charset="0"/>
              <a:cs typeface="Arial" panose="020B0604020202020204" pitchFamily="34" charset="0"/>
            </a:endParaRPr>
          </a:p>
          <a:p>
            <a:pPr marL="0" indent="0">
              <a:buNone/>
            </a:pPr>
            <a:endParaRPr lang="en-CH"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B49C8D1-FD1C-30F8-4360-7304DC35F93A}"/>
              </a:ext>
            </a:extLst>
          </p:cNvPr>
          <p:cNvSpPr>
            <a:spLocks noGrp="1"/>
          </p:cNvSpPr>
          <p:nvPr>
            <p:ph type="sldNum" sz="quarter" idx="12"/>
          </p:nvPr>
        </p:nvSpPr>
        <p:spPr/>
        <p:txBody>
          <a:bodyPr/>
          <a:lstStyle/>
          <a:p>
            <a:fld id="{DA636937-0FCB-924E-9CDC-2DC026654A36}" type="slidenum">
              <a:rPr lang="en-CH" smtClean="0">
                <a:latin typeface="Arial" panose="020B0604020202020204" pitchFamily="34" charset="0"/>
                <a:cs typeface="Arial" panose="020B0604020202020204" pitchFamily="34" charset="0"/>
              </a:rPr>
              <a:t>30</a:t>
            </a:fld>
            <a:endParaRPr lang="en-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5829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43CE7-33DB-AAA0-4FC6-D55998DE0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C6B76-B89E-86E7-AE83-D29381ABB5FA}"/>
              </a:ext>
            </a:extLst>
          </p:cNvPr>
          <p:cNvSpPr>
            <a:spLocks noGrp="1"/>
          </p:cNvSpPr>
          <p:nvPr>
            <p:ph type="title"/>
          </p:nvPr>
        </p:nvSpPr>
        <p:spPr/>
        <p:txBody>
          <a:bodyPr/>
          <a:lstStyle/>
          <a:p>
            <a:r>
              <a:rPr lang="en-CH" b="1" dirty="0">
                <a:latin typeface="Helvetica Neue Roman" panose="02000503000000020004" pitchFamily="2" charset="0"/>
                <a:ea typeface="Helvetica Neue Roman" panose="02000503000000020004" pitchFamily="2" charset="0"/>
                <a:cs typeface="Helvetica Neue Roman" panose="02000503000000020004" pitchFamily="2" charset="0"/>
              </a:rPr>
              <a:t>Protocols</a:t>
            </a:r>
          </a:p>
        </p:txBody>
      </p:sp>
      <p:sp>
        <p:nvSpPr>
          <p:cNvPr id="3" name="Content Placeholder 2">
            <a:extLst>
              <a:ext uri="{FF2B5EF4-FFF2-40B4-BE49-F238E27FC236}">
                <a16:creationId xmlns:a16="http://schemas.microsoft.com/office/drawing/2014/main" id="{EBEC9BBD-1666-3BC7-0E87-612DA3D83D0E}"/>
              </a:ext>
            </a:extLst>
          </p:cNvPr>
          <p:cNvSpPr>
            <a:spLocks noGrp="1"/>
          </p:cNvSpPr>
          <p:nvPr>
            <p:ph sz="half" idx="1"/>
          </p:nvPr>
        </p:nvSpPr>
        <p:spPr>
          <a:xfrm>
            <a:off x="838200" y="1825625"/>
            <a:ext cx="5334000" cy="4351338"/>
          </a:xfrm>
        </p:spPr>
        <p:txBody>
          <a:bodyPr>
            <a:normAutofit/>
          </a:bodyPr>
          <a:lstStyle/>
          <a:p>
            <a:pPr marL="0" indent="0">
              <a:buNone/>
            </a:pPr>
            <a:r>
              <a:rPr lang="en-CH" sz="2600" b="1" dirty="0">
                <a:latin typeface="Arial" panose="020B0604020202020204" pitchFamily="34" charset="0"/>
                <a:cs typeface="Arial" panose="020B0604020202020204" pitchFamily="34" charset="0"/>
              </a:rPr>
              <a:t>Honest-but-curious station</a:t>
            </a:r>
          </a:p>
          <a:p>
            <a:pPr marL="0" indent="0">
              <a:buNone/>
            </a:pPr>
            <a:r>
              <a:rPr lang="en-CH" sz="2600">
                <a:latin typeface="Arial" panose="020B0604020202020204" pitchFamily="34" charset="0"/>
                <a:cs typeface="Arial" panose="020B0604020202020204" pitchFamily="34" charset="0"/>
              </a:rPr>
              <a:t>Collect </a:t>
            </a:r>
            <a:r>
              <a:rPr lang="en-CH" sz="2600" dirty="0">
                <a:latin typeface="Arial" panose="020B0604020202020204" pitchFamily="34" charset="0"/>
                <a:cs typeface="Arial" panose="020B0604020202020204" pitchFamily="34" charset="0"/>
              </a:rPr>
              <a:t>encrypted inputs during distribution, use </a:t>
            </a:r>
            <a:r>
              <a:rPr lang="en-CH" sz="2600" dirty="0">
                <a:solidFill>
                  <a:srgbClr val="C00000"/>
                </a:solidFill>
                <a:latin typeface="Arial" panose="020B0604020202020204" pitchFamily="34" charset="0"/>
                <a:cs typeface="Arial" panose="020B0604020202020204" pitchFamily="34" charset="0"/>
              </a:rPr>
              <a:t>1</a:t>
            </a:r>
            <a:r>
              <a:rPr lang="en-CH" sz="2600" dirty="0">
                <a:latin typeface="Arial" panose="020B0604020202020204" pitchFamily="34" charset="0"/>
                <a:cs typeface="Arial" panose="020B0604020202020204" pitchFamily="34" charset="0"/>
              </a:rPr>
              <a:t>FE to evaluate </a:t>
            </a:r>
            <a:r>
              <a:rPr lang="en-CH" sz="2600">
                <a:latin typeface="Arial" panose="020B0604020202020204" pitchFamily="34" charset="0"/>
                <a:cs typeface="Arial" panose="020B0604020202020204" pitchFamily="34" charset="0"/>
              </a:rPr>
              <a:t>statistics.</a:t>
            </a:r>
            <a:endParaRPr lang="en-CH" sz="2600"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13DD146D-E0AD-C64D-C21F-7416AA678BCC}"/>
              </a:ext>
            </a:extLst>
          </p:cNvPr>
          <p:cNvSpPr>
            <a:spLocks noGrp="1"/>
          </p:cNvSpPr>
          <p:nvPr>
            <p:ph sz="half" idx="2"/>
          </p:nvPr>
        </p:nvSpPr>
        <p:spPr/>
        <p:txBody>
          <a:bodyPr>
            <a:normAutofit/>
          </a:bodyPr>
          <a:lstStyle/>
          <a:p>
            <a:pPr marL="0" indent="0">
              <a:buNone/>
            </a:pPr>
            <a:r>
              <a:rPr lang="en-CH" sz="2600" b="1" dirty="0">
                <a:latin typeface="Arial" panose="020B0604020202020204" pitchFamily="34" charset="0"/>
                <a:cs typeface="Arial" panose="020B0604020202020204" pitchFamily="34" charset="0"/>
              </a:rPr>
              <a:t>Covert station</a:t>
            </a:r>
          </a:p>
          <a:p>
            <a:pPr marL="0" indent="0">
              <a:buNone/>
            </a:pPr>
            <a:r>
              <a:rPr lang="en-CH" sz="2600" dirty="0">
                <a:latin typeface="Arial" panose="020B0604020202020204" pitchFamily="34" charset="0"/>
                <a:cs typeface="Arial" panose="020B0604020202020204" pitchFamily="34" charset="0"/>
              </a:rPr>
              <a:t>Bind cryptographic material to physical inventory, then run </a:t>
            </a:r>
            <a:r>
              <a:rPr lang="en-CH" sz="2600" dirty="0">
                <a:solidFill>
                  <a:srgbClr val="C00000"/>
                </a:solidFill>
                <a:latin typeface="Arial" panose="020B0604020202020204" pitchFamily="34" charset="0"/>
                <a:cs typeface="Arial" panose="020B0604020202020204" pitchFamily="34" charset="0"/>
              </a:rPr>
              <a:t>predicate-1</a:t>
            </a:r>
            <a:r>
              <a:rPr lang="en-CH" sz="2600" dirty="0">
                <a:latin typeface="Arial" panose="020B0604020202020204" pitchFamily="34" charset="0"/>
                <a:cs typeface="Arial" panose="020B0604020202020204" pitchFamily="34" charset="0"/>
              </a:rPr>
              <a:t>FE</a:t>
            </a:r>
          </a:p>
          <a:p>
            <a:pPr marL="0" indent="0">
              <a:buNone/>
            </a:pPr>
            <a:endParaRPr lang="en-CH" sz="2600" dirty="0">
              <a:latin typeface="Arial" panose="020B0604020202020204" pitchFamily="34" charset="0"/>
              <a:cs typeface="Arial" panose="020B0604020202020204" pitchFamily="34" charset="0"/>
            </a:endParaRPr>
          </a:p>
          <a:p>
            <a:pPr marL="0" indent="0">
              <a:buNone/>
            </a:pPr>
            <a:r>
              <a:rPr lang="en-CH" sz="2600" dirty="0">
                <a:latin typeface="Calibri" panose="020F0502020204030204" pitchFamily="34" charset="0"/>
                <a:cs typeface="Calibri" panose="020F0502020204030204" pitchFamily="34" charset="0"/>
              </a:rPr>
              <a:t>→</a:t>
            </a:r>
            <a:r>
              <a:rPr lang="en-CH" sz="2600" dirty="0">
                <a:latin typeface="Arial" panose="020B0604020202020204" pitchFamily="34" charset="0"/>
                <a:cs typeface="Arial" panose="020B0604020202020204" pitchFamily="34" charset="0"/>
              </a:rPr>
              <a:t> Station commits to inputs to external party and gets certificate; certificate is checked by </a:t>
            </a:r>
            <a:r>
              <a:rPr lang="fr-CH" sz="2600" dirty="0" err="1">
                <a:latin typeface="Arial" panose="020B0604020202020204" pitchFamily="34" charset="0"/>
                <a:cs typeface="Arial" panose="020B0604020202020204" pitchFamily="34" charset="0"/>
              </a:rPr>
              <a:t>predicate</a:t>
            </a:r>
            <a:endParaRPr lang="en-GB" sz="2600" b="0" dirty="0">
              <a:solidFill>
                <a:srgbClr val="3B3B3B"/>
              </a:solidFill>
              <a:effectLst/>
              <a:latin typeface="Arial" panose="020B0604020202020204" pitchFamily="34" charset="0"/>
              <a:cs typeface="Arial" panose="020B0604020202020204" pitchFamily="34" charset="0"/>
            </a:endParaRPr>
          </a:p>
          <a:p>
            <a:pPr marL="0" indent="0">
              <a:buNone/>
            </a:pPr>
            <a:endParaRPr lang="en-CH"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A73178D-9016-18C5-4768-6A5795160DA8}"/>
              </a:ext>
            </a:extLst>
          </p:cNvPr>
          <p:cNvSpPr>
            <a:spLocks noGrp="1"/>
          </p:cNvSpPr>
          <p:nvPr>
            <p:ph type="sldNum" sz="quarter" idx="12"/>
          </p:nvPr>
        </p:nvSpPr>
        <p:spPr/>
        <p:txBody>
          <a:bodyPr/>
          <a:lstStyle/>
          <a:p>
            <a:fld id="{DA636937-0FCB-924E-9CDC-2DC026654A36}" type="slidenum">
              <a:rPr lang="en-CH" smtClean="0">
                <a:latin typeface="Helvetica Neue Roman" panose="02000503000000020004" pitchFamily="2" charset="0"/>
                <a:ea typeface="Helvetica Neue Roman" panose="02000503000000020004" pitchFamily="2" charset="0"/>
                <a:cs typeface="Helvetica Neue Roman" panose="02000503000000020004" pitchFamily="2" charset="0"/>
              </a:rPr>
              <a:t>31</a:t>
            </a:fld>
            <a:endParaRPr lang="en-CH">
              <a:latin typeface="Helvetica Neue Roman" panose="02000503000000020004" pitchFamily="2" charset="0"/>
              <a:ea typeface="Helvetica Neue Roman" panose="02000503000000020004" pitchFamily="2" charset="0"/>
              <a:cs typeface="Helvetica Neue Roman" panose="02000503000000020004" pitchFamily="2" charset="0"/>
            </a:endParaRPr>
          </a:p>
        </p:txBody>
      </p:sp>
      <p:sp>
        <p:nvSpPr>
          <p:cNvPr id="7" name="TextBox 6">
            <a:extLst>
              <a:ext uri="{FF2B5EF4-FFF2-40B4-BE49-F238E27FC236}">
                <a16:creationId xmlns:a16="http://schemas.microsoft.com/office/drawing/2014/main" id="{43A19AA9-522C-1EAF-79F3-C28FBE3C87DF}"/>
              </a:ext>
            </a:extLst>
          </p:cNvPr>
          <p:cNvSpPr txBox="1"/>
          <p:nvPr/>
        </p:nvSpPr>
        <p:spPr>
          <a:xfrm>
            <a:off x="838200" y="5889307"/>
            <a:ext cx="9405938" cy="492443"/>
          </a:xfrm>
          <a:prstGeom prst="rect">
            <a:avLst/>
          </a:prstGeom>
          <a:noFill/>
        </p:spPr>
        <p:txBody>
          <a:bodyPr wrap="square">
            <a:spAutoFit/>
          </a:bodyPr>
          <a:lstStyle/>
          <a:p>
            <a:pPr marL="0" indent="0">
              <a:buNone/>
            </a:pPr>
            <a:r>
              <a:rPr lang="fr-CH" sz="2600" dirty="0" err="1">
                <a:solidFill>
                  <a:srgbClr val="C00000"/>
                </a:solidFill>
                <a:latin typeface="Arial" panose="020B0604020202020204" pitchFamily="34" charset="0"/>
                <a:ea typeface="Helvetica Neue Roman" panose="02000503000000020004" pitchFamily="2" charset="0"/>
                <a:cs typeface="Arial" panose="020B0604020202020204" pitchFamily="34" charset="0"/>
              </a:rPr>
              <a:t>Malicious</a:t>
            </a:r>
            <a:r>
              <a:rPr lang="fr-CH" sz="2600" dirty="0">
                <a:solidFill>
                  <a:srgbClr val="C00000"/>
                </a:solidFill>
                <a:latin typeface="Arial" panose="020B0604020202020204" pitchFamily="34" charset="0"/>
                <a:ea typeface="Helvetica Neue Roman" panose="02000503000000020004" pitchFamily="2" charset="0"/>
                <a:cs typeface="Arial" panose="020B0604020202020204" pitchFamily="34" charset="0"/>
              </a:rPr>
              <a:t> station </a:t>
            </a:r>
            <a:r>
              <a:rPr lang="fr-CH" sz="2600" dirty="0" err="1">
                <a:solidFill>
                  <a:srgbClr val="C00000"/>
                </a:solidFill>
                <a:latin typeface="Arial" panose="020B0604020202020204" pitchFamily="34" charset="0"/>
                <a:ea typeface="Helvetica Neue Roman" panose="02000503000000020004" pitchFamily="2" charset="0"/>
                <a:cs typeface="Arial" panose="020B0604020202020204" pitchFamily="34" charset="0"/>
              </a:rPr>
              <a:t>still</a:t>
            </a:r>
            <a:r>
              <a:rPr lang="fr-CH" sz="2600" dirty="0">
                <a:solidFill>
                  <a:srgbClr val="C00000"/>
                </a:solidFill>
                <a:latin typeface="Arial" panose="020B0604020202020204" pitchFamily="34" charset="0"/>
                <a:ea typeface="Helvetica Neue Roman" panose="02000503000000020004" pitchFamily="2" charset="0"/>
                <a:cs typeface="Arial" panose="020B0604020202020204" pitchFamily="34" charset="0"/>
              </a:rPr>
              <a:t> </a:t>
            </a:r>
            <a:r>
              <a:rPr lang="fr-CH" sz="2600" dirty="0" err="1">
                <a:solidFill>
                  <a:srgbClr val="C00000"/>
                </a:solidFill>
                <a:latin typeface="Arial" panose="020B0604020202020204" pitchFamily="34" charset="0"/>
                <a:ea typeface="Helvetica Neue Roman" panose="02000503000000020004" pitchFamily="2" charset="0"/>
                <a:cs typeface="Arial" panose="020B0604020202020204" pitchFamily="34" charset="0"/>
              </a:rPr>
              <a:t>sees</a:t>
            </a:r>
            <a:r>
              <a:rPr lang="fr-CH" sz="2600" dirty="0">
                <a:solidFill>
                  <a:srgbClr val="C00000"/>
                </a:solidFill>
                <a:latin typeface="Arial" panose="020B0604020202020204" pitchFamily="34" charset="0"/>
                <a:ea typeface="Helvetica Neue Roman" panose="02000503000000020004" pitchFamily="2" charset="0"/>
                <a:cs typeface="Arial" panose="020B0604020202020204" pitchFamily="34" charset="0"/>
              </a:rPr>
              <a:t> a (single) </a:t>
            </a:r>
            <a:r>
              <a:rPr lang="fr-CH" sz="2600" dirty="0" err="1">
                <a:solidFill>
                  <a:srgbClr val="C00000"/>
                </a:solidFill>
                <a:latin typeface="Arial" panose="020B0604020202020204" pitchFamily="34" charset="0"/>
                <a:ea typeface="Helvetica Neue Roman" panose="02000503000000020004" pitchFamily="2" charset="0"/>
                <a:cs typeface="Arial" panose="020B0604020202020204" pitchFamily="34" charset="0"/>
              </a:rPr>
              <a:t>evaluation</a:t>
            </a:r>
            <a:endParaRPr lang="en-GB" sz="2600" b="0" dirty="0">
              <a:solidFill>
                <a:srgbClr val="C00000"/>
              </a:solidFill>
              <a:effectLst/>
              <a:latin typeface="Arial" panose="020B0604020202020204" pitchFamily="34" charset="0"/>
              <a:ea typeface="Helvetica Neue Roman" panose="02000503000000020004" pitchFamily="2" charset="0"/>
              <a:cs typeface="Arial" panose="020B0604020202020204" pitchFamily="34" charset="0"/>
            </a:endParaRPr>
          </a:p>
        </p:txBody>
      </p:sp>
    </p:spTree>
    <p:extLst>
      <p:ext uri="{BB962C8B-B14F-4D97-AF65-F5344CB8AC3E}">
        <p14:creationId xmlns:p14="http://schemas.microsoft.com/office/powerpoint/2010/main" val="31866532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080D7-4F8A-80AA-C423-F4B97A4D47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0D5111-D7DB-46C6-A6EF-8A81FA97102C}"/>
              </a:ext>
            </a:extLst>
          </p:cNvPr>
          <p:cNvSpPr>
            <a:spLocks noGrp="1"/>
          </p:cNvSpPr>
          <p:nvPr>
            <p:ph type="title"/>
          </p:nvPr>
        </p:nvSpPr>
        <p:spPr/>
        <p:txBody>
          <a:bodyPr/>
          <a:lstStyle/>
          <a:p>
            <a:r>
              <a:rPr lang="en-CH" b="1" dirty="0">
                <a:latin typeface="Arial" panose="020B0604020202020204" pitchFamily="34" charset="0"/>
                <a:cs typeface="Arial" panose="020B0604020202020204" pitchFamily="34" charset="0"/>
              </a:rPr>
              <a:t>Extensions</a:t>
            </a:r>
          </a:p>
        </p:txBody>
      </p:sp>
      <p:sp>
        <p:nvSpPr>
          <p:cNvPr id="3" name="Content Placeholder 2">
            <a:extLst>
              <a:ext uri="{FF2B5EF4-FFF2-40B4-BE49-F238E27FC236}">
                <a16:creationId xmlns:a16="http://schemas.microsoft.com/office/drawing/2014/main" id="{59A079BE-AB5F-0A85-03BB-23CB7F87B0F7}"/>
              </a:ext>
            </a:extLst>
          </p:cNvPr>
          <p:cNvSpPr>
            <a:spLocks noGrp="1"/>
          </p:cNvSpPr>
          <p:nvPr>
            <p:ph idx="1"/>
          </p:nvPr>
        </p:nvSpPr>
        <p:spPr>
          <a:xfrm>
            <a:off x="838199" y="1825625"/>
            <a:ext cx="11149013" cy="4351338"/>
          </a:xfrm>
        </p:spPr>
        <p:txBody>
          <a:bodyPr/>
          <a:lstStyle/>
          <a:p>
            <a:pPr marL="0" indent="0">
              <a:buNone/>
            </a:pPr>
            <a:endParaRPr lang="en-CH" dirty="0">
              <a:latin typeface="Arial" panose="020B0604020202020204" pitchFamily="34" charset="0"/>
              <a:cs typeface="Arial" panose="020B0604020202020204" pitchFamily="34" charset="0"/>
            </a:endParaRPr>
          </a:p>
          <a:p>
            <a:pPr marL="0" indent="0">
              <a:buNone/>
            </a:pPr>
            <a:r>
              <a:rPr lang="en-CH" b="1" dirty="0">
                <a:latin typeface="Arial" panose="020B0604020202020204" pitchFamily="34" charset="0"/>
                <a:cs typeface="Arial" panose="020B0604020202020204" pitchFamily="34" charset="0"/>
              </a:rPr>
              <a:t>Thresholding stats</a:t>
            </a:r>
            <a:r>
              <a:rPr lang="en-CH">
                <a:latin typeface="Arial" panose="020B0604020202020204" pitchFamily="34" charset="0"/>
                <a:cs typeface="Arial" panose="020B0604020202020204" pitchFamily="34" charset="0"/>
              </a:rPr>
              <a:t>	reduces </a:t>
            </a:r>
            <a:r>
              <a:rPr lang="en-CH" dirty="0">
                <a:latin typeface="Arial" panose="020B0604020202020204" pitchFamily="34" charset="0"/>
                <a:cs typeface="Arial" panose="020B0604020202020204" pitchFamily="34" charset="0"/>
              </a:rPr>
              <a:t>leakage for single evaluation</a:t>
            </a:r>
          </a:p>
          <a:p>
            <a:pPr marL="0" indent="0">
              <a:buNone/>
            </a:pPr>
            <a:endParaRPr lang="en-CH" dirty="0">
              <a:latin typeface="Arial" panose="020B0604020202020204" pitchFamily="34" charset="0"/>
              <a:cs typeface="Arial" panose="020B0604020202020204" pitchFamily="34" charset="0"/>
            </a:endParaRPr>
          </a:p>
          <a:p>
            <a:pPr marL="0" indent="0">
              <a:buNone/>
            </a:pPr>
            <a:r>
              <a:rPr lang="en-CH" b="1" dirty="0">
                <a:latin typeface="Arial" panose="020B0604020202020204" pitchFamily="34" charset="0"/>
                <a:cs typeface="Arial" panose="020B0604020202020204" pitchFamily="34" charset="0"/>
              </a:rPr>
              <a:t>Kill-switches</a:t>
            </a:r>
            <a:r>
              <a:rPr lang="en-CH" dirty="0">
                <a:latin typeface="Arial" panose="020B0604020202020204" pitchFamily="34" charset="0"/>
                <a:cs typeface="Arial" panose="020B0604020202020204" pitchFamily="34" charset="0"/>
              </a:rPr>
              <a:t> 	</a:t>
            </a:r>
            <a:r>
              <a:rPr lang="en-CH">
                <a:latin typeface="Arial" panose="020B0604020202020204" pitchFamily="34" charset="0"/>
                <a:cs typeface="Arial" panose="020B0604020202020204" pitchFamily="34" charset="0"/>
              </a:rPr>
              <a:t>	HQ </a:t>
            </a:r>
            <a:r>
              <a:rPr lang="en-CH" dirty="0">
                <a:latin typeface="Arial" panose="020B0604020202020204" pitchFamily="34" charset="0"/>
                <a:cs typeface="Arial" panose="020B0604020202020204" pitchFamily="34" charset="0"/>
              </a:rPr>
              <a:t>can decide to abort </a:t>
            </a:r>
            <a:r>
              <a:rPr lang="en-CH">
                <a:latin typeface="Arial" panose="020B0604020202020204" pitchFamily="34" charset="0"/>
                <a:cs typeface="Arial" panose="020B0604020202020204" pitchFamily="34" charset="0"/>
              </a:rPr>
              <a:t>statistics </a:t>
            </a:r>
            <a:br>
              <a:rPr lang="fr-CH" dirty="0">
                <a:latin typeface="Arial" panose="020B0604020202020204" pitchFamily="34" charset="0"/>
                <a:cs typeface="Arial" panose="020B0604020202020204" pitchFamily="34" charset="0"/>
              </a:rPr>
            </a:br>
            <a:r>
              <a:rPr lang="fr-CH" dirty="0">
                <a:latin typeface="Arial" panose="020B0604020202020204" pitchFamily="34" charset="0"/>
                <a:cs typeface="Arial" panose="020B0604020202020204" pitchFamily="34" charset="0"/>
              </a:rPr>
              <a:t>				</a:t>
            </a:r>
            <a:r>
              <a:rPr lang="en-CH">
                <a:latin typeface="Arial" panose="020B0604020202020204" pitchFamily="34" charset="0"/>
                <a:cs typeface="Arial" panose="020B0604020202020204" pitchFamily="34" charset="0"/>
              </a:rPr>
              <a:t>(but </a:t>
            </a:r>
            <a:r>
              <a:rPr lang="fr-CH" dirty="0">
                <a:latin typeface="Arial" panose="020B0604020202020204" pitchFamily="34" charset="0"/>
                <a:cs typeface="Arial" panose="020B0604020202020204" pitchFamily="34" charset="0"/>
              </a:rPr>
              <a:t>continue </a:t>
            </a:r>
            <a:r>
              <a:rPr lang="en-CH">
                <a:latin typeface="Arial" panose="020B0604020202020204" pitchFamily="34" charset="0"/>
                <a:cs typeface="Arial" panose="020B0604020202020204" pitchFamily="34" charset="0"/>
              </a:rPr>
              <a:t>distribution</a:t>
            </a:r>
            <a:r>
              <a:rPr lang="en-CH" dirty="0">
                <a:latin typeface="Arial" panose="020B0604020202020204" pitchFamily="34" charset="0"/>
                <a:cs typeface="Arial" panose="020B0604020202020204" pitchFamily="34" charset="0"/>
              </a:rPr>
              <a:t>)</a:t>
            </a:r>
          </a:p>
          <a:p>
            <a:pPr marL="0" indent="0">
              <a:buNone/>
            </a:pPr>
            <a:endParaRPr lang="en-CH" dirty="0">
              <a:latin typeface="Arial" panose="020B0604020202020204" pitchFamily="34" charset="0"/>
              <a:cs typeface="Arial" panose="020B0604020202020204" pitchFamily="34" charset="0"/>
            </a:endParaRPr>
          </a:p>
          <a:p>
            <a:pPr marL="0" indent="0">
              <a:buNone/>
            </a:pPr>
            <a:r>
              <a:rPr lang="en-CH" b="1" dirty="0">
                <a:latin typeface="Arial" panose="020B0604020202020204" pitchFamily="34" charset="0"/>
                <a:cs typeface="Arial" panose="020B0604020202020204" pitchFamily="34" charset="0"/>
              </a:rPr>
              <a:t>Malicious recipients</a:t>
            </a:r>
            <a:r>
              <a:rPr lang="en-CH">
                <a:latin typeface="Arial" panose="020B0604020202020204" pitchFamily="34" charset="0"/>
                <a:cs typeface="Arial" panose="020B0604020202020204" pitchFamily="34" charset="0"/>
              </a:rPr>
              <a:t>	add </a:t>
            </a:r>
            <a:r>
              <a:rPr lang="en-CH" dirty="0">
                <a:latin typeface="Arial" panose="020B0604020202020204" pitchFamily="34" charset="0"/>
                <a:cs typeface="Arial" panose="020B0604020202020204" pitchFamily="34" charset="0"/>
              </a:rPr>
              <a:t>zero-knowledge proofs </a:t>
            </a:r>
            <a:r>
              <a:rPr lang="en-CH">
                <a:latin typeface="Arial" panose="020B0604020202020204" pitchFamily="34" charset="0"/>
                <a:cs typeface="Arial" panose="020B0604020202020204" pitchFamily="34" charset="0"/>
              </a:rPr>
              <a:t>that recipient info </a:t>
            </a:r>
            <a:r>
              <a:rPr lang="fr-CH" dirty="0">
                <a:latin typeface="Arial" panose="020B0604020202020204" pitchFamily="34" charset="0"/>
                <a:cs typeface="Arial" panose="020B0604020202020204" pitchFamily="34" charset="0"/>
              </a:rPr>
              <a:t>				</a:t>
            </a:r>
            <a:r>
              <a:rPr lang="en-CH">
                <a:latin typeface="Arial" panose="020B0604020202020204" pitchFamily="34" charset="0"/>
                <a:cs typeface="Arial" panose="020B0604020202020204" pitchFamily="34" charset="0"/>
              </a:rPr>
              <a:t>is consistent with</a:t>
            </a:r>
            <a:r>
              <a:rPr lang="fr-CH" dirty="0">
                <a:latin typeface="Arial" panose="020B0604020202020204" pitchFamily="34" charset="0"/>
                <a:cs typeface="Arial" panose="020B0604020202020204" pitchFamily="34" charset="0"/>
              </a:rPr>
              <a:t> </a:t>
            </a:r>
            <a:r>
              <a:rPr lang="en-CH">
                <a:latin typeface="Arial" panose="020B0604020202020204" pitchFamily="34" charset="0"/>
                <a:cs typeface="Arial" panose="020B0604020202020204" pitchFamily="34" charset="0"/>
              </a:rPr>
              <a:t>their </a:t>
            </a:r>
            <a:r>
              <a:rPr lang="en-CH" dirty="0">
                <a:latin typeface="Arial" panose="020B0604020202020204" pitchFamily="34" charset="0"/>
                <a:cs typeface="Arial" panose="020B0604020202020204" pitchFamily="34" charset="0"/>
              </a:rPr>
              <a:t>credential</a:t>
            </a:r>
          </a:p>
          <a:p>
            <a:pPr>
              <a:buFont typeface="Wingdings" pitchFamily="2" charset="2"/>
              <a:buChar char="§"/>
            </a:pPr>
            <a:endParaRPr lang="en-CH" dirty="0">
              <a:latin typeface="Arial" panose="020B0604020202020204" pitchFamily="34" charset="0"/>
              <a:cs typeface="Arial" panose="020B0604020202020204" pitchFamily="34" charset="0"/>
            </a:endParaRPr>
          </a:p>
          <a:p>
            <a:pPr>
              <a:buFont typeface="Wingdings" pitchFamily="2" charset="2"/>
              <a:buChar char="§"/>
            </a:pPr>
            <a:endParaRPr lang="en-CH" dirty="0">
              <a:latin typeface="Arial" panose="020B0604020202020204" pitchFamily="34" charset="0"/>
              <a:cs typeface="Arial" panose="020B0604020202020204" pitchFamily="34" charset="0"/>
            </a:endParaRPr>
          </a:p>
          <a:p>
            <a:pPr>
              <a:buFont typeface="Wingdings" pitchFamily="2" charset="2"/>
              <a:buChar char="§"/>
            </a:pPr>
            <a:endParaRPr lang="en-CH" dirty="0">
              <a:latin typeface="Arial" panose="020B0604020202020204" pitchFamily="34" charset="0"/>
              <a:cs typeface="Arial" panose="020B0604020202020204" pitchFamily="34" charset="0"/>
            </a:endParaRPr>
          </a:p>
          <a:p>
            <a:pPr>
              <a:buFont typeface="Wingdings" pitchFamily="2" charset="2"/>
              <a:buChar char="§"/>
            </a:pPr>
            <a:endParaRPr lang="en-CH" dirty="0">
              <a:latin typeface="Arial" panose="020B0604020202020204" pitchFamily="34" charset="0"/>
              <a:cs typeface="Arial" panose="020B0604020202020204" pitchFamily="34" charset="0"/>
            </a:endParaRPr>
          </a:p>
          <a:p>
            <a:pPr>
              <a:buFont typeface="Wingdings" pitchFamily="2" charset="2"/>
              <a:buChar char="§"/>
            </a:pPr>
            <a:endParaRPr lang="en-CH"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E6B9D26-9CE5-6074-2C39-893E3C2C6D40}"/>
              </a:ext>
            </a:extLst>
          </p:cNvPr>
          <p:cNvSpPr>
            <a:spLocks noGrp="1"/>
          </p:cNvSpPr>
          <p:nvPr>
            <p:ph type="sldNum" sz="quarter" idx="12"/>
          </p:nvPr>
        </p:nvSpPr>
        <p:spPr/>
        <p:txBody>
          <a:bodyPr/>
          <a:lstStyle/>
          <a:p>
            <a:fld id="{DA636937-0FCB-924E-9CDC-2DC026654A36}" type="slidenum">
              <a:rPr lang="en-CH" smtClean="0">
                <a:latin typeface="Arial" panose="020B0604020202020204" pitchFamily="34" charset="0"/>
                <a:cs typeface="Arial" panose="020B0604020202020204" pitchFamily="34" charset="0"/>
              </a:rPr>
              <a:t>32</a:t>
            </a:fld>
            <a:endParaRPr lang="en-CH">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8524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25F28-B01A-6035-DBE0-5BB1FD4CE7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1A14EC-EE47-A46B-476C-D6886D394429}"/>
              </a:ext>
            </a:extLst>
          </p:cNvPr>
          <p:cNvSpPr>
            <a:spLocks noGrp="1"/>
          </p:cNvSpPr>
          <p:nvPr>
            <p:ph type="title"/>
          </p:nvPr>
        </p:nvSpPr>
        <p:spPr/>
        <p:txBody>
          <a:bodyPr/>
          <a:lstStyle/>
          <a:p>
            <a:r>
              <a:rPr lang="en-CH" b="1" dirty="0">
                <a:latin typeface="Arial" panose="020B0604020202020204" pitchFamily="34" charset="0"/>
                <a:cs typeface="Arial" panose="020B0604020202020204" pitchFamily="34" charset="0"/>
              </a:rPr>
              <a:t>Realizing 1FE</a:t>
            </a:r>
          </a:p>
        </p:txBody>
      </p:sp>
      <p:sp>
        <p:nvSpPr>
          <p:cNvPr id="10" name="Content Placeholder 9">
            <a:extLst>
              <a:ext uri="{FF2B5EF4-FFF2-40B4-BE49-F238E27FC236}">
                <a16:creationId xmlns:a16="http://schemas.microsoft.com/office/drawing/2014/main" id="{20DB9FC7-B442-1414-D568-3C87D2C42660}"/>
              </a:ext>
            </a:extLst>
          </p:cNvPr>
          <p:cNvSpPr>
            <a:spLocks noGrp="1"/>
          </p:cNvSpPr>
          <p:nvPr>
            <p:ph sz="half" idx="1"/>
          </p:nvPr>
        </p:nvSpPr>
        <p:spPr/>
        <p:txBody>
          <a:bodyPr>
            <a:normAutofit/>
          </a:bodyPr>
          <a:lstStyle/>
          <a:p>
            <a:pPr marL="0" indent="0">
              <a:buNone/>
            </a:pPr>
            <a:r>
              <a:rPr lang="en-CH" sz="2600" b="1" dirty="0">
                <a:latin typeface="Arial" panose="020B0604020202020204" pitchFamily="34" charset="0"/>
                <a:ea typeface="Helvetica Neue" panose="02000503000000020004" pitchFamily="2" charset="0"/>
                <a:cs typeface="Arial" panose="020B0604020202020204" pitchFamily="34" charset="0"/>
              </a:rPr>
              <a:t>2-Party Computation</a:t>
            </a:r>
            <a:endParaRPr lang="en-CH" sz="2600" dirty="0">
              <a:latin typeface="Arial" panose="020B0604020202020204" pitchFamily="34" charset="0"/>
              <a:cs typeface="Arial" panose="020B0604020202020204" pitchFamily="34" charset="0"/>
            </a:endParaRPr>
          </a:p>
          <a:p>
            <a:pPr>
              <a:buFontTx/>
              <a:buChar char="-"/>
            </a:pPr>
            <a:r>
              <a:rPr lang="en-CH" sz="2600" dirty="0">
                <a:latin typeface="Arial" panose="020B0604020202020204" pitchFamily="34" charset="0"/>
                <a:cs typeface="Arial" panose="020B0604020202020204" pitchFamily="34" charset="0"/>
              </a:rPr>
              <a:t>Adversary is also communication </a:t>
            </a:r>
            <a:r>
              <a:rPr lang="en-CH" sz="2600">
                <a:latin typeface="Arial" panose="020B0604020202020204" pitchFamily="34" charset="0"/>
                <a:cs typeface="Arial" panose="020B0604020202020204" pitchFamily="34" charset="0"/>
              </a:rPr>
              <a:t>channel </a:t>
            </a:r>
            <a:br>
              <a:rPr lang="fr-CH" sz="2600" dirty="0">
                <a:latin typeface="Arial" panose="020B0604020202020204" pitchFamily="34" charset="0"/>
                <a:cs typeface="Arial" panose="020B0604020202020204" pitchFamily="34" charset="0"/>
              </a:rPr>
            </a:br>
            <a:r>
              <a:rPr lang="en-CH" sz="2600">
                <a:latin typeface="Calibri" panose="020F0502020204030204" pitchFamily="34" charset="0"/>
                <a:cs typeface="Calibri" panose="020F0502020204030204" pitchFamily="34" charset="0"/>
              </a:rPr>
              <a:t>→</a:t>
            </a:r>
            <a:r>
              <a:rPr lang="en-CH" sz="2600">
                <a:latin typeface="Arial" panose="020B0604020202020204" pitchFamily="34" charset="0"/>
                <a:cs typeface="Arial" panose="020B0604020202020204" pitchFamily="34" charset="0"/>
              </a:rPr>
              <a:t> </a:t>
            </a:r>
            <a:r>
              <a:rPr lang="en-CH" sz="2600" dirty="0">
                <a:latin typeface="Arial" panose="020B0604020202020204" pitchFamily="34" charset="0"/>
                <a:cs typeface="Arial" panose="020B0604020202020204" pitchFamily="34" charset="0"/>
              </a:rPr>
              <a:t>PKE</a:t>
            </a:r>
          </a:p>
          <a:p>
            <a:pPr>
              <a:buFontTx/>
              <a:buChar char="-"/>
            </a:pPr>
            <a:r>
              <a:rPr lang="en-CH" sz="2600" dirty="0">
                <a:latin typeface="Arial" panose="020B0604020202020204" pitchFamily="34" charset="0"/>
                <a:cs typeface="Arial" panose="020B0604020202020204" pitchFamily="34" charset="0"/>
              </a:rPr>
              <a:t>TTP can be instantiated by ICRC HQ; they need to keep state, but will not learn about inputs/intermediary steps</a:t>
            </a:r>
          </a:p>
          <a:p>
            <a:endParaRPr lang="en-CH" sz="2600" dirty="0">
              <a:latin typeface="Arial" panose="020B0604020202020204" pitchFamily="34" charset="0"/>
              <a:cs typeface="Arial" panose="020B0604020202020204" pitchFamily="34" charset="0"/>
            </a:endParaRPr>
          </a:p>
        </p:txBody>
      </p:sp>
      <p:sp>
        <p:nvSpPr>
          <p:cNvPr id="11" name="Content Placeholder 10">
            <a:extLst>
              <a:ext uri="{FF2B5EF4-FFF2-40B4-BE49-F238E27FC236}">
                <a16:creationId xmlns:a16="http://schemas.microsoft.com/office/drawing/2014/main" id="{3094E886-A1C7-B33F-1E61-7B2CB8D349D5}"/>
              </a:ext>
            </a:extLst>
          </p:cNvPr>
          <p:cNvSpPr>
            <a:spLocks noGrp="1"/>
          </p:cNvSpPr>
          <p:nvPr>
            <p:ph sz="half" idx="2"/>
          </p:nvPr>
        </p:nvSpPr>
        <p:spPr>
          <a:xfrm>
            <a:off x="6172199" y="1825625"/>
            <a:ext cx="5631874" cy="4351338"/>
          </a:xfrm>
        </p:spPr>
        <p:txBody>
          <a:bodyPr>
            <a:normAutofit/>
          </a:bodyPr>
          <a:lstStyle/>
          <a:p>
            <a:pPr marL="0" indent="0">
              <a:buNone/>
            </a:pPr>
            <a:r>
              <a:rPr lang="en-GB" sz="2600" b="1" dirty="0">
                <a:latin typeface="Arial" panose="020B0604020202020204" pitchFamily="34" charset="0"/>
                <a:ea typeface="Helvetica Neue" panose="02000503000000020004" pitchFamily="2" charset="0"/>
                <a:cs typeface="Arial" panose="020B0604020202020204" pitchFamily="34" charset="0"/>
              </a:rPr>
              <a:t>T</a:t>
            </a:r>
            <a:r>
              <a:rPr lang="en-CH" sz="2600" b="1" dirty="0">
                <a:latin typeface="Arial" panose="020B0604020202020204" pitchFamily="34" charset="0"/>
                <a:ea typeface="Helvetica Neue" panose="02000503000000020004" pitchFamily="2" charset="0"/>
                <a:cs typeface="Arial" panose="020B0604020202020204" pitchFamily="34" charset="0"/>
              </a:rPr>
              <a:t>hreshold Homomorphic Enc.</a:t>
            </a:r>
            <a:endParaRPr lang="en-CH" sz="2600" dirty="0">
              <a:latin typeface="Arial" panose="020B0604020202020204" pitchFamily="34" charset="0"/>
              <a:cs typeface="Arial" panose="020B0604020202020204" pitchFamily="34" charset="0"/>
            </a:endParaRPr>
          </a:p>
          <a:p>
            <a:pPr>
              <a:buFontTx/>
              <a:buChar char="-"/>
            </a:pPr>
            <a:r>
              <a:rPr lang="en-CH" sz="2600" dirty="0">
                <a:latin typeface="Arial" panose="020B0604020202020204" pitchFamily="34" charset="0"/>
                <a:cs typeface="Arial" panose="020B0604020202020204" pitchFamily="34" charset="0"/>
              </a:rPr>
              <a:t>Recipients act as a </a:t>
            </a:r>
            <a:r>
              <a:rPr lang="en-CH" sz="2600">
                <a:latin typeface="Arial" panose="020B0604020202020204" pitchFamily="34" charset="0"/>
                <a:cs typeface="Arial" panose="020B0604020202020204" pitchFamily="34" charset="0"/>
              </a:rPr>
              <a:t>natural </a:t>
            </a:r>
            <a:br>
              <a:rPr lang="fr-CH" sz="2600" dirty="0">
                <a:latin typeface="Arial" panose="020B0604020202020204" pitchFamily="34" charset="0"/>
                <a:cs typeface="Arial" panose="020B0604020202020204" pitchFamily="34" charset="0"/>
              </a:rPr>
            </a:br>
            <a:r>
              <a:rPr lang="en-CH" sz="2600">
                <a:latin typeface="Arial" panose="020B0604020202020204" pitchFamily="34" charset="0"/>
                <a:cs typeface="Arial" panose="020B0604020202020204" pitchFamily="34" charset="0"/>
              </a:rPr>
              <a:t>“</a:t>
            </a:r>
            <a:r>
              <a:rPr lang="en-CH" sz="2600" dirty="0">
                <a:latin typeface="Arial" panose="020B0604020202020204" pitchFamily="34" charset="0"/>
                <a:cs typeface="Arial" panose="020B0604020202020204" pitchFamily="34" charset="0"/>
              </a:rPr>
              <a:t>one-time” mechanism</a:t>
            </a:r>
          </a:p>
          <a:p>
            <a:pPr>
              <a:buFontTx/>
              <a:buChar char="-"/>
            </a:pPr>
            <a:r>
              <a:rPr lang="en-CH" sz="2600" dirty="0">
                <a:latin typeface="Arial" panose="020B0604020202020204" pitchFamily="34" charset="0"/>
                <a:cs typeface="Arial" panose="020B0604020202020204" pitchFamily="34" charset="0"/>
              </a:rPr>
              <a:t>pk-encryption for input collection</a:t>
            </a:r>
            <a:r>
              <a:rPr lang="en-CH" sz="2600">
                <a:latin typeface="Arial" panose="020B0604020202020204" pitchFamily="34" charset="0"/>
                <a:cs typeface="Arial" panose="020B0604020202020204" pitchFamily="34" charset="0"/>
              </a:rPr>
              <a:t>, homomorphically</a:t>
            </a:r>
            <a:r>
              <a:rPr lang="fr-CH" sz="2600" dirty="0">
                <a:latin typeface="Arial" panose="020B0604020202020204" pitchFamily="34" charset="0"/>
                <a:cs typeface="Arial" panose="020B0604020202020204" pitchFamily="34" charset="0"/>
              </a:rPr>
              <a:t> </a:t>
            </a:r>
            <a:r>
              <a:rPr lang="en-CH" sz="2600">
                <a:latin typeface="Arial" panose="020B0604020202020204" pitchFamily="34" charset="0"/>
                <a:cs typeface="Arial" panose="020B0604020202020204" pitchFamily="34" charset="0"/>
              </a:rPr>
              <a:t>evaluate </a:t>
            </a:r>
            <a:r>
              <a:rPr lang="en-CH" sz="2600" dirty="0">
                <a:latin typeface="Arial" panose="020B0604020202020204" pitchFamily="34" charset="0"/>
                <a:cs typeface="Arial" panose="020B0604020202020204" pitchFamily="34" charset="0"/>
              </a:rPr>
              <a:t>statistics</a:t>
            </a:r>
          </a:p>
          <a:p>
            <a:endParaRPr lang="en-CH" sz="26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83AF5EE-C357-CEC2-19B6-9BCBEC4B3377}"/>
              </a:ext>
            </a:extLst>
          </p:cNvPr>
          <p:cNvSpPr>
            <a:spLocks noGrp="1"/>
          </p:cNvSpPr>
          <p:nvPr>
            <p:ph type="sldNum" sz="quarter" idx="12"/>
          </p:nvPr>
        </p:nvSpPr>
        <p:spPr/>
        <p:txBody>
          <a:bodyPr/>
          <a:lstStyle/>
          <a:p>
            <a:fld id="{DA636937-0FCB-924E-9CDC-2DC026654A36}" type="slidenum">
              <a:rPr lang="en-CH" smtClean="0">
                <a:latin typeface="Arial" panose="020B0604020202020204" pitchFamily="34" charset="0"/>
                <a:cs typeface="Arial" panose="020B0604020202020204" pitchFamily="34" charset="0"/>
              </a:rPr>
              <a:t>33</a:t>
            </a:fld>
            <a:endParaRPr lang="en-CH">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28D11FEC-CC5E-2E42-CC62-0586C077A105}"/>
              </a:ext>
            </a:extLst>
          </p:cNvPr>
          <p:cNvSpPr txBox="1">
            <a:spLocks/>
          </p:cNvSpPr>
          <p:nvPr/>
        </p:nvSpPr>
        <p:spPr>
          <a:xfrm>
            <a:off x="4296000" y="2128837"/>
            <a:ext cx="3600000" cy="39087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uisse Int'l Medium" panose="020B0604000000000000" pitchFamily="34" charset="-78"/>
                <a:ea typeface="+mn-ea"/>
                <a:cs typeface="Suisse Int'l Medium" panose="020B0604000000000000" pitchFamily="34" charset="-78"/>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uisse Int'l Medium" panose="020B0604000000000000" pitchFamily="34" charset="-78"/>
                <a:ea typeface="+mn-ea"/>
                <a:cs typeface="Suisse Int'l Medium" panose="020B0604000000000000" pitchFamily="34" charset="-78"/>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uisse Int'l Medium" panose="020B0604000000000000" pitchFamily="34" charset="-78"/>
                <a:ea typeface="+mn-ea"/>
                <a:cs typeface="Suisse Int'l Medium" panose="020B0604000000000000" pitchFamily="34" charset="-78"/>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uisse Int'l Medium" panose="020B0604000000000000" pitchFamily="34" charset="-78"/>
                <a:ea typeface="+mn-ea"/>
                <a:cs typeface="Suisse Int'l Medium" panose="020B0604000000000000" pitchFamily="34" charset="-78"/>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uisse Int'l Medium" panose="020B0604000000000000" pitchFamily="34" charset="-78"/>
                <a:ea typeface="+mn-ea"/>
                <a:cs typeface="Suisse Int'l Medium" panose="020B0604000000000000" pitchFamily="34"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CH" sz="2400" dirty="0">
              <a:latin typeface="Arial" panose="020B0604020202020204" pitchFamily="34" charset="0"/>
              <a:ea typeface="Helvetica Neue Roman" panose="02000503000000020004" pitchFamily="2" charset="0"/>
              <a:cs typeface="Arial" panose="020B0604020202020204" pitchFamily="34" charset="0"/>
            </a:endParaRPr>
          </a:p>
        </p:txBody>
      </p:sp>
    </p:spTree>
    <p:extLst>
      <p:ext uri="{BB962C8B-B14F-4D97-AF65-F5344CB8AC3E}">
        <p14:creationId xmlns:p14="http://schemas.microsoft.com/office/powerpoint/2010/main" val="1003632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145FA-F462-5573-D40C-A0D11C435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C845DE-A60D-3F08-1ED4-A80C24FAF56B}"/>
              </a:ext>
            </a:extLst>
          </p:cNvPr>
          <p:cNvSpPr>
            <a:spLocks noGrp="1"/>
          </p:cNvSpPr>
          <p:nvPr>
            <p:ph type="title"/>
          </p:nvPr>
        </p:nvSpPr>
        <p:spPr>
          <a:xfrm>
            <a:off x="838199" y="365125"/>
            <a:ext cx="10917025" cy="1325563"/>
          </a:xfrm>
        </p:spPr>
        <p:txBody>
          <a:bodyPr/>
          <a:lstStyle/>
          <a:p>
            <a:r>
              <a:rPr lang="en-US" b="1" noProof="0" dirty="0">
                <a:latin typeface="Arial" panose="020B0604020202020204" pitchFamily="34" charset="0"/>
                <a:cs typeface="Arial" panose="020B0604020202020204" pitchFamily="34" charset="0"/>
              </a:rPr>
              <a:t>Privacy-preserving aid distribution</a:t>
            </a:r>
          </a:p>
        </p:txBody>
      </p:sp>
      <p:sp>
        <p:nvSpPr>
          <p:cNvPr id="4" name="Slide Number Placeholder 3">
            <a:extLst>
              <a:ext uri="{FF2B5EF4-FFF2-40B4-BE49-F238E27FC236}">
                <a16:creationId xmlns:a16="http://schemas.microsoft.com/office/drawing/2014/main" id="{91ED1FC2-AEC0-1992-9B55-1F5A561617E1}"/>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4</a:t>
            </a:fld>
            <a:endParaRPr lang="en-US" noProof="0" dirty="0">
              <a:latin typeface="Arial" panose="020B0604020202020204" pitchFamily="34" charset="0"/>
              <a:cs typeface="Arial" panose="020B0604020202020204" pitchFamily="34" charset="0"/>
            </a:endParaRPr>
          </a:p>
        </p:txBody>
      </p:sp>
      <p:pic>
        <p:nvPicPr>
          <p:cNvPr id="8" name="Content Placeholder 7" descr="A document with text and images&#10;&#10;Description automatically generated">
            <a:extLst>
              <a:ext uri="{FF2B5EF4-FFF2-40B4-BE49-F238E27FC236}">
                <a16:creationId xmlns:a16="http://schemas.microsoft.com/office/drawing/2014/main" id="{DDB2AEC0-994C-C0DF-5B32-A82F56DFAFCD}"/>
              </a:ext>
            </a:extLst>
          </p:cNvPr>
          <p:cNvPicPr>
            <a:picLocks noGrp="1" noChangeAspect="1"/>
          </p:cNvPicPr>
          <p:nvPr>
            <p:ph idx="1"/>
          </p:nvPr>
        </p:nvPicPr>
        <p:blipFill>
          <a:blip r:embed="rId4"/>
          <a:stretch>
            <a:fillRect/>
          </a:stretch>
        </p:blipFill>
        <p:spPr>
          <a:xfrm>
            <a:off x="1596000" y="2078730"/>
            <a:ext cx="9000000" cy="11647061"/>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43C6F32D-9398-D485-AF24-16F3B420E7EA}"/>
              </a:ext>
            </a:extLst>
          </p:cNvPr>
          <p:cNvSpPr/>
          <p:nvPr/>
        </p:nvSpPr>
        <p:spPr>
          <a:xfrm>
            <a:off x="9058276" y="2035173"/>
            <a:ext cx="1580588" cy="132556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Anonymous credentials </a:t>
            </a:r>
            <a:b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br>
            <a: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+blocklists</a:t>
            </a:r>
          </a:p>
          <a:p>
            <a: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+biometrics</a:t>
            </a:r>
          </a:p>
        </p:txBody>
      </p:sp>
      <p:grpSp>
        <p:nvGrpSpPr>
          <p:cNvPr id="5" name="Group 4">
            <a:extLst>
              <a:ext uri="{FF2B5EF4-FFF2-40B4-BE49-F238E27FC236}">
                <a16:creationId xmlns:a16="http://schemas.microsoft.com/office/drawing/2014/main" id="{2389DBE0-4936-5733-ADE8-F8E85D5C9822}"/>
              </a:ext>
            </a:extLst>
          </p:cNvPr>
          <p:cNvGrpSpPr/>
          <p:nvPr/>
        </p:nvGrpSpPr>
        <p:grpSpPr>
          <a:xfrm>
            <a:off x="6534136" y="4362138"/>
            <a:ext cx="5400000" cy="6998174"/>
            <a:chOff x="6534136" y="4362138"/>
            <a:chExt cx="5400000" cy="6998174"/>
          </a:xfrm>
        </p:grpSpPr>
        <p:pic>
          <p:nvPicPr>
            <p:cNvPr id="10" name="Picture 9" descr="A document with text and images&#10;&#10;Description automatically generated">
              <a:extLst>
                <a:ext uri="{FF2B5EF4-FFF2-40B4-BE49-F238E27FC236}">
                  <a16:creationId xmlns:a16="http://schemas.microsoft.com/office/drawing/2014/main" id="{C2717BC7-FF0B-9FB5-A8D7-8C2D7A7186E8}"/>
                </a:ext>
              </a:extLst>
            </p:cNvPr>
            <p:cNvPicPr>
              <a:picLocks noChangeAspect="1"/>
            </p:cNvPicPr>
            <p:nvPr/>
          </p:nvPicPr>
          <p:blipFill>
            <a:blip r:embed="rId5"/>
            <a:stretch>
              <a:fillRect/>
            </a:stretch>
          </p:blipFill>
          <p:spPr>
            <a:xfrm>
              <a:off x="6534136" y="4372077"/>
              <a:ext cx="5400000" cy="6988235"/>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30527F40-54D6-A172-5DD6-82C3E84F1EFF}"/>
                </a:ext>
              </a:extLst>
            </p:cNvPr>
            <p:cNvSpPr/>
            <p:nvPr/>
          </p:nvSpPr>
          <p:spPr>
            <a:xfrm>
              <a:off x="8651985" y="4362138"/>
              <a:ext cx="3282151" cy="5021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More anonymous credentials</a:t>
              </a:r>
            </a:p>
          </p:txBody>
        </p:sp>
      </p:grpSp>
      <p:grpSp>
        <p:nvGrpSpPr>
          <p:cNvPr id="3" name="Group 2">
            <a:extLst>
              <a:ext uri="{FF2B5EF4-FFF2-40B4-BE49-F238E27FC236}">
                <a16:creationId xmlns:a16="http://schemas.microsoft.com/office/drawing/2014/main" id="{67B86216-0CD4-34C0-95D3-91F029313CB8}"/>
              </a:ext>
            </a:extLst>
          </p:cNvPr>
          <p:cNvGrpSpPr/>
          <p:nvPr/>
        </p:nvGrpSpPr>
        <p:grpSpPr>
          <a:xfrm>
            <a:off x="134528" y="4362139"/>
            <a:ext cx="5407144" cy="6988235"/>
            <a:chOff x="134528" y="4362139"/>
            <a:chExt cx="5407144" cy="6988235"/>
          </a:xfrm>
        </p:grpSpPr>
        <p:pic>
          <p:nvPicPr>
            <p:cNvPr id="12" name="Picture 11" descr="A document with text on it&#10;&#10;Description automatically generated">
              <a:extLst>
                <a:ext uri="{FF2B5EF4-FFF2-40B4-BE49-F238E27FC236}">
                  <a16:creationId xmlns:a16="http://schemas.microsoft.com/office/drawing/2014/main" id="{E38DA8EB-82AC-1EEF-494B-EFBB09759379}"/>
                </a:ext>
              </a:extLst>
            </p:cNvPr>
            <p:cNvPicPr>
              <a:picLocks noChangeAspect="1"/>
            </p:cNvPicPr>
            <p:nvPr/>
          </p:nvPicPr>
          <p:blipFill>
            <a:blip r:embed="rId6"/>
            <a:stretch>
              <a:fillRect/>
            </a:stretch>
          </p:blipFill>
          <p:spPr>
            <a:xfrm>
              <a:off x="134528" y="4362139"/>
              <a:ext cx="5400000" cy="6988235"/>
            </a:xfrm>
            <a:prstGeom prst="rect">
              <a:avLst/>
            </a:prstGeom>
            <a:effectLst>
              <a:outerShdw blurRad="63500" sx="102000" sy="102000" algn="ctr" rotWithShape="0">
                <a:prstClr val="black">
                  <a:alpha val="40000"/>
                </a:prstClr>
              </a:outerShdw>
            </a:effectLst>
          </p:spPr>
        </p:pic>
        <p:sp>
          <p:nvSpPr>
            <p:cNvPr id="16" name="Rectangle 15">
              <a:extLst>
                <a:ext uri="{FF2B5EF4-FFF2-40B4-BE49-F238E27FC236}">
                  <a16:creationId xmlns:a16="http://schemas.microsoft.com/office/drawing/2014/main" id="{E9576EE2-29B8-367E-1230-211F7055909D}"/>
                </a:ext>
              </a:extLst>
            </p:cNvPr>
            <p:cNvSpPr/>
            <p:nvPr/>
          </p:nvSpPr>
          <p:spPr>
            <a:xfrm>
              <a:off x="4253552" y="4362139"/>
              <a:ext cx="1288120" cy="50217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TEE / FHE</a:t>
              </a:r>
            </a:p>
          </p:txBody>
        </p:sp>
      </p:grpSp>
    </p:spTree>
    <p:custDataLst>
      <p:tags r:id="rId1"/>
    </p:custDataLst>
    <p:extLst>
      <p:ext uri="{BB962C8B-B14F-4D97-AF65-F5344CB8AC3E}">
        <p14:creationId xmlns:p14="http://schemas.microsoft.com/office/powerpoint/2010/main" val="3013570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82CC3-EF83-9401-C374-03873FAFD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739893-51BD-39B9-9B97-3893AC470168}"/>
              </a:ext>
            </a:extLst>
          </p:cNvPr>
          <p:cNvSpPr>
            <a:spLocks noGrp="1"/>
          </p:cNvSpPr>
          <p:nvPr>
            <p:ph type="title"/>
          </p:nvPr>
        </p:nvSpPr>
        <p:spPr>
          <a:xfrm>
            <a:off x="838200" y="365125"/>
            <a:ext cx="11097986" cy="1325563"/>
          </a:xfrm>
        </p:spPr>
        <p:txBody>
          <a:bodyPr>
            <a:normAutofit fontScale="90000"/>
          </a:bodyPr>
          <a:lstStyle/>
          <a:p>
            <a:r>
              <a:rPr lang="en-US" b="1" noProof="0" dirty="0">
                <a:latin typeface="Arial" panose="020B0604020202020204" pitchFamily="34" charset="0"/>
                <a:cs typeface="Arial" panose="020B0604020202020204" pitchFamily="34" charset="0"/>
              </a:rPr>
              <a:t>Privacy-preserving aid distribution is great, </a:t>
            </a:r>
            <a:br>
              <a:rPr lang="en-US" b="1" noProof="0" dirty="0">
                <a:latin typeface="Arial" panose="020B0604020202020204" pitchFamily="34" charset="0"/>
                <a:cs typeface="Arial" panose="020B0604020202020204" pitchFamily="34" charset="0"/>
              </a:rPr>
            </a:br>
            <a:r>
              <a:rPr lang="en-US" b="1" noProof="0" dirty="0">
                <a:latin typeface="Arial" panose="020B0604020202020204" pitchFamily="34" charset="0"/>
                <a:cs typeface="Arial" panose="020B0604020202020204" pitchFamily="34" charset="0"/>
              </a:rPr>
              <a:t>but </a:t>
            </a:r>
            <a:r>
              <a:rPr lang="en-US" b="1" u="sng" noProof="0" dirty="0">
                <a:latin typeface="Arial" panose="020B0604020202020204" pitchFamily="34" charset="0"/>
                <a:cs typeface="Arial" panose="020B0604020202020204" pitchFamily="34" charset="0"/>
              </a:rPr>
              <a:t>needs assessments</a:t>
            </a:r>
          </a:p>
        </p:txBody>
      </p:sp>
      <p:sp>
        <p:nvSpPr>
          <p:cNvPr id="5" name="Content Placeholder 4">
            <a:extLst>
              <a:ext uri="{FF2B5EF4-FFF2-40B4-BE49-F238E27FC236}">
                <a16:creationId xmlns:a16="http://schemas.microsoft.com/office/drawing/2014/main" id="{C6ED6934-4BAD-3FE7-C996-B939BA0AEA8C}"/>
              </a:ext>
            </a:extLst>
          </p:cNvPr>
          <p:cNvSpPr>
            <a:spLocks noGrp="1"/>
          </p:cNvSpPr>
          <p:nvPr>
            <p:ph sz="half" idx="2"/>
          </p:nvPr>
        </p:nvSpPr>
        <p:spPr>
          <a:xfrm>
            <a:off x="6096000" y="2301876"/>
            <a:ext cx="5257800" cy="4190999"/>
          </a:xfrm>
        </p:spPr>
        <p:txBody>
          <a:bodyPr/>
          <a:lstStyle/>
          <a:p>
            <a:pPr marL="0" indent="0">
              <a:buNone/>
            </a:pPr>
            <a:r>
              <a:rPr lang="en-US" noProof="0" dirty="0">
                <a:latin typeface="Arial" panose="020B0604020202020204" pitchFamily="34" charset="0"/>
                <a:cs typeface="Arial" panose="020B0604020202020204" pitchFamily="34" charset="0"/>
              </a:rPr>
              <a:t>“Optimal privacy is nice…</a:t>
            </a:r>
          </a:p>
          <a:p>
            <a:pPr marL="0" indent="0">
              <a:buNone/>
            </a:pPr>
            <a:endParaRPr lang="en-US" noProof="0" dirty="0">
              <a:latin typeface="Arial" panose="020B0604020202020204" pitchFamily="34" charset="0"/>
              <a:cs typeface="Arial" panose="020B0604020202020204" pitchFamily="34" charset="0"/>
            </a:endParaRPr>
          </a:p>
          <a:p>
            <a:pPr marL="0" indent="0">
              <a:buNone/>
            </a:pPr>
            <a:r>
              <a:rPr lang="en-US" noProof="0" dirty="0">
                <a:latin typeface="Arial" panose="020B0604020202020204" pitchFamily="34" charset="0"/>
                <a:cs typeface="Arial" panose="020B0604020202020204" pitchFamily="34" charset="0"/>
              </a:rPr>
              <a:t>But also, we need to know whether our distribution </a:t>
            </a:r>
            <a:br>
              <a:rPr lang="en-US" noProof="0" dirty="0">
                <a:latin typeface="Arial" panose="020B0604020202020204" pitchFamily="34" charset="0"/>
                <a:cs typeface="Arial" panose="020B0604020202020204" pitchFamily="34" charset="0"/>
              </a:rPr>
            </a:br>
            <a:r>
              <a:rPr lang="en-US" noProof="0" dirty="0">
                <a:latin typeface="Arial" panose="020B0604020202020204" pitchFamily="34" charset="0"/>
                <a:cs typeface="Arial" panose="020B0604020202020204" pitchFamily="34" charset="0"/>
              </a:rPr>
              <a:t>- was successful</a:t>
            </a:r>
            <a:br>
              <a:rPr lang="en-US" noProof="0" dirty="0">
                <a:latin typeface="Arial" panose="020B0604020202020204" pitchFamily="34" charset="0"/>
                <a:cs typeface="Arial" panose="020B0604020202020204" pitchFamily="34" charset="0"/>
              </a:rPr>
            </a:br>
            <a:r>
              <a:rPr lang="en-US" noProof="0" dirty="0">
                <a:latin typeface="Arial" panose="020B0604020202020204" pitchFamily="34" charset="0"/>
                <a:cs typeface="Arial" panose="020B0604020202020204" pitchFamily="34" charset="0"/>
              </a:rPr>
              <a:t>- reached the right targets</a:t>
            </a:r>
            <a:br>
              <a:rPr lang="en-US" noProof="0" dirty="0">
                <a:latin typeface="Arial" panose="020B0604020202020204" pitchFamily="34" charset="0"/>
                <a:cs typeface="Arial" panose="020B0604020202020204" pitchFamily="34" charset="0"/>
              </a:rPr>
            </a:br>
            <a:r>
              <a:rPr lang="en-US" noProof="0" dirty="0">
                <a:latin typeface="Arial" panose="020B0604020202020204" pitchFamily="34" charset="0"/>
                <a:cs typeface="Arial" panose="020B0604020202020204" pitchFamily="34" charset="0"/>
              </a:rPr>
              <a:t>- does not discriminate“</a:t>
            </a:r>
          </a:p>
          <a:p>
            <a:pPr marL="0" indent="0">
              <a:buNone/>
            </a:pPr>
            <a:endParaRPr lang="en-US" noProof="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304FFCF-4A8D-F451-A25D-DB4C3C135630}"/>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5</a:t>
            </a:fld>
            <a:endParaRPr lang="en-US" noProof="0" dirty="0">
              <a:latin typeface="Arial" panose="020B0604020202020204" pitchFamily="34" charset="0"/>
              <a:cs typeface="Arial" panose="020B0604020202020204" pitchFamily="34" charset="0"/>
            </a:endParaRPr>
          </a:p>
        </p:txBody>
      </p:sp>
      <p:pic>
        <p:nvPicPr>
          <p:cNvPr id="3" name="Content Placeholder 7" descr="A document with text and images&#10;&#10;Description automatically generated">
            <a:extLst>
              <a:ext uri="{FF2B5EF4-FFF2-40B4-BE49-F238E27FC236}">
                <a16:creationId xmlns:a16="http://schemas.microsoft.com/office/drawing/2014/main" id="{A2DAE316-CBA2-41BA-38F8-DA0B952AA1E2}"/>
              </a:ext>
            </a:extLst>
          </p:cNvPr>
          <p:cNvPicPr>
            <a:picLocks noGrp="1" noChangeAspect="1"/>
          </p:cNvPicPr>
          <p:nvPr>
            <p:ph idx="1"/>
          </p:nvPr>
        </p:nvPicPr>
        <p:blipFill>
          <a:blip r:embed="rId4"/>
          <a:stretch>
            <a:fillRect/>
          </a:stretch>
        </p:blipFill>
        <p:spPr>
          <a:xfrm>
            <a:off x="2118029" y="4598541"/>
            <a:ext cx="2234258" cy="2891393"/>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7" name="Picture 6" descr="A document with text and images&#10;&#10;Description automatically generated">
            <a:extLst>
              <a:ext uri="{FF2B5EF4-FFF2-40B4-BE49-F238E27FC236}">
                <a16:creationId xmlns:a16="http://schemas.microsoft.com/office/drawing/2014/main" id="{FC3B59C0-A2EF-FEB9-8040-2725B248E721}"/>
              </a:ext>
            </a:extLst>
          </p:cNvPr>
          <p:cNvPicPr>
            <a:picLocks noChangeAspect="1"/>
          </p:cNvPicPr>
          <p:nvPr/>
        </p:nvPicPr>
        <p:blipFill>
          <a:blip r:embed="rId5"/>
          <a:stretch>
            <a:fillRect/>
          </a:stretch>
        </p:blipFill>
        <p:spPr>
          <a:xfrm>
            <a:off x="3449266" y="5320574"/>
            <a:ext cx="1806042" cy="2337231"/>
          </a:xfrm>
          <a:prstGeom prst="rect">
            <a:avLst/>
          </a:prstGeom>
          <a:effectLst>
            <a:outerShdw blurRad="63500" sx="102000" sy="102000" algn="ctr" rotWithShape="0">
              <a:prstClr val="black">
                <a:alpha val="40000"/>
              </a:prstClr>
            </a:outerShdw>
          </a:effectLst>
        </p:spPr>
      </p:pic>
      <p:pic>
        <p:nvPicPr>
          <p:cNvPr id="10" name="Picture 9" descr="A document with text on it&#10;&#10;Description automatically generated">
            <a:extLst>
              <a:ext uri="{FF2B5EF4-FFF2-40B4-BE49-F238E27FC236}">
                <a16:creationId xmlns:a16="http://schemas.microsoft.com/office/drawing/2014/main" id="{36F5F943-8E70-F05B-E0AF-2B23DE29CCB0}"/>
              </a:ext>
            </a:extLst>
          </p:cNvPr>
          <p:cNvPicPr>
            <a:picLocks noChangeAspect="1"/>
          </p:cNvPicPr>
          <p:nvPr/>
        </p:nvPicPr>
        <p:blipFill>
          <a:blip r:embed="rId6"/>
          <a:stretch>
            <a:fillRect/>
          </a:stretch>
        </p:blipFill>
        <p:spPr>
          <a:xfrm>
            <a:off x="1333096" y="5331006"/>
            <a:ext cx="1806042" cy="2337231"/>
          </a:xfrm>
          <a:prstGeom prst="rect">
            <a:avLst/>
          </a:prstGeom>
          <a:effectLst>
            <a:outerShdw blurRad="63500" sx="102000" sy="102000" algn="ctr" rotWithShape="0">
              <a:prstClr val="black">
                <a:alpha val="40000"/>
              </a:prstClr>
            </a:outerShdw>
          </a:effectLst>
        </p:spPr>
      </p:pic>
      <p:pic>
        <p:nvPicPr>
          <p:cNvPr id="8" name="Graphic 7" descr="Man with solid fill">
            <a:extLst>
              <a:ext uri="{FF2B5EF4-FFF2-40B4-BE49-F238E27FC236}">
                <a16:creationId xmlns:a16="http://schemas.microsoft.com/office/drawing/2014/main" id="{F2CCF822-D3A6-4209-DB4D-71A1B28BADD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93292" y="2633663"/>
            <a:ext cx="1965600" cy="1965600"/>
          </a:xfrm>
          <a:prstGeom prst="rect">
            <a:avLst/>
          </a:prstGeom>
        </p:spPr>
      </p:pic>
      <p:sp>
        <p:nvSpPr>
          <p:cNvPr id="11" name="TextBox 10">
            <a:extLst>
              <a:ext uri="{FF2B5EF4-FFF2-40B4-BE49-F238E27FC236}">
                <a16:creationId xmlns:a16="http://schemas.microsoft.com/office/drawing/2014/main" id="{6F206412-785D-B222-A66C-07F0CB2EEBF6}"/>
              </a:ext>
            </a:extLst>
          </p:cNvPr>
          <p:cNvSpPr txBox="1"/>
          <p:nvPr/>
        </p:nvSpPr>
        <p:spPr>
          <a:xfrm>
            <a:off x="2913281" y="3128415"/>
            <a:ext cx="748923" cy="276999"/>
          </a:xfrm>
          <a:prstGeom prst="rect">
            <a:avLst/>
          </a:prstGeom>
          <a:noFill/>
        </p:spPr>
        <p:txBody>
          <a:bodyPr wrap="square" rtlCol="0">
            <a:spAutoFit/>
          </a:bodyPr>
          <a:lstStyle/>
          <a:p>
            <a:pPr algn="ctr"/>
            <a:r>
              <a:rPr lang="fr-CH" sz="1200" b="1" dirty="0">
                <a:solidFill>
                  <a:schemeClr val="bg1"/>
                </a:solidFill>
                <a:latin typeface="Arial" panose="020B0604020202020204" pitchFamily="34" charset="0"/>
                <a:cs typeface="Arial" panose="020B0604020202020204" pitchFamily="34" charset="0"/>
              </a:rPr>
              <a:t>ICRC</a:t>
            </a:r>
            <a:endParaRPr lang="LID4096" sz="1200" b="1">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4451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B0883-63ED-E28F-211F-65315C6E7E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10D05B-90DF-CDDA-D1EE-BEFCBB850E39}"/>
              </a:ext>
            </a:extLst>
          </p:cNvPr>
          <p:cNvSpPr>
            <a:spLocks noGrp="1"/>
          </p:cNvSpPr>
          <p:nvPr>
            <p:ph type="title"/>
          </p:nvPr>
        </p:nvSpPr>
        <p:spPr>
          <a:xfrm>
            <a:off x="838200" y="365125"/>
            <a:ext cx="10828564" cy="1325563"/>
          </a:xfrm>
        </p:spPr>
        <p:txBody>
          <a:bodyPr/>
          <a:lstStyle/>
          <a:p>
            <a:r>
              <a:rPr lang="en-US" b="1" noProof="0" dirty="0">
                <a:latin typeface="Arial" panose="020B0604020202020204" pitchFamily="34" charset="0"/>
                <a:cs typeface="Arial" panose="020B0604020202020204" pitchFamily="34" charset="0"/>
              </a:rPr>
              <a:t>Real-</a:t>
            </a:r>
            <a:r>
              <a:rPr lang="en-US" b="1" noProof="0" dirty="0" err="1">
                <a:latin typeface="Arial" panose="020B0604020202020204" pitchFamily="34" charset="0"/>
                <a:cs typeface="Arial" panose="020B0604020202020204" pitchFamily="34" charset="0"/>
              </a:rPr>
              <a:t>worl</a:t>
            </a:r>
            <a:r>
              <a:rPr lang="en-US" b="1" dirty="0">
                <a:latin typeface="Arial" panose="020B0604020202020204" pitchFamily="34" charset="0"/>
                <a:cs typeface="Arial" panose="020B0604020202020204" pitchFamily="34" charset="0"/>
              </a:rPr>
              <a:t>d systems </a:t>
            </a:r>
            <a:r>
              <a:rPr lang="en-US" b="1" noProof="0" dirty="0">
                <a:latin typeface="Arial" panose="020B0604020202020204" pitchFamily="34" charset="0"/>
                <a:cs typeface="Arial" panose="020B0604020202020204" pitchFamily="34" charset="0"/>
              </a:rPr>
              <a:t>need assessments</a:t>
            </a:r>
          </a:p>
        </p:txBody>
      </p:sp>
      <p:sp>
        <p:nvSpPr>
          <p:cNvPr id="3" name="Content Placeholder 2">
            <a:extLst>
              <a:ext uri="{FF2B5EF4-FFF2-40B4-BE49-F238E27FC236}">
                <a16:creationId xmlns:a16="http://schemas.microsoft.com/office/drawing/2014/main" id="{671DB3C8-9AC2-2353-3930-33CCA9BA3521}"/>
              </a:ext>
            </a:extLst>
          </p:cNvPr>
          <p:cNvSpPr>
            <a:spLocks noGrp="1"/>
          </p:cNvSpPr>
          <p:nvPr>
            <p:ph idx="1"/>
          </p:nvPr>
        </p:nvSpPr>
        <p:spPr>
          <a:xfrm>
            <a:off x="838199" y="1825625"/>
            <a:ext cx="10981267" cy="4351338"/>
          </a:xfrm>
        </p:spPr>
        <p:txBody>
          <a:bodyPr/>
          <a:lstStyle/>
          <a:p>
            <a:pPr marL="0" indent="0">
              <a:buNone/>
            </a:pPr>
            <a:r>
              <a:rPr lang="en-US" noProof="0" dirty="0">
                <a:latin typeface="Arial" panose="020B0604020202020204" pitchFamily="34" charset="0"/>
                <a:cs typeface="Arial" panose="020B0604020202020204" pitchFamily="34" charset="0"/>
              </a:rPr>
              <a:t>Not an isolated case! Real-world deployments need assessments</a:t>
            </a:r>
          </a:p>
          <a:p>
            <a:pPr marL="0" indent="0">
              <a:buNone/>
            </a:pPr>
            <a:endParaRPr lang="en-US" noProof="0" dirty="0">
              <a:latin typeface="Arial" panose="020B0604020202020204" pitchFamily="34" charset="0"/>
              <a:cs typeface="Arial" panose="020B0604020202020204" pitchFamily="34" charset="0"/>
            </a:endParaRPr>
          </a:p>
          <a:p>
            <a:pPr marL="0" indent="0">
              <a:lnSpc>
                <a:spcPct val="200000"/>
              </a:lnSpc>
              <a:buNone/>
            </a:pPr>
            <a:r>
              <a:rPr lang="en-US" b="1" noProof="0" dirty="0">
                <a:latin typeface="Arial" panose="020B0604020202020204" pitchFamily="34" charset="0"/>
                <a:cs typeface="Arial" panose="020B0604020202020204" pitchFamily="34" charset="0"/>
              </a:rPr>
              <a:t>Correctness</a:t>
            </a:r>
            <a:r>
              <a:rPr lang="en-US" noProof="0" dirty="0">
                <a:latin typeface="Arial" panose="020B0604020202020204" pitchFamily="34" charset="0"/>
                <a:cs typeface="Arial" panose="020B0604020202020204" pitchFamily="34" charset="0"/>
              </a:rPr>
              <a:t>	debugging fully opaque systems is hard</a:t>
            </a:r>
          </a:p>
          <a:p>
            <a:pPr marL="0" indent="0">
              <a:lnSpc>
                <a:spcPct val="200000"/>
              </a:lnSpc>
              <a:buNone/>
            </a:pPr>
            <a:r>
              <a:rPr lang="en-US" b="1" noProof="0" dirty="0">
                <a:latin typeface="Arial" panose="020B0604020202020204" pitchFamily="34" charset="0"/>
                <a:cs typeface="Arial" panose="020B0604020202020204" pitchFamily="34" charset="0"/>
              </a:rPr>
              <a:t>Transparency</a:t>
            </a:r>
            <a:r>
              <a:rPr lang="en-US" noProof="0" dirty="0">
                <a:latin typeface="Arial" panose="020B0604020202020204" pitchFamily="34" charset="0"/>
                <a:cs typeface="Arial" panose="020B0604020202020204" pitchFamily="34" charset="0"/>
              </a:rPr>
              <a:t>	towards users, donors, legislators</a:t>
            </a:r>
          </a:p>
          <a:p>
            <a:pPr marL="0" indent="0">
              <a:lnSpc>
                <a:spcPct val="200000"/>
              </a:lnSpc>
              <a:buNone/>
            </a:pPr>
            <a:r>
              <a:rPr lang="en-US" b="1" noProof="0" dirty="0">
                <a:latin typeface="Arial" panose="020B0604020202020204" pitchFamily="34" charset="0"/>
                <a:cs typeface="Arial" panose="020B0604020202020204" pitchFamily="34" charset="0"/>
              </a:rPr>
              <a:t>Planning</a:t>
            </a:r>
            <a:r>
              <a:rPr lang="en-US" noProof="0" dirty="0">
                <a:latin typeface="Arial" panose="020B0604020202020204" pitchFamily="34" charset="0"/>
                <a:cs typeface="Arial" panose="020B0604020202020204" pitchFamily="34" charset="0"/>
              </a:rPr>
              <a:t>		to optimize or rectify deployments</a:t>
            </a:r>
          </a:p>
        </p:txBody>
      </p:sp>
      <p:sp>
        <p:nvSpPr>
          <p:cNvPr id="4" name="Slide Number Placeholder 3">
            <a:extLst>
              <a:ext uri="{FF2B5EF4-FFF2-40B4-BE49-F238E27FC236}">
                <a16:creationId xmlns:a16="http://schemas.microsoft.com/office/drawing/2014/main" id="{899E86C8-09F4-A208-8788-961F41CCBA1F}"/>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6</a:t>
            </a:fld>
            <a:endParaRPr lang="en-US" noProof="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E29D95BF-62E8-21DB-4843-A9F553CA3BD4}"/>
              </a:ext>
            </a:extLst>
          </p:cNvPr>
          <p:cNvGrpSpPr/>
          <p:nvPr/>
        </p:nvGrpSpPr>
        <p:grpSpPr>
          <a:xfrm>
            <a:off x="11301119" y="185738"/>
            <a:ext cx="731290" cy="620971"/>
            <a:chOff x="11242507" y="485550"/>
            <a:chExt cx="885425" cy="751855"/>
          </a:xfrm>
        </p:grpSpPr>
        <p:pic>
          <p:nvPicPr>
            <p:cNvPr id="6" name="Graphic 5" descr="Chili pepper with solid fill">
              <a:extLst>
                <a:ext uri="{FF2B5EF4-FFF2-40B4-BE49-F238E27FC236}">
                  <a16:creationId xmlns:a16="http://schemas.microsoft.com/office/drawing/2014/main" id="{DD1BA670-E903-4F84-C277-A668757361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14832" y="485550"/>
              <a:ext cx="501235" cy="501237"/>
            </a:xfrm>
            <a:prstGeom prst="rect">
              <a:avLst/>
            </a:prstGeom>
          </p:spPr>
        </p:pic>
        <p:sp>
          <p:nvSpPr>
            <p:cNvPr id="7" name="TextBox 6">
              <a:extLst>
                <a:ext uri="{FF2B5EF4-FFF2-40B4-BE49-F238E27FC236}">
                  <a16:creationId xmlns:a16="http://schemas.microsoft.com/office/drawing/2014/main" id="{77B16A28-9DD0-1CE8-C58B-9D9BF6B7E6F1}"/>
                </a:ext>
              </a:extLst>
            </p:cNvPr>
            <p:cNvSpPr txBox="1"/>
            <p:nvPr/>
          </p:nvSpPr>
          <p:spPr>
            <a:xfrm>
              <a:off x="11242507" y="902022"/>
              <a:ext cx="885425" cy="335383"/>
            </a:xfrm>
            <a:prstGeom prst="rect">
              <a:avLst/>
            </a:prstGeom>
            <a:noFill/>
          </p:spPr>
          <p:txBody>
            <a:bodyPr wrap="none" rtlCol="0">
              <a:spAutoFit/>
            </a:bodyPr>
            <a:lstStyle/>
            <a:p>
              <a:r>
                <a:rPr lang="en-US" sz="1200" noProof="0" dirty="0">
                  <a:solidFill>
                    <a:srgbClr val="C00000"/>
                  </a:solidFill>
                  <a:latin typeface="Arial" panose="020B0604020202020204" pitchFamily="34" charset="0"/>
                  <a:ea typeface="Helvetica Neue Roman" panose="02000503000000020004" pitchFamily="2" charset="0"/>
                  <a:cs typeface="Arial" panose="020B0604020202020204" pitchFamily="34" charset="0"/>
                </a:rPr>
                <a:t>hot take</a:t>
              </a:r>
            </a:p>
          </p:txBody>
        </p:sp>
      </p:grpSp>
    </p:spTree>
    <p:custDataLst>
      <p:tags r:id="rId1"/>
    </p:custDataLst>
    <p:extLst>
      <p:ext uri="{BB962C8B-B14F-4D97-AF65-F5344CB8AC3E}">
        <p14:creationId xmlns:p14="http://schemas.microsoft.com/office/powerpoint/2010/main" val="117361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AC4D8A1-ED3E-19B5-7A77-C1FBA68049A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23A0B38-81B2-BAE4-F1A4-3785CDD2B110}"/>
              </a:ext>
            </a:extLst>
          </p:cNvPr>
          <p:cNvSpPr>
            <a:spLocks noGrp="1"/>
          </p:cNvSpPr>
          <p:nvPr>
            <p:ph type="title"/>
          </p:nvPr>
        </p:nvSpPr>
        <p:spPr>
          <a:xfrm>
            <a:off x="831850" y="1603376"/>
            <a:ext cx="11228605" cy="2852737"/>
          </a:xfrm>
        </p:spPr>
        <p:txBody>
          <a:bodyPr>
            <a:normAutofit/>
          </a:bodyPr>
          <a:lstStyle/>
          <a:p>
            <a:r>
              <a:rPr lang="en-US" b="1" noProof="0" dirty="0">
                <a:solidFill>
                  <a:schemeClr val="bg1"/>
                </a:solidFill>
                <a:latin typeface="Arial" panose="020B0604020202020204" pitchFamily="34" charset="0"/>
                <a:ea typeface="Helvetica Neue" panose="02000503000000020004" pitchFamily="2" charset="0"/>
                <a:cs typeface="Arial" panose="020B0604020202020204" pitchFamily="34" charset="0"/>
              </a:rPr>
              <a:t>Gathering requirements</a:t>
            </a:r>
            <a:br>
              <a:rPr lang="en-US" b="1" noProof="0" dirty="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b="1" noProof="0" dirty="0">
                <a:solidFill>
                  <a:schemeClr val="bg1"/>
                </a:solidFill>
                <a:latin typeface="Arial" panose="020B0604020202020204" pitchFamily="34" charset="0"/>
                <a:ea typeface="Helvetica Neue" panose="02000503000000020004" pitchFamily="2" charset="0"/>
                <a:cs typeface="Arial" panose="020B0604020202020204" pitchFamily="34" charset="0"/>
              </a:rPr>
              <a:t>efficiently </a:t>
            </a:r>
            <a:br>
              <a:rPr lang="en-US" b="1" noProof="0" dirty="0">
                <a:solidFill>
                  <a:schemeClr val="bg1"/>
                </a:solidFill>
                <a:latin typeface="Arial" panose="020B0604020202020204" pitchFamily="34" charset="0"/>
                <a:ea typeface="Helvetica Neue" panose="02000503000000020004" pitchFamily="2" charset="0"/>
                <a:cs typeface="Arial" panose="020B0604020202020204" pitchFamily="34" charset="0"/>
              </a:rPr>
            </a:br>
            <a:r>
              <a:rPr lang="en-US" b="1" noProof="0" dirty="0">
                <a:solidFill>
                  <a:schemeClr val="bg1"/>
                </a:solidFill>
                <a:latin typeface="Arial" panose="020B0604020202020204" pitchFamily="34" charset="0"/>
                <a:ea typeface="Helvetica Neue" panose="02000503000000020004" pitchFamily="2" charset="0"/>
                <a:cs typeface="Arial" panose="020B0604020202020204" pitchFamily="34" charset="0"/>
              </a:rPr>
              <a:t>and from first principles</a:t>
            </a:r>
          </a:p>
        </p:txBody>
      </p:sp>
      <p:sp>
        <p:nvSpPr>
          <p:cNvPr id="4" name="Slide Number Placeholder 3">
            <a:extLst>
              <a:ext uri="{FF2B5EF4-FFF2-40B4-BE49-F238E27FC236}">
                <a16:creationId xmlns:a16="http://schemas.microsoft.com/office/drawing/2014/main" id="{07EB5C9D-11DF-986D-9628-A6EB247E0209}"/>
              </a:ext>
            </a:extLst>
          </p:cNvPr>
          <p:cNvSpPr>
            <a:spLocks noGrp="1"/>
          </p:cNvSpPr>
          <p:nvPr>
            <p:ph type="sldNum" sz="quarter" idx="12"/>
          </p:nvPr>
        </p:nvSpPr>
        <p:spPr/>
        <p:txBody>
          <a:bodyPr/>
          <a:lstStyle/>
          <a:p>
            <a:fld id="{DA636937-0FCB-924E-9CDC-2DC026654A36}" type="slidenum">
              <a:rPr lang="en-US" noProof="0" smtClean="0">
                <a:latin typeface="Helvetica Neue Roman" panose="02000503000000020004" pitchFamily="2" charset="0"/>
                <a:ea typeface="Helvetica Neue Roman" panose="02000503000000020004" pitchFamily="2" charset="0"/>
                <a:cs typeface="Helvetica Neue Roman" panose="02000503000000020004" pitchFamily="2" charset="0"/>
              </a:rPr>
              <a:t>7</a:t>
            </a:fld>
            <a:endParaRPr lang="en-US" noProof="0" dirty="0">
              <a:latin typeface="Helvetica Neue Roman" panose="02000503000000020004" pitchFamily="2" charset="0"/>
              <a:ea typeface="Helvetica Neue Roman" panose="02000503000000020004" pitchFamily="2" charset="0"/>
              <a:cs typeface="Helvetica Neue Roman" panose="02000503000000020004" pitchFamily="2" charset="0"/>
            </a:endParaRPr>
          </a:p>
        </p:txBody>
      </p:sp>
      <p:sp>
        <p:nvSpPr>
          <p:cNvPr id="7" name="Text Placeholder 6">
            <a:extLst>
              <a:ext uri="{FF2B5EF4-FFF2-40B4-BE49-F238E27FC236}">
                <a16:creationId xmlns:a16="http://schemas.microsoft.com/office/drawing/2014/main" id="{5EDC884F-C0EA-3191-2437-0DCFA74187F9}"/>
              </a:ext>
            </a:extLst>
          </p:cNvPr>
          <p:cNvSpPr>
            <a:spLocks noGrp="1"/>
          </p:cNvSpPr>
          <p:nvPr>
            <p:ph type="body" idx="1"/>
          </p:nvPr>
        </p:nvSpPr>
        <p:spPr/>
        <p:txBody>
          <a:bodyPr/>
          <a:lstStyle/>
          <a:p>
            <a:endParaRPr lang="en-US" noProof="0" dirty="0"/>
          </a:p>
        </p:txBody>
      </p:sp>
    </p:spTree>
    <p:custDataLst>
      <p:tags r:id="rId1"/>
    </p:custDataLst>
    <p:extLst>
      <p:ext uri="{BB962C8B-B14F-4D97-AF65-F5344CB8AC3E}">
        <p14:creationId xmlns:p14="http://schemas.microsoft.com/office/powerpoint/2010/main" val="3563792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AF412-0F00-1FB2-EFF1-86ACB86349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92D46C-2208-7D0E-E621-1E544E94580D}"/>
              </a:ext>
            </a:extLst>
          </p:cNvPr>
          <p:cNvSpPr>
            <a:spLocks noGrp="1"/>
          </p:cNvSpPr>
          <p:nvPr>
            <p:ph type="title"/>
          </p:nvPr>
        </p:nvSpPr>
        <p:spPr/>
        <p:txBody>
          <a:bodyPr/>
          <a:lstStyle/>
          <a:p>
            <a:r>
              <a:rPr lang="en-US" b="1" noProof="0" dirty="0">
                <a:latin typeface="Arial" panose="020B0604020202020204" pitchFamily="34" charset="0"/>
                <a:cs typeface="Arial" panose="020B0604020202020204" pitchFamily="34" charset="0"/>
              </a:rPr>
              <a:t>Gathering requirements</a:t>
            </a:r>
          </a:p>
        </p:txBody>
      </p:sp>
      <p:sp>
        <p:nvSpPr>
          <p:cNvPr id="4" name="Slide Number Placeholder 3">
            <a:extLst>
              <a:ext uri="{FF2B5EF4-FFF2-40B4-BE49-F238E27FC236}">
                <a16:creationId xmlns:a16="http://schemas.microsoft.com/office/drawing/2014/main" id="{DAC516B1-9C03-20CF-150C-46AA777F3664}"/>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8</a:t>
            </a:fld>
            <a:endParaRPr lang="en-US" noProof="0" dirty="0">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61F84711-B5B7-08C8-DE76-518DA18AD07E}"/>
              </a:ext>
            </a:extLst>
          </p:cNvPr>
          <p:cNvGrpSpPr/>
          <p:nvPr/>
        </p:nvGrpSpPr>
        <p:grpSpPr>
          <a:xfrm>
            <a:off x="6320154" y="1136564"/>
            <a:ext cx="2459006" cy="2228179"/>
            <a:chOff x="6320154" y="1136564"/>
            <a:chExt cx="2459006" cy="2228179"/>
          </a:xfrm>
        </p:grpSpPr>
        <p:pic>
          <p:nvPicPr>
            <p:cNvPr id="12" name="Graphic 11" descr="Man with solid fill">
              <a:extLst>
                <a:ext uri="{FF2B5EF4-FFF2-40B4-BE49-F238E27FC236}">
                  <a16:creationId xmlns:a16="http://schemas.microsoft.com/office/drawing/2014/main" id="{4F11AE98-DD5D-8491-EACE-C33D52A20F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95417" y="1136564"/>
              <a:ext cx="1965600" cy="1965600"/>
            </a:xfrm>
            <a:prstGeom prst="rect">
              <a:avLst/>
            </a:prstGeom>
          </p:spPr>
        </p:pic>
        <p:sp>
          <p:nvSpPr>
            <p:cNvPr id="20" name="TextBox 19">
              <a:extLst>
                <a:ext uri="{FF2B5EF4-FFF2-40B4-BE49-F238E27FC236}">
                  <a16:creationId xmlns:a16="http://schemas.microsoft.com/office/drawing/2014/main" id="{B2025011-A6A5-0CE8-6D48-6E7C9B09EA10}"/>
                </a:ext>
              </a:extLst>
            </p:cNvPr>
            <p:cNvSpPr txBox="1"/>
            <p:nvPr/>
          </p:nvSpPr>
          <p:spPr>
            <a:xfrm>
              <a:off x="6320154" y="2995411"/>
              <a:ext cx="2459006" cy="369332"/>
            </a:xfrm>
            <a:prstGeom prst="rect">
              <a:avLst/>
            </a:prstGeom>
            <a:noFill/>
          </p:spPr>
          <p:txBody>
            <a:bodyPr wrap="none" rtlCol="0">
              <a:spAutoFit/>
            </a:bodyPr>
            <a:lstStyle/>
            <a:p>
              <a:r>
                <a:rPr lang="en-US" noProof="0" dirty="0">
                  <a:latin typeface="Arial" panose="020B0604020202020204" pitchFamily="34" charset="0"/>
                  <a:ea typeface="Helvetica Neue Roman" panose="02000503000000020004" pitchFamily="2" charset="0"/>
                  <a:cs typeface="Arial" panose="020B0604020202020204" pitchFamily="34" charset="0"/>
                </a:rPr>
                <a:t>Data Protection Office</a:t>
              </a:r>
            </a:p>
          </p:txBody>
        </p:sp>
      </p:grpSp>
      <p:grpSp>
        <p:nvGrpSpPr>
          <p:cNvPr id="26" name="Group 25">
            <a:extLst>
              <a:ext uri="{FF2B5EF4-FFF2-40B4-BE49-F238E27FC236}">
                <a16:creationId xmlns:a16="http://schemas.microsoft.com/office/drawing/2014/main" id="{C5552EC0-AA92-9FA1-4445-3E6F573303CD}"/>
              </a:ext>
            </a:extLst>
          </p:cNvPr>
          <p:cNvGrpSpPr/>
          <p:nvPr/>
        </p:nvGrpSpPr>
        <p:grpSpPr>
          <a:xfrm>
            <a:off x="8959969" y="2557025"/>
            <a:ext cx="2159566" cy="2293478"/>
            <a:chOff x="8761030" y="2941338"/>
            <a:chExt cx="2159566" cy="2293478"/>
          </a:xfrm>
        </p:grpSpPr>
        <p:pic>
          <p:nvPicPr>
            <p:cNvPr id="15" name="Graphic 14" descr="Man with solid fill">
              <a:extLst>
                <a:ext uri="{FF2B5EF4-FFF2-40B4-BE49-F238E27FC236}">
                  <a16:creationId xmlns:a16="http://schemas.microsoft.com/office/drawing/2014/main" id="{C8E23DD7-BDA5-755A-1A5D-01A7EC3A662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04297" y="2941338"/>
              <a:ext cx="1965600" cy="1965600"/>
            </a:xfrm>
            <a:prstGeom prst="rect">
              <a:avLst/>
            </a:prstGeom>
          </p:spPr>
        </p:pic>
        <p:sp>
          <p:nvSpPr>
            <p:cNvPr id="21" name="TextBox 20">
              <a:extLst>
                <a:ext uri="{FF2B5EF4-FFF2-40B4-BE49-F238E27FC236}">
                  <a16:creationId xmlns:a16="http://schemas.microsoft.com/office/drawing/2014/main" id="{38B3C477-C0D7-C056-1B19-06BE22C499C4}"/>
                </a:ext>
              </a:extLst>
            </p:cNvPr>
            <p:cNvSpPr txBox="1"/>
            <p:nvPr/>
          </p:nvSpPr>
          <p:spPr>
            <a:xfrm>
              <a:off x="8761030" y="4865484"/>
              <a:ext cx="2159566" cy="369332"/>
            </a:xfrm>
            <a:prstGeom prst="rect">
              <a:avLst/>
            </a:prstGeom>
            <a:noFill/>
          </p:spPr>
          <p:txBody>
            <a:bodyPr wrap="none" rtlCol="0">
              <a:spAutoFit/>
            </a:bodyPr>
            <a:lstStyle/>
            <a:p>
              <a:r>
                <a:rPr lang="en-US" noProof="0" dirty="0">
                  <a:latin typeface="Arial" panose="020B0604020202020204" pitchFamily="34" charset="0"/>
                  <a:ea typeface="Helvetica Neue Roman" panose="02000503000000020004" pitchFamily="2" charset="0"/>
                  <a:cs typeface="Arial" panose="020B0604020202020204" pitchFamily="34" charset="0"/>
                </a:rPr>
                <a:t>Program Managers</a:t>
              </a:r>
            </a:p>
          </p:txBody>
        </p:sp>
      </p:grpSp>
      <p:grpSp>
        <p:nvGrpSpPr>
          <p:cNvPr id="27" name="Group 26">
            <a:extLst>
              <a:ext uri="{FF2B5EF4-FFF2-40B4-BE49-F238E27FC236}">
                <a16:creationId xmlns:a16="http://schemas.microsoft.com/office/drawing/2014/main" id="{44A25072-088E-BAE0-DE62-24DAC0B86949}"/>
              </a:ext>
            </a:extLst>
          </p:cNvPr>
          <p:cNvGrpSpPr/>
          <p:nvPr/>
        </p:nvGrpSpPr>
        <p:grpSpPr>
          <a:xfrm>
            <a:off x="6721800" y="4001294"/>
            <a:ext cx="1965600" cy="2302155"/>
            <a:chOff x="6721800" y="4001294"/>
            <a:chExt cx="1965600" cy="2302155"/>
          </a:xfrm>
        </p:grpSpPr>
        <p:pic>
          <p:nvPicPr>
            <p:cNvPr id="18" name="Graphic 17" descr="Man with solid fill">
              <a:extLst>
                <a:ext uri="{FF2B5EF4-FFF2-40B4-BE49-F238E27FC236}">
                  <a16:creationId xmlns:a16="http://schemas.microsoft.com/office/drawing/2014/main" id="{409FB946-A8D5-FEF8-1191-D34CACDA5F8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21800" y="4001294"/>
              <a:ext cx="1965600" cy="1965600"/>
            </a:xfrm>
            <a:prstGeom prst="rect">
              <a:avLst/>
            </a:prstGeom>
          </p:spPr>
        </p:pic>
        <p:sp>
          <p:nvSpPr>
            <p:cNvPr id="24" name="TextBox 23">
              <a:extLst>
                <a:ext uri="{FF2B5EF4-FFF2-40B4-BE49-F238E27FC236}">
                  <a16:creationId xmlns:a16="http://schemas.microsoft.com/office/drawing/2014/main" id="{2F075123-BC6E-2588-DB50-48D5A83754B1}"/>
                </a:ext>
              </a:extLst>
            </p:cNvPr>
            <p:cNvSpPr txBox="1"/>
            <p:nvPr/>
          </p:nvSpPr>
          <p:spPr>
            <a:xfrm>
              <a:off x="6745987" y="5934117"/>
              <a:ext cx="1890261" cy="369332"/>
            </a:xfrm>
            <a:prstGeom prst="rect">
              <a:avLst/>
            </a:prstGeom>
            <a:noFill/>
          </p:spPr>
          <p:txBody>
            <a:bodyPr wrap="none" rtlCol="0">
              <a:spAutoFit/>
            </a:bodyPr>
            <a:lstStyle/>
            <a:p>
              <a:r>
                <a:rPr lang="en-US" noProof="0" dirty="0">
                  <a:latin typeface="Arial" panose="020B0604020202020204" pitchFamily="34" charset="0"/>
                  <a:ea typeface="Helvetica Neue Roman" panose="02000503000000020004" pitchFamily="2" charset="0"/>
                  <a:cs typeface="Arial" panose="020B0604020202020204" pitchFamily="34" charset="0"/>
                </a:rPr>
                <a:t>Field Employees</a:t>
              </a:r>
            </a:p>
          </p:txBody>
        </p:sp>
      </p:grpSp>
      <p:grpSp>
        <p:nvGrpSpPr>
          <p:cNvPr id="30" name="Group 29">
            <a:extLst>
              <a:ext uri="{FF2B5EF4-FFF2-40B4-BE49-F238E27FC236}">
                <a16:creationId xmlns:a16="http://schemas.microsoft.com/office/drawing/2014/main" id="{F4D796E4-2F49-C978-2A70-D7B00A309BAF}"/>
              </a:ext>
            </a:extLst>
          </p:cNvPr>
          <p:cNvGrpSpPr/>
          <p:nvPr/>
        </p:nvGrpSpPr>
        <p:grpSpPr>
          <a:xfrm>
            <a:off x="1752600" y="2996623"/>
            <a:ext cx="1966911" cy="2314142"/>
            <a:chOff x="3513136" y="2389616"/>
            <a:chExt cx="1966911" cy="2314142"/>
          </a:xfrm>
        </p:grpSpPr>
        <p:pic>
          <p:nvPicPr>
            <p:cNvPr id="31" name="Graphic 30" descr="Man with solid fill">
              <a:extLst>
                <a:ext uri="{FF2B5EF4-FFF2-40B4-BE49-F238E27FC236}">
                  <a16:creationId xmlns:a16="http://schemas.microsoft.com/office/drawing/2014/main" id="{BB094B03-9009-A7B4-53AB-89CFFE7449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13136" y="2736847"/>
              <a:ext cx="1966911" cy="1966911"/>
            </a:xfrm>
            <a:prstGeom prst="rect">
              <a:avLst/>
            </a:prstGeom>
          </p:spPr>
        </p:pic>
        <p:pic>
          <p:nvPicPr>
            <p:cNvPr id="32" name="Graphic 31" descr="Graduation cap with solid fill">
              <a:extLst>
                <a:ext uri="{FF2B5EF4-FFF2-40B4-BE49-F238E27FC236}">
                  <a16:creationId xmlns:a16="http://schemas.microsoft.com/office/drawing/2014/main" id="{AEEDB911-0578-6128-D43D-11F8AADF40A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61455" y="2389616"/>
              <a:ext cx="672178" cy="672178"/>
            </a:xfrm>
            <a:prstGeom prst="rect">
              <a:avLst/>
            </a:prstGeom>
          </p:spPr>
        </p:pic>
      </p:grpSp>
      <p:pic>
        <p:nvPicPr>
          <p:cNvPr id="6" name="Picture 4" descr="I Heart (Love) Crypto Cryptocurrency NFT Non Fungible Token T-Shirt -  Walmart.com">
            <a:extLst>
              <a:ext uri="{FF2B5EF4-FFF2-40B4-BE49-F238E27FC236}">
                <a16:creationId xmlns:a16="http://schemas.microsoft.com/office/drawing/2014/main" id="{16CA960A-C1D0-A183-4B5E-DFE97D606C9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823" b="96094" l="2474" r="95964">
                        <a14:foregroundMark x1="10286" y1="30599" x2="5729" y2="30859"/>
                        <a14:foregroundMark x1="30078" y1="9896" x2="44401" y2="9896"/>
                        <a14:foregroundMark x1="44401" y1="9896" x2="58203" y2="5339"/>
                        <a14:foregroundMark x1="58203" y1="5339" x2="60417" y2="5729"/>
                        <a14:foregroundMark x1="26953" y1="91927" x2="67708" y2="92188"/>
                        <a14:foregroundMark x1="67708" y1="92188" x2="73568" y2="91797"/>
                        <a14:foregroundMark x1="92057" y1="30599" x2="92057" y2="30599"/>
                        <a14:foregroundMark x1="88021" y1="25130" x2="95964" y2="32031"/>
                        <a14:foregroundMark x1="22786" y1="98047" x2="52865" y2="95313"/>
                        <a14:foregroundMark x1="52865" y1="95313" x2="60026" y2="96094"/>
                        <a14:foregroundMark x1="40885" y1="3385" x2="40234" y2="1823"/>
                        <a14:foregroundMark x1="2865" y1="33594" x2="2474" y2="33724"/>
                        <a14:foregroundMark x1="37109" y1="19271" x2="36589" y2="52604"/>
                        <a14:foregroundMark x1="36589" y1="52604" x2="33724" y2="36068"/>
                        <a14:foregroundMark x1="33724" y1="36068" x2="27214" y2="52865"/>
                        <a14:foregroundMark x1="27214" y1="52865" x2="52865" y2="39974"/>
                        <a14:foregroundMark x1="52865" y1="39974" x2="60286" y2="25781"/>
                        <a14:foregroundMark x1="60286" y1="25781" x2="57682" y2="41667"/>
                        <a14:foregroundMark x1="57682" y1="41667" x2="50521" y2="27344"/>
                        <a14:foregroundMark x1="50521" y1="27344" x2="42318" y2="39323"/>
                        <a14:foregroundMark x1="42318" y1="39323" x2="43359" y2="56510"/>
                        <a14:foregroundMark x1="43359" y1="56510" x2="56120" y2="49479"/>
                        <a14:foregroundMark x1="56120" y1="49479" x2="62760" y2="36849"/>
                        <a14:foregroundMark x1="62760" y1="36849" x2="69531" y2="49740"/>
                        <a14:foregroundMark x1="69531" y1="49740" x2="70313" y2="54167"/>
                        <a14:foregroundMark x1="39323" y1="25781" x2="39323" y2="36068"/>
                        <a14:foregroundMark x1="39323" y1="35156" x2="39323" y2="41406"/>
                        <a14:foregroundMark x1="27474" y1="46354" x2="29297" y2="57031"/>
                        <a14:foregroundMark x1="32292" y1="46484" x2="32292" y2="56510"/>
                        <a14:foregroundMark x1="36979" y1="41797" x2="36979" y2="58854"/>
                        <a14:foregroundMark x1="33464" y1="57682" x2="58073" y2="52604"/>
                        <a14:foregroundMark x1="33594" y1="55859" x2="46875" y2="51042"/>
                        <a14:foregroundMark x1="46875" y1="51042" x2="47135" y2="51042"/>
                        <a14:foregroundMark x1="41276" y1="49870" x2="53646" y2="47656"/>
                        <a14:foregroundMark x1="46094" y1="43750" x2="49870" y2="56120"/>
                        <a14:foregroundMark x1="50521" y1="39063" x2="50651" y2="54167"/>
                        <a14:foregroundMark x1="50651" y1="54167" x2="54948" y2="53385"/>
                        <a14:foregroundMark x1="62630" y1="38411" x2="62630" y2="55339"/>
                        <a14:foregroundMark x1="47656" y1="61849" x2="56510" y2="49479"/>
                        <a14:foregroundMark x1="59896" y1="43229" x2="59896" y2="59245"/>
                        <a14:foregroundMark x1="66276" y1="50391" x2="65104" y2="52604"/>
                        <a14:foregroundMark x1="70443" y1="42448" x2="70443" y2="56771"/>
                        <a14:foregroundMark x1="70443" y1="56771" x2="65365" y2="41276"/>
                        <a14:foregroundMark x1="65365" y1="41276" x2="71615" y2="55208"/>
                        <a14:foregroundMark x1="71615" y1="55208" x2="68229" y2="52344"/>
                        <a14:foregroundMark x1="65104" y1="46875" x2="65104" y2="46875"/>
                        <a14:foregroundMark x1="62630" y1="48438" x2="65104" y2="45182"/>
                        <a14:foregroundMark x1="66146" y1="61849" x2="74479" y2="43490"/>
                        <a14:foregroundMark x1="74479" y1="43490" x2="72656" y2="58464"/>
                      </a14:backgroundRemoval>
                    </a14:imgEffect>
                  </a14:imgLayer>
                </a14:imgProps>
              </a:ext>
              <a:ext uri="{28A0092B-C50C-407E-A947-70E740481C1C}">
                <a14:useLocalDpi xmlns:a14="http://schemas.microsoft.com/office/drawing/2010/main" val="0"/>
              </a:ext>
            </a:extLst>
          </a:blip>
          <a:srcRect/>
          <a:stretch>
            <a:fillRect/>
          </a:stretch>
        </p:blipFill>
        <p:spPr bwMode="auto">
          <a:xfrm>
            <a:off x="2331638" y="3741568"/>
            <a:ext cx="825162" cy="8251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9F52AE-B840-1F54-832B-EDC8077B6E8A}"/>
              </a:ext>
            </a:extLst>
          </p:cNvPr>
          <p:cNvSpPr txBox="1"/>
          <p:nvPr/>
        </p:nvSpPr>
        <p:spPr>
          <a:xfrm>
            <a:off x="8113584" y="1119684"/>
            <a:ext cx="3005951" cy="646331"/>
          </a:xfrm>
          <a:prstGeom prst="rect">
            <a:avLst/>
          </a:prstGeom>
          <a:noFill/>
        </p:spPr>
        <p:txBody>
          <a:bodyPr wrap="none" rtlCol="0">
            <a:spAutoFit/>
          </a:bodyPr>
          <a:lstStyle/>
          <a:p>
            <a:r>
              <a:rPr lang="fr-CH" dirty="0">
                <a:solidFill>
                  <a:schemeClr val="bg2">
                    <a:lumMod val="75000"/>
                  </a:schemeClr>
                </a:solidFill>
              </a:rPr>
              <a:t>data management </a:t>
            </a:r>
            <a:r>
              <a:rPr lang="fr-CH" dirty="0" err="1">
                <a:solidFill>
                  <a:schemeClr val="bg2">
                    <a:lumMod val="75000"/>
                  </a:schemeClr>
                </a:solidFill>
              </a:rPr>
              <a:t>policies</a:t>
            </a:r>
            <a:r>
              <a:rPr lang="fr-CH" dirty="0">
                <a:solidFill>
                  <a:schemeClr val="bg2">
                    <a:lumMod val="75000"/>
                  </a:schemeClr>
                </a:solidFill>
              </a:rPr>
              <a:t>, </a:t>
            </a:r>
            <a:br>
              <a:rPr lang="fr-CH" dirty="0">
                <a:solidFill>
                  <a:schemeClr val="bg2">
                    <a:lumMod val="75000"/>
                  </a:schemeClr>
                </a:solidFill>
              </a:rPr>
            </a:br>
            <a:r>
              <a:rPr lang="fr-CH" dirty="0">
                <a:solidFill>
                  <a:schemeClr val="bg2">
                    <a:lumMod val="75000"/>
                  </a:schemeClr>
                </a:solidFill>
              </a:rPr>
              <a:t>compliance</a:t>
            </a:r>
            <a:endParaRPr lang="LID4096">
              <a:solidFill>
                <a:schemeClr val="bg2">
                  <a:lumMod val="75000"/>
                </a:schemeClr>
              </a:solidFill>
            </a:endParaRPr>
          </a:p>
        </p:txBody>
      </p:sp>
      <p:sp>
        <p:nvSpPr>
          <p:cNvPr id="5" name="TextBox 4">
            <a:extLst>
              <a:ext uri="{FF2B5EF4-FFF2-40B4-BE49-F238E27FC236}">
                <a16:creationId xmlns:a16="http://schemas.microsoft.com/office/drawing/2014/main" id="{C56B0B46-123B-8684-947E-E951BEB579A1}"/>
              </a:ext>
            </a:extLst>
          </p:cNvPr>
          <p:cNvSpPr txBox="1"/>
          <p:nvPr/>
        </p:nvSpPr>
        <p:spPr>
          <a:xfrm>
            <a:off x="10523241" y="2499209"/>
            <a:ext cx="1377300" cy="646331"/>
          </a:xfrm>
          <a:prstGeom prst="rect">
            <a:avLst/>
          </a:prstGeom>
          <a:noFill/>
        </p:spPr>
        <p:txBody>
          <a:bodyPr wrap="none" rtlCol="0">
            <a:spAutoFit/>
          </a:bodyPr>
          <a:lstStyle/>
          <a:p>
            <a:r>
              <a:rPr lang="fr-CH" dirty="0">
                <a:solidFill>
                  <a:schemeClr val="bg2">
                    <a:lumMod val="75000"/>
                  </a:schemeClr>
                </a:solidFill>
              </a:rPr>
              <a:t>planning,</a:t>
            </a:r>
          </a:p>
          <a:p>
            <a:r>
              <a:rPr lang="fr-CH" dirty="0" err="1">
                <a:solidFill>
                  <a:schemeClr val="bg2">
                    <a:lumMod val="75000"/>
                  </a:schemeClr>
                </a:solidFill>
              </a:rPr>
              <a:t>deployment</a:t>
            </a:r>
            <a:endParaRPr lang="LID4096">
              <a:solidFill>
                <a:schemeClr val="bg2">
                  <a:lumMod val="75000"/>
                </a:schemeClr>
              </a:solidFill>
            </a:endParaRPr>
          </a:p>
        </p:txBody>
      </p:sp>
      <p:sp>
        <p:nvSpPr>
          <p:cNvPr id="7" name="TextBox 6">
            <a:extLst>
              <a:ext uri="{FF2B5EF4-FFF2-40B4-BE49-F238E27FC236}">
                <a16:creationId xmlns:a16="http://schemas.microsoft.com/office/drawing/2014/main" id="{309374DD-1229-EAB5-F4D9-D266668FB5CB}"/>
              </a:ext>
            </a:extLst>
          </p:cNvPr>
          <p:cNvSpPr txBox="1"/>
          <p:nvPr/>
        </p:nvSpPr>
        <p:spPr>
          <a:xfrm>
            <a:off x="5688674" y="4103499"/>
            <a:ext cx="1672253" cy="369332"/>
          </a:xfrm>
          <a:prstGeom prst="rect">
            <a:avLst/>
          </a:prstGeom>
          <a:noFill/>
        </p:spPr>
        <p:txBody>
          <a:bodyPr wrap="none" rtlCol="0">
            <a:spAutoFit/>
          </a:bodyPr>
          <a:lstStyle/>
          <a:p>
            <a:r>
              <a:rPr lang="fr-CH" dirty="0" err="1">
                <a:solidFill>
                  <a:schemeClr val="bg2">
                    <a:lumMod val="75000"/>
                  </a:schemeClr>
                </a:solidFill>
              </a:rPr>
              <a:t>aid</a:t>
            </a:r>
            <a:r>
              <a:rPr lang="fr-CH" dirty="0">
                <a:solidFill>
                  <a:schemeClr val="bg2">
                    <a:lumMod val="75000"/>
                  </a:schemeClr>
                </a:solidFill>
              </a:rPr>
              <a:t> distribution</a:t>
            </a:r>
            <a:endParaRPr lang="LID4096">
              <a:solidFill>
                <a:schemeClr val="bg2">
                  <a:lumMod val="75000"/>
                </a:schemeClr>
              </a:solidFill>
            </a:endParaRPr>
          </a:p>
        </p:txBody>
      </p:sp>
      <p:sp>
        <p:nvSpPr>
          <p:cNvPr id="8" name="TextBox 7">
            <a:extLst>
              <a:ext uri="{FF2B5EF4-FFF2-40B4-BE49-F238E27FC236}">
                <a16:creationId xmlns:a16="http://schemas.microsoft.com/office/drawing/2014/main" id="{AC1D7049-7667-0B20-28B5-2192DB2401FF}"/>
              </a:ext>
            </a:extLst>
          </p:cNvPr>
          <p:cNvSpPr txBox="1"/>
          <p:nvPr/>
        </p:nvSpPr>
        <p:spPr>
          <a:xfrm>
            <a:off x="7115406" y="1631316"/>
            <a:ext cx="748923" cy="276999"/>
          </a:xfrm>
          <a:prstGeom prst="rect">
            <a:avLst/>
          </a:prstGeom>
          <a:noFill/>
        </p:spPr>
        <p:txBody>
          <a:bodyPr wrap="square" rtlCol="0">
            <a:spAutoFit/>
          </a:bodyPr>
          <a:lstStyle/>
          <a:p>
            <a:pPr algn="ctr"/>
            <a:r>
              <a:rPr lang="fr-CH" sz="1200" b="1" dirty="0">
                <a:solidFill>
                  <a:schemeClr val="bg1"/>
                </a:solidFill>
                <a:latin typeface="Arial" panose="020B0604020202020204" pitchFamily="34" charset="0"/>
                <a:cs typeface="Arial" panose="020B0604020202020204" pitchFamily="34" charset="0"/>
              </a:rPr>
              <a:t>ICRC</a:t>
            </a:r>
            <a:endParaRPr lang="LID4096" sz="1200" b="1">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415C195C-9944-E069-27B7-2EE6AE9E8180}"/>
              </a:ext>
            </a:extLst>
          </p:cNvPr>
          <p:cNvSpPr txBox="1"/>
          <p:nvPr/>
        </p:nvSpPr>
        <p:spPr>
          <a:xfrm>
            <a:off x="9623619" y="3066855"/>
            <a:ext cx="748923" cy="276999"/>
          </a:xfrm>
          <a:prstGeom prst="rect">
            <a:avLst/>
          </a:prstGeom>
          <a:noFill/>
        </p:spPr>
        <p:txBody>
          <a:bodyPr wrap="square" rtlCol="0">
            <a:spAutoFit/>
          </a:bodyPr>
          <a:lstStyle/>
          <a:p>
            <a:pPr algn="ctr"/>
            <a:r>
              <a:rPr lang="fr-CH" sz="1200" b="1" dirty="0">
                <a:solidFill>
                  <a:schemeClr val="bg1"/>
                </a:solidFill>
                <a:latin typeface="Arial" panose="020B0604020202020204" pitchFamily="34" charset="0"/>
                <a:cs typeface="Arial" panose="020B0604020202020204" pitchFamily="34" charset="0"/>
              </a:rPr>
              <a:t>ICRC</a:t>
            </a:r>
            <a:endParaRPr lang="LID4096" sz="1200" b="1">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8004B8D-760D-769D-9FC3-FCE557DC53FD}"/>
              </a:ext>
            </a:extLst>
          </p:cNvPr>
          <p:cNvSpPr txBox="1"/>
          <p:nvPr/>
        </p:nvSpPr>
        <p:spPr>
          <a:xfrm>
            <a:off x="7360927" y="4481309"/>
            <a:ext cx="748923" cy="276999"/>
          </a:xfrm>
          <a:prstGeom prst="rect">
            <a:avLst/>
          </a:prstGeom>
          <a:noFill/>
        </p:spPr>
        <p:txBody>
          <a:bodyPr wrap="square" rtlCol="0">
            <a:spAutoFit/>
          </a:bodyPr>
          <a:lstStyle/>
          <a:p>
            <a:pPr algn="ctr"/>
            <a:r>
              <a:rPr lang="fr-CH" sz="1200" b="1" dirty="0">
                <a:solidFill>
                  <a:schemeClr val="bg1"/>
                </a:solidFill>
                <a:latin typeface="Arial" panose="020B0604020202020204" pitchFamily="34" charset="0"/>
                <a:cs typeface="Arial" panose="020B0604020202020204" pitchFamily="34" charset="0"/>
              </a:rPr>
              <a:t>ICRC</a:t>
            </a:r>
            <a:endParaRPr lang="LID4096" sz="1200" b="1">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6318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C09E1-E818-0499-629B-EBB5001027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C6F2B3-31DF-78ED-82A4-3215191FCBA7}"/>
              </a:ext>
            </a:extLst>
          </p:cNvPr>
          <p:cNvSpPr>
            <a:spLocks noGrp="1"/>
          </p:cNvSpPr>
          <p:nvPr>
            <p:ph type="title"/>
          </p:nvPr>
        </p:nvSpPr>
        <p:spPr/>
        <p:txBody>
          <a:bodyPr/>
          <a:lstStyle/>
          <a:p>
            <a:r>
              <a:rPr lang="en-US" b="1" noProof="0" dirty="0">
                <a:latin typeface="Arial" panose="020B0604020202020204" pitchFamily="34" charset="0"/>
                <a:cs typeface="Arial" panose="020B0604020202020204" pitchFamily="34" charset="0"/>
              </a:rPr>
              <a:t>Gathering requirements</a:t>
            </a:r>
            <a:br>
              <a:rPr lang="en-US" b="1" noProof="0" dirty="0">
                <a:latin typeface="Arial" panose="020B0604020202020204" pitchFamily="34" charset="0"/>
                <a:cs typeface="Arial" panose="020B0604020202020204" pitchFamily="34" charset="0"/>
              </a:rPr>
            </a:br>
            <a:r>
              <a:rPr lang="en-US" sz="3600" b="1" noProof="0" dirty="0">
                <a:latin typeface="Arial" panose="020B0604020202020204" pitchFamily="34" charset="0"/>
                <a:cs typeface="Arial" panose="020B0604020202020204" pitchFamily="34" charset="0"/>
              </a:rPr>
              <a:t>Asking the right questions</a:t>
            </a:r>
          </a:p>
        </p:txBody>
      </p:sp>
      <p:sp>
        <p:nvSpPr>
          <p:cNvPr id="4" name="Slide Number Placeholder 3">
            <a:extLst>
              <a:ext uri="{FF2B5EF4-FFF2-40B4-BE49-F238E27FC236}">
                <a16:creationId xmlns:a16="http://schemas.microsoft.com/office/drawing/2014/main" id="{254A5047-B33F-6CBF-565F-F034853632A2}"/>
              </a:ext>
            </a:extLst>
          </p:cNvPr>
          <p:cNvSpPr>
            <a:spLocks noGrp="1"/>
          </p:cNvSpPr>
          <p:nvPr>
            <p:ph type="sldNum" sz="quarter" idx="12"/>
          </p:nvPr>
        </p:nvSpPr>
        <p:spPr/>
        <p:txBody>
          <a:bodyPr/>
          <a:lstStyle/>
          <a:p>
            <a:fld id="{DA636937-0FCB-924E-9CDC-2DC026654A36}" type="slidenum">
              <a:rPr lang="en-US" noProof="0" smtClean="0">
                <a:latin typeface="Arial" panose="020B0604020202020204" pitchFamily="34" charset="0"/>
                <a:cs typeface="Arial" panose="020B0604020202020204" pitchFamily="34" charset="0"/>
              </a:rPr>
              <a:t>9</a:t>
            </a:fld>
            <a:endParaRPr lang="en-US" noProof="0" dirty="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553711FB-40FF-01FC-0BF6-AE50061F3819}"/>
              </a:ext>
            </a:extLst>
          </p:cNvPr>
          <p:cNvGrpSpPr/>
          <p:nvPr/>
        </p:nvGrpSpPr>
        <p:grpSpPr>
          <a:xfrm>
            <a:off x="838200" y="2877781"/>
            <a:ext cx="1966911" cy="2314142"/>
            <a:chOff x="3513136" y="2389616"/>
            <a:chExt cx="1966911" cy="2314142"/>
          </a:xfrm>
        </p:grpSpPr>
        <p:pic>
          <p:nvPicPr>
            <p:cNvPr id="11" name="Graphic 10" descr="Man with solid fill">
              <a:extLst>
                <a:ext uri="{FF2B5EF4-FFF2-40B4-BE49-F238E27FC236}">
                  <a16:creationId xmlns:a16="http://schemas.microsoft.com/office/drawing/2014/main" id="{197513DE-C002-4DE7-13BE-B6E276BCC3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13136" y="2736847"/>
              <a:ext cx="1966911" cy="1966911"/>
            </a:xfrm>
            <a:prstGeom prst="rect">
              <a:avLst/>
            </a:prstGeom>
          </p:spPr>
        </p:pic>
        <p:pic>
          <p:nvPicPr>
            <p:cNvPr id="9" name="Graphic 8" descr="Graduation cap with solid fill">
              <a:extLst>
                <a:ext uri="{FF2B5EF4-FFF2-40B4-BE49-F238E27FC236}">
                  <a16:creationId xmlns:a16="http://schemas.microsoft.com/office/drawing/2014/main" id="{8F718622-3D39-784F-8CED-C2ADEECC4E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61455" y="2389616"/>
              <a:ext cx="672178" cy="672178"/>
            </a:xfrm>
            <a:prstGeom prst="rect">
              <a:avLst/>
            </a:prstGeom>
          </p:spPr>
        </p:pic>
      </p:grpSp>
      <p:sp>
        <p:nvSpPr>
          <p:cNvPr id="18" name="Rectangular Callout 17">
            <a:extLst>
              <a:ext uri="{FF2B5EF4-FFF2-40B4-BE49-F238E27FC236}">
                <a16:creationId xmlns:a16="http://schemas.microsoft.com/office/drawing/2014/main" id="{B3049D0F-5A6F-ABE0-08A7-065845C18436}"/>
              </a:ext>
            </a:extLst>
          </p:cNvPr>
          <p:cNvSpPr/>
          <p:nvPr/>
        </p:nvSpPr>
        <p:spPr>
          <a:xfrm>
            <a:off x="469618" y="1993487"/>
            <a:ext cx="3790050" cy="612648"/>
          </a:xfrm>
          <a:prstGeom prst="wedgeRectCallout">
            <a:avLst>
              <a:gd name="adj1" fmla="val -21136"/>
              <a:gd name="adj2" fmla="val 10181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3200"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What do you want? </a:t>
            </a:r>
          </a:p>
        </p:txBody>
      </p:sp>
      <p:pic>
        <p:nvPicPr>
          <p:cNvPr id="20" name="Graphic 19" descr="Man with solid fill">
            <a:extLst>
              <a:ext uri="{FF2B5EF4-FFF2-40B4-BE49-F238E27FC236}">
                <a16:creationId xmlns:a16="http://schemas.microsoft.com/office/drawing/2014/main" id="{E660353E-EDCD-B60D-2A68-DA69D0B4173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4651" y="3226323"/>
            <a:ext cx="1965600" cy="1965600"/>
          </a:xfrm>
          <a:prstGeom prst="rect">
            <a:avLst/>
          </a:prstGeom>
        </p:spPr>
      </p:pic>
      <p:sp>
        <p:nvSpPr>
          <p:cNvPr id="23" name="Rectangular Callout 22">
            <a:extLst>
              <a:ext uri="{FF2B5EF4-FFF2-40B4-BE49-F238E27FC236}">
                <a16:creationId xmlns:a16="http://schemas.microsoft.com/office/drawing/2014/main" id="{8BEC1A3A-98BE-1112-C760-F56969EDCABD}"/>
              </a:ext>
            </a:extLst>
          </p:cNvPr>
          <p:cNvSpPr/>
          <p:nvPr/>
        </p:nvSpPr>
        <p:spPr>
          <a:xfrm>
            <a:off x="6360640" y="2328384"/>
            <a:ext cx="3254413" cy="896628"/>
          </a:xfrm>
          <a:prstGeom prst="wedgeRectCallout">
            <a:avLst>
              <a:gd name="adj1" fmla="val 44602"/>
              <a:gd name="adj2" fmla="val 6914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3200"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Everything!</a:t>
            </a:r>
          </a:p>
          <a:p>
            <a:pPr marL="0" indent="0">
              <a:buNone/>
            </a:pPr>
            <a:r>
              <a:rPr lang="en-US" sz="2000"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(and post-quantum please)</a:t>
            </a:r>
          </a:p>
        </p:txBody>
      </p:sp>
      <p:pic>
        <p:nvPicPr>
          <p:cNvPr id="2052" name="Picture 4" descr="I Heart (Love) Crypto Cryptocurrency NFT Non Fungible Token T-Shirt -  Walmart.com">
            <a:extLst>
              <a:ext uri="{FF2B5EF4-FFF2-40B4-BE49-F238E27FC236}">
                <a16:creationId xmlns:a16="http://schemas.microsoft.com/office/drawing/2014/main" id="{7C231952-0EA1-4892-0DCC-F80D9B4D5E2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823" b="96094" l="2474" r="95964">
                        <a14:foregroundMark x1="10286" y1="30599" x2="5729" y2="30859"/>
                        <a14:foregroundMark x1="30078" y1="9896" x2="44401" y2="9896"/>
                        <a14:foregroundMark x1="44401" y1="9896" x2="58203" y2="5339"/>
                        <a14:foregroundMark x1="58203" y1="5339" x2="60417" y2="5729"/>
                        <a14:foregroundMark x1="26953" y1="91927" x2="67708" y2="92188"/>
                        <a14:foregroundMark x1="67708" y1="92188" x2="73568" y2="91797"/>
                        <a14:foregroundMark x1="92057" y1="30599" x2="92057" y2="30599"/>
                        <a14:foregroundMark x1="88021" y1="25130" x2="95964" y2="32031"/>
                        <a14:foregroundMark x1="22786" y1="98047" x2="52865" y2="95313"/>
                        <a14:foregroundMark x1="52865" y1="95313" x2="60026" y2="96094"/>
                        <a14:foregroundMark x1="40885" y1="3385" x2="40234" y2="1823"/>
                        <a14:foregroundMark x1="2865" y1="33594" x2="2474" y2="33724"/>
                        <a14:foregroundMark x1="37109" y1="19271" x2="36589" y2="52604"/>
                        <a14:foregroundMark x1="36589" y1="52604" x2="33724" y2="36068"/>
                        <a14:foregroundMark x1="33724" y1="36068" x2="27214" y2="52865"/>
                        <a14:foregroundMark x1="27214" y1="52865" x2="52865" y2="39974"/>
                        <a14:foregroundMark x1="52865" y1="39974" x2="60286" y2="25781"/>
                        <a14:foregroundMark x1="60286" y1="25781" x2="57682" y2="41667"/>
                        <a14:foregroundMark x1="57682" y1="41667" x2="50521" y2="27344"/>
                        <a14:foregroundMark x1="50521" y1="27344" x2="42318" y2="39323"/>
                        <a14:foregroundMark x1="42318" y1="39323" x2="43359" y2="56510"/>
                        <a14:foregroundMark x1="43359" y1="56510" x2="56120" y2="49479"/>
                        <a14:foregroundMark x1="56120" y1="49479" x2="62760" y2="36849"/>
                        <a14:foregroundMark x1="62760" y1="36849" x2="69531" y2="49740"/>
                        <a14:foregroundMark x1="69531" y1="49740" x2="70313" y2="54167"/>
                        <a14:foregroundMark x1="39323" y1="25781" x2="39323" y2="36068"/>
                        <a14:foregroundMark x1="39323" y1="35156" x2="39323" y2="41406"/>
                        <a14:foregroundMark x1="27474" y1="46354" x2="29297" y2="57031"/>
                        <a14:foregroundMark x1="32292" y1="46484" x2="32292" y2="56510"/>
                        <a14:foregroundMark x1="36979" y1="41797" x2="36979" y2="58854"/>
                        <a14:foregroundMark x1="33464" y1="57682" x2="58073" y2="52604"/>
                        <a14:foregroundMark x1="33594" y1="55859" x2="46875" y2="51042"/>
                        <a14:foregroundMark x1="46875" y1="51042" x2="47135" y2="51042"/>
                        <a14:foregroundMark x1="41276" y1="49870" x2="53646" y2="47656"/>
                        <a14:foregroundMark x1="46094" y1="43750" x2="49870" y2="56120"/>
                        <a14:foregroundMark x1="50521" y1="39063" x2="50651" y2="54167"/>
                        <a14:foregroundMark x1="50651" y1="54167" x2="54948" y2="53385"/>
                        <a14:foregroundMark x1="62630" y1="38411" x2="62630" y2="55339"/>
                        <a14:foregroundMark x1="47656" y1="61849" x2="56510" y2="49479"/>
                        <a14:foregroundMark x1="59896" y1="43229" x2="59896" y2="59245"/>
                        <a14:foregroundMark x1="66276" y1="50391" x2="65104" y2="52604"/>
                        <a14:foregroundMark x1="70443" y1="42448" x2="70443" y2="56771"/>
                        <a14:foregroundMark x1="70443" y1="56771" x2="65365" y2="41276"/>
                        <a14:foregroundMark x1="65365" y1="41276" x2="71615" y2="55208"/>
                        <a14:foregroundMark x1="71615" y1="55208" x2="68229" y2="52344"/>
                        <a14:foregroundMark x1="65104" y1="46875" x2="65104" y2="46875"/>
                        <a14:foregroundMark x1="62630" y1="48438" x2="65104" y2="45182"/>
                        <a14:foregroundMark x1="66146" y1="61849" x2="74479" y2="43490"/>
                        <a14:foregroundMark x1="74479" y1="43490" x2="72656" y2="58464"/>
                      </a14:backgroundRemoval>
                    </a14:imgEffect>
                  </a14:imgLayer>
                </a14:imgProps>
              </a:ext>
              <a:ext uri="{28A0092B-C50C-407E-A947-70E740481C1C}">
                <a14:useLocalDpi xmlns:a14="http://schemas.microsoft.com/office/drawing/2010/main" val="0"/>
              </a:ext>
            </a:extLst>
          </a:blip>
          <a:srcRect/>
          <a:stretch>
            <a:fillRect/>
          </a:stretch>
        </p:blipFill>
        <p:spPr bwMode="auto">
          <a:xfrm>
            <a:off x="1409074" y="3610938"/>
            <a:ext cx="825162" cy="82516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ular Callout 15">
            <a:extLst>
              <a:ext uri="{FF2B5EF4-FFF2-40B4-BE49-F238E27FC236}">
                <a16:creationId xmlns:a16="http://schemas.microsoft.com/office/drawing/2014/main" id="{2B5A9913-8DF1-A57C-6B1C-C5CBF8F3B82C}"/>
              </a:ext>
            </a:extLst>
          </p:cNvPr>
          <p:cNvSpPr/>
          <p:nvPr/>
        </p:nvSpPr>
        <p:spPr>
          <a:xfrm>
            <a:off x="3735976" y="3610938"/>
            <a:ext cx="5191555" cy="1144938"/>
          </a:xfrm>
          <a:prstGeom prst="wedgeRectCallout">
            <a:avLst>
              <a:gd name="adj1" fmla="val 61059"/>
              <a:gd name="adj2" fmla="val -45946"/>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3200"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Exactly what we have now, </a:t>
            </a:r>
            <a:br>
              <a:rPr lang="en-US" sz="3200"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br>
            <a:r>
              <a:rPr lang="en-US" sz="3200" noProof="0" dirty="0">
                <a:solidFill>
                  <a:schemeClr val="bg1"/>
                </a:solidFill>
                <a:latin typeface="Arial" panose="020B0604020202020204" pitchFamily="34" charset="0"/>
                <a:ea typeface="Helvetica Neue Roman" panose="02000503000000020004" pitchFamily="2" charset="0"/>
                <a:cs typeface="Arial" panose="020B0604020202020204" pitchFamily="34" charset="0"/>
              </a:rPr>
              <a:t>but digital and “private”</a:t>
            </a:r>
          </a:p>
        </p:txBody>
      </p:sp>
      <p:grpSp>
        <p:nvGrpSpPr>
          <p:cNvPr id="7" name="Group 6">
            <a:extLst>
              <a:ext uri="{FF2B5EF4-FFF2-40B4-BE49-F238E27FC236}">
                <a16:creationId xmlns:a16="http://schemas.microsoft.com/office/drawing/2014/main" id="{FA978909-1A81-DE0B-95AA-8F1CACB6D212}"/>
              </a:ext>
            </a:extLst>
          </p:cNvPr>
          <p:cNvGrpSpPr/>
          <p:nvPr/>
        </p:nvGrpSpPr>
        <p:grpSpPr>
          <a:xfrm>
            <a:off x="10750251" y="501422"/>
            <a:ext cx="731290" cy="620971"/>
            <a:chOff x="11242507" y="485550"/>
            <a:chExt cx="885425" cy="751855"/>
          </a:xfrm>
        </p:grpSpPr>
        <p:pic>
          <p:nvPicPr>
            <p:cNvPr id="8" name="Graphic 7" descr="Chili pepper with solid fill">
              <a:extLst>
                <a:ext uri="{FF2B5EF4-FFF2-40B4-BE49-F238E27FC236}">
                  <a16:creationId xmlns:a16="http://schemas.microsoft.com/office/drawing/2014/main" id="{68B99334-3C4F-B2B8-1D54-509A0CB4B8F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414832" y="485550"/>
              <a:ext cx="501235" cy="501237"/>
            </a:xfrm>
            <a:prstGeom prst="rect">
              <a:avLst/>
            </a:prstGeom>
          </p:spPr>
        </p:pic>
        <p:sp>
          <p:nvSpPr>
            <p:cNvPr id="10" name="TextBox 9">
              <a:extLst>
                <a:ext uri="{FF2B5EF4-FFF2-40B4-BE49-F238E27FC236}">
                  <a16:creationId xmlns:a16="http://schemas.microsoft.com/office/drawing/2014/main" id="{01B5CB44-4860-7F1C-EB2E-2FF48A4C51F8}"/>
                </a:ext>
              </a:extLst>
            </p:cNvPr>
            <p:cNvSpPr txBox="1"/>
            <p:nvPr/>
          </p:nvSpPr>
          <p:spPr>
            <a:xfrm>
              <a:off x="11242507" y="902022"/>
              <a:ext cx="885425" cy="335383"/>
            </a:xfrm>
            <a:prstGeom prst="rect">
              <a:avLst/>
            </a:prstGeom>
            <a:noFill/>
          </p:spPr>
          <p:txBody>
            <a:bodyPr wrap="none" rtlCol="0">
              <a:spAutoFit/>
            </a:bodyPr>
            <a:lstStyle/>
            <a:p>
              <a:r>
                <a:rPr lang="en-US" sz="1200" noProof="0" dirty="0">
                  <a:solidFill>
                    <a:srgbClr val="C00000"/>
                  </a:solidFill>
                  <a:latin typeface="Arial" panose="020B0604020202020204" pitchFamily="34" charset="0"/>
                  <a:ea typeface="Helvetica Neue Roman" panose="02000503000000020004" pitchFamily="2" charset="0"/>
                  <a:cs typeface="Arial" panose="020B0604020202020204" pitchFamily="34" charset="0"/>
                </a:rPr>
                <a:t>hot take</a:t>
              </a:r>
            </a:p>
          </p:txBody>
        </p:sp>
      </p:grpSp>
      <p:sp>
        <p:nvSpPr>
          <p:cNvPr id="3" name="Rectangular Callout 2">
            <a:extLst>
              <a:ext uri="{FF2B5EF4-FFF2-40B4-BE49-F238E27FC236}">
                <a16:creationId xmlns:a16="http://schemas.microsoft.com/office/drawing/2014/main" id="{A8D4711B-B98B-9918-4998-6E1AE52D8D9D}"/>
              </a:ext>
            </a:extLst>
          </p:cNvPr>
          <p:cNvSpPr/>
          <p:nvPr/>
        </p:nvSpPr>
        <p:spPr>
          <a:xfrm>
            <a:off x="2364643" y="2816352"/>
            <a:ext cx="3790050" cy="612648"/>
          </a:xfrm>
          <a:prstGeom prst="wedgeRectCallout">
            <a:avLst>
              <a:gd name="adj1" fmla="val -54739"/>
              <a:gd name="adj2" fmla="val 35182"/>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3200" noProof="0" dirty="0">
                <a:solidFill>
                  <a:schemeClr val="tx1"/>
                </a:solidFill>
                <a:latin typeface="Arial" panose="020B0604020202020204" pitchFamily="34" charset="0"/>
                <a:ea typeface="Helvetica Neue Roman" panose="02000503000000020004" pitchFamily="2" charset="0"/>
                <a:cs typeface="Arial" panose="020B0604020202020204" pitchFamily="34" charset="0"/>
              </a:rPr>
              <a:t>What do you need? </a:t>
            </a:r>
          </a:p>
        </p:txBody>
      </p:sp>
      <p:sp>
        <p:nvSpPr>
          <p:cNvPr id="5" name="TextBox 4">
            <a:extLst>
              <a:ext uri="{FF2B5EF4-FFF2-40B4-BE49-F238E27FC236}">
                <a16:creationId xmlns:a16="http://schemas.microsoft.com/office/drawing/2014/main" id="{5B7ABFDD-326A-EC03-1A46-CE300A7B016E}"/>
              </a:ext>
            </a:extLst>
          </p:cNvPr>
          <p:cNvSpPr txBox="1"/>
          <p:nvPr/>
        </p:nvSpPr>
        <p:spPr>
          <a:xfrm>
            <a:off x="9318039" y="3731530"/>
            <a:ext cx="748923" cy="276999"/>
          </a:xfrm>
          <a:prstGeom prst="rect">
            <a:avLst/>
          </a:prstGeom>
          <a:noFill/>
        </p:spPr>
        <p:txBody>
          <a:bodyPr wrap="square" rtlCol="0">
            <a:spAutoFit/>
          </a:bodyPr>
          <a:lstStyle/>
          <a:p>
            <a:pPr algn="r"/>
            <a:r>
              <a:rPr lang="fr-CH" sz="1200" b="1" dirty="0">
                <a:solidFill>
                  <a:schemeClr val="bg1"/>
                </a:solidFill>
                <a:latin typeface="Arial" panose="020B0604020202020204" pitchFamily="34" charset="0"/>
                <a:cs typeface="Arial" panose="020B0604020202020204" pitchFamily="34" charset="0"/>
              </a:rPr>
              <a:t>ICRC</a:t>
            </a:r>
            <a:endParaRPr lang="LID4096" sz="1200" b="1">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23397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7"/>
</p:tagLst>
</file>

<file path=ppt/tags/tag10.xml><?xml version="1.0" encoding="utf-8"?>
<p:tagLst xmlns:a="http://schemas.openxmlformats.org/drawingml/2006/main" xmlns:r="http://schemas.openxmlformats.org/officeDocument/2006/relationships" xmlns:p="http://schemas.openxmlformats.org/presentationml/2006/main">
  <p:tag name="TIMING" val="|7.6"/>
</p:tagLst>
</file>

<file path=ppt/tags/tag11.xml><?xml version="1.0" encoding="utf-8"?>
<p:tagLst xmlns:a="http://schemas.openxmlformats.org/drawingml/2006/main" xmlns:r="http://schemas.openxmlformats.org/officeDocument/2006/relationships" xmlns:p="http://schemas.openxmlformats.org/presentationml/2006/main">
  <p:tag name="TIMING" val="|13.5"/>
</p:tagLst>
</file>

<file path=ppt/tags/tag12.xml><?xml version="1.0" encoding="utf-8"?>
<p:tagLst xmlns:a="http://schemas.openxmlformats.org/drawingml/2006/main" xmlns:r="http://schemas.openxmlformats.org/officeDocument/2006/relationships" xmlns:p="http://schemas.openxmlformats.org/presentationml/2006/main">
  <p:tag name="TIMING" val="|25.7|29.7"/>
</p:tagLst>
</file>

<file path=ppt/tags/tag13.xml><?xml version="1.0" encoding="utf-8"?>
<p:tagLst xmlns:a="http://schemas.openxmlformats.org/drawingml/2006/main" xmlns:r="http://schemas.openxmlformats.org/officeDocument/2006/relationships" xmlns:p="http://schemas.openxmlformats.org/presentationml/2006/main">
  <p:tag name="TIMING" val="|25.7|29.7"/>
</p:tagLst>
</file>

<file path=ppt/tags/tag14.xml><?xml version="1.0" encoding="utf-8"?>
<p:tagLst xmlns:a="http://schemas.openxmlformats.org/drawingml/2006/main" xmlns:r="http://schemas.openxmlformats.org/officeDocument/2006/relationships" xmlns:p="http://schemas.openxmlformats.org/presentationml/2006/main">
  <p:tag name="TIMING" val="|0.4|0.5"/>
</p:tagLst>
</file>

<file path=ppt/tags/tag15.xml><?xml version="1.0" encoding="utf-8"?>
<p:tagLst xmlns:a="http://schemas.openxmlformats.org/drawingml/2006/main" xmlns:r="http://schemas.openxmlformats.org/officeDocument/2006/relationships" xmlns:p="http://schemas.openxmlformats.org/presentationml/2006/main">
  <p:tag name="TIMING" val="|0.3|0.3|0.3|0.3"/>
</p:tagLst>
</file>

<file path=ppt/tags/tag2.xml><?xml version="1.0" encoding="utf-8"?>
<p:tagLst xmlns:a="http://schemas.openxmlformats.org/drawingml/2006/main" xmlns:r="http://schemas.openxmlformats.org/officeDocument/2006/relationships" xmlns:p="http://schemas.openxmlformats.org/presentationml/2006/main">
  <p:tag name="TIMING" val="|19.5|10.8"/>
</p:tagLst>
</file>

<file path=ppt/tags/tag3.xml><?xml version="1.0" encoding="utf-8"?>
<p:tagLst xmlns:a="http://schemas.openxmlformats.org/drawingml/2006/main" xmlns:r="http://schemas.openxmlformats.org/officeDocument/2006/relationships" xmlns:p="http://schemas.openxmlformats.org/presentationml/2006/main">
  <p:tag name="TIMING" val="|18.2"/>
</p:tagLst>
</file>

<file path=ppt/tags/tag4.xml><?xml version="1.0" encoding="utf-8"?>
<p:tagLst xmlns:a="http://schemas.openxmlformats.org/drawingml/2006/main" xmlns:r="http://schemas.openxmlformats.org/officeDocument/2006/relationships" xmlns:p="http://schemas.openxmlformats.org/presentationml/2006/main">
  <p:tag name="TIMING" val="|7.7|0.5|0.2"/>
</p:tagLst>
</file>

<file path=ppt/tags/tag5.xml><?xml version="1.0" encoding="utf-8"?>
<p:tagLst xmlns:a="http://schemas.openxmlformats.org/drawingml/2006/main" xmlns:r="http://schemas.openxmlformats.org/officeDocument/2006/relationships" xmlns:p="http://schemas.openxmlformats.org/presentationml/2006/main">
  <p:tag name="TIMING" val="|68.2|1.2|1.4|0.1|0.1|0.1|0.6"/>
</p:tagLst>
</file>

<file path=ppt/tags/tag6.xml><?xml version="1.0" encoding="utf-8"?>
<p:tagLst xmlns:a="http://schemas.openxmlformats.org/drawingml/2006/main" xmlns:r="http://schemas.openxmlformats.org/officeDocument/2006/relationships" xmlns:p="http://schemas.openxmlformats.org/presentationml/2006/main">
  <p:tag name="TIMING" val="|8|13.5|10.5"/>
</p:tagLst>
</file>

<file path=ppt/tags/tag7.xml><?xml version="1.0" encoding="utf-8"?>
<p:tagLst xmlns:a="http://schemas.openxmlformats.org/drawingml/2006/main" xmlns:r="http://schemas.openxmlformats.org/officeDocument/2006/relationships" xmlns:p="http://schemas.openxmlformats.org/presentationml/2006/main">
  <p:tag name="TIMING" val="|25.3|26.6"/>
</p:tagLst>
</file>

<file path=ppt/tags/tag8.xml><?xml version="1.0" encoding="utf-8"?>
<p:tagLst xmlns:a="http://schemas.openxmlformats.org/drawingml/2006/main" xmlns:r="http://schemas.openxmlformats.org/officeDocument/2006/relationships" xmlns:p="http://schemas.openxmlformats.org/presentationml/2006/main">
  <p:tag name="TIMING" val="|3.7|0.3|0.2|0.3"/>
</p:tagLst>
</file>

<file path=ppt/tags/tag9.xml><?xml version="1.0" encoding="utf-8"?>
<p:tagLst xmlns:a="http://schemas.openxmlformats.org/drawingml/2006/main" xmlns:r="http://schemas.openxmlformats.org/officeDocument/2006/relationships" xmlns:p="http://schemas.openxmlformats.org/presentationml/2006/main">
  <p:tag name="TIMING" val="|4.2|7.1|26.8|9.9|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7155</TotalTime>
  <Words>1852</Words>
  <Application>Microsoft Macintosh PowerPoint</Application>
  <PresentationFormat>Widescreen</PresentationFormat>
  <Paragraphs>320</Paragraphs>
  <Slides>33</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Helvetica</vt:lpstr>
      <vt:lpstr>Helvetica Neue</vt:lpstr>
      <vt:lpstr>Helvetica Neue Roman</vt:lpstr>
      <vt:lpstr>Calibri</vt:lpstr>
      <vt:lpstr>Wingdings</vt:lpstr>
      <vt:lpstr>Aptos</vt:lpstr>
      <vt:lpstr>Office Theme</vt:lpstr>
      <vt:lpstr>A Privacy-Preserving Aid Distribution System with Assessment Capabilities Or, a Case Study on Threat Modelling and System Design</vt:lpstr>
      <vt:lpstr>Historically a manual process,  which may be slow, error-prone, and costly  → strong push to digitalize</vt:lpstr>
      <vt:lpstr>Digitalizing humanitarian action is risky</vt:lpstr>
      <vt:lpstr>Privacy-preserving aid distribution</vt:lpstr>
      <vt:lpstr>Privacy-preserving aid distribution is great,  but needs assessments</vt:lpstr>
      <vt:lpstr>Real-world systems need assessments</vt:lpstr>
      <vt:lpstr>Gathering requirements efficiently  and from first principles</vt:lpstr>
      <vt:lpstr>Gathering requirements</vt:lpstr>
      <vt:lpstr>Gathering requirements Asking the right questions</vt:lpstr>
      <vt:lpstr>Gathering requirements Asking the right questions</vt:lpstr>
      <vt:lpstr>Gathering requirements Threat modelling</vt:lpstr>
      <vt:lpstr>Gathering requirements Threat modelling</vt:lpstr>
      <vt:lpstr>Gathering requirements Threat modelling</vt:lpstr>
      <vt:lpstr>Gathering requirements Threat modelling</vt:lpstr>
      <vt:lpstr>Gathering requirements Threat modelling</vt:lpstr>
      <vt:lpstr>Requirements</vt:lpstr>
      <vt:lpstr>Functional requirements</vt:lpstr>
      <vt:lpstr>Deployment requirements Computation</vt:lpstr>
      <vt:lpstr>Deployment requirements Connectivity</vt:lpstr>
      <vt:lpstr>Deployment requirements Efficiency</vt:lpstr>
      <vt:lpstr>Security requirements</vt:lpstr>
      <vt:lpstr>Meta-requirements</vt:lpstr>
      <vt:lpstr>Privacy-preserving humanitarian aid distribution with assessment capabilities</vt:lpstr>
      <vt:lpstr>Adding assessments</vt:lpstr>
      <vt:lpstr>PowerPoint Presentation</vt:lpstr>
      <vt:lpstr>The need for assessments</vt:lpstr>
      <vt:lpstr>The need for assessments</vt:lpstr>
      <vt:lpstr>Base protocol</vt:lpstr>
      <vt:lpstr>Adding assessments</vt:lpstr>
      <vt:lpstr>One-time functional encryption</vt:lpstr>
      <vt:lpstr>Protocols</vt:lpstr>
      <vt:lpstr>Extensions</vt:lpstr>
      <vt:lpstr>Realizing 1FE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Christian Knabenhans</dc:creator>
  <cp:keywords/>
  <dc:description/>
  <cp:lastModifiedBy>Christian Knabenhans</cp:lastModifiedBy>
  <cp:revision>8</cp:revision>
  <dcterms:created xsi:type="dcterms:W3CDTF">2024-07-20T15:23:49Z</dcterms:created>
  <dcterms:modified xsi:type="dcterms:W3CDTF">2025-03-21T17:26:10Z</dcterms:modified>
  <cp:category/>
</cp:coreProperties>
</file>