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303" r:id="rId4"/>
    <p:sldId id="263" r:id="rId5"/>
    <p:sldId id="31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4" r:id="rId25"/>
    <p:sldId id="310" r:id="rId26"/>
    <p:sldId id="314" r:id="rId27"/>
    <p:sldId id="313" r:id="rId28"/>
    <p:sldId id="308" r:id="rId29"/>
    <p:sldId id="312" r:id="rId30"/>
    <p:sldId id="286" r:id="rId31"/>
    <p:sldId id="287" r:id="rId32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34"/>
      <p:bold r:id="rId35"/>
    </p:embeddedFont>
    <p:embeddedFont>
      <p:font typeface="Cambria Math" panose="02040503050406030204" pitchFamily="18" charset="0"/>
      <p:regular r:id="rId36"/>
    </p:embeddedFont>
    <p:embeddedFont>
      <p:font typeface="Fira Code" panose="020B0809050000020004" pitchFamily="49" charset="0"/>
      <p:regular r:id="rId37"/>
      <p:bold r:id="rId38"/>
    </p:embeddedFont>
    <p:embeddedFont>
      <p:font typeface="Fira Code Light" panose="020B0809050000020004" pitchFamily="49" charset="0"/>
      <p:regular r:id="rId39"/>
      <p:bold r:id="rId40"/>
    </p:embeddedFont>
    <p:embeddedFont>
      <p:font typeface="Fira Code Medium" panose="020B0809050000020004" pitchFamily="49" charset="0"/>
      <p:regular r:id="rId41"/>
      <p:bold r:id="rId42"/>
    </p:embeddedFont>
    <p:embeddedFont>
      <p:font typeface="Fira Code SemiBold" panose="020B0809050000020004" pitchFamily="49" charset="0"/>
      <p:regular r:id="rId43"/>
      <p:bold r:id="rId44"/>
    </p:embeddedFont>
    <p:embeddedFont>
      <p:font typeface="Fira Sans" panose="020B0503050000020004" pitchFamily="34" charset="0"/>
      <p:regular r:id="rId45"/>
      <p:bold r:id="rId46"/>
      <p:italic r:id="rId47"/>
      <p:boldItalic r:id="rId48"/>
    </p:embeddedFont>
    <p:embeddedFont>
      <p:font typeface="Fira Sans Light" panose="020F0302020204030204" pitchFamily="34" charset="0"/>
      <p:regular r:id="rId49"/>
      <p:bold r:id="rId50"/>
      <p:italic r:id="rId51"/>
      <p:boldItalic r:id="rId52"/>
    </p:embeddedFont>
    <p:embeddedFont>
      <p:font typeface="Fira Sans Medium" panose="020F0502020204030204" pitchFamily="34" charset="0"/>
      <p:regular r:id="rId53"/>
      <p:bold r:id="rId54"/>
      <p:italic r:id="rId55"/>
      <p:boldItalic r:id="rId56"/>
    </p:embeddedFont>
    <p:embeddedFont>
      <p:font typeface="Roboto Mono" pitchFamily="49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5C5353-D6B6-4F32-A6FB-7D0A3485BA1D}" name="Gastbenutzer" initials="Ga" userId="Gastbenutzer" providerId="Windows Live"/>
  <p188:author id="{95582667-6102-27E7-ED8E-01A166EB4B6B}" name="Guest User" initials="GU" userId="Guest User" providerId="Windows Live"/>
  <p188:author id="{191174CE-679F-2F69-ECA2-F5B1DD9651AC}" name="Sebastian Clermont" initials="SC" userId="c676c4f71e2610c9" providerId="Windows Live"/>
  <p188:author id="{52D75FE8-47DD-4B22-D77B-EEA614D56319}" name="Matilda Backendal" initials="MB" userId="e04848b8a4d8a91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67F"/>
    <a:srgbClr val="F9B000"/>
    <a:srgbClr val="00B050"/>
    <a:srgbClr val="F76105"/>
    <a:srgbClr val="64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2E72D-3416-4A2E-BFD7-75753250B1C1}" v="23" dt="2025-03-21T07:22:44.759"/>
    <p1510:client id="{36C17B24-0872-6F4A-BAF6-5ADD0014A02E}" v="984" dt="2025-03-22T06:41:40.301"/>
    <p1510:client id="{E0CD7C83-5D1E-4BB3-B14C-14D52793C9C6}" v="5" dt="2025-03-22T04:08:3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0"/>
    <p:restoredTop sz="94699"/>
  </p:normalViewPr>
  <p:slideViewPr>
    <p:cSldViewPr snapToGrid="0">
      <p:cViewPr varScale="1">
        <p:scale>
          <a:sx n="126" d="100"/>
          <a:sy n="126" d="100"/>
        </p:scale>
        <p:origin x="192" y="6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microsoft.com/office/2018/10/relationships/authors" Target="authors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b9b5aef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b9b5aef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b9b5aef53_0_42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11</a:t>
            </a:fld>
            <a:endParaRPr sz="1200"/>
          </a:p>
        </p:txBody>
      </p:sp>
      <p:sp>
        <p:nvSpPr>
          <p:cNvPr id="363" name="Google Shape;363;g33b9b5aef5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3b9b5aef53_0_4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3b9b5aef53_0_42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b9b5aef53_0_64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12</a:t>
            </a:fld>
            <a:endParaRPr sz="1200"/>
          </a:p>
        </p:txBody>
      </p:sp>
      <p:sp>
        <p:nvSpPr>
          <p:cNvPr id="386" name="Google Shape;386;g33b9b5aef5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3b9b5aef53_0_64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33b9b5aef53_0_64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3b9b5aef53_0_92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13</a:t>
            </a:fld>
            <a:endParaRPr sz="1200"/>
          </a:p>
        </p:txBody>
      </p:sp>
      <p:sp>
        <p:nvSpPr>
          <p:cNvPr id="415" name="Google Shape;415;g33b9b5aef5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3b9b5aef53_0_9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3b9b5aef53_0_92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b9b5aef53_0_120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14</a:t>
            </a:fld>
            <a:endParaRPr sz="1200"/>
          </a:p>
        </p:txBody>
      </p:sp>
      <p:sp>
        <p:nvSpPr>
          <p:cNvPr id="444" name="Google Shape;444;g33b9b5aef5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b9b5aef53_0_120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3b9b5aef53_0_120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b9b5aef53_0_149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15</a:t>
            </a:fld>
            <a:endParaRPr sz="1200"/>
          </a:p>
        </p:txBody>
      </p:sp>
      <p:sp>
        <p:nvSpPr>
          <p:cNvPr id="474" name="Google Shape;474;g33b9b5aef5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b9b5aef53_0_14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33b9b5aef53_0_149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b9b5aef53_0_168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16</a:t>
            </a:fld>
            <a:endParaRPr sz="1200"/>
          </a:p>
        </p:txBody>
      </p:sp>
      <p:sp>
        <p:nvSpPr>
          <p:cNvPr id="493" name="Google Shape;493;g33b9b5aef5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3b9b5aef53_0_168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33b9b5aef53_0_168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16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b9b5aef53_0_232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17</a:t>
            </a:fld>
            <a:endParaRPr sz="1200"/>
          </a:p>
        </p:txBody>
      </p:sp>
      <p:sp>
        <p:nvSpPr>
          <p:cNvPr id="557" name="Google Shape;557;g33b9b5aef5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b9b5aef53_0_23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33b9b5aef53_0_232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3b9b5aef53_0_285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18</a:t>
            </a:fld>
            <a:endParaRPr sz="1200"/>
          </a:p>
        </p:txBody>
      </p:sp>
      <p:sp>
        <p:nvSpPr>
          <p:cNvPr id="610" name="Google Shape;610;g33b9b5aef53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b9b5aef53_0_285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33b9b5aef53_0_285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b9b5aef53_0_339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19</a:t>
            </a:fld>
            <a:endParaRPr sz="1200"/>
          </a:p>
        </p:txBody>
      </p:sp>
      <p:sp>
        <p:nvSpPr>
          <p:cNvPr id="664" name="Google Shape;664;g33b9b5aef5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b9b5aef53_0_339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33b9b5aef53_0_339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19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bad2b6df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bad2b6df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common understanding of key derivation functions</a:t>
            </a:r>
            <a:br>
              <a:rPr lang="en"/>
            </a:br>
            <a:r>
              <a:rPr lang="en"/>
              <a:t>	- Used in virtually every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 turns “raw key material” into close to uniform cryptographic key, including additional information context/label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b9b5aef53_0_373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20</a:t>
            </a:fld>
            <a:endParaRPr sz="1200"/>
          </a:p>
        </p:txBody>
      </p:sp>
      <p:sp>
        <p:nvSpPr>
          <p:cNvPr id="698" name="Google Shape;698;g33b9b5aef5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33b9b5aef53_0_373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33b9b5aef53_0_373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20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3b9b5aef53_0_428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21</a:t>
            </a:fld>
            <a:endParaRPr sz="1200"/>
          </a:p>
        </p:txBody>
      </p:sp>
      <p:sp>
        <p:nvSpPr>
          <p:cNvPr id="753" name="Google Shape;753;g33b9b5aef53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3b9b5aef53_0_428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g33b9b5aef53_0_428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3b9b5aef53_0_482:notes"/>
          <p:cNvSpPr txBox="1">
            <a:spLocks noGrp="1"/>
          </p:cNvSpPr>
          <p:nvPr>
            <p:ph type="sldNum" idx="12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22</a:t>
            </a:fld>
            <a:endParaRPr sz="1200"/>
          </a:p>
        </p:txBody>
      </p:sp>
      <p:sp>
        <p:nvSpPr>
          <p:cNvPr id="807" name="Google Shape;807;g33b9b5aef53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4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3b9b5aef53_0_482:notes"/>
          <p:cNvSpPr txBox="1">
            <a:spLocks noGrp="1"/>
          </p:cNvSpPr>
          <p:nvPr>
            <p:ph type="body" idx="1"/>
          </p:nvPr>
        </p:nvSpPr>
        <p:spPr>
          <a:xfrm>
            <a:off x="685512" y="4343235"/>
            <a:ext cx="54855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33b9b5aef53_0_482:notes"/>
          <p:cNvSpPr txBox="1">
            <a:spLocks noGrp="1"/>
          </p:cNvSpPr>
          <p:nvPr>
            <p:ph type="sldNum" idx="3"/>
          </p:nvPr>
        </p:nvSpPr>
        <p:spPr>
          <a:xfrm>
            <a:off x="3881207" y="8686471"/>
            <a:ext cx="29754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22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3cf4bb76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3cf4bb76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cf4bb76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cf4bb76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Also </a:t>
            </a:r>
            <a:r>
              <a:rPr lang="de-DE" err="1"/>
              <a:t>mention</a:t>
            </a:r>
            <a:r>
              <a:rPr lang="de-DE"/>
              <a:t> 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features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: </a:t>
            </a:r>
            <a:r>
              <a:rPr lang="de-DE" err="1"/>
              <a:t>xof</a:t>
            </a:r>
            <a:r>
              <a:rPr lang="de-DE"/>
              <a:t>/</a:t>
            </a:r>
            <a:r>
              <a:rPr lang="de-DE" err="1"/>
              <a:t>nof</a:t>
            </a:r>
            <a:r>
              <a:rPr lang="de-DE"/>
              <a:t>,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freshness</a:t>
            </a:r>
            <a:r>
              <a:rPr lang="de-DE"/>
              <a:t>, support </a:t>
            </a:r>
            <a:r>
              <a:rPr lang="de-DE" err="1"/>
              <a:t>one</a:t>
            </a:r>
            <a:r>
              <a:rPr lang="de-DE"/>
              <a:t>-time </a:t>
            </a:r>
            <a:r>
              <a:rPr lang="de-DE" err="1"/>
              <a:t>keys</a:t>
            </a:r>
            <a:r>
              <a:rPr lang="de-DE"/>
              <a:t>, </a:t>
            </a:r>
            <a:r>
              <a:rPr lang="de-DE" err="1"/>
              <a:t>model</a:t>
            </a:r>
            <a:r>
              <a:rPr lang="de-DE"/>
              <a:t> hybrid </a:t>
            </a:r>
            <a:r>
              <a:rPr lang="de-DE" err="1"/>
              <a:t>setting</a:t>
            </a:r>
            <a:r>
              <a:rPr lang="de-DE"/>
              <a:t>, </a:t>
            </a:r>
            <a:r>
              <a:rPr lang="de-DE" err="1"/>
              <a:t>where</a:t>
            </a:r>
            <a:r>
              <a:rPr lang="de-DE"/>
              <a:t> break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single</a:t>
            </a:r>
            <a:r>
              <a:rPr lang="de-DE"/>
              <a:t> </a:t>
            </a:r>
            <a:r>
              <a:rPr lang="de-DE" err="1"/>
              <a:t>secret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,…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Modell erlaubt mehrfaches verwenden von </a:t>
            </a:r>
            <a:r>
              <a:rPr lang="de-DE" err="1"/>
              <a:t>secrets</a:t>
            </a:r>
            <a:r>
              <a:rPr lang="de-DE"/>
              <a:t>, gleiche </a:t>
            </a:r>
            <a:r>
              <a:rPr lang="de-DE" err="1"/>
              <a:t>secrets</a:t>
            </a:r>
            <a:r>
              <a:rPr lang="de-DE"/>
              <a:t> bei unterschiedlichen labeln. Idee der </a:t>
            </a:r>
            <a:r>
              <a:rPr lang="de-DE" err="1"/>
              <a:t>Requirements</a:t>
            </a:r>
            <a:r>
              <a:rPr lang="de-DE"/>
              <a:t> auf der Folie ergänzen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3C43DE9-8F55-62E2-0173-CBF0F2B1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cf4bb76f7_0_0:notes">
            <a:extLst>
              <a:ext uri="{FF2B5EF4-FFF2-40B4-BE49-F238E27FC236}">
                <a16:creationId xmlns:a16="http://schemas.microsoft.com/office/drawing/2014/main" id="{7A3B874E-6E9C-5D0B-F1C6-E18AAD9EC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cf4bb76f7_0_0:notes">
            <a:extLst>
              <a:ext uri="{FF2B5EF4-FFF2-40B4-BE49-F238E27FC236}">
                <a16:creationId xmlns:a16="http://schemas.microsoft.com/office/drawing/2014/main" id="{90C89941-C95D-68DA-CB9D-4A92DD234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Also </a:t>
            </a:r>
            <a:r>
              <a:rPr lang="de-DE" err="1"/>
              <a:t>mention</a:t>
            </a:r>
            <a:r>
              <a:rPr lang="de-DE"/>
              <a:t> 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features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: </a:t>
            </a:r>
            <a:r>
              <a:rPr lang="de-DE" err="1"/>
              <a:t>xof</a:t>
            </a:r>
            <a:r>
              <a:rPr lang="de-DE"/>
              <a:t>/</a:t>
            </a:r>
            <a:r>
              <a:rPr lang="de-DE" err="1"/>
              <a:t>nof</a:t>
            </a:r>
            <a:r>
              <a:rPr lang="de-DE"/>
              <a:t>,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freshness</a:t>
            </a:r>
            <a:r>
              <a:rPr lang="de-DE"/>
              <a:t>, support </a:t>
            </a:r>
            <a:r>
              <a:rPr lang="de-DE" err="1"/>
              <a:t>one</a:t>
            </a:r>
            <a:r>
              <a:rPr lang="de-DE"/>
              <a:t>-time </a:t>
            </a:r>
            <a:r>
              <a:rPr lang="de-DE" err="1"/>
              <a:t>keys</a:t>
            </a:r>
            <a:r>
              <a:rPr lang="de-DE"/>
              <a:t>, </a:t>
            </a:r>
            <a:r>
              <a:rPr lang="de-DE" err="1"/>
              <a:t>model</a:t>
            </a:r>
            <a:r>
              <a:rPr lang="de-DE"/>
              <a:t> hybrid </a:t>
            </a:r>
            <a:r>
              <a:rPr lang="de-DE" err="1"/>
              <a:t>setting</a:t>
            </a:r>
            <a:r>
              <a:rPr lang="de-DE"/>
              <a:t>, </a:t>
            </a:r>
            <a:r>
              <a:rPr lang="de-DE" err="1"/>
              <a:t>where</a:t>
            </a:r>
            <a:r>
              <a:rPr lang="de-DE"/>
              <a:t> break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single</a:t>
            </a:r>
            <a:r>
              <a:rPr lang="de-DE"/>
              <a:t> </a:t>
            </a:r>
            <a:r>
              <a:rPr lang="de-DE" err="1"/>
              <a:t>secret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,…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Modell erlaubt mehrfaches verwenden von </a:t>
            </a:r>
            <a:r>
              <a:rPr lang="de-DE" err="1"/>
              <a:t>secrets</a:t>
            </a:r>
            <a:r>
              <a:rPr lang="de-DE"/>
              <a:t>, gleiche </a:t>
            </a:r>
            <a:r>
              <a:rPr lang="de-DE" err="1"/>
              <a:t>secrets</a:t>
            </a:r>
            <a:r>
              <a:rPr lang="de-DE"/>
              <a:t> bei unterschiedlichen labeln. Idee der </a:t>
            </a:r>
            <a:r>
              <a:rPr lang="de-DE" err="1"/>
              <a:t>Requirements</a:t>
            </a:r>
            <a:r>
              <a:rPr lang="de-DE"/>
              <a:t> auf der Folie ergänzen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„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input</a:t>
            </a:r>
            <a:r>
              <a:rPr lang="de-DE"/>
              <a:t>“ für honest </a:t>
            </a:r>
            <a:r>
              <a:rPr lang="de-DE" err="1"/>
              <a:t>input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7280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7A936E58-9B43-0999-A618-A71737A6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cf4bb76f7_0_0:notes">
            <a:extLst>
              <a:ext uri="{FF2B5EF4-FFF2-40B4-BE49-F238E27FC236}">
                <a16:creationId xmlns:a16="http://schemas.microsoft.com/office/drawing/2014/main" id="{52016F61-AB44-1986-D27A-FEDEED16E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cf4bb76f7_0_0:notes">
            <a:extLst>
              <a:ext uri="{FF2B5EF4-FFF2-40B4-BE49-F238E27FC236}">
                <a16:creationId xmlns:a16="http://schemas.microsoft.com/office/drawing/2014/main" id="{B201931C-FF1C-632F-075B-BE785C89F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Also </a:t>
            </a:r>
            <a:r>
              <a:rPr lang="de-DE" err="1"/>
              <a:t>mention</a:t>
            </a:r>
            <a:r>
              <a:rPr lang="de-DE"/>
              <a:t> 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features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model</a:t>
            </a:r>
            <a:r>
              <a:rPr lang="de-DE"/>
              <a:t>: </a:t>
            </a:r>
            <a:r>
              <a:rPr lang="de-DE" err="1"/>
              <a:t>xof</a:t>
            </a:r>
            <a:r>
              <a:rPr lang="de-DE"/>
              <a:t>/</a:t>
            </a:r>
            <a:r>
              <a:rPr lang="de-DE" err="1"/>
              <a:t>nof</a:t>
            </a:r>
            <a:r>
              <a:rPr lang="de-DE"/>
              <a:t>, </a:t>
            </a:r>
            <a:r>
              <a:rPr lang="de-DE" err="1"/>
              <a:t>define</a:t>
            </a:r>
            <a:r>
              <a:rPr lang="de-DE"/>
              <a:t> </a:t>
            </a:r>
            <a:r>
              <a:rPr lang="de-DE" err="1"/>
              <a:t>freshness</a:t>
            </a:r>
            <a:r>
              <a:rPr lang="de-DE"/>
              <a:t>, support </a:t>
            </a:r>
            <a:r>
              <a:rPr lang="de-DE" err="1"/>
              <a:t>one</a:t>
            </a:r>
            <a:r>
              <a:rPr lang="de-DE"/>
              <a:t>-time </a:t>
            </a:r>
            <a:r>
              <a:rPr lang="de-DE" err="1"/>
              <a:t>keys</a:t>
            </a:r>
            <a:r>
              <a:rPr lang="de-DE"/>
              <a:t>, </a:t>
            </a:r>
            <a:r>
              <a:rPr lang="de-DE" err="1"/>
              <a:t>model</a:t>
            </a:r>
            <a:r>
              <a:rPr lang="de-DE"/>
              <a:t> hybrid </a:t>
            </a:r>
            <a:r>
              <a:rPr lang="de-DE" err="1"/>
              <a:t>setting</a:t>
            </a:r>
            <a:r>
              <a:rPr lang="de-DE"/>
              <a:t>, </a:t>
            </a:r>
            <a:r>
              <a:rPr lang="de-DE" err="1"/>
              <a:t>where</a:t>
            </a:r>
            <a:r>
              <a:rPr lang="de-DE"/>
              <a:t> break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single</a:t>
            </a:r>
            <a:r>
              <a:rPr lang="de-DE"/>
              <a:t> </a:t>
            </a:r>
            <a:r>
              <a:rPr lang="de-DE" err="1"/>
              <a:t>secret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,…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Schranken </a:t>
            </a:r>
            <a:r>
              <a:rPr lang="de-DE" err="1"/>
              <a:t>werwähnen</a:t>
            </a:r>
            <a:r>
              <a:rPr lang="de-DE"/>
              <a:t>, im Hybrid </a:t>
            </a:r>
            <a:r>
              <a:rPr lang="de-DE" err="1"/>
              <a:t>setting</a:t>
            </a:r>
            <a:r>
              <a:rPr lang="de-DE"/>
              <a:t> gibt’s die besseren (</a:t>
            </a:r>
            <a:r>
              <a:rPr lang="de-DE" err="1"/>
              <a:t>minimum</a:t>
            </a:r>
            <a:r>
              <a:rPr lang="de-DE"/>
              <a:t> aller </a:t>
            </a:r>
            <a:r>
              <a:rPr lang="de-DE" err="1"/>
              <a:t>sources</a:t>
            </a:r>
            <a:r>
              <a:rPr lang="de-DE"/>
              <a:t> statt Summe)</a:t>
            </a:r>
          </a:p>
        </p:txBody>
      </p:sp>
    </p:spTree>
    <p:extLst>
      <p:ext uri="{BB962C8B-B14F-4D97-AF65-F5344CB8AC3E}">
        <p14:creationId xmlns:p14="http://schemas.microsoft.com/office/powerpoint/2010/main" val="889941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Combiner</a:t>
            </a:r>
            <a:r>
              <a:rPr lang="de-DE"/>
              <a:t> </a:t>
            </a:r>
            <a:r>
              <a:rPr lang="de-DE" err="1"/>
              <a:t>prf</a:t>
            </a:r>
            <a:r>
              <a:rPr lang="de-DE"/>
              <a:t> als </a:t>
            </a:r>
            <a:r>
              <a:rPr lang="de-DE" err="1"/>
              <a:t>titel</a:t>
            </a:r>
            <a:r>
              <a:rPr lang="de-DE"/>
              <a:t> einfach einblenden statt neuer Folie</a:t>
            </a:r>
          </a:p>
        </p:txBody>
      </p:sp>
    </p:spTree>
    <p:extLst>
      <p:ext uri="{BB962C8B-B14F-4D97-AF65-F5344CB8AC3E}">
        <p14:creationId xmlns:p14="http://schemas.microsoft.com/office/powerpoint/2010/main" val="2960489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A3A59-651E-1D22-67D9-F7CD5DD76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54CE01-15BA-FB23-AFDD-AB25970A8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E68648-E644-6265-F7DA-00AC9CD23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example</a:t>
            </a:r>
            <a:r>
              <a:rPr lang="de-DE"/>
              <a:t> </a:t>
            </a:r>
          </a:p>
          <a:p>
            <a:r>
              <a:rPr lang="de-DE" err="1"/>
              <a:t>HKDF.expand</a:t>
            </a:r>
            <a:endParaRPr lang="de-DE"/>
          </a:p>
          <a:p>
            <a:r>
              <a:rPr lang="de-DE"/>
              <a:t>SHAKE</a:t>
            </a:r>
          </a:p>
        </p:txBody>
      </p:sp>
    </p:spTree>
    <p:extLst>
      <p:ext uri="{BB962C8B-B14F-4D97-AF65-F5344CB8AC3E}">
        <p14:creationId xmlns:p14="http://schemas.microsoft.com/office/powerpoint/2010/main" val="2578018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42fc1b4b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342fc1b4b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in </a:t>
            </a:r>
            <a:r>
              <a:rPr lang="en" err="1"/>
              <a:t>Paradigma</a:t>
            </a:r>
            <a:r>
              <a:rPr lang="en"/>
              <a:t> </a:t>
            </a:r>
            <a:r>
              <a:rPr lang="en" err="1"/>
              <a:t>einbinden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825E611-7866-0320-437A-761034CC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bad2b6df0_0_13:notes">
            <a:extLst>
              <a:ext uri="{FF2B5EF4-FFF2-40B4-BE49-F238E27FC236}">
                <a16:creationId xmlns:a16="http://schemas.microsoft.com/office/drawing/2014/main" id="{544063F8-1E96-0D07-CEF2-15B084DCB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bad2b6df0_0_13:notes">
            <a:extLst>
              <a:ext uri="{FF2B5EF4-FFF2-40B4-BE49-F238E27FC236}">
                <a16:creationId xmlns:a16="http://schemas.microsoft.com/office/drawing/2014/main" id="{8CE9F3D2-7740-A0A5-8A52-F998B2C90B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trike="sngStrike"/>
              <a:t>Animation: Noch ein dritter Schlüssel, sagen. Dass wir uns jetzt auf 2kdf beschränken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 common understanding of key derivation functions</a:t>
            </a:r>
            <a:br>
              <a:rPr lang="en"/>
            </a:br>
            <a:r>
              <a:rPr lang="en"/>
              <a:t>	- Used in virtually every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 turns “raw key material” into close to uniform cryptographic key, including additional information context/label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456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3cf4bb76f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3cf4bb76f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a7cda97c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a7cda97c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Auch: </a:t>
            </a:r>
            <a:r>
              <a:rPr lang="en" dirty="0" err="1"/>
              <a:t>Inkonistente</a:t>
            </a:r>
            <a:r>
              <a:rPr lang="en" dirty="0"/>
              <a:t> </a:t>
            </a:r>
            <a:r>
              <a:rPr lang="en" dirty="0" err="1"/>
              <a:t>Verwendung</a:t>
            </a:r>
            <a:r>
              <a:rPr lang="en" dirty="0"/>
              <a:t> von Labels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Salt </a:t>
            </a:r>
            <a:r>
              <a:rPr lang="en" dirty="0" err="1"/>
              <a:t>ist</a:t>
            </a:r>
            <a:r>
              <a:rPr lang="en" dirty="0"/>
              <a:t> </a:t>
            </a:r>
            <a:r>
              <a:rPr lang="en" dirty="0" err="1"/>
              <a:t>hier</a:t>
            </a:r>
            <a:r>
              <a:rPr lang="en" dirty="0"/>
              <a:t> </a:t>
            </a:r>
            <a:r>
              <a:rPr lang="en" dirty="0" err="1"/>
              <a:t>auch</a:t>
            </a:r>
            <a:r>
              <a:rPr lang="en" dirty="0"/>
              <a:t> mal </a:t>
            </a:r>
            <a:r>
              <a:rPr lang="en" dirty="0" err="1"/>
              <a:t>wieder</a:t>
            </a:r>
            <a:r>
              <a:rPr lang="en" dirty="0"/>
              <a:t> null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R</a:t>
            </a:r>
            <a:r>
              <a:rPr lang="en" dirty="0" err="1"/>
              <a:t>esearch</a:t>
            </a:r>
            <a:r>
              <a:rPr lang="en" dirty="0"/>
              <a:t> question: Multi input </a:t>
            </a:r>
            <a:r>
              <a:rPr lang="en" dirty="0" err="1"/>
              <a:t>kdf</a:t>
            </a:r>
            <a:r>
              <a:rPr lang="en" dirty="0"/>
              <a:t> from </a:t>
            </a:r>
            <a:r>
              <a:rPr lang="en" dirty="0" err="1"/>
              <a:t>blackbox</a:t>
            </a:r>
            <a:r>
              <a:rPr lang="en" dirty="0"/>
              <a:t> </a:t>
            </a:r>
            <a:r>
              <a:rPr lang="en" dirty="0" err="1"/>
              <a:t>hkdf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</a:t>
            </a:r>
            <a:r>
              <a:rPr lang="en" dirty="0" err="1"/>
              <a:t>ier</a:t>
            </a:r>
            <a:r>
              <a:rPr lang="en" dirty="0"/>
              <a:t> </a:t>
            </a:r>
            <a:r>
              <a:rPr lang="en" dirty="0" err="1"/>
              <a:t>werden</a:t>
            </a:r>
            <a:r>
              <a:rPr lang="en" dirty="0"/>
              <a:t> </a:t>
            </a:r>
            <a:r>
              <a:rPr lang="en" dirty="0" err="1"/>
              <a:t>auch</a:t>
            </a:r>
            <a:r>
              <a:rPr lang="en" dirty="0"/>
              <a:t> n-KDFs </a:t>
            </a:r>
            <a:r>
              <a:rPr lang="en" dirty="0" err="1"/>
              <a:t>dargestellt</a:t>
            </a:r>
            <a:r>
              <a:rPr lang="en" dirty="0"/>
              <a:t>,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nur</a:t>
            </a:r>
            <a:r>
              <a:rPr lang="en" dirty="0"/>
              <a:t> 2KDFs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15BC-0CCF-6A63-27D0-FEB40D002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82B8EB-6968-4253-D396-FD9102D0E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762197C-FD08-24F5-5A80-7C4F4DA32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Hier auch Protokoll auf zwei Pfeile reduzieren</a:t>
            </a:r>
          </a:p>
        </p:txBody>
      </p:sp>
    </p:spTree>
    <p:extLst>
      <p:ext uri="{BB962C8B-B14F-4D97-AF65-F5344CB8AC3E}">
        <p14:creationId xmlns:p14="http://schemas.microsoft.com/office/powerpoint/2010/main" val="86345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42fc1b4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342fc1b4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bad2b6df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3bad2b6df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Leute </a:t>
            </a:r>
            <a:r>
              <a:rPr lang="en" dirty="0" err="1"/>
              <a:t>entwerfen</a:t>
            </a:r>
            <a:r>
              <a:rPr lang="en" dirty="0"/>
              <a:t> Dinge, die </a:t>
            </a:r>
            <a:r>
              <a:rPr lang="en" dirty="0" err="1"/>
              <a:t>nicht</a:t>
            </a:r>
            <a:r>
              <a:rPr lang="en" dirty="0"/>
              <a:t> </a:t>
            </a:r>
            <a:r>
              <a:rPr lang="en" dirty="0" err="1"/>
              <a:t>durch</a:t>
            </a:r>
            <a:r>
              <a:rPr lang="en" dirty="0"/>
              <a:t> </a:t>
            </a:r>
            <a:r>
              <a:rPr lang="en" dirty="0" err="1"/>
              <a:t>ein</a:t>
            </a:r>
            <a:r>
              <a:rPr lang="en" dirty="0"/>
              <a:t> Modell </a:t>
            </a:r>
            <a:r>
              <a:rPr lang="en" dirty="0" err="1"/>
              <a:t>abgedeckt</a:t>
            </a:r>
            <a:r>
              <a:rPr lang="en" dirty="0"/>
              <a:t> </a:t>
            </a:r>
            <a:r>
              <a:rPr lang="en" dirty="0" err="1"/>
              <a:t>sind</a:t>
            </a:r>
            <a:r>
              <a:rPr lang="en" dirty="0"/>
              <a:t> und </a:t>
            </a:r>
            <a:r>
              <a:rPr lang="en" dirty="0" err="1"/>
              <a:t>machen</a:t>
            </a:r>
            <a:r>
              <a:rPr lang="en" dirty="0"/>
              <a:t> Fehler. ETSI hat </a:t>
            </a:r>
            <a:r>
              <a:rPr lang="en" dirty="0" err="1"/>
              <a:t>nichtmal</a:t>
            </a:r>
            <a:r>
              <a:rPr lang="en" dirty="0"/>
              <a:t> </a:t>
            </a:r>
            <a:r>
              <a:rPr lang="en" dirty="0" err="1"/>
              <a:t>versucht</a:t>
            </a:r>
            <a:r>
              <a:rPr lang="en" dirty="0"/>
              <a:t> </a:t>
            </a:r>
            <a:r>
              <a:rPr lang="en" dirty="0" err="1"/>
              <a:t>Beweis</a:t>
            </a:r>
            <a:r>
              <a:rPr lang="en" dirty="0"/>
              <a:t> </a:t>
            </a:r>
            <a:r>
              <a:rPr lang="en" dirty="0" err="1"/>
              <a:t>zu</a:t>
            </a:r>
            <a:r>
              <a:rPr lang="en" dirty="0"/>
              <a:t> </a:t>
            </a:r>
            <a:r>
              <a:rPr lang="en" dirty="0" err="1"/>
              <a:t>machen</a:t>
            </a:r>
            <a:r>
              <a:rPr lang="en" dirty="0"/>
              <a:t>, </a:t>
            </a:r>
            <a:r>
              <a:rPr lang="en" dirty="0" err="1"/>
              <a:t>weil</a:t>
            </a:r>
            <a:r>
              <a:rPr lang="en" dirty="0"/>
              <a:t> </a:t>
            </a:r>
            <a:r>
              <a:rPr lang="en" dirty="0" err="1"/>
              <a:t>formales</a:t>
            </a:r>
            <a:r>
              <a:rPr lang="en" dirty="0"/>
              <a:t> Modell </a:t>
            </a:r>
            <a:r>
              <a:rPr lang="en" dirty="0" err="1"/>
              <a:t>fehlt</a:t>
            </a:r>
            <a:r>
              <a:rPr lang="en" dirty="0"/>
              <a:t>(?)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</a:t>
            </a:r>
            <a:r>
              <a:rPr lang="en" dirty="0"/>
              <a:t>alt </a:t>
            </a:r>
            <a:r>
              <a:rPr lang="en" dirty="0" err="1"/>
              <a:t>wird</a:t>
            </a:r>
            <a:r>
              <a:rPr lang="en" dirty="0"/>
              <a:t> </a:t>
            </a:r>
            <a:r>
              <a:rPr lang="en" dirty="0" err="1"/>
              <a:t>mit</a:t>
            </a:r>
            <a:r>
              <a:rPr lang="en" dirty="0"/>
              <a:t> </a:t>
            </a:r>
            <a:r>
              <a:rPr lang="en" dirty="0" err="1"/>
              <a:t>nullen</a:t>
            </a:r>
            <a:r>
              <a:rPr lang="en" dirty="0"/>
              <a:t> </a:t>
            </a:r>
            <a:r>
              <a:rPr lang="en" dirty="0" err="1"/>
              <a:t>aufgefüllt</a:t>
            </a:r>
            <a:r>
              <a:rPr lang="en" dirty="0"/>
              <a:t>, </a:t>
            </a:r>
            <a:r>
              <a:rPr lang="en" dirty="0" err="1"/>
              <a:t>daher</a:t>
            </a:r>
            <a:r>
              <a:rPr lang="en" dirty="0"/>
              <a:t> </a:t>
            </a:r>
            <a:r>
              <a:rPr lang="de-DE" dirty="0"/>
              <a:t>c</a:t>
            </a:r>
            <a:r>
              <a:rPr lang="en" dirty="0" err="1"/>
              <a:t>ollision</a:t>
            </a:r>
            <a:r>
              <a:rPr lang="en" dirty="0"/>
              <a:t>, </a:t>
            </a:r>
            <a:r>
              <a:rPr lang="en" dirty="0" err="1"/>
              <a:t>xor</a:t>
            </a:r>
            <a:r>
              <a:rPr lang="en" dirty="0"/>
              <a:t> </a:t>
            </a:r>
            <a:r>
              <a:rPr lang="en" dirty="0" err="1"/>
              <a:t>ist</a:t>
            </a:r>
            <a:r>
              <a:rPr lang="en" dirty="0"/>
              <a:t> </a:t>
            </a:r>
            <a:r>
              <a:rPr lang="en" dirty="0" err="1"/>
              <a:t>nicht</a:t>
            </a:r>
            <a:r>
              <a:rPr lang="en" dirty="0"/>
              <a:t> relevant </a:t>
            </a:r>
            <a:r>
              <a:rPr lang="en" dirty="0" err="1"/>
              <a:t>dafür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42fc1b4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42fc1b4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b9b5aef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b9b5aef5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screen">
  <p:cSld name="Image Fullscree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0" bIns="3427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3850">
              <a:spcBef>
                <a:spcPts val="800"/>
              </a:spcBef>
              <a:spcAft>
                <a:spcPts val="0"/>
              </a:spcAft>
              <a:buSzPts val="1500"/>
              <a:buChar char="▪"/>
              <a:defRPr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2pPr>
            <a:lvl3pPr marL="1371600" lvl="2" indent="-317500"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70000" y="552511"/>
            <a:ext cx="567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67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">
  <p:cSld name="Title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270000" y="552511"/>
            <a:ext cx="567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70000" y="1485000"/>
            <a:ext cx="8640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67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Image 1">
  <p:cSld name="Title - Imag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47" name="Google Shape;47;p5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Axel Becker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Image 2">
  <p:cSld name="Title - Imag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1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3" name="Google Shape;53;p6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Thomas Ott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Image 3">
  <p:cSld name="Title - Imag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ctrTitle"/>
          </p:nvPr>
        </p:nvSpPr>
        <p:spPr>
          <a:xfrm>
            <a:off x="1062000" y="1890000"/>
            <a:ext cx="702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1062000" y="2841750"/>
            <a:ext cx="70200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9" name="Google Shape;59;p7"/>
          <p:cNvSpPr txBox="1"/>
          <p:nvPr/>
        </p:nvSpPr>
        <p:spPr>
          <a:xfrm rot="-5400000">
            <a:off x="8054133" y="3897150"/>
            <a:ext cx="1620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© Thomas Ott</a:t>
            </a:r>
            <a:endParaRPr sz="11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270000" y="2943000"/>
            <a:ext cx="86691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270000" y="3780000"/>
            <a:ext cx="594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40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>
  <p:cSld name="2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70000" y="552511"/>
            <a:ext cx="567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67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270272" y="1485000"/>
            <a:ext cx="4185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725157" y="1485000"/>
            <a:ext cx="4185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- Caption">
  <p:cSld name="Image -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270000" y="552511"/>
            <a:ext cx="567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67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270272" y="1485000"/>
            <a:ext cx="8640300" cy="3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270272" y="4563000"/>
            <a:ext cx="86403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0000" y="552511"/>
            <a:ext cx="567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0000" y="1485000"/>
            <a:ext cx="8640000" cy="3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270000" y="4918605"/>
            <a:ext cx="108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270000" y="270000"/>
            <a:ext cx="567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7813429" y="4918605"/>
            <a:ext cx="10968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3" name="Google Shape;23;p1"/>
          <p:cNvSpPr txBox="1"/>
          <p:nvPr/>
        </p:nvSpPr>
        <p:spPr>
          <a:xfrm>
            <a:off x="1601100" y="4922654"/>
            <a:ext cx="5940000" cy="1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88888"/>
                </a:solidFill>
              </a:rPr>
              <a:t>D(e)rive With Care | Sebastian Clermont, Matteo Scarlata | TU Darmstadt, ETH Zürich</a:t>
            </a:r>
            <a:endParaRPr sz="1100"/>
          </a:p>
        </p:txBody>
      </p:sp>
      <p:sp>
        <p:nvSpPr>
          <p:cNvPr id="24" name="Google Shape;24;p1"/>
          <p:cNvSpPr txBox="1"/>
          <p:nvPr/>
        </p:nvSpPr>
        <p:spPr>
          <a:xfrm>
            <a:off x="6192000" y="1221750"/>
            <a:ext cx="810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7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1062000" y="968870"/>
            <a:ext cx="7020000" cy="81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noProof="0" dirty="0"/>
              <a:t>D(e)rive with </a:t>
            </a:r>
            <a:r>
              <a:rPr lang="en-US" noProof="0" dirty="0"/>
              <a:t>Care</a:t>
            </a:r>
            <a:r>
              <a:rPr lang="en-US" b="1" noProof="0" dirty="0"/>
              <a:t> </a:t>
            </a:r>
            <a:endParaRPr lang="en-US" sz="4000" b="1" noProof="0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062000" y="1920620"/>
            <a:ext cx="7020000" cy="11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noProof="0" dirty="0">
                <a:solidFill>
                  <a:schemeClr val="dk1"/>
                </a:solidFill>
              </a:rPr>
              <a:t>Lessons Learned from Analyzing Real-World Multi-Input Key Derivation Functions</a:t>
            </a:r>
            <a:endParaRPr lang="en-US" sz="5200" noProof="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2005200" y="3490364"/>
            <a:ext cx="5133600" cy="139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dk1"/>
                </a:solidFill>
              </a:rPr>
              <a:t>Matilda Backendal</a:t>
            </a:r>
            <a:r>
              <a:rPr lang="en-US" sz="1500" baseline="30000" noProof="0" dirty="0">
                <a:solidFill>
                  <a:schemeClr val="dk1"/>
                </a:solidFill>
              </a:rPr>
              <a:t>1</a:t>
            </a:r>
            <a:r>
              <a:rPr lang="en-US" sz="1500" noProof="0" dirty="0">
                <a:solidFill>
                  <a:schemeClr val="dk1"/>
                </a:solidFill>
              </a:rPr>
              <a:t>, </a:t>
            </a:r>
            <a:r>
              <a:rPr lang="en-US" sz="1500" u="sng" noProof="0" dirty="0">
                <a:solidFill>
                  <a:schemeClr val="dk1"/>
                </a:solidFill>
              </a:rPr>
              <a:t>Sebastian Clermont</a:t>
            </a:r>
            <a:r>
              <a:rPr lang="en-US" sz="1500" baseline="30000" noProof="0" dirty="0">
                <a:solidFill>
                  <a:schemeClr val="dk1"/>
                </a:solidFill>
              </a:rPr>
              <a:t>2</a:t>
            </a:r>
            <a:r>
              <a:rPr lang="en-US" sz="1500" noProof="0" dirty="0">
                <a:solidFill>
                  <a:schemeClr val="dk1"/>
                </a:solidFill>
              </a:rPr>
              <a:t>, Marc Fischlin</a:t>
            </a:r>
            <a:r>
              <a:rPr lang="en-US" sz="1500" baseline="30000" noProof="0" dirty="0">
                <a:solidFill>
                  <a:schemeClr val="dk1"/>
                </a:solidFill>
              </a:rPr>
              <a:t>2</a:t>
            </a:r>
            <a:r>
              <a:rPr lang="en-US" sz="1500" noProof="0" dirty="0">
                <a:solidFill>
                  <a:schemeClr val="dk1"/>
                </a:solidFill>
              </a:rPr>
              <a:t>,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noProof="0" dirty="0">
                <a:solidFill>
                  <a:schemeClr val="dk1"/>
                </a:solidFill>
              </a:rPr>
              <a:t>Felix Günther</a:t>
            </a:r>
            <a:r>
              <a:rPr lang="en-US" sz="1500" baseline="30000" noProof="0" dirty="0">
                <a:solidFill>
                  <a:schemeClr val="dk1"/>
                </a:solidFill>
              </a:rPr>
              <a:t>3</a:t>
            </a:r>
            <a:r>
              <a:rPr lang="en-US" sz="1500" noProof="0" dirty="0">
                <a:solidFill>
                  <a:schemeClr val="dk1"/>
                </a:solidFill>
              </a:rPr>
              <a:t>, Miro Haller</a:t>
            </a:r>
            <a:r>
              <a:rPr lang="en-US" sz="1500" baseline="30000" noProof="0" dirty="0">
                <a:solidFill>
                  <a:schemeClr val="dk1"/>
                </a:solidFill>
              </a:rPr>
              <a:t>4</a:t>
            </a:r>
            <a:r>
              <a:rPr lang="en-US" sz="1500" noProof="0" dirty="0">
                <a:solidFill>
                  <a:schemeClr val="dk1"/>
                </a:solidFill>
              </a:rPr>
              <a:t>, </a:t>
            </a:r>
            <a:r>
              <a:rPr lang="en-US" sz="1500" u="sng" noProof="0" dirty="0">
                <a:solidFill>
                  <a:schemeClr val="dk1"/>
                </a:solidFill>
              </a:rPr>
              <a:t>Matteo Scarlata</a:t>
            </a:r>
            <a:r>
              <a:rPr lang="en-US" sz="1500" baseline="30000" noProof="0" dirty="0">
                <a:solidFill>
                  <a:schemeClr val="dk1"/>
                </a:solidFill>
              </a:rPr>
              <a:t>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noProof="0" dirty="0">
              <a:solidFill>
                <a:schemeClr val="dk1"/>
              </a:solidFill>
            </a:endParaRPr>
          </a:p>
          <a:p>
            <a:r>
              <a:rPr lang="en-US" sz="1200" baseline="300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</a:t>
            </a:r>
            <a:r>
              <a:rPr lang="en-US" sz="12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ETH Zurich, </a:t>
            </a:r>
            <a:r>
              <a:rPr lang="en-US" sz="1200" baseline="300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</a:t>
            </a:r>
            <a:r>
              <a:rPr lang="en-US" sz="12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TU Darmstadt, </a:t>
            </a:r>
            <a:r>
              <a:rPr lang="en-US" sz="1200" baseline="300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</a:t>
            </a:r>
            <a:r>
              <a:rPr lang="en-US" sz="12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IBM Research Zurich, </a:t>
            </a:r>
            <a:r>
              <a:rPr lang="en-US" sz="1200" baseline="300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4</a:t>
            </a:r>
            <a:r>
              <a:rPr lang="en-US" sz="1200" noProof="0" dirty="0"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UC San Diego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noProof="0" dirty="0">
              <a:solidFill>
                <a:schemeClr val="dk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ADA2D3-C2D0-DF7C-38D3-81F95D2D3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5200" y="67104"/>
            <a:ext cx="1485900" cy="584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597269-EE8C-A4BF-58B0-FD755F716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0488" b="27422"/>
          <a:stretch/>
        </p:blipFill>
        <p:spPr>
          <a:xfrm>
            <a:off x="5620613" y="83509"/>
            <a:ext cx="1483208" cy="62427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F99BC1A-51CF-8B24-7E57-947D5725F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4239" b="38332"/>
          <a:stretch/>
        </p:blipFill>
        <p:spPr>
          <a:xfrm>
            <a:off x="7040014" y="105459"/>
            <a:ext cx="1850159" cy="507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EA85D0-9CA1-C97B-A985-4ED9DFF76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7600" y="195926"/>
            <a:ext cx="1828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grpSp>
        <p:nvGrpSpPr>
          <p:cNvPr id="347" name="Google Shape;347;p28"/>
          <p:cNvGrpSpPr/>
          <p:nvPr/>
        </p:nvGrpSpPr>
        <p:grpSpPr>
          <a:xfrm>
            <a:off x="1139152" y="1214575"/>
            <a:ext cx="6865686" cy="674100"/>
            <a:chOff x="1450039" y="1233075"/>
            <a:chExt cx="6865686" cy="674100"/>
          </a:xfrm>
        </p:grpSpPr>
        <p:sp>
          <p:nvSpPr>
            <p:cNvPr id="348" name="Google Shape;348;p28"/>
            <p:cNvSpPr txBox="1"/>
            <p:nvPr/>
          </p:nvSpPr>
          <p:spPr>
            <a:xfrm>
              <a:off x="3503987" y="1242375"/>
              <a:ext cx="15513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Password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~40 bits</a:t>
              </a:r>
            </a:p>
          </p:txBody>
        </p:sp>
        <p:sp>
          <p:nvSpPr>
            <p:cNvPr id="349" name="Google Shape;349;p28"/>
            <p:cNvSpPr txBox="1"/>
            <p:nvPr/>
          </p:nvSpPr>
          <p:spPr>
            <a:xfrm>
              <a:off x="5557958" y="1242375"/>
              <a:ext cx="10341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HOTP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~30 bits</a:t>
              </a: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50" name="Google Shape;350;p28"/>
            <p:cNvSpPr txBox="1"/>
            <p:nvPr/>
          </p:nvSpPr>
          <p:spPr>
            <a:xfrm>
              <a:off x="7281625" y="1233075"/>
              <a:ext cx="10341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TOTP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~30 bits</a:t>
              </a: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351" name="Google Shape;351;p28"/>
            <p:cNvSpPr txBox="1"/>
            <p:nvPr/>
          </p:nvSpPr>
          <p:spPr>
            <a:xfrm>
              <a:off x="1450039" y="1242375"/>
              <a:ext cx="15513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Password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~40 bits</a:t>
              </a:r>
            </a:p>
          </p:txBody>
        </p:sp>
      </p:grpSp>
      <p:sp>
        <p:nvSpPr>
          <p:cNvPr id="357" name="Google Shape;357;p28"/>
          <p:cNvSpPr txBox="1"/>
          <p:nvPr/>
        </p:nvSpPr>
        <p:spPr>
          <a:xfrm>
            <a:off x="5237393" y="2587200"/>
            <a:ext cx="148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rgbClr val="38761D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3/4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rgbClr val="38761D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Threshold</a:t>
            </a:r>
          </a:p>
        </p:txBody>
      </p:sp>
      <p:grpSp>
        <p:nvGrpSpPr>
          <p:cNvPr id="358" name="Google Shape;358;p28"/>
          <p:cNvGrpSpPr/>
          <p:nvPr/>
        </p:nvGrpSpPr>
        <p:grpSpPr>
          <a:xfrm>
            <a:off x="3921468" y="2264749"/>
            <a:ext cx="1410476" cy="2220526"/>
            <a:chOff x="4014825" y="2207049"/>
            <a:chExt cx="1410476" cy="2220526"/>
          </a:xfrm>
        </p:grpSpPr>
        <p:cxnSp>
          <p:nvCxnSpPr>
            <p:cNvPr id="359" name="Google Shape;359;p28"/>
            <p:cNvCxnSpPr>
              <a:cxnSpLocks/>
              <a:endCxn id="360" idx="0"/>
            </p:cNvCxnSpPr>
            <p:nvPr/>
          </p:nvCxnSpPr>
          <p:spPr>
            <a:xfrm>
              <a:off x="4720075" y="3485875"/>
              <a:ext cx="0" cy="286200"/>
            </a:xfrm>
            <a:prstGeom prst="straightConnector1">
              <a:avLst/>
            </a:prstGeom>
            <a:noFill/>
            <a:ln w="9525" cap="flat" cmpd="sng">
              <a:solidFill>
                <a:srgbClr val="2A2C2B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0" name="Google Shape;360;p28"/>
            <p:cNvSpPr txBox="1"/>
            <p:nvPr/>
          </p:nvSpPr>
          <p:spPr>
            <a:xfrm>
              <a:off x="4203025" y="3772075"/>
              <a:ext cx="10341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K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~100 bits</a:t>
              </a: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pic>
          <p:nvPicPr>
            <p:cNvPr id="353" name="Google Shape;35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14825" y="2207049"/>
              <a:ext cx="1410476" cy="141047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Google Shape;820;p40">
            <a:extLst>
              <a:ext uri="{FF2B5EF4-FFF2-40B4-BE49-F238E27FC236}">
                <a16:creationId xmlns:a16="http://schemas.microsoft.com/office/drawing/2014/main" id="{25932B6F-657F-CF69-2131-2C229EAFE357}"/>
              </a:ext>
            </a:extLst>
          </p:cNvPr>
          <p:cNvCxnSpPr/>
          <p:nvPr/>
        </p:nvCxnSpPr>
        <p:spPr>
          <a:xfrm rot="16200000" flipH="1">
            <a:off x="3064356" y="699017"/>
            <a:ext cx="385374" cy="27460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821;p40">
            <a:extLst>
              <a:ext uri="{FF2B5EF4-FFF2-40B4-BE49-F238E27FC236}">
                <a16:creationId xmlns:a16="http://schemas.microsoft.com/office/drawing/2014/main" id="{0F859AEC-26A5-7EBF-67EF-158023AE06F6}"/>
              </a:ext>
            </a:extLst>
          </p:cNvPr>
          <p:cNvCxnSpPr/>
          <p:nvPr/>
        </p:nvCxnSpPr>
        <p:spPr>
          <a:xfrm rot="5400000">
            <a:off x="5033371" y="1476025"/>
            <a:ext cx="385500" cy="11922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822;p40">
            <a:extLst>
              <a:ext uri="{FF2B5EF4-FFF2-40B4-BE49-F238E27FC236}">
                <a16:creationId xmlns:a16="http://schemas.microsoft.com/office/drawing/2014/main" id="{34B34C33-2346-3DBE-5BDB-620F9A3FB4F9}"/>
              </a:ext>
            </a:extLst>
          </p:cNvPr>
          <p:cNvCxnSpPr/>
          <p:nvPr/>
        </p:nvCxnSpPr>
        <p:spPr>
          <a:xfrm rot="16200000" flipH="1">
            <a:off x="4096659" y="1731320"/>
            <a:ext cx="385374" cy="68148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823;p40">
            <a:extLst>
              <a:ext uri="{FF2B5EF4-FFF2-40B4-BE49-F238E27FC236}">
                <a16:creationId xmlns:a16="http://schemas.microsoft.com/office/drawing/2014/main" id="{97D92186-D90E-6AF1-7828-6B50FA68CCC2}"/>
              </a:ext>
            </a:extLst>
          </p:cNvPr>
          <p:cNvCxnSpPr/>
          <p:nvPr/>
        </p:nvCxnSpPr>
        <p:spPr>
          <a:xfrm rot="5400000">
            <a:off x="5899938" y="618925"/>
            <a:ext cx="376200" cy="29157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sp>
        <p:nvSpPr>
          <p:cNvPr id="368" name="Google Shape;368;p29"/>
          <p:cNvSpPr txBox="1"/>
          <p:nvPr/>
        </p:nvSpPr>
        <p:spPr>
          <a:xfrm>
            <a:off x="1388700" y="255057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525900" y="1955475"/>
            <a:ext cx="2070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Random Final Key</a:t>
            </a:r>
          </a:p>
        </p:txBody>
      </p:sp>
      <p:grpSp>
        <p:nvGrpSpPr>
          <p:cNvPr id="370" name="Google Shape;370;p29"/>
          <p:cNvGrpSpPr/>
          <p:nvPr/>
        </p:nvGrpSpPr>
        <p:grpSpPr>
          <a:xfrm>
            <a:off x="1733400" y="1698625"/>
            <a:ext cx="3216225" cy="1628650"/>
            <a:chOff x="1733400" y="1698625"/>
            <a:chExt cx="3216225" cy="1628650"/>
          </a:xfrm>
        </p:grpSpPr>
        <p:grpSp>
          <p:nvGrpSpPr>
            <p:cNvPr id="371" name="Google Shape;371;p29"/>
            <p:cNvGrpSpPr/>
            <p:nvPr/>
          </p:nvGrpSpPr>
          <p:grpSpPr>
            <a:xfrm>
              <a:off x="3583475" y="2446475"/>
              <a:ext cx="662001" cy="662001"/>
              <a:chOff x="3402525" y="1062375"/>
              <a:chExt cx="662001" cy="662001"/>
            </a:xfrm>
          </p:grpSpPr>
          <p:pic>
            <p:nvPicPr>
              <p:cNvPr id="372" name="Google Shape;372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02525" y="1062375"/>
                <a:ext cx="662001" cy="662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52044" y="1352095"/>
                <a:ext cx="162954" cy="1629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74" name="Google Shape;374;p29"/>
            <p:cNvCxnSpPr>
              <a:stCxn id="368" idx="3"/>
              <a:endCxn id="372" idx="1"/>
            </p:cNvCxnSpPr>
            <p:nvPr/>
          </p:nvCxnSpPr>
          <p:spPr>
            <a:xfrm>
              <a:off x="1733400" y="2775575"/>
              <a:ext cx="1850100" cy="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5" name="Google Shape;375;p29"/>
            <p:cNvSpPr txBox="1"/>
            <p:nvPr/>
          </p:nvSpPr>
          <p:spPr>
            <a:xfrm>
              <a:off x="2879325" y="1698625"/>
              <a:ext cx="20703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Shamir Secret Sharing</a:t>
              </a:r>
            </a:p>
          </p:txBody>
        </p:sp>
        <p:sp>
          <p:nvSpPr>
            <p:cNvPr id="376" name="Google Shape;376;p29"/>
            <p:cNvSpPr txBox="1"/>
            <p:nvPr/>
          </p:nvSpPr>
          <p:spPr>
            <a:xfrm>
              <a:off x="3513975" y="3035075"/>
              <a:ext cx="8010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noProof="0" dirty="0">
                  <a:solidFill>
                    <a:srgbClr val="38761D"/>
                  </a:solidFill>
                  <a:latin typeface="Fira Code SemiBold"/>
                  <a:ea typeface="Fira Code SemiBold"/>
                  <a:cs typeface="Fira Code SemiBold"/>
                  <a:sym typeface="Fira Code SemiBold"/>
                </a:rPr>
                <a:t>2</a:t>
              </a:r>
              <a:r>
                <a:rPr lang="en-US" sz="13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/3</a:t>
              </a:r>
              <a:endParaRPr lang="en-US" sz="13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377" name="Google Shape;377;p29"/>
          <p:cNvGrpSpPr/>
          <p:nvPr/>
        </p:nvGrpSpPr>
        <p:grpSpPr>
          <a:xfrm>
            <a:off x="4245476" y="1777688"/>
            <a:ext cx="1776574" cy="1999575"/>
            <a:chOff x="4245476" y="1777688"/>
            <a:chExt cx="1776574" cy="1999575"/>
          </a:xfrm>
        </p:grpSpPr>
        <p:sp>
          <p:nvSpPr>
            <p:cNvPr id="378" name="Google Shape;378;p29"/>
            <p:cNvSpPr txBox="1"/>
            <p:nvPr/>
          </p:nvSpPr>
          <p:spPr>
            <a:xfrm>
              <a:off x="5562750" y="1777688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</a:p>
          </p:txBody>
        </p:sp>
        <p:sp>
          <p:nvSpPr>
            <p:cNvPr id="379" name="Google Shape;379;p29"/>
            <p:cNvSpPr txBox="1"/>
            <p:nvPr/>
          </p:nvSpPr>
          <p:spPr>
            <a:xfrm>
              <a:off x="5562750" y="2552475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</a:p>
          </p:txBody>
        </p:sp>
        <p:sp>
          <p:nvSpPr>
            <p:cNvPr id="380" name="Google Shape;380;p29"/>
            <p:cNvSpPr txBox="1"/>
            <p:nvPr/>
          </p:nvSpPr>
          <p:spPr>
            <a:xfrm>
              <a:off x="5562750" y="3327263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3</a:t>
              </a:r>
            </a:p>
          </p:txBody>
        </p:sp>
        <p:cxnSp>
          <p:nvCxnSpPr>
            <p:cNvPr id="381" name="Google Shape;381;p29"/>
            <p:cNvCxnSpPr>
              <a:stCxn id="372" idx="3"/>
              <a:endCxn id="379" idx="1"/>
            </p:cNvCxnSpPr>
            <p:nvPr/>
          </p:nvCxnSpPr>
          <p:spPr>
            <a:xfrm>
              <a:off x="4245476" y="2777475"/>
              <a:ext cx="13173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2" name="Google Shape;382;p29"/>
            <p:cNvCxnSpPr>
              <a:stCxn id="372" idx="3"/>
              <a:endCxn id="378" idx="1"/>
            </p:cNvCxnSpPr>
            <p:nvPr/>
          </p:nvCxnSpPr>
          <p:spPr>
            <a:xfrm rot="10800000" flipH="1">
              <a:off x="4245476" y="2002575"/>
              <a:ext cx="1317300" cy="774900"/>
            </a:xfrm>
            <a:prstGeom prst="bentConnector3">
              <a:avLst>
                <a:gd name="adj1" fmla="val 6455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3" name="Google Shape;383;p29"/>
            <p:cNvCxnSpPr>
              <a:stCxn id="372" idx="3"/>
              <a:endCxn id="380" idx="1"/>
            </p:cNvCxnSpPr>
            <p:nvPr/>
          </p:nvCxnSpPr>
          <p:spPr>
            <a:xfrm>
              <a:off x="4245476" y="2777475"/>
              <a:ext cx="1317300" cy="774900"/>
            </a:xfrm>
            <a:prstGeom prst="bentConnector3">
              <a:avLst>
                <a:gd name="adj1" fmla="val 6455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/>
          <p:nvPr/>
        </p:nvSpPr>
        <p:spPr>
          <a:xfrm>
            <a:off x="5519250" y="1706025"/>
            <a:ext cx="502800" cy="1368000"/>
          </a:xfrm>
          <a:prstGeom prst="rect">
            <a:avLst/>
          </a:prstGeom>
          <a:noFill/>
          <a:ln w="19050" cap="flat" cmpd="sng">
            <a:solidFill>
              <a:srgbClr val="EB8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91" name="Google Shape;3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grpSp>
        <p:nvGrpSpPr>
          <p:cNvPr id="392" name="Google Shape;392;p30"/>
          <p:cNvGrpSpPr/>
          <p:nvPr/>
        </p:nvGrpSpPr>
        <p:grpSpPr>
          <a:xfrm>
            <a:off x="3583475" y="2446475"/>
            <a:ext cx="662001" cy="662001"/>
            <a:chOff x="3402525" y="1062375"/>
            <a:chExt cx="662001" cy="662001"/>
          </a:xfrm>
        </p:grpSpPr>
        <p:pic>
          <p:nvPicPr>
            <p:cNvPr id="393" name="Google Shape;39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30"/>
          <p:cNvSpPr txBox="1"/>
          <p:nvPr/>
        </p:nvSpPr>
        <p:spPr>
          <a:xfrm>
            <a:off x="1388700" y="255057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525900" y="1955475"/>
            <a:ext cx="2070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Random Final Key</a:t>
            </a:r>
          </a:p>
        </p:txBody>
      </p:sp>
      <p:cxnSp>
        <p:nvCxnSpPr>
          <p:cNvPr id="397" name="Google Shape;397;p30"/>
          <p:cNvCxnSpPr>
            <a:stCxn id="395" idx="3"/>
            <a:endCxn id="393" idx="1"/>
          </p:cNvCxnSpPr>
          <p:nvPr/>
        </p:nvCxnSpPr>
        <p:spPr>
          <a:xfrm>
            <a:off x="1733400" y="2775575"/>
            <a:ext cx="18501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8" name="Google Shape;398;p30"/>
          <p:cNvSpPr txBox="1"/>
          <p:nvPr/>
        </p:nvSpPr>
        <p:spPr>
          <a:xfrm>
            <a:off x="2879325" y="16986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Shamir Secret Sharing</a:t>
            </a:r>
          </a:p>
        </p:txBody>
      </p:sp>
      <p:sp>
        <p:nvSpPr>
          <p:cNvPr id="399" name="Google Shape;399;p30"/>
          <p:cNvSpPr txBox="1"/>
          <p:nvPr/>
        </p:nvSpPr>
        <p:spPr>
          <a:xfrm>
            <a:off x="5562750" y="17776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1</a:t>
            </a:r>
          </a:p>
        </p:txBody>
      </p:sp>
      <p:sp>
        <p:nvSpPr>
          <p:cNvPr id="400" name="Google Shape;400;p30"/>
          <p:cNvSpPr txBox="1"/>
          <p:nvPr/>
        </p:nvSpPr>
        <p:spPr>
          <a:xfrm>
            <a:off x="3513975" y="3035075"/>
            <a:ext cx="801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2/3</a:t>
            </a:r>
            <a:endParaRPr lang="en-US" sz="1300" baseline="-25000" noProof="0" dirty="0">
              <a:solidFill>
                <a:srgbClr val="38761D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  <p:sp>
        <p:nvSpPr>
          <p:cNvPr id="401" name="Google Shape;401;p30"/>
          <p:cNvSpPr txBox="1"/>
          <p:nvPr/>
        </p:nvSpPr>
        <p:spPr>
          <a:xfrm>
            <a:off x="5562750" y="255247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2</a:t>
            </a:r>
          </a:p>
        </p:txBody>
      </p:sp>
      <p:sp>
        <p:nvSpPr>
          <p:cNvPr id="402" name="Google Shape;402;p30"/>
          <p:cNvSpPr txBox="1"/>
          <p:nvPr/>
        </p:nvSpPr>
        <p:spPr>
          <a:xfrm>
            <a:off x="5562750" y="332726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403" name="Google Shape;403;p30"/>
          <p:cNvCxnSpPr>
            <a:stCxn id="393" idx="3"/>
            <a:endCxn id="401" idx="1"/>
          </p:cNvCxnSpPr>
          <p:nvPr/>
        </p:nvCxnSpPr>
        <p:spPr>
          <a:xfrm>
            <a:off x="4245476" y="2777475"/>
            <a:ext cx="131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4" name="Google Shape;404;p30"/>
          <p:cNvCxnSpPr>
            <a:stCxn id="393" idx="3"/>
            <a:endCxn id="399" idx="1"/>
          </p:cNvCxnSpPr>
          <p:nvPr/>
        </p:nvCxnSpPr>
        <p:spPr>
          <a:xfrm rot="10800000" flipH="1">
            <a:off x="4245476" y="20025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" name="Google Shape;405;p30"/>
          <p:cNvCxnSpPr>
            <a:stCxn id="393" idx="3"/>
            <a:endCxn id="402" idx="1"/>
          </p:cNvCxnSpPr>
          <p:nvPr/>
        </p:nvCxnSpPr>
        <p:spPr>
          <a:xfrm>
            <a:off x="4245476" y="27774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06" name="Google Shape;406;p30"/>
          <p:cNvGrpSpPr/>
          <p:nvPr/>
        </p:nvGrpSpPr>
        <p:grpSpPr>
          <a:xfrm>
            <a:off x="6799750" y="2002050"/>
            <a:ext cx="662001" cy="662001"/>
            <a:chOff x="3402525" y="1062375"/>
            <a:chExt cx="662001" cy="662001"/>
          </a:xfrm>
        </p:grpSpPr>
        <p:pic>
          <p:nvPicPr>
            <p:cNvPr id="407" name="Google Shape;407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9" name="Google Shape;409;p30"/>
          <p:cNvCxnSpPr>
            <a:stCxn id="399" idx="3"/>
            <a:endCxn id="407" idx="1"/>
          </p:cNvCxnSpPr>
          <p:nvPr/>
        </p:nvCxnSpPr>
        <p:spPr>
          <a:xfrm>
            <a:off x="6022050" y="2002688"/>
            <a:ext cx="777600" cy="3303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0" name="Google Shape;410;p30"/>
          <p:cNvCxnSpPr>
            <a:stCxn id="401" idx="3"/>
            <a:endCxn id="407" idx="1"/>
          </p:cNvCxnSpPr>
          <p:nvPr/>
        </p:nvCxnSpPr>
        <p:spPr>
          <a:xfrm rot="10800000" flipH="1">
            <a:off x="6022050" y="2333175"/>
            <a:ext cx="777600" cy="4443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Google Shape;411;p30"/>
          <p:cNvSpPr txBox="1"/>
          <p:nvPr/>
        </p:nvSpPr>
        <p:spPr>
          <a:xfrm>
            <a:off x="8266800" y="2108050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412" name="Google Shape;412;p30"/>
          <p:cNvCxnSpPr>
            <a:stCxn id="407" idx="3"/>
            <a:endCxn id="411" idx="1"/>
          </p:cNvCxnSpPr>
          <p:nvPr/>
        </p:nvCxnSpPr>
        <p:spPr>
          <a:xfrm>
            <a:off x="7461751" y="2333050"/>
            <a:ext cx="80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/>
          <p:nvPr/>
        </p:nvSpPr>
        <p:spPr>
          <a:xfrm>
            <a:off x="5519250" y="2544225"/>
            <a:ext cx="502800" cy="1368000"/>
          </a:xfrm>
          <a:prstGeom prst="rect">
            <a:avLst/>
          </a:prstGeom>
          <a:noFill/>
          <a:ln w="19050" cap="flat" cmpd="sng">
            <a:solidFill>
              <a:srgbClr val="EB8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grpSp>
        <p:nvGrpSpPr>
          <p:cNvPr id="421" name="Google Shape;421;p31"/>
          <p:cNvGrpSpPr/>
          <p:nvPr/>
        </p:nvGrpSpPr>
        <p:grpSpPr>
          <a:xfrm>
            <a:off x="3583475" y="2446475"/>
            <a:ext cx="662001" cy="662001"/>
            <a:chOff x="3402525" y="1062375"/>
            <a:chExt cx="662001" cy="662001"/>
          </a:xfrm>
        </p:grpSpPr>
        <p:pic>
          <p:nvPicPr>
            <p:cNvPr id="422" name="Google Shape;42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31"/>
          <p:cNvSpPr txBox="1"/>
          <p:nvPr/>
        </p:nvSpPr>
        <p:spPr>
          <a:xfrm>
            <a:off x="1388700" y="255057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525900" y="1955475"/>
            <a:ext cx="2070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Random Final Key</a:t>
            </a:r>
          </a:p>
        </p:txBody>
      </p:sp>
      <p:cxnSp>
        <p:nvCxnSpPr>
          <p:cNvPr id="426" name="Google Shape;426;p31"/>
          <p:cNvCxnSpPr>
            <a:stCxn id="424" idx="3"/>
            <a:endCxn id="422" idx="1"/>
          </p:cNvCxnSpPr>
          <p:nvPr/>
        </p:nvCxnSpPr>
        <p:spPr>
          <a:xfrm>
            <a:off x="1733400" y="2775575"/>
            <a:ext cx="18501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Google Shape;427;p31"/>
          <p:cNvSpPr txBox="1"/>
          <p:nvPr/>
        </p:nvSpPr>
        <p:spPr>
          <a:xfrm>
            <a:off x="2879325" y="16986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Shamir Secret Sharing</a:t>
            </a:r>
          </a:p>
        </p:txBody>
      </p:sp>
      <p:sp>
        <p:nvSpPr>
          <p:cNvPr id="428" name="Google Shape;428;p31"/>
          <p:cNvSpPr txBox="1"/>
          <p:nvPr/>
        </p:nvSpPr>
        <p:spPr>
          <a:xfrm>
            <a:off x="5562750" y="17776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429" name="Google Shape;429;p31"/>
          <p:cNvSpPr txBox="1"/>
          <p:nvPr/>
        </p:nvSpPr>
        <p:spPr>
          <a:xfrm>
            <a:off x="3513975" y="3035075"/>
            <a:ext cx="801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2</a:t>
            </a:r>
            <a:r>
              <a:rPr lang="en-US" sz="13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/3</a:t>
            </a:r>
            <a:endParaRPr lang="en-US" sz="13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5562750" y="255247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2</a:t>
            </a:r>
          </a:p>
        </p:txBody>
      </p:sp>
      <p:sp>
        <p:nvSpPr>
          <p:cNvPr id="431" name="Google Shape;431;p31"/>
          <p:cNvSpPr txBox="1"/>
          <p:nvPr/>
        </p:nvSpPr>
        <p:spPr>
          <a:xfrm>
            <a:off x="5562750" y="332726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3</a:t>
            </a:r>
          </a:p>
        </p:txBody>
      </p:sp>
      <p:cxnSp>
        <p:nvCxnSpPr>
          <p:cNvPr id="432" name="Google Shape;432;p31"/>
          <p:cNvCxnSpPr>
            <a:stCxn id="422" idx="3"/>
            <a:endCxn id="430" idx="1"/>
          </p:cNvCxnSpPr>
          <p:nvPr/>
        </p:nvCxnSpPr>
        <p:spPr>
          <a:xfrm>
            <a:off x="4245476" y="2777475"/>
            <a:ext cx="131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3" name="Google Shape;433;p31"/>
          <p:cNvCxnSpPr>
            <a:stCxn id="422" idx="3"/>
            <a:endCxn id="428" idx="1"/>
          </p:cNvCxnSpPr>
          <p:nvPr/>
        </p:nvCxnSpPr>
        <p:spPr>
          <a:xfrm rot="10800000" flipH="1">
            <a:off x="4245476" y="20025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4" name="Google Shape;434;p31"/>
          <p:cNvCxnSpPr>
            <a:stCxn id="422" idx="3"/>
            <a:endCxn id="431" idx="1"/>
          </p:cNvCxnSpPr>
          <p:nvPr/>
        </p:nvCxnSpPr>
        <p:spPr>
          <a:xfrm>
            <a:off x="4245476" y="27774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35" name="Google Shape;435;p31"/>
          <p:cNvGrpSpPr/>
          <p:nvPr/>
        </p:nvGrpSpPr>
        <p:grpSpPr>
          <a:xfrm>
            <a:off x="6799750" y="2840250"/>
            <a:ext cx="662001" cy="662001"/>
            <a:chOff x="3402525" y="1062375"/>
            <a:chExt cx="662001" cy="662001"/>
          </a:xfrm>
        </p:grpSpPr>
        <p:pic>
          <p:nvPicPr>
            <p:cNvPr id="436" name="Google Shape;43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8" name="Google Shape;438;p31"/>
          <p:cNvCxnSpPr>
            <a:stCxn id="431" idx="3"/>
            <a:endCxn id="436" idx="1"/>
          </p:cNvCxnSpPr>
          <p:nvPr/>
        </p:nvCxnSpPr>
        <p:spPr>
          <a:xfrm rot="10800000" flipH="1">
            <a:off x="6022050" y="3171263"/>
            <a:ext cx="777600" cy="3810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9" name="Google Shape;439;p31"/>
          <p:cNvCxnSpPr>
            <a:stCxn id="430" idx="3"/>
            <a:endCxn id="436" idx="1"/>
          </p:cNvCxnSpPr>
          <p:nvPr/>
        </p:nvCxnSpPr>
        <p:spPr>
          <a:xfrm>
            <a:off x="6022050" y="2777475"/>
            <a:ext cx="777600" cy="3939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p31"/>
          <p:cNvSpPr txBox="1"/>
          <p:nvPr/>
        </p:nvSpPr>
        <p:spPr>
          <a:xfrm>
            <a:off x="8266800" y="2946250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441" name="Google Shape;441;p31"/>
          <p:cNvCxnSpPr>
            <a:stCxn id="436" idx="3"/>
            <a:endCxn id="440" idx="1"/>
          </p:cNvCxnSpPr>
          <p:nvPr/>
        </p:nvCxnSpPr>
        <p:spPr>
          <a:xfrm>
            <a:off x="7461751" y="3171250"/>
            <a:ext cx="80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/>
          <p:nvPr/>
        </p:nvSpPr>
        <p:spPr>
          <a:xfrm>
            <a:off x="5541000" y="1683025"/>
            <a:ext cx="502800" cy="662100"/>
          </a:xfrm>
          <a:prstGeom prst="rect">
            <a:avLst/>
          </a:prstGeom>
          <a:noFill/>
          <a:ln w="19050" cap="flat" cmpd="sng">
            <a:solidFill>
              <a:srgbClr val="EB8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5519250" y="3250225"/>
            <a:ext cx="502800" cy="662100"/>
          </a:xfrm>
          <a:prstGeom prst="rect">
            <a:avLst/>
          </a:prstGeom>
          <a:noFill/>
          <a:ln w="19050" cap="flat" cmpd="sng">
            <a:solidFill>
              <a:srgbClr val="EB81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50" name="Google Shape;45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grpSp>
        <p:nvGrpSpPr>
          <p:cNvPr id="451" name="Google Shape;451;p32"/>
          <p:cNvGrpSpPr/>
          <p:nvPr/>
        </p:nvGrpSpPr>
        <p:grpSpPr>
          <a:xfrm>
            <a:off x="3583475" y="2446475"/>
            <a:ext cx="662001" cy="662001"/>
            <a:chOff x="3402525" y="1062375"/>
            <a:chExt cx="662001" cy="662001"/>
          </a:xfrm>
        </p:grpSpPr>
        <p:pic>
          <p:nvPicPr>
            <p:cNvPr id="452" name="Google Shape;45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4" name="Google Shape;454;p32"/>
          <p:cNvSpPr txBox="1"/>
          <p:nvPr/>
        </p:nvSpPr>
        <p:spPr>
          <a:xfrm>
            <a:off x="1388700" y="255057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55" name="Google Shape;455;p32"/>
          <p:cNvSpPr txBox="1"/>
          <p:nvPr/>
        </p:nvSpPr>
        <p:spPr>
          <a:xfrm>
            <a:off x="525900" y="1955475"/>
            <a:ext cx="2070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Random Final Key</a:t>
            </a:r>
          </a:p>
        </p:txBody>
      </p:sp>
      <p:cxnSp>
        <p:nvCxnSpPr>
          <p:cNvPr id="456" name="Google Shape;456;p32"/>
          <p:cNvCxnSpPr>
            <a:stCxn id="454" idx="3"/>
            <a:endCxn id="452" idx="1"/>
          </p:cNvCxnSpPr>
          <p:nvPr/>
        </p:nvCxnSpPr>
        <p:spPr>
          <a:xfrm>
            <a:off x="1733400" y="2775575"/>
            <a:ext cx="18501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7" name="Google Shape;457;p32"/>
          <p:cNvSpPr txBox="1"/>
          <p:nvPr/>
        </p:nvSpPr>
        <p:spPr>
          <a:xfrm>
            <a:off x="2879325" y="16986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Shamir Secret Sharing</a:t>
            </a:r>
          </a:p>
        </p:txBody>
      </p:sp>
      <p:sp>
        <p:nvSpPr>
          <p:cNvPr id="458" name="Google Shape;458;p32"/>
          <p:cNvSpPr txBox="1"/>
          <p:nvPr/>
        </p:nvSpPr>
        <p:spPr>
          <a:xfrm>
            <a:off x="5562750" y="17776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1</a:t>
            </a:r>
          </a:p>
        </p:txBody>
      </p:sp>
      <p:sp>
        <p:nvSpPr>
          <p:cNvPr id="459" name="Google Shape;459;p32"/>
          <p:cNvSpPr txBox="1"/>
          <p:nvPr/>
        </p:nvSpPr>
        <p:spPr>
          <a:xfrm>
            <a:off x="3513975" y="3035075"/>
            <a:ext cx="801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2</a:t>
            </a:r>
            <a:r>
              <a:rPr lang="en-US" sz="13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/3</a:t>
            </a:r>
            <a:endParaRPr lang="en-US" sz="13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460" name="Google Shape;460;p32"/>
          <p:cNvSpPr txBox="1"/>
          <p:nvPr/>
        </p:nvSpPr>
        <p:spPr>
          <a:xfrm>
            <a:off x="5562750" y="255247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461" name="Google Shape;461;p32"/>
          <p:cNvSpPr txBox="1"/>
          <p:nvPr/>
        </p:nvSpPr>
        <p:spPr>
          <a:xfrm>
            <a:off x="5562750" y="332726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3</a:t>
            </a:r>
          </a:p>
        </p:txBody>
      </p:sp>
      <p:cxnSp>
        <p:nvCxnSpPr>
          <p:cNvPr id="462" name="Google Shape;462;p32"/>
          <p:cNvCxnSpPr>
            <a:stCxn id="452" idx="3"/>
            <a:endCxn id="460" idx="1"/>
          </p:cNvCxnSpPr>
          <p:nvPr/>
        </p:nvCxnSpPr>
        <p:spPr>
          <a:xfrm>
            <a:off x="4245476" y="2777475"/>
            <a:ext cx="131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p32"/>
          <p:cNvCxnSpPr>
            <a:stCxn id="452" idx="3"/>
            <a:endCxn id="458" idx="1"/>
          </p:cNvCxnSpPr>
          <p:nvPr/>
        </p:nvCxnSpPr>
        <p:spPr>
          <a:xfrm rot="10800000" flipH="1">
            <a:off x="4245476" y="20025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4" name="Google Shape;464;p32"/>
          <p:cNvCxnSpPr>
            <a:stCxn id="452" idx="3"/>
            <a:endCxn id="461" idx="1"/>
          </p:cNvCxnSpPr>
          <p:nvPr/>
        </p:nvCxnSpPr>
        <p:spPr>
          <a:xfrm>
            <a:off x="4245476" y="2777475"/>
            <a:ext cx="1317300" cy="774900"/>
          </a:xfrm>
          <a:prstGeom prst="bentConnector3">
            <a:avLst>
              <a:gd name="adj1" fmla="val 6455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65" name="Google Shape;465;p32"/>
          <p:cNvGrpSpPr/>
          <p:nvPr/>
        </p:nvGrpSpPr>
        <p:grpSpPr>
          <a:xfrm>
            <a:off x="6799750" y="2459250"/>
            <a:ext cx="662001" cy="662001"/>
            <a:chOff x="3402525" y="1062375"/>
            <a:chExt cx="662001" cy="662001"/>
          </a:xfrm>
        </p:grpSpPr>
        <p:pic>
          <p:nvPicPr>
            <p:cNvPr id="466" name="Google Shape;46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68" name="Google Shape;468;p32"/>
          <p:cNvCxnSpPr>
            <a:stCxn id="461" idx="3"/>
            <a:endCxn id="466" idx="1"/>
          </p:cNvCxnSpPr>
          <p:nvPr/>
        </p:nvCxnSpPr>
        <p:spPr>
          <a:xfrm rot="10800000" flipH="1">
            <a:off x="6022050" y="2790263"/>
            <a:ext cx="777600" cy="7620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9" name="Google Shape;469;p32"/>
          <p:cNvCxnSpPr>
            <a:stCxn id="458" idx="3"/>
            <a:endCxn id="466" idx="1"/>
          </p:cNvCxnSpPr>
          <p:nvPr/>
        </p:nvCxnSpPr>
        <p:spPr>
          <a:xfrm>
            <a:off x="6022050" y="2002688"/>
            <a:ext cx="777600" cy="787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0" name="Google Shape;470;p32"/>
          <p:cNvSpPr txBox="1"/>
          <p:nvPr/>
        </p:nvSpPr>
        <p:spPr>
          <a:xfrm>
            <a:off x="8266800" y="2565250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471" name="Google Shape;471;p32"/>
          <p:cNvCxnSpPr>
            <a:stCxn id="466" idx="3"/>
            <a:endCxn id="470" idx="1"/>
          </p:cNvCxnSpPr>
          <p:nvPr/>
        </p:nvCxnSpPr>
        <p:spPr>
          <a:xfrm>
            <a:off x="7461751" y="2790250"/>
            <a:ext cx="80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479" name="Google Shape;479;p33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480" name="Google Shape;480;p33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481" name="Google Shape;481;p33"/>
          <p:cNvSpPr txBox="1"/>
          <p:nvPr/>
        </p:nvSpPr>
        <p:spPr>
          <a:xfrm>
            <a:off x="2376600" y="1292025"/>
            <a:ext cx="548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KDF</a:t>
            </a:r>
          </a:p>
        </p:txBody>
      </p:sp>
      <p:sp>
        <p:nvSpPr>
          <p:cNvPr id="482" name="Google Shape;482;p33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483" name="Google Shape;483;p33"/>
          <p:cNvSpPr txBox="1"/>
          <p:nvPr/>
        </p:nvSpPr>
        <p:spPr>
          <a:xfrm>
            <a:off x="3763725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484" name="Google Shape;484;p33"/>
          <p:cNvSpPr txBox="1"/>
          <p:nvPr/>
        </p:nvSpPr>
        <p:spPr>
          <a:xfrm>
            <a:off x="470035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485" name="Google Shape;485;p33"/>
          <p:cNvCxnSpPr>
            <a:stCxn id="478" idx="2"/>
            <a:endCxn id="482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33"/>
          <p:cNvCxnSpPr>
            <a:stCxn id="479" idx="2"/>
            <a:endCxn id="483" idx="0"/>
          </p:cNvCxnSpPr>
          <p:nvPr/>
        </p:nvCxnSpPr>
        <p:spPr>
          <a:xfrm>
            <a:off x="3993375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7" name="Google Shape;487;p33"/>
          <p:cNvCxnSpPr>
            <a:stCxn id="480" idx="2"/>
            <a:endCxn id="484" idx="0"/>
          </p:cNvCxnSpPr>
          <p:nvPr/>
        </p:nvCxnSpPr>
        <p:spPr>
          <a:xfrm>
            <a:off x="493000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" name="Google Shape;488;p33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Password</a:t>
            </a:r>
          </a:p>
        </p:txBody>
      </p:sp>
      <p:sp>
        <p:nvSpPr>
          <p:cNvPr id="489" name="Google Shape;489;p33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</p:txBody>
      </p:sp>
      <p:sp>
        <p:nvSpPr>
          <p:cNvPr id="490" name="Google Shape;490;p33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34"/>
          <p:cNvGrpSpPr/>
          <p:nvPr/>
        </p:nvGrpSpPr>
        <p:grpSpPr>
          <a:xfrm>
            <a:off x="2581450" y="3485325"/>
            <a:ext cx="662001" cy="662001"/>
            <a:chOff x="3402525" y="1062375"/>
            <a:chExt cx="662001" cy="662001"/>
          </a:xfrm>
        </p:grpSpPr>
        <p:pic>
          <p:nvPicPr>
            <p:cNvPr id="498" name="Google Shape;498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2525" y="1062375"/>
              <a:ext cx="662001" cy="6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52044" y="1352095"/>
              <a:ext cx="162954" cy="1629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34"/>
          <p:cNvSpPr txBox="1"/>
          <p:nvPr/>
        </p:nvSpPr>
        <p:spPr>
          <a:xfrm>
            <a:off x="709200" y="358942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01" name="Google Shape;501;p34"/>
          <p:cNvSpPr txBox="1"/>
          <p:nvPr/>
        </p:nvSpPr>
        <p:spPr>
          <a:xfrm>
            <a:off x="-171325" y="2994325"/>
            <a:ext cx="20703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Random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Final Key</a:t>
            </a:r>
          </a:p>
        </p:txBody>
      </p:sp>
      <p:cxnSp>
        <p:nvCxnSpPr>
          <p:cNvPr id="502" name="Google Shape;502;p34"/>
          <p:cNvCxnSpPr>
            <a:stCxn id="500" idx="3"/>
            <a:endCxn id="498" idx="1"/>
          </p:cNvCxnSpPr>
          <p:nvPr/>
        </p:nvCxnSpPr>
        <p:spPr>
          <a:xfrm>
            <a:off x="1053900" y="3814425"/>
            <a:ext cx="15276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3" name="Google Shape;503;p34"/>
          <p:cNvSpPr txBox="1"/>
          <p:nvPr/>
        </p:nvSpPr>
        <p:spPr>
          <a:xfrm>
            <a:off x="1877300" y="273747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Shamir Secret Sharing</a:t>
            </a:r>
          </a:p>
        </p:txBody>
      </p:sp>
      <p:sp>
        <p:nvSpPr>
          <p:cNvPr id="504" name="Google Shape;504;p34"/>
          <p:cNvSpPr txBox="1"/>
          <p:nvPr/>
        </p:nvSpPr>
        <p:spPr>
          <a:xfrm>
            <a:off x="4332125" y="28165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505" name="Google Shape;505;p34"/>
          <p:cNvSpPr txBox="1"/>
          <p:nvPr/>
        </p:nvSpPr>
        <p:spPr>
          <a:xfrm>
            <a:off x="2511950" y="4073925"/>
            <a:ext cx="8010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SemiBold"/>
                <a:ea typeface="Fira Code SemiBold"/>
                <a:cs typeface="Fira Code SemiBold"/>
                <a:sym typeface="Fira Code SemiBold"/>
              </a:rPr>
              <a:t>2</a:t>
            </a:r>
            <a:r>
              <a:rPr lang="en-US" sz="13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/3</a:t>
            </a:r>
            <a:endParaRPr lang="en-US" sz="13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06" name="Google Shape;506;p34"/>
          <p:cNvSpPr txBox="1"/>
          <p:nvPr/>
        </p:nvSpPr>
        <p:spPr>
          <a:xfrm>
            <a:off x="4332125" y="359132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507" name="Google Shape;507;p34"/>
          <p:cNvSpPr txBox="1"/>
          <p:nvPr/>
        </p:nvSpPr>
        <p:spPr>
          <a:xfrm>
            <a:off x="4332125" y="436611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508" name="Google Shape;508;p34"/>
          <p:cNvCxnSpPr>
            <a:stCxn id="498" idx="3"/>
            <a:endCxn id="506" idx="1"/>
          </p:cNvCxnSpPr>
          <p:nvPr/>
        </p:nvCxnSpPr>
        <p:spPr>
          <a:xfrm>
            <a:off x="3243451" y="3816325"/>
            <a:ext cx="108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34"/>
          <p:cNvCxnSpPr>
            <a:stCxn id="498" idx="3"/>
            <a:endCxn id="504" idx="1"/>
          </p:cNvCxnSpPr>
          <p:nvPr/>
        </p:nvCxnSpPr>
        <p:spPr>
          <a:xfrm rot="10800000" flipH="1">
            <a:off x="3243451" y="3041425"/>
            <a:ext cx="1088700" cy="7749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34"/>
          <p:cNvCxnSpPr>
            <a:stCxn id="498" idx="3"/>
            <a:endCxn id="507" idx="1"/>
          </p:cNvCxnSpPr>
          <p:nvPr/>
        </p:nvCxnSpPr>
        <p:spPr>
          <a:xfrm>
            <a:off x="3243451" y="3816325"/>
            <a:ext cx="1088700" cy="7749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34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512" name="Google Shape;512;p34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513" name="Google Shape;513;p34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514" name="Google Shape;514;p34"/>
          <p:cNvSpPr txBox="1"/>
          <p:nvPr/>
        </p:nvSpPr>
        <p:spPr>
          <a:xfrm>
            <a:off x="2376600" y="1292025"/>
            <a:ext cx="5484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KDF</a:t>
            </a:r>
          </a:p>
        </p:txBody>
      </p:sp>
      <p:sp>
        <p:nvSpPr>
          <p:cNvPr id="515" name="Google Shape;515;p34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516" name="Google Shape;516;p34"/>
          <p:cNvSpPr txBox="1"/>
          <p:nvPr/>
        </p:nvSpPr>
        <p:spPr>
          <a:xfrm>
            <a:off x="3763725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517" name="Google Shape;517;p34"/>
          <p:cNvSpPr txBox="1"/>
          <p:nvPr/>
        </p:nvSpPr>
        <p:spPr>
          <a:xfrm>
            <a:off x="470035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518" name="Google Shape;518;p34"/>
          <p:cNvCxnSpPr>
            <a:stCxn id="511" idx="2"/>
            <a:endCxn id="515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" name="Google Shape;519;p34"/>
          <p:cNvCxnSpPr>
            <a:stCxn id="512" idx="2"/>
            <a:endCxn id="516" idx="0"/>
          </p:cNvCxnSpPr>
          <p:nvPr/>
        </p:nvCxnSpPr>
        <p:spPr>
          <a:xfrm>
            <a:off x="3993375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34"/>
          <p:cNvCxnSpPr>
            <a:stCxn id="513" idx="2"/>
            <a:endCxn id="517" idx="0"/>
          </p:cNvCxnSpPr>
          <p:nvPr/>
        </p:nvCxnSpPr>
        <p:spPr>
          <a:xfrm>
            <a:off x="493000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34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Password</a:t>
            </a:r>
          </a:p>
        </p:txBody>
      </p:sp>
      <p:sp>
        <p:nvSpPr>
          <p:cNvPr id="522" name="Google Shape;522;p34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</p:txBody>
      </p:sp>
      <p:sp>
        <p:nvSpPr>
          <p:cNvPr id="523" name="Google Shape;523;p34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  <p:grpSp>
        <p:nvGrpSpPr>
          <p:cNvPr id="524" name="Google Shape;524;p34"/>
          <p:cNvGrpSpPr/>
          <p:nvPr/>
        </p:nvGrpSpPr>
        <p:grpSpPr>
          <a:xfrm>
            <a:off x="3056750" y="2147888"/>
            <a:ext cx="3416800" cy="2838463"/>
            <a:chOff x="3056750" y="2147888"/>
            <a:chExt cx="3416800" cy="2838463"/>
          </a:xfrm>
        </p:grpSpPr>
        <p:sp>
          <p:nvSpPr>
            <p:cNvPr id="525" name="Google Shape;525;p34"/>
            <p:cNvSpPr txBox="1"/>
            <p:nvPr/>
          </p:nvSpPr>
          <p:spPr>
            <a:xfrm>
              <a:off x="6128850" y="3075920"/>
              <a:ext cx="3447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10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</a:p>
          </p:txBody>
        </p:sp>
        <p:sp>
          <p:nvSpPr>
            <p:cNvPr id="526" name="Google Shape;526;p34"/>
            <p:cNvSpPr txBox="1"/>
            <p:nvPr/>
          </p:nvSpPr>
          <p:spPr>
            <a:xfrm>
              <a:off x="6128850" y="3837920"/>
              <a:ext cx="3447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10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</a:p>
          </p:txBody>
        </p:sp>
        <p:sp>
          <p:nvSpPr>
            <p:cNvPr id="527" name="Google Shape;527;p34"/>
            <p:cNvSpPr txBox="1"/>
            <p:nvPr/>
          </p:nvSpPr>
          <p:spPr>
            <a:xfrm>
              <a:off x="6128850" y="4599920"/>
              <a:ext cx="3447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10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3</a:t>
              </a:r>
            </a:p>
          </p:txBody>
        </p:sp>
        <p:grpSp>
          <p:nvGrpSpPr>
            <p:cNvPr id="528" name="Google Shape;528;p34"/>
            <p:cNvGrpSpPr/>
            <p:nvPr/>
          </p:nvGrpSpPr>
          <p:grpSpPr>
            <a:xfrm>
              <a:off x="3056750" y="2147888"/>
              <a:ext cx="3321450" cy="2838463"/>
              <a:chOff x="3056750" y="2147888"/>
              <a:chExt cx="3321450" cy="2838463"/>
            </a:xfrm>
          </p:grpSpPr>
          <p:sp>
            <p:nvSpPr>
              <p:cNvPr id="529" name="Google Shape;529;p34"/>
              <p:cNvSpPr txBox="1"/>
              <p:nvPr/>
            </p:nvSpPr>
            <p:spPr>
              <a:xfrm>
                <a:off x="4775175" y="4612550"/>
                <a:ext cx="914400" cy="37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noProof="0" dirty="0">
                    <a:solidFill>
                      <a:srgbClr val="38761D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Encrypt</a:t>
                </a:r>
              </a:p>
            </p:txBody>
          </p:sp>
          <p:pic>
            <p:nvPicPr>
              <p:cNvPr id="530" name="Google Shape;53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090225" y="2930000"/>
                <a:ext cx="223099" cy="223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1" name="Google Shape;531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090225" y="3702875"/>
                <a:ext cx="223099" cy="2230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2" name="Google Shape;532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090225" y="4475750"/>
                <a:ext cx="223099" cy="2230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533" name="Google Shape;533;p34"/>
              <p:cNvCxnSpPr>
                <a:stCxn id="515" idx="2"/>
                <a:endCxn id="530" idx="0"/>
              </p:cNvCxnSpPr>
              <p:nvPr/>
            </p:nvCxnSpPr>
            <p:spPr>
              <a:xfrm rot="-5400000" flipH="1">
                <a:off x="3738200" y="1466438"/>
                <a:ext cx="782100" cy="2145000"/>
              </a:xfrm>
              <a:prstGeom prst="bentConnector3">
                <a:avLst>
                  <a:gd name="adj1" fmla="val 50001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34"/>
              <p:cNvCxnSpPr>
                <a:stCxn id="504" idx="3"/>
                <a:endCxn id="530" idx="1"/>
              </p:cNvCxnSpPr>
              <p:nvPr/>
            </p:nvCxnSpPr>
            <p:spPr>
              <a:xfrm>
                <a:off x="4791425" y="3041538"/>
                <a:ext cx="29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34"/>
              <p:cNvCxnSpPr>
                <a:stCxn id="506" idx="3"/>
                <a:endCxn id="531" idx="1"/>
              </p:cNvCxnSpPr>
              <p:nvPr/>
            </p:nvCxnSpPr>
            <p:spPr>
              <a:xfrm rot="10800000" flipH="1">
                <a:off x="4791425" y="3814525"/>
                <a:ext cx="29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34"/>
              <p:cNvCxnSpPr>
                <a:stCxn id="507" idx="3"/>
                <a:endCxn id="532" idx="1"/>
              </p:cNvCxnSpPr>
              <p:nvPr/>
            </p:nvCxnSpPr>
            <p:spPr>
              <a:xfrm rot="10800000" flipH="1">
                <a:off x="4791425" y="4587213"/>
                <a:ext cx="298800" cy="3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7" name="Google Shape;537;p34"/>
              <p:cNvSpPr txBox="1"/>
              <p:nvPr/>
            </p:nvSpPr>
            <p:spPr>
              <a:xfrm>
                <a:off x="5577200" y="2814650"/>
                <a:ext cx="801000" cy="4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[S</a:t>
                </a:r>
                <a:r>
                  <a:rPr lang="en-US" sz="2100" baseline="-250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1</a:t>
                </a: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]</a:t>
                </a:r>
                <a:endPara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endParaRPr>
              </a:p>
            </p:txBody>
          </p:sp>
          <p:cxnSp>
            <p:nvCxnSpPr>
              <p:cNvPr id="538" name="Google Shape;538;p34"/>
              <p:cNvCxnSpPr>
                <a:stCxn id="517" idx="2"/>
                <a:endCxn id="532" idx="0"/>
              </p:cNvCxnSpPr>
              <p:nvPr/>
            </p:nvCxnSpPr>
            <p:spPr>
              <a:xfrm rot="-5400000" flipH="1">
                <a:off x="3901900" y="3175988"/>
                <a:ext cx="2328000" cy="271800"/>
              </a:xfrm>
              <a:prstGeom prst="bentConnector3">
                <a:avLst>
                  <a:gd name="adj1" fmla="val 92520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9" name="Google Shape;539;p34"/>
              <p:cNvSpPr txBox="1"/>
              <p:nvPr/>
            </p:nvSpPr>
            <p:spPr>
              <a:xfrm>
                <a:off x="5577200" y="3589425"/>
                <a:ext cx="801000" cy="4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[S</a:t>
                </a:r>
                <a:r>
                  <a:rPr lang="en-US" sz="2100" baseline="-250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2</a:t>
                </a: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]</a:t>
                </a:r>
              </a:p>
            </p:txBody>
          </p:sp>
          <p:sp>
            <p:nvSpPr>
              <p:cNvPr id="540" name="Google Shape;540;p34"/>
              <p:cNvSpPr txBox="1"/>
              <p:nvPr/>
            </p:nvSpPr>
            <p:spPr>
              <a:xfrm>
                <a:off x="5577200" y="4364200"/>
                <a:ext cx="801000" cy="4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[S</a:t>
                </a:r>
                <a:r>
                  <a:rPr lang="en-US" sz="2100" baseline="-250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3</a:t>
                </a:r>
                <a:r>
                  <a:rPr lang="en-US" sz="2100" noProof="0" dirty="0">
                    <a:solidFill>
                      <a:srgbClr val="23373B"/>
                    </a:solidFill>
                    <a:latin typeface="Fira Code Light"/>
                    <a:ea typeface="Fira Code Light"/>
                    <a:cs typeface="Fira Code Light"/>
                    <a:sym typeface="Fira Code Light"/>
                  </a:rPr>
                  <a:t>]</a:t>
                </a:r>
              </a:p>
            </p:txBody>
          </p:sp>
          <p:cxnSp>
            <p:nvCxnSpPr>
              <p:cNvPr id="541" name="Google Shape;541;p34"/>
              <p:cNvCxnSpPr>
                <a:stCxn id="530" idx="3"/>
                <a:endCxn id="537" idx="1"/>
              </p:cNvCxnSpPr>
              <p:nvPr/>
            </p:nvCxnSpPr>
            <p:spPr>
              <a:xfrm rot="10800000" flipH="1">
                <a:off x="5313324" y="3039750"/>
                <a:ext cx="2640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2" name="Google Shape;542;p34"/>
              <p:cNvCxnSpPr>
                <a:endCxn id="539" idx="1"/>
              </p:cNvCxnSpPr>
              <p:nvPr/>
            </p:nvCxnSpPr>
            <p:spPr>
              <a:xfrm>
                <a:off x="5313200" y="3814425"/>
                <a:ext cx="26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543" name="Google Shape;543;p34"/>
              <p:cNvCxnSpPr>
                <a:stCxn id="532" idx="3"/>
                <a:endCxn id="540" idx="1"/>
              </p:cNvCxnSpPr>
              <p:nvPr/>
            </p:nvCxnSpPr>
            <p:spPr>
              <a:xfrm>
                <a:off x="5313324" y="4587300"/>
                <a:ext cx="2640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544" name="Google Shape;544;p34"/>
              <p:cNvSpPr/>
              <p:nvPr/>
            </p:nvSpPr>
            <p:spPr>
              <a:xfrm>
                <a:off x="3956200" y="2147900"/>
                <a:ext cx="1244900" cy="1555102"/>
              </a:xfrm>
              <a:custGeom>
                <a:avLst/>
                <a:gdLst/>
                <a:ahLst/>
                <a:cxnLst/>
                <a:rect l="l" t="t" r="r" b="b"/>
                <a:pathLst>
                  <a:path w="49796" h="61315" extrusionOk="0">
                    <a:moveTo>
                      <a:pt x="0" y="0"/>
                    </a:moveTo>
                    <a:lnTo>
                      <a:pt x="0" y="19493"/>
                    </a:lnTo>
                    <a:lnTo>
                      <a:pt x="42885" y="19493"/>
                    </a:lnTo>
                    <a:lnTo>
                      <a:pt x="42885" y="56175"/>
                    </a:lnTo>
                    <a:lnTo>
                      <a:pt x="49796" y="56175"/>
                    </a:lnTo>
                    <a:lnTo>
                      <a:pt x="49796" y="61315"/>
                    </a:ln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noProof="0" dirty="0"/>
              </a:p>
            </p:txBody>
          </p:sp>
        </p:grpSp>
      </p:grpSp>
      <p:grpSp>
        <p:nvGrpSpPr>
          <p:cNvPr id="545" name="Google Shape;545;p34"/>
          <p:cNvGrpSpPr/>
          <p:nvPr/>
        </p:nvGrpSpPr>
        <p:grpSpPr>
          <a:xfrm>
            <a:off x="6378175" y="3039525"/>
            <a:ext cx="2653550" cy="1549800"/>
            <a:chOff x="6378175" y="3039525"/>
            <a:chExt cx="2653550" cy="1549800"/>
          </a:xfrm>
        </p:grpSpPr>
        <p:sp>
          <p:nvSpPr>
            <p:cNvPr id="546" name="Google Shape;546;p34"/>
            <p:cNvSpPr txBox="1"/>
            <p:nvPr/>
          </p:nvSpPr>
          <p:spPr>
            <a:xfrm>
              <a:off x="7349725" y="3505225"/>
              <a:ext cx="12228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547" name="Google Shape;547;p34"/>
            <p:cNvSpPr txBox="1"/>
            <p:nvPr/>
          </p:nvSpPr>
          <p:spPr>
            <a:xfrm>
              <a:off x="7788775" y="3589425"/>
              <a:ext cx="3447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B</a:t>
              </a:r>
              <a:endParaRPr lang="en-US" sz="21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548" name="Google Shape;548;p34"/>
            <p:cNvCxnSpPr>
              <a:stCxn id="539" idx="3"/>
              <a:endCxn id="547" idx="1"/>
            </p:cNvCxnSpPr>
            <p:nvPr/>
          </p:nvCxnSpPr>
          <p:spPr>
            <a:xfrm>
              <a:off x="6378200" y="3814425"/>
              <a:ext cx="1410600" cy="600"/>
            </a:xfrm>
            <a:prstGeom prst="bentConnector3">
              <a:avLst>
                <a:gd name="adj1" fmla="val 4999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34"/>
            <p:cNvCxnSpPr>
              <a:endCxn id="547" idx="1"/>
            </p:cNvCxnSpPr>
            <p:nvPr/>
          </p:nvCxnSpPr>
          <p:spPr>
            <a:xfrm>
              <a:off x="6378175" y="3039525"/>
              <a:ext cx="1410600" cy="774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0" name="Google Shape;550;p34"/>
            <p:cNvCxnSpPr>
              <a:endCxn id="547" idx="1"/>
            </p:cNvCxnSpPr>
            <p:nvPr/>
          </p:nvCxnSpPr>
          <p:spPr>
            <a:xfrm rot="10800000" flipH="1">
              <a:off x="6378175" y="3814425"/>
              <a:ext cx="1410600" cy="774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1" name="Google Shape;551;p34"/>
            <p:cNvSpPr txBox="1"/>
            <p:nvPr/>
          </p:nvSpPr>
          <p:spPr>
            <a:xfrm>
              <a:off x="6961425" y="3886425"/>
              <a:ext cx="20703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Public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State</a:t>
              </a:r>
            </a:p>
          </p:txBody>
        </p:sp>
      </p:grpSp>
      <p:grpSp>
        <p:nvGrpSpPr>
          <p:cNvPr id="552" name="Google Shape;552;p34"/>
          <p:cNvGrpSpPr/>
          <p:nvPr/>
        </p:nvGrpSpPr>
        <p:grpSpPr>
          <a:xfrm>
            <a:off x="7651676" y="1568926"/>
            <a:ext cx="618875" cy="2020475"/>
            <a:chOff x="7651676" y="1568926"/>
            <a:chExt cx="618875" cy="2020475"/>
          </a:xfrm>
        </p:grpSpPr>
        <p:pic>
          <p:nvPicPr>
            <p:cNvPr id="553" name="Google Shape;553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651676" y="1568926"/>
              <a:ext cx="618875" cy="6188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4" name="Google Shape;554;p34"/>
            <p:cNvCxnSpPr>
              <a:endCxn id="553" idx="2"/>
            </p:cNvCxnSpPr>
            <p:nvPr/>
          </p:nvCxnSpPr>
          <p:spPr>
            <a:xfrm rot="10800000">
              <a:off x="7961113" y="2187800"/>
              <a:ext cx="0" cy="140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35"/>
          <p:cNvGrpSpPr/>
          <p:nvPr/>
        </p:nvGrpSpPr>
        <p:grpSpPr>
          <a:xfrm>
            <a:off x="-171325" y="2994325"/>
            <a:ext cx="2752825" cy="1045100"/>
            <a:chOff x="-171325" y="2994325"/>
            <a:chExt cx="2752825" cy="1045100"/>
          </a:xfrm>
        </p:grpSpPr>
        <p:sp>
          <p:nvSpPr>
            <p:cNvPr id="562" name="Google Shape;562;p35"/>
            <p:cNvSpPr txBox="1"/>
            <p:nvPr/>
          </p:nvSpPr>
          <p:spPr>
            <a:xfrm>
              <a:off x="709200" y="3589425"/>
              <a:ext cx="3447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K</a:t>
              </a:r>
              <a:endParaRPr lang="en-US" sz="21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563" name="Google Shape;563;p35"/>
            <p:cNvSpPr txBox="1"/>
            <p:nvPr/>
          </p:nvSpPr>
          <p:spPr>
            <a:xfrm>
              <a:off x="-171325" y="2994325"/>
              <a:ext cx="20703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Final Key</a:t>
              </a:r>
            </a:p>
          </p:txBody>
        </p:sp>
        <p:cxnSp>
          <p:nvCxnSpPr>
            <p:cNvPr id="564" name="Google Shape;564;p35"/>
            <p:cNvCxnSpPr>
              <a:stCxn id="562" idx="3"/>
              <a:endCxn id="565" idx="1"/>
            </p:cNvCxnSpPr>
            <p:nvPr/>
          </p:nvCxnSpPr>
          <p:spPr>
            <a:xfrm>
              <a:off x="1053900" y="3814425"/>
              <a:ext cx="1527600" cy="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grpSp>
        <p:nvGrpSpPr>
          <p:cNvPr id="566" name="Google Shape;566;p35"/>
          <p:cNvGrpSpPr/>
          <p:nvPr/>
        </p:nvGrpSpPr>
        <p:grpSpPr>
          <a:xfrm>
            <a:off x="1877300" y="2737475"/>
            <a:ext cx="2454851" cy="1628650"/>
            <a:chOff x="1877300" y="2737475"/>
            <a:chExt cx="2454851" cy="1628650"/>
          </a:xfrm>
        </p:grpSpPr>
        <p:grpSp>
          <p:nvGrpSpPr>
            <p:cNvPr id="567" name="Google Shape;567;p35"/>
            <p:cNvGrpSpPr/>
            <p:nvPr/>
          </p:nvGrpSpPr>
          <p:grpSpPr>
            <a:xfrm>
              <a:off x="2581450" y="3485325"/>
              <a:ext cx="662001" cy="662001"/>
              <a:chOff x="3402525" y="1062375"/>
              <a:chExt cx="662001" cy="662001"/>
            </a:xfrm>
          </p:grpSpPr>
          <p:pic>
            <p:nvPicPr>
              <p:cNvPr id="565" name="Google Shape;565;p3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02525" y="1062375"/>
                <a:ext cx="662001" cy="662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8" name="Google Shape;568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52044" y="1352095"/>
                <a:ext cx="162954" cy="1629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9" name="Google Shape;569;p35"/>
            <p:cNvSpPr txBox="1"/>
            <p:nvPr/>
          </p:nvSpPr>
          <p:spPr>
            <a:xfrm>
              <a:off x="1877300" y="2737475"/>
              <a:ext cx="20703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Shamir Secret Sharing</a:t>
              </a:r>
            </a:p>
          </p:txBody>
        </p:sp>
        <p:sp>
          <p:nvSpPr>
            <p:cNvPr id="570" name="Google Shape;570;p35"/>
            <p:cNvSpPr txBox="1"/>
            <p:nvPr/>
          </p:nvSpPr>
          <p:spPr>
            <a:xfrm>
              <a:off x="2511950" y="4073925"/>
              <a:ext cx="8010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noProof="0" dirty="0">
                  <a:solidFill>
                    <a:srgbClr val="38761D"/>
                  </a:solidFill>
                  <a:latin typeface="Fira Code SemiBold"/>
                  <a:ea typeface="Fira Code SemiBold"/>
                  <a:cs typeface="Fira Code SemiBold"/>
                  <a:sym typeface="Fira Code SemiBold"/>
                </a:rPr>
                <a:t>2</a:t>
              </a:r>
              <a:r>
                <a:rPr lang="en-US" sz="13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/3</a:t>
              </a:r>
              <a:endParaRPr lang="en-US" sz="13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571" name="Google Shape;571;p35"/>
            <p:cNvCxnSpPr>
              <a:stCxn id="565" idx="3"/>
              <a:endCxn id="572" idx="1"/>
            </p:cNvCxnSpPr>
            <p:nvPr/>
          </p:nvCxnSpPr>
          <p:spPr>
            <a:xfrm>
              <a:off x="3243451" y="3816325"/>
              <a:ext cx="1088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73" name="Google Shape;573;p35"/>
            <p:cNvCxnSpPr>
              <a:stCxn id="565" idx="3"/>
              <a:endCxn id="574" idx="1"/>
            </p:cNvCxnSpPr>
            <p:nvPr/>
          </p:nvCxnSpPr>
          <p:spPr>
            <a:xfrm rot="10800000" flipH="1">
              <a:off x="3243451" y="3041425"/>
              <a:ext cx="1088700" cy="774900"/>
            </a:xfrm>
            <a:prstGeom prst="bentConnector3">
              <a:avLst>
                <a:gd name="adj1" fmla="val 4999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575" name="Google Shape;575;p35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r>
              <a: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</p:txBody>
      </p:sp>
      <p:sp>
        <p:nvSpPr>
          <p:cNvPr id="576" name="Google Shape;576;p35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r>
              <a: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</p:txBody>
      </p:sp>
      <p:grpSp>
        <p:nvGrpSpPr>
          <p:cNvPr id="577" name="Google Shape;577;p35"/>
          <p:cNvGrpSpPr/>
          <p:nvPr/>
        </p:nvGrpSpPr>
        <p:grpSpPr>
          <a:xfrm>
            <a:off x="2376600" y="1292025"/>
            <a:ext cx="1846425" cy="855863"/>
            <a:chOff x="2376600" y="1292025"/>
            <a:chExt cx="1846425" cy="855863"/>
          </a:xfrm>
        </p:grpSpPr>
        <p:sp>
          <p:nvSpPr>
            <p:cNvPr id="578" name="Google Shape;578;p35"/>
            <p:cNvSpPr txBox="1"/>
            <p:nvPr/>
          </p:nvSpPr>
          <p:spPr>
            <a:xfrm>
              <a:off x="2376600" y="1292025"/>
              <a:ext cx="5484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noProof="0" dirty="0">
                  <a:solidFill>
                    <a:srgbClr val="38761D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KDF</a:t>
              </a:r>
            </a:p>
          </p:txBody>
        </p:sp>
        <p:sp>
          <p:nvSpPr>
            <p:cNvPr id="579" name="Google Shape;579;p35"/>
            <p:cNvSpPr txBox="1"/>
            <p:nvPr/>
          </p:nvSpPr>
          <p:spPr>
            <a:xfrm>
              <a:off x="2827100" y="1697888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</a:p>
          </p:txBody>
        </p:sp>
        <p:sp>
          <p:nvSpPr>
            <p:cNvPr id="580" name="Google Shape;580;p35"/>
            <p:cNvSpPr txBox="1"/>
            <p:nvPr/>
          </p:nvSpPr>
          <p:spPr>
            <a:xfrm>
              <a:off x="3763725" y="1697888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</a:p>
          </p:txBody>
        </p:sp>
        <p:cxnSp>
          <p:nvCxnSpPr>
            <p:cNvPr id="581" name="Google Shape;581;p35"/>
            <p:cNvCxnSpPr>
              <a:stCxn id="575" idx="2"/>
              <a:endCxn id="579" idx="0"/>
            </p:cNvCxnSpPr>
            <p:nvPr/>
          </p:nvCxnSpPr>
          <p:spPr>
            <a:xfrm>
              <a:off x="3056750" y="1318138"/>
              <a:ext cx="0" cy="37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2" name="Google Shape;582;p35"/>
            <p:cNvCxnSpPr>
              <a:stCxn id="576" idx="2"/>
              <a:endCxn id="580" idx="0"/>
            </p:cNvCxnSpPr>
            <p:nvPr/>
          </p:nvCxnSpPr>
          <p:spPr>
            <a:xfrm>
              <a:off x="3993375" y="1318138"/>
              <a:ext cx="0" cy="37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83" name="Google Shape;583;p35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Password</a:t>
            </a:r>
          </a:p>
        </p:txBody>
      </p:sp>
      <p:sp>
        <p:nvSpPr>
          <p:cNvPr id="584" name="Google Shape;584;p35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HOTP</a:t>
            </a:r>
          </a:p>
        </p:txBody>
      </p:sp>
      <p:grpSp>
        <p:nvGrpSpPr>
          <p:cNvPr id="585" name="Google Shape;585;p35"/>
          <p:cNvGrpSpPr/>
          <p:nvPr/>
        </p:nvGrpSpPr>
        <p:grpSpPr>
          <a:xfrm>
            <a:off x="5313200" y="3039750"/>
            <a:ext cx="264124" cy="774675"/>
            <a:chOff x="5313200" y="3039750"/>
            <a:chExt cx="264124" cy="774675"/>
          </a:xfrm>
        </p:grpSpPr>
        <p:cxnSp>
          <p:nvCxnSpPr>
            <p:cNvPr id="586" name="Google Shape;586;p35"/>
            <p:cNvCxnSpPr>
              <a:stCxn id="587" idx="3"/>
              <a:endCxn id="588" idx="1"/>
            </p:cNvCxnSpPr>
            <p:nvPr/>
          </p:nvCxnSpPr>
          <p:spPr>
            <a:xfrm rot="10800000" flipH="1">
              <a:off x="5313324" y="3039750"/>
              <a:ext cx="264000" cy="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35"/>
            <p:cNvCxnSpPr>
              <a:endCxn id="590" idx="1"/>
            </p:cNvCxnSpPr>
            <p:nvPr/>
          </p:nvCxnSpPr>
          <p:spPr>
            <a:xfrm>
              <a:off x="5313200" y="3814425"/>
              <a:ext cx="26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1" name="Google Shape;591;p35"/>
          <p:cNvGrpSpPr/>
          <p:nvPr/>
        </p:nvGrpSpPr>
        <p:grpSpPr>
          <a:xfrm>
            <a:off x="5577200" y="1568926"/>
            <a:ext cx="3454525" cy="2948399"/>
            <a:chOff x="5577200" y="1568926"/>
            <a:chExt cx="3454525" cy="2948399"/>
          </a:xfrm>
        </p:grpSpPr>
        <p:sp>
          <p:nvSpPr>
            <p:cNvPr id="588" name="Google Shape;588;p35"/>
            <p:cNvSpPr txBox="1"/>
            <p:nvPr/>
          </p:nvSpPr>
          <p:spPr>
            <a:xfrm>
              <a:off x="5577200" y="2814650"/>
              <a:ext cx="8010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[S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]</a:t>
              </a:r>
              <a:endPara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endParaRPr>
            </a:p>
          </p:txBody>
        </p:sp>
        <p:sp>
          <p:nvSpPr>
            <p:cNvPr id="590" name="Google Shape;590;p35"/>
            <p:cNvSpPr txBox="1"/>
            <p:nvPr/>
          </p:nvSpPr>
          <p:spPr>
            <a:xfrm>
              <a:off x="5577200" y="3589425"/>
              <a:ext cx="8010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[S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]</a:t>
              </a:r>
            </a:p>
          </p:txBody>
        </p:sp>
        <p:sp>
          <p:nvSpPr>
            <p:cNvPr id="592" name="Google Shape;592;p35"/>
            <p:cNvSpPr txBox="1"/>
            <p:nvPr/>
          </p:nvSpPr>
          <p:spPr>
            <a:xfrm>
              <a:off x="6128850" y="3075920"/>
              <a:ext cx="3447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10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</a:p>
          </p:txBody>
        </p:sp>
        <p:sp>
          <p:nvSpPr>
            <p:cNvPr id="593" name="Google Shape;593;p35"/>
            <p:cNvSpPr txBox="1"/>
            <p:nvPr/>
          </p:nvSpPr>
          <p:spPr>
            <a:xfrm>
              <a:off x="6128850" y="3837920"/>
              <a:ext cx="3447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K</a:t>
              </a:r>
              <a:r>
                <a:rPr lang="en-US" sz="10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</a:p>
          </p:txBody>
        </p:sp>
        <p:sp>
          <p:nvSpPr>
            <p:cNvPr id="594" name="Google Shape;594;p35"/>
            <p:cNvSpPr txBox="1"/>
            <p:nvPr/>
          </p:nvSpPr>
          <p:spPr>
            <a:xfrm>
              <a:off x="7349725" y="3505225"/>
              <a:ext cx="1222800" cy="53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595" name="Google Shape;595;p35"/>
            <p:cNvSpPr txBox="1"/>
            <p:nvPr/>
          </p:nvSpPr>
          <p:spPr>
            <a:xfrm>
              <a:off x="7788775" y="3589425"/>
              <a:ext cx="3447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B</a:t>
              </a:r>
              <a:endParaRPr lang="en-US" sz="21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596" name="Google Shape;596;p35"/>
            <p:cNvCxnSpPr>
              <a:stCxn id="590" idx="3"/>
              <a:endCxn id="595" idx="1"/>
            </p:cNvCxnSpPr>
            <p:nvPr/>
          </p:nvCxnSpPr>
          <p:spPr>
            <a:xfrm>
              <a:off x="6378200" y="3814425"/>
              <a:ext cx="1410600" cy="600"/>
            </a:xfrm>
            <a:prstGeom prst="bentConnector3">
              <a:avLst>
                <a:gd name="adj1" fmla="val 49999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97" name="Google Shape;597;p35"/>
            <p:cNvCxnSpPr>
              <a:endCxn id="595" idx="1"/>
            </p:cNvCxnSpPr>
            <p:nvPr/>
          </p:nvCxnSpPr>
          <p:spPr>
            <a:xfrm>
              <a:off x="6378175" y="3039525"/>
              <a:ext cx="1410600" cy="774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98" name="Google Shape;598;p35"/>
            <p:cNvSpPr txBox="1"/>
            <p:nvPr/>
          </p:nvSpPr>
          <p:spPr>
            <a:xfrm>
              <a:off x="6961425" y="3886425"/>
              <a:ext cx="20703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Public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State</a:t>
              </a:r>
            </a:p>
          </p:txBody>
        </p:sp>
        <p:pic>
          <p:nvPicPr>
            <p:cNvPr id="599" name="Google Shape;599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51676" y="1568926"/>
              <a:ext cx="618875" cy="6188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0" name="Google Shape;600;p35"/>
            <p:cNvCxnSpPr/>
            <p:nvPr/>
          </p:nvCxnSpPr>
          <p:spPr>
            <a:xfrm>
              <a:off x="7961113" y="2187800"/>
              <a:ext cx="0" cy="140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01" name="Google Shape;601;p35"/>
          <p:cNvGrpSpPr/>
          <p:nvPr/>
        </p:nvGrpSpPr>
        <p:grpSpPr>
          <a:xfrm>
            <a:off x="3056750" y="2147888"/>
            <a:ext cx="2649075" cy="2198388"/>
            <a:chOff x="3056750" y="2147888"/>
            <a:chExt cx="2649075" cy="2198388"/>
          </a:xfrm>
        </p:grpSpPr>
        <p:sp>
          <p:nvSpPr>
            <p:cNvPr id="574" name="Google Shape;574;p35"/>
            <p:cNvSpPr txBox="1"/>
            <p:nvPr/>
          </p:nvSpPr>
          <p:spPr>
            <a:xfrm>
              <a:off x="4332125" y="2816538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1</a:t>
              </a:r>
            </a:p>
          </p:txBody>
        </p:sp>
        <p:sp>
          <p:nvSpPr>
            <p:cNvPr id="572" name="Google Shape;572;p35"/>
            <p:cNvSpPr txBox="1"/>
            <p:nvPr/>
          </p:nvSpPr>
          <p:spPr>
            <a:xfrm>
              <a:off x="4332125" y="3591325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S</a:t>
              </a:r>
              <a:r>
                <a:rPr lang="en-US" sz="2100" baseline="-25000" noProof="0" dirty="0">
                  <a:solidFill>
                    <a:srgbClr val="23373B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2</a:t>
              </a:r>
            </a:p>
          </p:txBody>
        </p:sp>
        <p:pic>
          <p:nvPicPr>
            <p:cNvPr id="587" name="Google Shape;587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0225" y="2930000"/>
              <a:ext cx="223099" cy="223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0225" y="3702875"/>
              <a:ext cx="223099" cy="223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3" name="Google Shape;603;p35"/>
            <p:cNvCxnSpPr>
              <a:stCxn id="579" idx="2"/>
              <a:endCxn id="587" idx="0"/>
            </p:cNvCxnSpPr>
            <p:nvPr/>
          </p:nvCxnSpPr>
          <p:spPr>
            <a:xfrm rot="-5400000" flipH="1">
              <a:off x="3738200" y="1466438"/>
              <a:ext cx="782100" cy="21450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35"/>
            <p:cNvCxnSpPr>
              <a:stCxn id="574" idx="3"/>
              <a:endCxn id="587" idx="1"/>
            </p:cNvCxnSpPr>
            <p:nvPr/>
          </p:nvCxnSpPr>
          <p:spPr>
            <a:xfrm>
              <a:off x="4791425" y="3041538"/>
              <a:ext cx="298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605" name="Google Shape;605;p35"/>
            <p:cNvCxnSpPr>
              <a:stCxn id="572" idx="3"/>
              <a:endCxn id="602" idx="1"/>
            </p:cNvCxnSpPr>
            <p:nvPr/>
          </p:nvCxnSpPr>
          <p:spPr>
            <a:xfrm rot="10800000" flipH="1">
              <a:off x="4791425" y="3814525"/>
              <a:ext cx="298800" cy="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606" name="Google Shape;606;p35"/>
            <p:cNvSpPr/>
            <p:nvPr/>
          </p:nvSpPr>
          <p:spPr>
            <a:xfrm>
              <a:off x="3956200" y="2147900"/>
              <a:ext cx="1244900" cy="1555102"/>
            </a:xfrm>
            <a:custGeom>
              <a:avLst/>
              <a:gdLst/>
              <a:ahLst/>
              <a:cxnLst/>
              <a:rect l="l" t="t" r="r" b="b"/>
              <a:pathLst>
                <a:path w="49796" h="61315" extrusionOk="0">
                  <a:moveTo>
                    <a:pt x="0" y="0"/>
                  </a:moveTo>
                  <a:lnTo>
                    <a:pt x="0" y="19493"/>
                  </a:lnTo>
                  <a:lnTo>
                    <a:pt x="42885" y="19493"/>
                  </a:lnTo>
                  <a:lnTo>
                    <a:pt x="42885" y="56175"/>
                  </a:lnTo>
                  <a:lnTo>
                    <a:pt x="49796" y="56175"/>
                  </a:lnTo>
                  <a:lnTo>
                    <a:pt x="49796" y="6131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noProof="0" dirty="0"/>
            </a:p>
          </p:txBody>
        </p:sp>
        <p:sp>
          <p:nvSpPr>
            <p:cNvPr id="607" name="Google Shape;607;p35"/>
            <p:cNvSpPr txBox="1"/>
            <p:nvPr/>
          </p:nvSpPr>
          <p:spPr>
            <a:xfrm>
              <a:off x="4791425" y="3972475"/>
              <a:ext cx="9144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noProof="0" dirty="0">
                  <a:solidFill>
                    <a:srgbClr val="38761D"/>
                  </a:solidFill>
                  <a:latin typeface="Fira Code Light"/>
                  <a:ea typeface="Fira Code Light"/>
                  <a:cs typeface="Fira Code Light"/>
                  <a:sym typeface="Fira Code Light"/>
                </a:rPr>
                <a:t>Decrypt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6"/>
          <p:cNvSpPr txBox="1"/>
          <p:nvPr/>
        </p:nvSpPr>
        <p:spPr>
          <a:xfrm>
            <a:off x="1818600" y="28165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615" name="Google Shape;615;p36"/>
          <p:cNvSpPr txBox="1"/>
          <p:nvPr/>
        </p:nvSpPr>
        <p:spPr>
          <a:xfrm>
            <a:off x="1818600" y="359132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616" name="Google Shape;616;p36"/>
          <p:cNvSpPr txBox="1"/>
          <p:nvPr/>
        </p:nvSpPr>
        <p:spPr>
          <a:xfrm>
            <a:off x="1818600" y="436611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pic>
        <p:nvPicPr>
          <p:cNvPr id="617" name="Google Shape;6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00" y="2930000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825" y="3703888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50" y="4477650"/>
            <a:ext cx="223099" cy="2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6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621" name="Google Shape;621;p36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622" name="Google Shape;622;p36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623" name="Google Shape;623;p36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624" name="Google Shape;624;p36"/>
          <p:cNvSpPr txBox="1"/>
          <p:nvPr/>
        </p:nvSpPr>
        <p:spPr>
          <a:xfrm>
            <a:off x="3763725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625" name="Google Shape;625;p36"/>
          <p:cNvSpPr txBox="1"/>
          <p:nvPr/>
        </p:nvSpPr>
        <p:spPr>
          <a:xfrm>
            <a:off x="470035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626" name="Google Shape;626;p36"/>
          <p:cNvCxnSpPr>
            <a:stCxn id="620" idx="2"/>
            <a:endCxn id="623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7" name="Google Shape;627;p36"/>
          <p:cNvCxnSpPr>
            <a:stCxn id="621" idx="2"/>
            <a:endCxn id="624" idx="0"/>
          </p:cNvCxnSpPr>
          <p:nvPr/>
        </p:nvCxnSpPr>
        <p:spPr>
          <a:xfrm>
            <a:off x="3993375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8" name="Google Shape;628;p36"/>
          <p:cNvCxnSpPr>
            <a:stCxn id="622" idx="2"/>
            <a:endCxn id="625" idx="0"/>
          </p:cNvCxnSpPr>
          <p:nvPr/>
        </p:nvCxnSpPr>
        <p:spPr>
          <a:xfrm>
            <a:off x="493000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9" name="Google Shape;629;p36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Password</a:t>
            </a:r>
          </a:p>
        </p:txBody>
      </p:sp>
      <p:sp>
        <p:nvSpPr>
          <p:cNvPr id="630" name="Google Shape;630;p36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</p:txBody>
      </p:sp>
      <p:sp>
        <p:nvSpPr>
          <p:cNvPr id="631" name="Google Shape;631;p36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  <p:cxnSp>
        <p:nvCxnSpPr>
          <p:cNvPr id="632" name="Google Shape;632;p36"/>
          <p:cNvCxnSpPr>
            <a:stCxn id="623" idx="2"/>
            <a:endCxn id="617" idx="0"/>
          </p:cNvCxnSpPr>
          <p:nvPr/>
        </p:nvCxnSpPr>
        <p:spPr>
          <a:xfrm rot="-5400000" flipH="1">
            <a:off x="2666000" y="2538638"/>
            <a:ext cx="782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36"/>
          <p:cNvCxnSpPr>
            <a:stCxn id="614" idx="3"/>
            <a:endCxn id="617" idx="1"/>
          </p:cNvCxnSpPr>
          <p:nvPr/>
        </p:nvCxnSpPr>
        <p:spPr>
          <a:xfrm>
            <a:off x="2277900" y="3041538"/>
            <a:ext cx="66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34" name="Google Shape;634;p36"/>
          <p:cNvCxnSpPr>
            <a:stCxn id="615" idx="3"/>
            <a:endCxn id="618" idx="1"/>
          </p:cNvCxnSpPr>
          <p:nvPr/>
        </p:nvCxnSpPr>
        <p:spPr>
          <a:xfrm rot="10800000" flipH="1">
            <a:off x="2277900" y="3815425"/>
            <a:ext cx="16038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35" name="Google Shape;635;p36"/>
          <p:cNvCxnSpPr>
            <a:stCxn id="616" idx="3"/>
            <a:endCxn id="619" idx="1"/>
          </p:cNvCxnSpPr>
          <p:nvPr/>
        </p:nvCxnSpPr>
        <p:spPr>
          <a:xfrm rot="10800000" flipH="1">
            <a:off x="2277900" y="4589313"/>
            <a:ext cx="25407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36" name="Google Shape;636;p36"/>
          <p:cNvSpPr txBox="1"/>
          <p:nvPr/>
        </p:nvSpPr>
        <p:spPr>
          <a:xfrm>
            <a:off x="5577200" y="281465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  <a:endParaRPr lang="en-US" sz="2100" baseline="-25000" noProof="0" dirty="0">
              <a:solidFill>
                <a:srgbClr val="23373B"/>
              </a:solidFill>
              <a:latin typeface="Fira Code Light"/>
              <a:ea typeface="Fira Code Light"/>
              <a:cs typeface="Fira Code Light"/>
              <a:sym typeface="Fira Code Light"/>
            </a:endParaRPr>
          </a:p>
        </p:txBody>
      </p:sp>
      <p:cxnSp>
        <p:nvCxnSpPr>
          <p:cNvPr id="637" name="Google Shape;637;p36"/>
          <p:cNvCxnSpPr>
            <a:stCxn id="625" idx="2"/>
            <a:endCxn id="619" idx="0"/>
          </p:cNvCxnSpPr>
          <p:nvPr/>
        </p:nvCxnSpPr>
        <p:spPr>
          <a:xfrm rot="-5400000" flipH="1">
            <a:off x="3765400" y="3312488"/>
            <a:ext cx="23298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36"/>
          <p:cNvSpPr txBox="1"/>
          <p:nvPr/>
        </p:nvSpPr>
        <p:spPr>
          <a:xfrm>
            <a:off x="5577200" y="3589425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sp>
        <p:nvSpPr>
          <p:cNvPr id="639" name="Google Shape;639;p36"/>
          <p:cNvSpPr txBox="1"/>
          <p:nvPr/>
        </p:nvSpPr>
        <p:spPr>
          <a:xfrm>
            <a:off x="5577200" y="436420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cxnSp>
        <p:nvCxnSpPr>
          <p:cNvPr id="640" name="Google Shape;640;p36"/>
          <p:cNvCxnSpPr>
            <a:stCxn id="617" idx="3"/>
            <a:endCxn id="636" idx="1"/>
          </p:cNvCxnSpPr>
          <p:nvPr/>
        </p:nvCxnSpPr>
        <p:spPr>
          <a:xfrm rot="10800000" flipH="1">
            <a:off x="3168299" y="3039750"/>
            <a:ext cx="24090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36"/>
          <p:cNvCxnSpPr>
            <a:stCxn id="618" idx="3"/>
            <a:endCxn id="638" idx="1"/>
          </p:cNvCxnSpPr>
          <p:nvPr/>
        </p:nvCxnSpPr>
        <p:spPr>
          <a:xfrm rot="10800000" flipH="1">
            <a:off x="4104924" y="3814537"/>
            <a:ext cx="14724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36"/>
          <p:cNvCxnSpPr>
            <a:stCxn id="619" idx="3"/>
            <a:endCxn id="639" idx="1"/>
          </p:cNvCxnSpPr>
          <p:nvPr/>
        </p:nvCxnSpPr>
        <p:spPr>
          <a:xfrm>
            <a:off x="5041549" y="4589200"/>
            <a:ext cx="53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3" name="Google Shape;643;p36"/>
          <p:cNvSpPr txBox="1"/>
          <p:nvPr/>
        </p:nvSpPr>
        <p:spPr>
          <a:xfrm>
            <a:off x="6128850" y="3075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644" name="Google Shape;644;p36"/>
          <p:cNvSpPr txBox="1"/>
          <p:nvPr/>
        </p:nvSpPr>
        <p:spPr>
          <a:xfrm>
            <a:off x="6128850" y="3837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645" name="Google Shape;645;p36"/>
          <p:cNvSpPr txBox="1"/>
          <p:nvPr/>
        </p:nvSpPr>
        <p:spPr>
          <a:xfrm>
            <a:off x="6128850" y="4599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646" name="Google Shape;646;p36"/>
          <p:cNvSpPr txBox="1"/>
          <p:nvPr/>
        </p:nvSpPr>
        <p:spPr>
          <a:xfrm>
            <a:off x="7349725" y="3505225"/>
            <a:ext cx="12228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47" name="Google Shape;647;p36"/>
          <p:cNvSpPr txBox="1"/>
          <p:nvPr/>
        </p:nvSpPr>
        <p:spPr>
          <a:xfrm>
            <a:off x="7788775" y="358942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648" name="Google Shape;648;p36"/>
          <p:cNvCxnSpPr>
            <a:stCxn id="638" idx="3"/>
            <a:endCxn id="647" idx="1"/>
          </p:cNvCxnSpPr>
          <p:nvPr/>
        </p:nvCxnSpPr>
        <p:spPr>
          <a:xfrm>
            <a:off x="6378200" y="3814425"/>
            <a:ext cx="14106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49" name="Google Shape;649;p36"/>
          <p:cNvCxnSpPr>
            <a:endCxn id="647" idx="1"/>
          </p:cNvCxnSpPr>
          <p:nvPr/>
        </p:nvCxnSpPr>
        <p:spPr>
          <a:xfrm>
            <a:off x="6378175" y="30395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50" name="Google Shape;650;p36"/>
          <p:cNvCxnSpPr>
            <a:endCxn id="647" idx="1"/>
          </p:cNvCxnSpPr>
          <p:nvPr/>
        </p:nvCxnSpPr>
        <p:spPr>
          <a:xfrm rot="10800000" flipH="1">
            <a:off x="6378175" y="38144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51" name="Google Shape;651;p36"/>
          <p:cNvSpPr txBox="1"/>
          <p:nvPr/>
        </p:nvSpPr>
        <p:spPr>
          <a:xfrm>
            <a:off x="6961425" y="38864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Public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State</a:t>
            </a:r>
          </a:p>
        </p:txBody>
      </p:sp>
      <p:pic>
        <p:nvPicPr>
          <p:cNvPr id="652" name="Google Shape;6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676" y="1568926"/>
            <a:ext cx="618875" cy="61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3" name="Google Shape;653;p36"/>
          <p:cNvCxnSpPr/>
          <p:nvPr/>
        </p:nvCxnSpPr>
        <p:spPr>
          <a:xfrm>
            <a:off x="7961113" y="2187800"/>
            <a:ext cx="0" cy="14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4" name="Google Shape;654;p36"/>
          <p:cNvSpPr txBox="1"/>
          <p:nvPr/>
        </p:nvSpPr>
        <p:spPr>
          <a:xfrm>
            <a:off x="4473100" y="4637950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cxnSp>
        <p:nvCxnSpPr>
          <p:cNvPr id="655" name="Google Shape;655;p36"/>
          <p:cNvCxnSpPr>
            <a:stCxn id="624" idx="2"/>
            <a:endCxn id="618" idx="0"/>
          </p:cNvCxnSpPr>
          <p:nvPr/>
        </p:nvCxnSpPr>
        <p:spPr>
          <a:xfrm>
            <a:off x="3993375" y="2147888"/>
            <a:ext cx="0" cy="15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6" name="Google Shape;656;p36"/>
          <p:cNvSpPr txBox="1"/>
          <p:nvPr/>
        </p:nvSpPr>
        <p:spPr>
          <a:xfrm>
            <a:off x="3501025" y="3857613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657" name="Google Shape;657;p36"/>
          <p:cNvSpPr txBox="1"/>
          <p:nvPr/>
        </p:nvSpPr>
        <p:spPr>
          <a:xfrm>
            <a:off x="2605050" y="3075925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658" name="Google Shape;658;p36"/>
          <p:cNvSpPr txBox="1"/>
          <p:nvPr/>
        </p:nvSpPr>
        <p:spPr>
          <a:xfrm>
            <a:off x="225575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~40 bits</a:t>
            </a:r>
            <a:endParaRPr lang="en-US" noProof="0" dirty="0"/>
          </a:p>
        </p:txBody>
      </p:sp>
      <p:sp>
        <p:nvSpPr>
          <p:cNvPr id="659" name="Google Shape;659;p36"/>
          <p:cNvSpPr txBox="1"/>
          <p:nvPr/>
        </p:nvSpPr>
        <p:spPr>
          <a:xfrm>
            <a:off x="3192375" y="1307950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660" name="Google Shape;660;p36"/>
          <p:cNvSpPr txBox="1"/>
          <p:nvPr/>
        </p:nvSpPr>
        <p:spPr>
          <a:xfrm>
            <a:off x="414720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661" name="Google Shape;661;p36"/>
          <p:cNvSpPr txBox="1"/>
          <p:nvPr/>
        </p:nvSpPr>
        <p:spPr>
          <a:xfrm>
            <a:off x="201525" y="3616225"/>
            <a:ext cx="1116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~60 bits</a:t>
            </a:r>
            <a:endParaRPr lang="en-US" sz="2100" noProof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00" y="2930000"/>
            <a:ext cx="223099" cy="2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7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r>
              <a: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</p:txBody>
      </p:sp>
      <p:sp>
        <p:nvSpPr>
          <p:cNvPr id="670" name="Google Shape;670;p37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671" name="Google Shape;671;p37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672" name="Google Shape;672;p37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cxnSp>
        <p:nvCxnSpPr>
          <p:cNvPr id="673" name="Google Shape;673;p37"/>
          <p:cNvCxnSpPr>
            <a:stCxn id="669" idx="2"/>
            <a:endCxn id="672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4" name="Google Shape;674;p37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Password</a:t>
            </a:r>
          </a:p>
        </p:txBody>
      </p:sp>
      <p:sp>
        <p:nvSpPr>
          <p:cNvPr id="675" name="Google Shape;675;p37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</p:txBody>
      </p:sp>
      <p:sp>
        <p:nvSpPr>
          <p:cNvPr id="676" name="Google Shape;676;p37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  <p:cxnSp>
        <p:nvCxnSpPr>
          <p:cNvPr id="677" name="Google Shape;677;p37"/>
          <p:cNvCxnSpPr>
            <a:stCxn id="672" idx="2"/>
            <a:endCxn id="668" idx="0"/>
          </p:cNvCxnSpPr>
          <p:nvPr/>
        </p:nvCxnSpPr>
        <p:spPr>
          <a:xfrm rot="-5400000" flipH="1">
            <a:off x="2666000" y="2538638"/>
            <a:ext cx="782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37"/>
          <p:cNvCxnSpPr/>
          <p:nvPr/>
        </p:nvCxnSpPr>
        <p:spPr>
          <a:xfrm rot="10800000" flipH="1">
            <a:off x="2199000" y="3038513"/>
            <a:ext cx="7599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79" name="Google Shape;679;p37"/>
          <p:cNvSpPr txBox="1"/>
          <p:nvPr/>
        </p:nvSpPr>
        <p:spPr>
          <a:xfrm>
            <a:off x="5577200" y="281465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  <a:endParaRPr lang="en-US" sz="2100" baseline="-25000" noProof="0" dirty="0">
              <a:solidFill>
                <a:srgbClr val="23373B"/>
              </a:solidFill>
              <a:latin typeface="Fira Code Light"/>
              <a:ea typeface="Fira Code Light"/>
              <a:cs typeface="Fira Code Light"/>
              <a:sym typeface="Fira Code Light"/>
            </a:endParaRPr>
          </a:p>
        </p:txBody>
      </p:sp>
      <p:cxnSp>
        <p:nvCxnSpPr>
          <p:cNvPr id="680" name="Google Shape;680;p37"/>
          <p:cNvCxnSpPr>
            <a:stCxn id="668" idx="3"/>
            <a:endCxn id="679" idx="1"/>
          </p:cNvCxnSpPr>
          <p:nvPr/>
        </p:nvCxnSpPr>
        <p:spPr>
          <a:xfrm rot="10800000" flipH="1">
            <a:off x="3168299" y="3039750"/>
            <a:ext cx="24090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1" name="Google Shape;681;p37"/>
          <p:cNvSpPr txBox="1"/>
          <p:nvPr/>
        </p:nvSpPr>
        <p:spPr>
          <a:xfrm>
            <a:off x="6128850" y="3075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682" name="Google Shape;682;p37"/>
          <p:cNvSpPr txBox="1"/>
          <p:nvPr/>
        </p:nvSpPr>
        <p:spPr>
          <a:xfrm>
            <a:off x="7349725" y="3505225"/>
            <a:ext cx="12228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683" name="Google Shape;683;p37"/>
          <p:cNvSpPr txBox="1"/>
          <p:nvPr/>
        </p:nvSpPr>
        <p:spPr>
          <a:xfrm>
            <a:off x="7788775" y="358942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684" name="Google Shape;684;p37"/>
          <p:cNvCxnSpPr>
            <a:endCxn id="683" idx="1"/>
          </p:cNvCxnSpPr>
          <p:nvPr/>
        </p:nvCxnSpPr>
        <p:spPr>
          <a:xfrm>
            <a:off x="6378175" y="30395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85" name="Google Shape;685;p37"/>
          <p:cNvSpPr txBox="1"/>
          <p:nvPr/>
        </p:nvSpPr>
        <p:spPr>
          <a:xfrm>
            <a:off x="6961425" y="38864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Public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State</a:t>
            </a:r>
          </a:p>
        </p:txBody>
      </p:sp>
      <p:pic>
        <p:nvPicPr>
          <p:cNvPr id="686" name="Google Shape;68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676" y="1568926"/>
            <a:ext cx="618875" cy="61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37"/>
          <p:cNvCxnSpPr/>
          <p:nvPr/>
        </p:nvCxnSpPr>
        <p:spPr>
          <a:xfrm>
            <a:off x="7961113" y="2187800"/>
            <a:ext cx="0" cy="14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8" name="Google Shape;688;p37"/>
          <p:cNvSpPr txBox="1"/>
          <p:nvPr/>
        </p:nvSpPr>
        <p:spPr>
          <a:xfrm>
            <a:off x="2605050" y="3075925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grpSp>
        <p:nvGrpSpPr>
          <p:cNvPr id="689" name="Google Shape;689;p37"/>
          <p:cNvGrpSpPr/>
          <p:nvPr/>
        </p:nvGrpSpPr>
        <p:grpSpPr>
          <a:xfrm>
            <a:off x="411650" y="2109900"/>
            <a:ext cx="1792150" cy="750913"/>
            <a:chOff x="411650" y="2109900"/>
            <a:chExt cx="1792150" cy="750913"/>
          </a:xfrm>
        </p:grpSpPr>
        <p:sp>
          <p:nvSpPr>
            <p:cNvPr id="690" name="Google Shape;690;p37"/>
            <p:cNvSpPr txBox="1"/>
            <p:nvPr/>
          </p:nvSpPr>
          <p:spPr>
            <a:xfrm>
              <a:off x="1744500" y="2410813"/>
              <a:ext cx="4593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S</a:t>
              </a:r>
              <a:r>
                <a:rPr lang="en-US" sz="2100" b="1" baseline="-250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1</a:t>
              </a:r>
            </a:p>
          </p:txBody>
        </p:sp>
        <p:sp>
          <p:nvSpPr>
            <p:cNvPr id="691" name="Google Shape;691;p37"/>
            <p:cNvSpPr txBox="1"/>
            <p:nvPr/>
          </p:nvSpPr>
          <p:spPr>
            <a:xfrm>
              <a:off x="411650" y="2109900"/>
              <a:ext cx="1760400" cy="6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noProof="0" dirty="0">
                  <a:solidFill>
                    <a:srgbClr val="EB811B"/>
                  </a:solidFill>
                  <a:latin typeface="Fira Sans"/>
                  <a:ea typeface="Fira Sans"/>
                  <a:cs typeface="Fira Sans"/>
                  <a:sym typeface="Fira Sans"/>
                </a:rPr>
                <a:t>Correct Guess</a:t>
              </a:r>
            </a:p>
          </p:txBody>
        </p:sp>
      </p:grpSp>
      <p:sp>
        <p:nvSpPr>
          <p:cNvPr id="692" name="Google Shape;692;p37"/>
          <p:cNvSpPr txBox="1"/>
          <p:nvPr/>
        </p:nvSpPr>
        <p:spPr>
          <a:xfrm>
            <a:off x="17445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EB811B"/>
                </a:solidFill>
                <a:latin typeface="Fira Sans"/>
                <a:ea typeface="Fira Sans"/>
                <a:cs typeface="Fira Sans"/>
                <a:sym typeface="Fira Sans"/>
              </a:rPr>
              <a:t>Guess</a:t>
            </a: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411650" y="2884500"/>
            <a:ext cx="1844125" cy="683150"/>
            <a:chOff x="411650" y="2884500"/>
            <a:chExt cx="1844125" cy="683150"/>
          </a:xfrm>
        </p:grpSpPr>
        <p:sp>
          <p:nvSpPr>
            <p:cNvPr id="694" name="Google Shape;694;p37"/>
            <p:cNvSpPr txBox="1"/>
            <p:nvPr/>
          </p:nvSpPr>
          <p:spPr>
            <a:xfrm>
              <a:off x="1553175" y="3117650"/>
              <a:ext cx="7026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⊥/$</a:t>
              </a:r>
              <a:endPara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sp>
          <p:nvSpPr>
            <p:cNvPr id="695" name="Google Shape;695;p37"/>
            <p:cNvSpPr txBox="1"/>
            <p:nvPr/>
          </p:nvSpPr>
          <p:spPr>
            <a:xfrm>
              <a:off x="411650" y="2884500"/>
              <a:ext cx="1760400" cy="6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Wrong Guess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Key Derivation Functions</a:t>
            </a:r>
          </a:p>
        </p:txBody>
      </p:sp>
      <p:cxnSp>
        <p:nvCxnSpPr>
          <p:cNvPr id="103" name="Google Shape;103;p15"/>
          <p:cNvCxnSpPr>
            <a:cxnSpLocks/>
          </p:cNvCxnSpPr>
          <p:nvPr/>
        </p:nvCxnSpPr>
        <p:spPr>
          <a:xfrm>
            <a:off x="1632251" y="2321097"/>
            <a:ext cx="123445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Google Shape;106;p15"/>
              <p:cNvSpPr txBox="1"/>
              <p:nvPr/>
            </p:nvSpPr>
            <p:spPr>
              <a:xfrm>
                <a:off x="1916835" y="2580918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18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6" name="Google Shape;106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35" y="2580918"/>
                <a:ext cx="657900" cy="321000"/>
              </a:xfrm>
              <a:prstGeom prst="rect">
                <a:avLst/>
              </a:prstGeom>
              <a:blipFill>
                <a:blip r:embed="rId3"/>
                <a:stretch>
                  <a:fillRect b="-4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Google Shape;107;p15"/>
              <p:cNvSpPr txBox="1"/>
              <p:nvPr/>
            </p:nvSpPr>
            <p:spPr>
              <a:xfrm>
                <a:off x="438239" y="3287035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7" name="Google Shape;107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39" y="3287035"/>
                <a:ext cx="657900" cy="321000"/>
              </a:xfrm>
              <a:prstGeom prst="rect">
                <a:avLst/>
              </a:prstGeom>
              <a:blipFill>
                <a:blip r:embed="rId4"/>
                <a:stretch>
                  <a:fillRect b="-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Google Shape;109;p15"/>
          <p:cNvSpPr/>
          <p:nvPr/>
        </p:nvSpPr>
        <p:spPr>
          <a:xfrm>
            <a:off x="5980178" y="2356138"/>
            <a:ext cx="2643447" cy="64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cxnSp>
        <p:nvCxnSpPr>
          <p:cNvPr id="110" name="Google Shape;110;p15"/>
          <p:cNvCxnSpPr>
            <a:cxnSpLocks/>
          </p:cNvCxnSpPr>
          <p:nvPr/>
        </p:nvCxnSpPr>
        <p:spPr>
          <a:xfrm>
            <a:off x="6353547" y="1786738"/>
            <a:ext cx="0" cy="5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5"/>
          <p:cNvSpPr txBox="1"/>
          <p:nvPr/>
        </p:nvSpPr>
        <p:spPr>
          <a:xfrm>
            <a:off x="6926489" y="1503903"/>
            <a:ext cx="975993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noProof="0" dirty="0">
                <a:solidFill>
                  <a:schemeClr val="dk1"/>
                </a:solidFill>
              </a:rPr>
              <a:t>“RWC key”</a:t>
            </a:r>
          </a:p>
        </p:txBody>
      </p:sp>
      <p:cxnSp>
        <p:nvCxnSpPr>
          <p:cNvPr id="113" name="Google Shape;113;p15"/>
          <p:cNvCxnSpPr>
            <a:cxnSpLocks/>
          </p:cNvCxnSpPr>
          <p:nvPr/>
        </p:nvCxnSpPr>
        <p:spPr>
          <a:xfrm>
            <a:off x="8475425" y="1778788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5"/>
          <p:cNvSpPr txBox="1"/>
          <p:nvPr/>
        </p:nvSpPr>
        <p:spPr>
          <a:xfrm>
            <a:off x="8009060" y="1085639"/>
            <a:ext cx="946349" cy="4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length (l)</a:t>
            </a:r>
          </a:p>
        </p:txBody>
      </p:sp>
      <p:cxnSp>
        <p:nvCxnSpPr>
          <p:cNvPr id="115" name="Google Shape;115;p15"/>
          <p:cNvCxnSpPr/>
          <p:nvPr/>
        </p:nvCxnSpPr>
        <p:spPr>
          <a:xfrm>
            <a:off x="5291789" y="2660400"/>
            <a:ext cx="69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5"/>
          <p:cNvSpPr txBox="1"/>
          <p:nvPr/>
        </p:nvSpPr>
        <p:spPr>
          <a:xfrm>
            <a:off x="4470089" y="2499902"/>
            <a:ext cx="821700" cy="32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dk1"/>
                </a:solidFill>
              </a:rPr>
              <a:t>010011</a:t>
            </a:r>
          </a:p>
        </p:txBody>
      </p:sp>
      <p:sp>
        <p:nvSpPr>
          <p:cNvPr id="117" name="Google Shape;117;p15"/>
          <p:cNvSpPr txBox="1"/>
          <p:nvPr/>
        </p:nvSpPr>
        <p:spPr>
          <a:xfrm>
            <a:off x="1593202" y="4092976"/>
            <a:ext cx="141291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chemeClr val="accent1"/>
                </a:solidFill>
              </a:rPr>
              <a:t>Not uniform</a:t>
            </a:r>
          </a:p>
        </p:txBody>
      </p:sp>
      <p:sp>
        <p:nvSpPr>
          <p:cNvPr id="118" name="Google Shape;118;p15"/>
          <p:cNvSpPr txBox="1"/>
          <p:nvPr/>
        </p:nvSpPr>
        <p:spPr>
          <a:xfrm>
            <a:off x="6393335" y="4092976"/>
            <a:ext cx="208209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chemeClr val="accent1"/>
                </a:solidFill>
              </a:rPr>
              <a:t>“Close” to uniform</a:t>
            </a:r>
          </a:p>
        </p:txBody>
      </p:sp>
      <p:cxnSp>
        <p:nvCxnSpPr>
          <p:cNvPr id="119" name="Google Shape;119;p15"/>
          <p:cNvCxnSpPr/>
          <p:nvPr/>
        </p:nvCxnSpPr>
        <p:spPr>
          <a:xfrm>
            <a:off x="7278155" y="3007529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5"/>
          <p:cNvSpPr txBox="1"/>
          <p:nvPr/>
        </p:nvSpPr>
        <p:spPr>
          <a:xfrm>
            <a:off x="7115705" y="3592829"/>
            <a:ext cx="32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dk1"/>
                </a:solidFill>
              </a:rPr>
              <a:t>K</a:t>
            </a:r>
          </a:p>
        </p:txBody>
      </p:sp>
      <p:cxnSp>
        <p:nvCxnSpPr>
          <p:cNvPr id="121" name="Google Shape;121;p15"/>
          <p:cNvCxnSpPr>
            <a:cxnSpLocks/>
          </p:cNvCxnSpPr>
          <p:nvPr/>
        </p:nvCxnSpPr>
        <p:spPr>
          <a:xfrm>
            <a:off x="7414486" y="1778788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092CC4F-D028-3521-5D08-B3E6E525E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6118" y="2234392"/>
            <a:ext cx="1004567" cy="1004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7AF314-536B-9F83-9504-C10847A02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554" y="2033764"/>
            <a:ext cx="1253271" cy="1253271"/>
          </a:xfrm>
          <a:prstGeom prst="rect">
            <a:avLst/>
          </a:prstGeom>
        </p:spPr>
      </p:pic>
      <p:sp>
        <p:nvSpPr>
          <p:cNvPr id="6" name="Google Shape;138;p16">
            <a:extLst>
              <a:ext uri="{FF2B5EF4-FFF2-40B4-BE49-F238E27FC236}">
                <a16:creationId xmlns:a16="http://schemas.microsoft.com/office/drawing/2014/main" id="{3A1AACA2-D983-F58C-190C-59177D2C4196}"/>
              </a:ext>
            </a:extLst>
          </p:cNvPr>
          <p:cNvSpPr txBox="1"/>
          <p:nvPr/>
        </p:nvSpPr>
        <p:spPr>
          <a:xfrm>
            <a:off x="5819385" y="1144070"/>
            <a:ext cx="1074787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Secret (</a:t>
            </a:r>
            <a:r>
              <a:rPr lang="en-US" sz="15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σ</a:t>
            </a: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)</a:t>
            </a:r>
            <a:endParaRPr lang="en-US" sz="1600" noProof="0" dirty="0">
              <a:solidFill>
                <a:schemeClr val="dk1"/>
              </a:solidFill>
            </a:endParaRPr>
          </a:p>
        </p:txBody>
      </p:sp>
      <p:cxnSp>
        <p:nvCxnSpPr>
          <p:cNvPr id="8" name="Google Shape;103;p15">
            <a:extLst>
              <a:ext uri="{FF2B5EF4-FFF2-40B4-BE49-F238E27FC236}">
                <a16:creationId xmlns:a16="http://schemas.microsoft.com/office/drawing/2014/main" id="{203D3E5A-1551-C03A-9122-941B13D035CE}"/>
              </a:ext>
            </a:extLst>
          </p:cNvPr>
          <p:cNvCxnSpPr>
            <a:cxnSpLocks/>
          </p:cNvCxnSpPr>
          <p:nvPr/>
        </p:nvCxnSpPr>
        <p:spPr>
          <a:xfrm flipH="1">
            <a:off x="1632250" y="2963875"/>
            <a:ext cx="116900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06;p15">
                <a:extLst>
                  <a:ext uri="{FF2B5EF4-FFF2-40B4-BE49-F238E27FC236}">
                    <a16:creationId xmlns:a16="http://schemas.microsoft.com/office/drawing/2014/main" id="{3F28F13B-77CF-A28E-B280-DA550BA3BC32}"/>
                  </a:ext>
                </a:extLst>
              </p:cNvPr>
              <p:cNvSpPr txBox="1"/>
              <p:nvPr/>
            </p:nvSpPr>
            <p:spPr>
              <a:xfrm>
                <a:off x="1920526" y="1938141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8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" name="Google Shape;106;p15">
                <a:extLst>
                  <a:ext uri="{FF2B5EF4-FFF2-40B4-BE49-F238E27FC236}">
                    <a16:creationId xmlns:a16="http://schemas.microsoft.com/office/drawing/2014/main" id="{3F28F13B-77CF-A28E-B280-DA550BA3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26" y="1938141"/>
                <a:ext cx="657900" cy="321000"/>
              </a:xfrm>
              <a:prstGeom prst="rect">
                <a:avLst/>
              </a:prstGeom>
              <a:blipFill>
                <a:blip r:embed="rId9"/>
                <a:stretch>
                  <a:fillRect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07;p15">
                <a:extLst>
                  <a:ext uri="{FF2B5EF4-FFF2-40B4-BE49-F238E27FC236}">
                    <a16:creationId xmlns:a16="http://schemas.microsoft.com/office/drawing/2014/main" id="{85254BD0-D989-618D-B272-1A3E1E2D6A18}"/>
                  </a:ext>
                </a:extLst>
              </p:cNvPr>
              <p:cNvSpPr txBox="1"/>
              <p:nvPr/>
            </p:nvSpPr>
            <p:spPr>
              <a:xfrm>
                <a:off x="3071501" y="3308637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" name="Google Shape;107;p15">
                <a:extLst>
                  <a:ext uri="{FF2B5EF4-FFF2-40B4-BE49-F238E27FC236}">
                    <a16:creationId xmlns:a16="http://schemas.microsoft.com/office/drawing/2014/main" id="{85254BD0-D989-618D-B272-1A3E1E2D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501" y="3308637"/>
                <a:ext cx="657900" cy="321000"/>
              </a:xfrm>
              <a:prstGeom prst="rect">
                <a:avLst/>
              </a:prstGeom>
              <a:blipFill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9F3D6408-92EB-864C-15F8-3D3063F1AF08}"/>
              </a:ext>
            </a:extLst>
          </p:cNvPr>
          <p:cNvSpPr txBox="1"/>
          <p:nvPr/>
        </p:nvSpPr>
        <p:spPr>
          <a:xfrm>
            <a:off x="549526" y="164760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Client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ED1CA3-085F-0D6E-BF66-80CE2FACC1B1}"/>
              </a:ext>
            </a:extLst>
          </p:cNvPr>
          <p:cNvSpPr txBox="1"/>
          <p:nvPr/>
        </p:nvSpPr>
        <p:spPr>
          <a:xfrm>
            <a:off x="3186838" y="1616618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Server</a:t>
            </a:r>
          </a:p>
        </p:txBody>
      </p:sp>
      <p:sp>
        <p:nvSpPr>
          <p:cNvPr id="16" name="Google Shape;139;p16">
            <a:extLst>
              <a:ext uri="{FF2B5EF4-FFF2-40B4-BE49-F238E27FC236}">
                <a16:creationId xmlns:a16="http://schemas.microsoft.com/office/drawing/2014/main" id="{9B4F3536-0043-5A08-5A71-F7DE006BBC96}"/>
              </a:ext>
            </a:extLst>
          </p:cNvPr>
          <p:cNvSpPr txBox="1"/>
          <p:nvPr/>
        </p:nvSpPr>
        <p:spPr>
          <a:xfrm>
            <a:off x="6967889" y="1049783"/>
            <a:ext cx="967454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Label (L)</a:t>
            </a:r>
            <a:endParaRPr lang="en-US" sz="1500" noProof="0" dirty="0">
              <a:solidFill>
                <a:schemeClr val="dk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6ABA0D-0353-D8E4-0DFC-9C0974182369}"/>
              </a:ext>
            </a:extLst>
          </p:cNvPr>
          <p:cNvSpPr txBox="1"/>
          <p:nvPr/>
        </p:nvSpPr>
        <p:spPr>
          <a:xfrm>
            <a:off x="4551989" y="2259141"/>
            <a:ext cx="65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Salt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9D8F3A8-B2EA-116F-5A71-AF1BD2A2397C}"/>
                  </a:ext>
                </a:extLst>
              </p:cNvPr>
              <p:cNvSpPr txBox="1"/>
              <p:nvPr/>
            </p:nvSpPr>
            <p:spPr>
              <a:xfrm>
                <a:off x="6096721" y="1473728"/>
                <a:ext cx="529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noProof="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9D8F3A8-B2EA-116F-5A71-AF1BD2A23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721" y="1473728"/>
                <a:ext cx="529207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120F3A79-F9CC-8C56-EBD8-FCE38D1A96CF}"/>
              </a:ext>
            </a:extLst>
          </p:cNvPr>
          <p:cNvSpPr txBox="1"/>
          <p:nvPr/>
        </p:nvSpPr>
        <p:spPr>
          <a:xfrm>
            <a:off x="8155970" y="1478118"/>
            <a:ext cx="63890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>
                <a:solidFill>
                  <a:schemeClr val="dk1"/>
                </a:solidFill>
              </a:rPr>
              <a:t>256 bit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F0B4280-2017-BDAE-949A-6CCEF41E4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0778" y="2250897"/>
            <a:ext cx="569400" cy="56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2" grpId="0"/>
      <p:bldP spid="114" grpId="0"/>
      <p:bldP spid="116" grpId="0"/>
      <p:bldP spid="120" grpId="0"/>
      <p:bldP spid="6" grpId="0"/>
      <p:bldP spid="16" grpId="0"/>
      <p:bldP spid="4" grpId="0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8"/>
          <p:cNvSpPr txBox="1"/>
          <p:nvPr/>
        </p:nvSpPr>
        <p:spPr>
          <a:xfrm>
            <a:off x="1818600" y="28165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03" name="Google Shape;703;p38"/>
          <p:cNvSpPr txBox="1"/>
          <p:nvPr/>
        </p:nvSpPr>
        <p:spPr>
          <a:xfrm>
            <a:off x="1818600" y="359132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04" name="Google Shape;704;p38"/>
          <p:cNvSpPr txBox="1"/>
          <p:nvPr/>
        </p:nvSpPr>
        <p:spPr>
          <a:xfrm>
            <a:off x="1818600" y="436611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pic>
        <p:nvPicPr>
          <p:cNvPr id="705" name="Google Shape;7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00" y="2930000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825" y="3703888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50" y="4477650"/>
            <a:ext cx="223099" cy="2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8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r>
              <a: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</a:p>
        </p:txBody>
      </p:sp>
      <p:sp>
        <p:nvSpPr>
          <p:cNvPr id="709" name="Google Shape;709;p38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F</a:t>
            </a:r>
            <a:r>
              <a:rPr lang="en-US" sz="2100" b="1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</a:p>
        </p:txBody>
      </p:sp>
      <p:sp>
        <p:nvSpPr>
          <p:cNvPr id="710" name="Google Shape;710;p38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711" name="Google Shape;711;p38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12" name="Google Shape;712;p38"/>
          <p:cNvSpPr txBox="1"/>
          <p:nvPr/>
        </p:nvSpPr>
        <p:spPr>
          <a:xfrm>
            <a:off x="3763725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13" name="Google Shape;713;p38"/>
          <p:cNvSpPr txBox="1"/>
          <p:nvPr/>
        </p:nvSpPr>
        <p:spPr>
          <a:xfrm>
            <a:off x="470035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714" name="Google Shape;714;p38"/>
          <p:cNvCxnSpPr>
            <a:stCxn id="708" idx="2"/>
            <a:endCxn id="711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5" name="Google Shape;715;p38"/>
          <p:cNvCxnSpPr>
            <a:stCxn id="709" idx="2"/>
            <a:endCxn id="712" idx="0"/>
          </p:cNvCxnSpPr>
          <p:nvPr/>
        </p:nvCxnSpPr>
        <p:spPr>
          <a:xfrm>
            <a:off x="3993375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38"/>
          <p:cNvCxnSpPr>
            <a:stCxn id="710" idx="2"/>
            <a:endCxn id="713" idx="0"/>
          </p:cNvCxnSpPr>
          <p:nvPr/>
        </p:nvCxnSpPr>
        <p:spPr>
          <a:xfrm>
            <a:off x="493000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7" name="Google Shape;717;p38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Password</a:t>
            </a:r>
          </a:p>
        </p:txBody>
      </p:sp>
      <p:sp>
        <p:nvSpPr>
          <p:cNvPr id="718" name="Google Shape;718;p38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HOTP</a:t>
            </a:r>
          </a:p>
        </p:txBody>
      </p:sp>
      <p:sp>
        <p:nvSpPr>
          <p:cNvPr id="719" name="Google Shape;719;p38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  <p:cxnSp>
        <p:nvCxnSpPr>
          <p:cNvPr id="720" name="Google Shape;720;p38"/>
          <p:cNvCxnSpPr>
            <a:stCxn id="711" idx="2"/>
            <a:endCxn id="705" idx="0"/>
          </p:cNvCxnSpPr>
          <p:nvPr/>
        </p:nvCxnSpPr>
        <p:spPr>
          <a:xfrm rot="-5400000" flipH="1">
            <a:off x="2666000" y="2538638"/>
            <a:ext cx="782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38"/>
          <p:cNvCxnSpPr>
            <a:stCxn id="702" idx="3"/>
            <a:endCxn id="705" idx="1"/>
          </p:cNvCxnSpPr>
          <p:nvPr/>
        </p:nvCxnSpPr>
        <p:spPr>
          <a:xfrm>
            <a:off x="2277900" y="3041538"/>
            <a:ext cx="66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22" name="Google Shape;722;p38"/>
          <p:cNvCxnSpPr>
            <a:stCxn id="703" idx="3"/>
            <a:endCxn id="706" idx="1"/>
          </p:cNvCxnSpPr>
          <p:nvPr/>
        </p:nvCxnSpPr>
        <p:spPr>
          <a:xfrm rot="10800000" flipH="1">
            <a:off x="2277900" y="3815425"/>
            <a:ext cx="16038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23" name="Google Shape;723;p38"/>
          <p:cNvCxnSpPr>
            <a:stCxn id="704" idx="3"/>
            <a:endCxn id="707" idx="1"/>
          </p:cNvCxnSpPr>
          <p:nvPr/>
        </p:nvCxnSpPr>
        <p:spPr>
          <a:xfrm rot="10800000" flipH="1">
            <a:off x="2277900" y="4589313"/>
            <a:ext cx="25407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24" name="Google Shape;724;p38"/>
          <p:cNvSpPr txBox="1"/>
          <p:nvPr/>
        </p:nvSpPr>
        <p:spPr>
          <a:xfrm>
            <a:off x="5577200" y="281465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  <a:endParaRPr lang="en-US" sz="2100" baseline="-25000" noProof="0" dirty="0">
              <a:solidFill>
                <a:srgbClr val="23373B"/>
              </a:solidFill>
              <a:latin typeface="Fira Code Light"/>
              <a:ea typeface="Fira Code Light"/>
              <a:cs typeface="Fira Code Light"/>
              <a:sym typeface="Fira Code Light"/>
            </a:endParaRPr>
          </a:p>
        </p:txBody>
      </p:sp>
      <p:cxnSp>
        <p:nvCxnSpPr>
          <p:cNvPr id="725" name="Google Shape;725;p38"/>
          <p:cNvCxnSpPr>
            <a:stCxn id="713" idx="2"/>
            <a:endCxn id="707" idx="0"/>
          </p:cNvCxnSpPr>
          <p:nvPr/>
        </p:nvCxnSpPr>
        <p:spPr>
          <a:xfrm rot="-5400000" flipH="1">
            <a:off x="3765400" y="3312488"/>
            <a:ext cx="23298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6" name="Google Shape;726;p38"/>
          <p:cNvSpPr txBox="1"/>
          <p:nvPr/>
        </p:nvSpPr>
        <p:spPr>
          <a:xfrm>
            <a:off x="5577200" y="3589425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sp>
        <p:nvSpPr>
          <p:cNvPr id="727" name="Google Shape;727;p38"/>
          <p:cNvSpPr txBox="1"/>
          <p:nvPr/>
        </p:nvSpPr>
        <p:spPr>
          <a:xfrm>
            <a:off x="5577200" y="436420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cxnSp>
        <p:nvCxnSpPr>
          <p:cNvPr id="728" name="Google Shape;728;p38"/>
          <p:cNvCxnSpPr>
            <a:stCxn id="705" idx="3"/>
            <a:endCxn id="724" idx="1"/>
          </p:cNvCxnSpPr>
          <p:nvPr/>
        </p:nvCxnSpPr>
        <p:spPr>
          <a:xfrm rot="10800000" flipH="1">
            <a:off x="3168299" y="3039750"/>
            <a:ext cx="24090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38"/>
          <p:cNvCxnSpPr>
            <a:stCxn id="706" idx="3"/>
            <a:endCxn id="726" idx="1"/>
          </p:cNvCxnSpPr>
          <p:nvPr/>
        </p:nvCxnSpPr>
        <p:spPr>
          <a:xfrm rot="10800000" flipH="1">
            <a:off x="4104924" y="3814537"/>
            <a:ext cx="14724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38"/>
          <p:cNvCxnSpPr>
            <a:stCxn id="707" idx="3"/>
            <a:endCxn id="727" idx="1"/>
          </p:cNvCxnSpPr>
          <p:nvPr/>
        </p:nvCxnSpPr>
        <p:spPr>
          <a:xfrm>
            <a:off x="5041549" y="4589200"/>
            <a:ext cx="53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1" name="Google Shape;731;p38"/>
          <p:cNvSpPr txBox="1"/>
          <p:nvPr/>
        </p:nvSpPr>
        <p:spPr>
          <a:xfrm>
            <a:off x="6128850" y="3075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32" name="Google Shape;732;p38"/>
          <p:cNvSpPr txBox="1"/>
          <p:nvPr/>
        </p:nvSpPr>
        <p:spPr>
          <a:xfrm>
            <a:off x="6128850" y="3837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33" name="Google Shape;733;p38"/>
          <p:cNvSpPr txBox="1"/>
          <p:nvPr/>
        </p:nvSpPr>
        <p:spPr>
          <a:xfrm>
            <a:off x="6128850" y="4599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734" name="Google Shape;734;p38"/>
          <p:cNvSpPr txBox="1"/>
          <p:nvPr/>
        </p:nvSpPr>
        <p:spPr>
          <a:xfrm>
            <a:off x="7349725" y="3505225"/>
            <a:ext cx="12228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35" name="Google Shape;735;p38"/>
          <p:cNvSpPr txBox="1"/>
          <p:nvPr/>
        </p:nvSpPr>
        <p:spPr>
          <a:xfrm>
            <a:off x="7788775" y="358942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736" name="Google Shape;736;p38"/>
          <p:cNvCxnSpPr>
            <a:stCxn id="726" idx="3"/>
            <a:endCxn id="735" idx="1"/>
          </p:cNvCxnSpPr>
          <p:nvPr/>
        </p:nvCxnSpPr>
        <p:spPr>
          <a:xfrm>
            <a:off x="6378200" y="3814425"/>
            <a:ext cx="14106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37" name="Google Shape;737;p38"/>
          <p:cNvCxnSpPr>
            <a:endCxn id="735" idx="1"/>
          </p:cNvCxnSpPr>
          <p:nvPr/>
        </p:nvCxnSpPr>
        <p:spPr>
          <a:xfrm>
            <a:off x="6378175" y="30395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38" name="Google Shape;738;p38"/>
          <p:cNvCxnSpPr>
            <a:endCxn id="735" idx="1"/>
          </p:cNvCxnSpPr>
          <p:nvPr/>
        </p:nvCxnSpPr>
        <p:spPr>
          <a:xfrm rot="10800000" flipH="1">
            <a:off x="6378175" y="38144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39" name="Google Shape;739;p38"/>
          <p:cNvSpPr txBox="1"/>
          <p:nvPr/>
        </p:nvSpPr>
        <p:spPr>
          <a:xfrm>
            <a:off x="6961425" y="38864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Public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State</a:t>
            </a:r>
          </a:p>
        </p:txBody>
      </p:sp>
      <p:pic>
        <p:nvPicPr>
          <p:cNvPr id="740" name="Google Shape;74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676" y="1568926"/>
            <a:ext cx="618875" cy="61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38"/>
          <p:cNvCxnSpPr/>
          <p:nvPr/>
        </p:nvCxnSpPr>
        <p:spPr>
          <a:xfrm>
            <a:off x="7961113" y="2187800"/>
            <a:ext cx="0" cy="14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2" name="Google Shape;742;p38"/>
          <p:cNvSpPr txBox="1"/>
          <p:nvPr/>
        </p:nvSpPr>
        <p:spPr>
          <a:xfrm>
            <a:off x="4473100" y="4637950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cxnSp>
        <p:nvCxnSpPr>
          <p:cNvPr id="743" name="Google Shape;743;p38"/>
          <p:cNvCxnSpPr>
            <a:stCxn id="712" idx="2"/>
            <a:endCxn id="706" idx="0"/>
          </p:cNvCxnSpPr>
          <p:nvPr/>
        </p:nvCxnSpPr>
        <p:spPr>
          <a:xfrm>
            <a:off x="3993375" y="2147888"/>
            <a:ext cx="0" cy="15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4" name="Google Shape;744;p38"/>
          <p:cNvSpPr txBox="1"/>
          <p:nvPr/>
        </p:nvSpPr>
        <p:spPr>
          <a:xfrm>
            <a:off x="3501025" y="3857613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745" name="Google Shape;745;p38"/>
          <p:cNvSpPr txBox="1"/>
          <p:nvPr/>
        </p:nvSpPr>
        <p:spPr>
          <a:xfrm>
            <a:off x="2605050" y="3075925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746" name="Google Shape;746;p38"/>
          <p:cNvSpPr txBox="1"/>
          <p:nvPr/>
        </p:nvSpPr>
        <p:spPr>
          <a:xfrm>
            <a:off x="225575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~40 bits</a:t>
            </a:r>
            <a:endParaRPr lang="en-US" noProof="0" dirty="0"/>
          </a:p>
        </p:txBody>
      </p:sp>
      <p:sp>
        <p:nvSpPr>
          <p:cNvPr id="747" name="Google Shape;747;p38"/>
          <p:cNvSpPr txBox="1"/>
          <p:nvPr/>
        </p:nvSpPr>
        <p:spPr>
          <a:xfrm>
            <a:off x="3192375" y="1307950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748" name="Google Shape;748;p38"/>
          <p:cNvSpPr txBox="1"/>
          <p:nvPr/>
        </p:nvSpPr>
        <p:spPr>
          <a:xfrm>
            <a:off x="414720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749" name="Google Shape;749;p38"/>
          <p:cNvSpPr txBox="1"/>
          <p:nvPr/>
        </p:nvSpPr>
        <p:spPr>
          <a:xfrm>
            <a:off x="227550" y="2788700"/>
            <a:ext cx="1590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2</a:t>
            </a:r>
            <a:r>
              <a:rPr lang="en-US" sz="2200" baseline="300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40 </a:t>
            </a:r>
            <a:r>
              <a:rPr lang="en-US" sz="22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guesses</a:t>
            </a:r>
          </a:p>
        </p:txBody>
      </p:sp>
      <p:sp>
        <p:nvSpPr>
          <p:cNvPr id="750" name="Google Shape;750;p38"/>
          <p:cNvSpPr txBox="1"/>
          <p:nvPr/>
        </p:nvSpPr>
        <p:spPr>
          <a:xfrm>
            <a:off x="227550" y="3591325"/>
            <a:ext cx="1590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2</a:t>
            </a:r>
            <a:r>
              <a:rPr lang="en-US" sz="2200" baseline="300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30 </a:t>
            </a:r>
            <a:r>
              <a:rPr lang="en-US" sz="2200" noProof="0" dirty="0">
                <a:solidFill>
                  <a:srgbClr val="23373B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guesses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9"/>
          <p:cNvSpPr txBox="1"/>
          <p:nvPr/>
        </p:nvSpPr>
        <p:spPr>
          <a:xfrm>
            <a:off x="1818600" y="28165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58" name="Google Shape;758;p39"/>
          <p:cNvSpPr txBox="1"/>
          <p:nvPr/>
        </p:nvSpPr>
        <p:spPr>
          <a:xfrm>
            <a:off x="1818600" y="3591325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59" name="Google Shape;759;p39"/>
          <p:cNvSpPr txBox="1"/>
          <p:nvPr/>
        </p:nvSpPr>
        <p:spPr>
          <a:xfrm>
            <a:off x="1818600" y="4366113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pic>
        <p:nvPicPr>
          <p:cNvPr id="760" name="Google Shape;7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00" y="2930000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825" y="3703888"/>
            <a:ext cx="223099" cy="22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8450" y="4477650"/>
            <a:ext cx="223099" cy="2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39"/>
          <p:cNvSpPr txBox="1"/>
          <p:nvPr/>
        </p:nvSpPr>
        <p:spPr>
          <a:xfrm>
            <a:off x="282710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64" name="Google Shape;764;p39"/>
          <p:cNvSpPr txBox="1"/>
          <p:nvPr/>
        </p:nvSpPr>
        <p:spPr>
          <a:xfrm>
            <a:off x="3763725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65" name="Google Shape;765;p39"/>
          <p:cNvSpPr txBox="1"/>
          <p:nvPr/>
        </p:nvSpPr>
        <p:spPr>
          <a:xfrm>
            <a:off x="4700350" y="86813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F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766" name="Google Shape;766;p39"/>
          <p:cNvSpPr txBox="1"/>
          <p:nvPr/>
        </p:nvSpPr>
        <p:spPr>
          <a:xfrm>
            <a:off x="282710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67" name="Google Shape;767;p39"/>
          <p:cNvSpPr txBox="1"/>
          <p:nvPr/>
        </p:nvSpPr>
        <p:spPr>
          <a:xfrm>
            <a:off x="3763725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68" name="Google Shape;768;p39"/>
          <p:cNvSpPr txBox="1"/>
          <p:nvPr/>
        </p:nvSpPr>
        <p:spPr>
          <a:xfrm>
            <a:off x="4700350" y="1697888"/>
            <a:ext cx="459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cxnSp>
        <p:nvCxnSpPr>
          <p:cNvPr id="769" name="Google Shape;769;p39"/>
          <p:cNvCxnSpPr>
            <a:stCxn id="763" idx="2"/>
            <a:endCxn id="766" idx="0"/>
          </p:cNvCxnSpPr>
          <p:nvPr/>
        </p:nvCxnSpPr>
        <p:spPr>
          <a:xfrm>
            <a:off x="305675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0" name="Google Shape;770;p39"/>
          <p:cNvCxnSpPr>
            <a:stCxn id="764" idx="2"/>
            <a:endCxn id="767" idx="0"/>
          </p:cNvCxnSpPr>
          <p:nvPr/>
        </p:nvCxnSpPr>
        <p:spPr>
          <a:xfrm>
            <a:off x="3993375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1" name="Google Shape;771;p39"/>
          <p:cNvCxnSpPr>
            <a:stCxn id="765" idx="2"/>
            <a:endCxn id="768" idx="0"/>
          </p:cNvCxnSpPr>
          <p:nvPr/>
        </p:nvCxnSpPr>
        <p:spPr>
          <a:xfrm>
            <a:off x="4930000" y="1318138"/>
            <a:ext cx="0" cy="37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2" name="Google Shape;772;p39"/>
          <p:cNvSpPr txBox="1"/>
          <p:nvPr/>
        </p:nvSpPr>
        <p:spPr>
          <a:xfrm>
            <a:off x="2467700" y="635825"/>
            <a:ext cx="1178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Password</a:t>
            </a:r>
          </a:p>
        </p:txBody>
      </p:sp>
      <p:sp>
        <p:nvSpPr>
          <p:cNvPr id="773" name="Google Shape;773;p39"/>
          <p:cNvSpPr txBox="1"/>
          <p:nvPr/>
        </p:nvSpPr>
        <p:spPr>
          <a:xfrm>
            <a:off x="3573275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</p:txBody>
      </p:sp>
      <p:sp>
        <p:nvSpPr>
          <p:cNvPr id="774" name="Google Shape;774;p39"/>
          <p:cNvSpPr txBox="1"/>
          <p:nvPr/>
        </p:nvSpPr>
        <p:spPr>
          <a:xfrm>
            <a:off x="4483450" y="635825"/>
            <a:ext cx="8931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</p:txBody>
      </p:sp>
      <p:cxnSp>
        <p:nvCxnSpPr>
          <p:cNvPr id="775" name="Google Shape;775;p39"/>
          <p:cNvCxnSpPr>
            <a:stCxn id="766" idx="2"/>
            <a:endCxn id="760" idx="0"/>
          </p:cNvCxnSpPr>
          <p:nvPr/>
        </p:nvCxnSpPr>
        <p:spPr>
          <a:xfrm rot="-5400000" flipH="1">
            <a:off x="2666000" y="2538638"/>
            <a:ext cx="7821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39"/>
          <p:cNvCxnSpPr>
            <a:stCxn id="757" idx="3"/>
            <a:endCxn id="760" idx="1"/>
          </p:cNvCxnSpPr>
          <p:nvPr/>
        </p:nvCxnSpPr>
        <p:spPr>
          <a:xfrm>
            <a:off x="2277900" y="3041538"/>
            <a:ext cx="66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77" name="Google Shape;777;p39"/>
          <p:cNvCxnSpPr>
            <a:stCxn id="758" idx="3"/>
            <a:endCxn id="761" idx="1"/>
          </p:cNvCxnSpPr>
          <p:nvPr/>
        </p:nvCxnSpPr>
        <p:spPr>
          <a:xfrm rot="10800000" flipH="1">
            <a:off x="2277900" y="3815425"/>
            <a:ext cx="16038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78" name="Google Shape;778;p39"/>
          <p:cNvCxnSpPr>
            <a:stCxn id="759" idx="3"/>
            <a:endCxn id="762" idx="1"/>
          </p:cNvCxnSpPr>
          <p:nvPr/>
        </p:nvCxnSpPr>
        <p:spPr>
          <a:xfrm rot="10800000" flipH="1">
            <a:off x="2277900" y="4589313"/>
            <a:ext cx="25407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79" name="Google Shape;779;p39"/>
          <p:cNvSpPr txBox="1"/>
          <p:nvPr/>
        </p:nvSpPr>
        <p:spPr>
          <a:xfrm>
            <a:off x="5577200" y="281465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  <a:endParaRPr lang="en-US" sz="2100" baseline="-25000" noProof="0" dirty="0">
              <a:solidFill>
                <a:srgbClr val="23373B"/>
              </a:solidFill>
              <a:latin typeface="Fira Code Light"/>
              <a:ea typeface="Fira Code Light"/>
              <a:cs typeface="Fira Code Light"/>
              <a:sym typeface="Fira Code Light"/>
            </a:endParaRPr>
          </a:p>
        </p:txBody>
      </p:sp>
      <p:cxnSp>
        <p:nvCxnSpPr>
          <p:cNvPr id="780" name="Google Shape;780;p39"/>
          <p:cNvCxnSpPr>
            <a:stCxn id="768" idx="2"/>
            <a:endCxn id="762" idx="0"/>
          </p:cNvCxnSpPr>
          <p:nvPr/>
        </p:nvCxnSpPr>
        <p:spPr>
          <a:xfrm rot="-5400000" flipH="1">
            <a:off x="3765400" y="3312488"/>
            <a:ext cx="23298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1" name="Google Shape;781;p39"/>
          <p:cNvSpPr txBox="1"/>
          <p:nvPr/>
        </p:nvSpPr>
        <p:spPr>
          <a:xfrm>
            <a:off x="5577200" y="3589425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sp>
        <p:nvSpPr>
          <p:cNvPr id="782" name="Google Shape;782;p39"/>
          <p:cNvSpPr txBox="1"/>
          <p:nvPr/>
        </p:nvSpPr>
        <p:spPr>
          <a:xfrm>
            <a:off x="5577200" y="4364200"/>
            <a:ext cx="801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[S</a:t>
            </a:r>
            <a:r>
              <a:rPr lang="en-US" sz="21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  <a:r>
              <a:rPr lang="en-US" sz="21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]</a:t>
            </a:r>
          </a:p>
        </p:txBody>
      </p:sp>
      <p:cxnSp>
        <p:nvCxnSpPr>
          <p:cNvPr id="783" name="Google Shape;783;p39"/>
          <p:cNvCxnSpPr>
            <a:stCxn id="760" idx="3"/>
            <a:endCxn id="779" idx="1"/>
          </p:cNvCxnSpPr>
          <p:nvPr/>
        </p:nvCxnSpPr>
        <p:spPr>
          <a:xfrm rot="10800000" flipH="1">
            <a:off x="3168299" y="3039750"/>
            <a:ext cx="24090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39"/>
          <p:cNvCxnSpPr>
            <a:stCxn id="761" idx="3"/>
            <a:endCxn id="781" idx="1"/>
          </p:cNvCxnSpPr>
          <p:nvPr/>
        </p:nvCxnSpPr>
        <p:spPr>
          <a:xfrm rot="10800000" flipH="1">
            <a:off x="4104924" y="3814537"/>
            <a:ext cx="14724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39"/>
          <p:cNvCxnSpPr>
            <a:stCxn id="762" idx="3"/>
            <a:endCxn id="782" idx="1"/>
          </p:cNvCxnSpPr>
          <p:nvPr/>
        </p:nvCxnSpPr>
        <p:spPr>
          <a:xfrm>
            <a:off x="5041549" y="4589200"/>
            <a:ext cx="53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39"/>
          <p:cNvSpPr txBox="1"/>
          <p:nvPr/>
        </p:nvSpPr>
        <p:spPr>
          <a:xfrm>
            <a:off x="6128850" y="3075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1</a:t>
            </a:r>
          </a:p>
        </p:txBody>
      </p:sp>
      <p:sp>
        <p:nvSpPr>
          <p:cNvPr id="787" name="Google Shape;787;p39"/>
          <p:cNvSpPr txBox="1"/>
          <p:nvPr/>
        </p:nvSpPr>
        <p:spPr>
          <a:xfrm>
            <a:off x="6128850" y="3837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2</a:t>
            </a:r>
          </a:p>
        </p:txBody>
      </p:sp>
      <p:sp>
        <p:nvSpPr>
          <p:cNvPr id="788" name="Google Shape;788;p39"/>
          <p:cNvSpPr txBox="1"/>
          <p:nvPr/>
        </p:nvSpPr>
        <p:spPr>
          <a:xfrm>
            <a:off x="6128850" y="4599920"/>
            <a:ext cx="344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K</a:t>
            </a:r>
            <a:r>
              <a:rPr lang="en-US" sz="1000" baseline="-25000" noProof="0" dirty="0">
                <a:solidFill>
                  <a:srgbClr val="23373B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3</a:t>
            </a:r>
          </a:p>
        </p:txBody>
      </p:sp>
      <p:sp>
        <p:nvSpPr>
          <p:cNvPr id="789" name="Google Shape;789;p39"/>
          <p:cNvSpPr txBox="1"/>
          <p:nvPr/>
        </p:nvSpPr>
        <p:spPr>
          <a:xfrm>
            <a:off x="7349725" y="3505225"/>
            <a:ext cx="12228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90" name="Google Shape;790;p39"/>
          <p:cNvSpPr txBox="1"/>
          <p:nvPr/>
        </p:nvSpPr>
        <p:spPr>
          <a:xfrm>
            <a:off x="7788775" y="3589425"/>
            <a:ext cx="344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endParaRPr lang="en-US" sz="2100" baseline="-250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791" name="Google Shape;791;p39"/>
          <p:cNvCxnSpPr>
            <a:stCxn id="781" idx="3"/>
            <a:endCxn id="790" idx="1"/>
          </p:cNvCxnSpPr>
          <p:nvPr/>
        </p:nvCxnSpPr>
        <p:spPr>
          <a:xfrm>
            <a:off x="6378200" y="3814425"/>
            <a:ext cx="14106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92" name="Google Shape;792;p39"/>
          <p:cNvCxnSpPr>
            <a:endCxn id="790" idx="1"/>
          </p:cNvCxnSpPr>
          <p:nvPr/>
        </p:nvCxnSpPr>
        <p:spPr>
          <a:xfrm>
            <a:off x="6378175" y="30395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93" name="Google Shape;793;p39"/>
          <p:cNvCxnSpPr>
            <a:endCxn id="790" idx="1"/>
          </p:cNvCxnSpPr>
          <p:nvPr/>
        </p:nvCxnSpPr>
        <p:spPr>
          <a:xfrm rot="10800000" flipH="1">
            <a:off x="6378175" y="3814425"/>
            <a:ext cx="1410600" cy="77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94" name="Google Shape;794;p39"/>
          <p:cNvSpPr txBox="1"/>
          <p:nvPr/>
        </p:nvSpPr>
        <p:spPr>
          <a:xfrm>
            <a:off x="6961425" y="3886425"/>
            <a:ext cx="2070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Public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State</a:t>
            </a:r>
          </a:p>
        </p:txBody>
      </p:sp>
      <p:pic>
        <p:nvPicPr>
          <p:cNvPr id="795" name="Google Shape;7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1676" y="1568926"/>
            <a:ext cx="618875" cy="61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6" name="Google Shape;796;p39"/>
          <p:cNvCxnSpPr/>
          <p:nvPr/>
        </p:nvCxnSpPr>
        <p:spPr>
          <a:xfrm>
            <a:off x="7961113" y="2187800"/>
            <a:ext cx="0" cy="14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7" name="Google Shape;797;p39"/>
          <p:cNvSpPr txBox="1"/>
          <p:nvPr/>
        </p:nvSpPr>
        <p:spPr>
          <a:xfrm>
            <a:off x="4473100" y="4637950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cxnSp>
        <p:nvCxnSpPr>
          <p:cNvPr id="798" name="Google Shape;798;p39"/>
          <p:cNvCxnSpPr>
            <a:stCxn id="767" idx="2"/>
            <a:endCxn id="761" idx="0"/>
          </p:cNvCxnSpPr>
          <p:nvPr/>
        </p:nvCxnSpPr>
        <p:spPr>
          <a:xfrm>
            <a:off x="3993375" y="2147888"/>
            <a:ext cx="0" cy="155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9" name="Google Shape;799;p39"/>
          <p:cNvSpPr txBox="1"/>
          <p:nvPr/>
        </p:nvSpPr>
        <p:spPr>
          <a:xfrm>
            <a:off x="3501025" y="3857613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800" name="Google Shape;800;p39"/>
          <p:cNvSpPr txBox="1"/>
          <p:nvPr/>
        </p:nvSpPr>
        <p:spPr>
          <a:xfrm>
            <a:off x="2605050" y="3075925"/>
            <a:ext cx="9144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noProof="0" dirty="0">
                <a:solidFill>
                  <a:srgbClr val="38761D"/>
                </a:solidFill>
                <a:latin typeface="Fira Code Light"/>
                <a:ea typeface="Fira Code Light"/>
                <a:cs typeface="Fira Code Light"/>
                <a:sym typeface="Fira Code Light"/>
              </a:rPr>
              <a:t>Decrypt</a:t>
            </a:r>
          </a:p>
        </p:txBody>
      </p:sp>
      <p:sp>
        <p:nvSpPr>
          <p:cNvPr id="801" name="Google Shape;801;p39"/>
          <p:cNvSpPr txBox="1"/>
          <p:nvPr/>
        </p:nvSpPr>
        <p:spPr>
          <a:xfrm>
            <a:off x="225575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~40 bits</a:t>
            </a:r>
            <a:endParaRPr lang="en-US" noProof="0" dirty="0"/>
          </a:p>
        </p:txBody>
      </p:sp>
      <p:sp>
        <p:nvSpPr>
          <p:cNvPr id="802" name="Google Shape;802;p39"/>
          <p:cNvSpPr txBox="1"/>
          <p:nvPr/>
        </p:nvSpPr>
        <p:spPr>
          <a:xfrm>
            <a:off x="3192375" y="1307950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803" name="Google Shape;803;p39"/>
          <p:cNvSpPr txBox="1"/>
          <p:nvPr/>
        </p:nvSpPr>
        <p:spPr>
          <a:xfrm>
            <a:off x="4147200" y="1316775"/>
            <a:ext cx="80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noProof="0" dirty="0"/>
          </a:p>
        </p:txBody>
      </p:sp>
      <p:sp>
        <p:nvSpPr>
          <p:cNvPr id="804" name="Google Shape;804;p39"/>
          <p:cNvSpPr txBox="1"/>
          <p:nvPr/>
        </p:nvSpPr>
        <p:spPr>
          <a:xfrm>
            <a:off x="137725" y="2830975"/>
            <a:ext cx="15909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r>
              <a:rPr lang="en-US" sz="2900" b="1" baseline="30000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40 </a:t>
            </a:r>
            <a:r>
              <a:rPr lang="en-US" sz="2900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+ 2</a:t>
            </a:r>
            <a:r>
              <a:rPr lang="en-US" sz="2900" b="1" baseline="30000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30 </a:t>
            </a:r>
            <a:r>
              <a:rPr lang="en-US" sz="2900" b="1" noProof="0" dirty="0">
                <a:solidFill>
                  <a:srgbClr val="23373B"/>
                </a:solidFill>
                <a:latin typeface="Fira Sans"/>
                <a:ea typeface="Fira Sans"/>
                <a:cs typeface="Fira Sans"/>
                <a:sym typeface="Fira Sans"/>
              </a:rPr>
              <a:t>&lt;&lt; 2</a:t>
            </a:r>
            <a:r>
              <a:rPr lang="en-US" sz="2900" b="1" baseline="30000" noProof="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60</a:t>
            </a:r>
            <a:endParaRPr lang="en-US" sz="3300" b="1" noProof="0" dirty="0">
              <a:solidFill>
                <a:srgbClr val="2337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40"/>
          <p:cNvGrpSpPr/>
          <p:nvPr/>
        </p:nvGrpSpPr>
        <p:grpSpPr>
          <a:xfrm>
            <a:off x="3924850" y="2264749"/>
            <a:ext cx="1410476" cy="2220526"/>
            <a:chOff x="4014825" y="2207049"/>
            <a:chExt cx="1410476" cy="2220526"/>
          </a:xfrm>
        </p:grpSpPr>
        <p:pic>
          <p:nvPicPr>
            <p:cNvPr id="812" name="Google Shape;81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14825" y="2207049"/>
              <a:ext cx="1410476" cy="1410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3" name="Google Shape;813;p40"/>
            <p:cNvCxnSpPr>
              <a:endCxn id="814" idx="0"/>
            </p:cNvCxnSpPr>
            <p:nvPr/>
          </p:nvCxnSpPr>
          <p:spPr>
            <a:xfrm>
              <a:off x="4720100" y="3485875"/>
              <a:ext cx="0" cy="286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14" name="Google Shape;814;p40"/>
            <p:cNvSpPr txBox="1"/>
            <p:nvPr/>
          </p:nvSpPr>
          <p:spPr>
            <a:xfrm>
              <a:off x="4079900" y="3772075"/>
              <a:ext cx="12804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noProof="0" dirty="0">
                  <a:solidFill>
                    <a:srgbClr val="CC0000"/>
                  </a:solidFill>
                  <a:latin typeface="Fira Code"/>
                  <a:ea typeface="Fira Code"/>
                  <a:cs typeface="Fira Code"/>
                  <a:sym typeface="Fira Code"/>
                </a:rPr>
                <a:t>K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 noProof="0" dirty="0">
                  <a:solidFill>
                    <a:srgbClr val="CC0000"/>
                  </a:solidFill>
                  <a:latin typeface="Fira Sans"/>
                  <a:ea typeface="Fira Sans"/>
                  <a:cs typeface="Fira Sans"/>
                  <a:sym typeface="Fira Sans"/>
                </a:rPr>
                <a:t>~40 bits</a:t>
              </a:r>
              <a:endParaRPr lang="en-US" sz="2700" b="1" noProof="0" dirty="0">
                <a:solidFill>
                  <a:srgbClr val="CC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815" name="Google Shape;815;p40"/>
          <p:cNvGrpSpPr/>
          <p:nvPr/>
        </p:nvGrpSpPr>
        <p:grpSpPr>
          <a:xfrm>
            <a:off x="1197238" y="1214575"/>
            <a:ext cx="6865700" cy="674100"/>
            <a:chOff x="1450025" y="1233075"/>
            <a:chExt cx="6865700" cy="674100"/>
          </a:xfrm>
        </p:grpSpPr>
        <p:sp>
          <p:nvSpPr>
            <p:cNvPr id="816" name="Google Shape;816;p40"/>
            <p:cNvSpPr txBox="1"/>
            <p:nvPr/>
          </p:nvSpPr>
          <p:spPr>
            <a:xfrm>
              <a:off x="3507031" y="1236296"/>
              <a:ext cx="1388720" cy="661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Password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~40 bits</a:t>
              </a:r>
            </a:p>
          </p:txBody>
        </p:sp>
        <p:sp>
          <p:nvSpPr>
            <p:cNvPr id="817" name="Google Shape;817;p40"/>
            <p:cNvSpPr txBox="1"/>
            <p:nvPr/>
          </p:nvSpPr>
          <p:spPr>
            <a:xfrm>
              <a:off x="5557958" y="1242375"/>
              <a:ext cx="10341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HOTP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~20 bits</a:t>
              </a: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18" name="Google Shape;818;p40"/>
            <p:cNvSpPr txBox="1"/>
            <p:nvPr/>
          </p:nvSpPr>
          <p:spPr>
            <a:xfrm>
              <a:off x="7281625" y="1233075"/>
              <a:ext cx="10341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TOTP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chemeClr val="dk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~20 bits</a:t>
              </a:r>
              <a:endPara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sp>
          <p:nvSpPr>
            <p:cNvPr id="819" name="Google Shape;819;p40"/>
            <p:cNvSpPr txBox="1"/>
            <p:nvPr/>
          </p:nvSpPr>
          <p:spPr>
            <a:xfrm>
              <a:off x="1450025" y="1236296"/>
              <a:ext cx="1373519" cy="661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Password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noProof="0" dirty="0">
                  <a:solidFill>
                    <a:srgbClr val="23373B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~40 bits</a:t>
              </a:r>
            </a:p>
          </p:txBody>
        </p:sp>
      </p:grpSp>
      <p:cxnSp>
        <p:nvCxnSpPr>
          <p:cNvPr id="820" name="Google Shape;820;p40"/>
          <p:cNvCxnSpPr>
            <a:stCxn id="819" idx="2"/>
            <a:endCxn id="812" idx="0"/>
          </p:cNvCxnSpPr>
          <p:nvPr/>
        </p:nvCxnSpPr>
        <p:spPr>
          <a:xfrm rot="16200000" flipH="1">
            <a:off x="3064356" y="699017"/>
            <a:ext cx="385374" cy="274609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1" name="Google Shape;821;p40"/>
          <p:cNvCxnSpPr>
            <a:stCxn id="817" idx="2"/>
            <a:endCxn id="812" idx="0"/>
          </p:cNvCxnSpPr>
          <p:nvPr/>
        </p:nvCxnSpPr>
        <p:spPr>
          <a:xfrm rot="5400000">
            <a:off x="5033371" y="1476025"/>
            <a:ext cx="385500" cy="11922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2" name="Google Shape;822;p40"/>
          <p:cNvCxnSpPr>
            <a:stCxn id="816" idx="2"/>
            <a:endCxn id="812" idx="0"/>
          </p:cNvCxnSpPr>
          <p:nvPr/>
        </p:nvCxnSpPr>
        <p:spPr>
          <a:xfrm rot="16200000" flipH="1">
            <a:off x="4096659" y="1731320"/>
            <a:ext cx="385374" cy="68148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3" name="Google Shape;823;p40"/>
          <p:cNvCxnSpPr>
            <a:stCxn id="818" idx="2"/>
            <a:endCxn id="812" idx="0"/>
          </p:cNvCxnSpPr>
          <p:nvPr/>
        </p:nvCxnSpPr>
        <p:spPr>
          <a:xfrm rot="5400000">
            <a:off x="5899938" y="618925"/>
            <a:ext cx="376200" cy="29157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4" name="Google Shape;824;p40"/>
          <p:cNvSpPr txBox="1"/>
          <p:nvPr/>
        </p:nvSpPr>
        <p:spPr>
          <a:xfrm>
            <a:off x="5240775" y="2587200"/>
            <a:ext cx="148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rgbClr val="38761D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3/4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0" dirty="0">
                <a:solidFill>
                  <a:srgbClr val="38761D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Threshold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noProof="0" dirty="0"/>
              <a:t>MFKDF falls short...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BD6E02-079F-2F08-2A59-08BBAB1DDDD1}"/>
              </a:ext>
            </a:extLst>
          </p:cNvPr>
          <p:cNvGrpSpPr/>
          <p:nvPr/>
        </p:nvGrpSpPr>
        <p:grpSpPr>
          <a:xfrm>
            <a:off x="1748409" y="3286917"/>
            <a:ext cx="1487440" cy="880800"/>
            <a:chOff x="1748409" y="3286917"/>
            <a:chExt cx="1487440" cy="880800"/>
          </a:xfrm>
        </p:grpSpPr>
        <p:grpSp>
          <p:nvGrpSpPr>
            <p:cNvPr id="17" name="Google Shape;451;p32">
              <a:extLst>
                <a:ext uri="{FF2B5EF4-FFF2-40B4-BE49-F238E27FC236}">
                  <a16:creationId xmlns:a16="http://schemas.microsoft.com/office/drawing/2014/main" id="{7CC2B908-0939-FED7-7CAE-A5D1ADC49EDD}"/>
                </a:ext>
              </a:extLst>
            </p:cNvPr>
            <p:cNvGrpSpPr/>
            <p:nvPr/>
          </p:nvGrpSpPr>
          <p:grpSpPr>
            <a:xfrm>
              <a:off x="2504349" y="3286917"/>
              <a:ext cx="662001" cy="662001"/>
              <a:chOff x="3402525" y="1062375"/>
              <a:chExt cx="662001" cy="662001"/>
            </a:xfrm>
          </p:grpSpPr>
          <p:pic>
            <p:nvPicPr>
              <p:cNvPr id="15" name="Google Shape;452;p32">
                <a:extLst>
                  <a:ext uri="{FF2B5EF4-FFF2-40B4-BE49-F238E27FC236}">
                    <a16:creationId xmlns:a16="http://schemas.microsoft.com/office/drawing/2014/main" id="{A882037C-1498-64FE-1851-D1B5EBCFC280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02525" y="1062375"/>
                <a:ext cx="662001" cy="662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Google Shape;453;p32">
                <a:extLst>
                  <a:ext uri="{FF2B5EF4-FFF2-40B4-BE49-F238E27FC236}">
                    <a16:creationId xmlns:a16="http://schemas.microsoft.com/office/drawing/2014/main" id="{E87278BD-63E7-D7DB-15EC-8948C093B109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52044" y="1352095"/>
                <a:ext cx="162954" cy="1629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Google Shape;454;p32">
              <a:extLst>
                <a:ext uri="{FF2B5EF4-FFF2-40B4-BE49-F238E27FC236}">
                  <a16:creationId xmlns:a16="http://schemas.microsoft.com/office/drawing/2014/main" id="{B8A22A66-DB47-F8E7-F1CC-6058C3AB56C4}"/>
                </a:ext>
              </a:extLst>
            </p:cNvPr>
            <p:cNvSpPr txBox="1"/>
            <p:nvPr/>
          </p:nvSpPr>
          <p:spPr>
            <a:xfrm>
              <a:off x="1748409" y="3394379"/>
              <a:ext cx="3447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K</a:t>
              </a:r>
              <a:endParaRPr lang="en-US" sz="21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  <p:cxnSp>
          <p:nvCxnSpPr>
            <p:cNvPr id="21" name="Google Shape;456;p32">
              <a:extLst>
                <a:ext uri="{FF2B5EF4-FFF2-40B4-BE49-F238E27FC236}">
                  <a16:creationId xmlns:a16="http://schemas.microsoft.com/office/drawing/2014/main" id="{A195D26D-7D1C-BEF0-6AA2-99FC8C8EB856}"/>
                </a:ext>
              </a:extLst>
            </p:cNvPr>
            <p:cNvCxnSpPr/>
            <p:nvPr/>
          </p:nvCxnSpPr>
          <p:spPr>
            <a:xfrm flipV="1">
              <a:off x="2096471" y="3617817"/>
              <a:ext cx="407903" cy="49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" name="Google Shape;459;p32">
              <a:extLst>
                <a:ext uri="{FF2B5EF4-FFF2-40B4-BE49-F238E27FC236}">
                  <a16:creationId xmlns:a16="http://schemas.microsoft.com/office/drawing/2014/main" id="{B20E9E83-8B8E-00EE-96DA-9A637C810185}"/>
                </a:ext>
              </a:extLst>
            </p:cNvPr>
            <p:cNvSpPr txBox="1"/>
            <p:nvPr/>
          </p:nvSpPr>
          <p:spPr>
            <a:xfrm>
              <a:off x="2434849" y="3875517"/>
              <a:ext cx="801000" cy="2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noProof="0" dirty="0">
                  <a:solidFill>
                    <a:srgbClr val="38761D"/>
                  </a:solidFill>
                  <a:latin typeface="Fira Code SemiBold"/>
                  <a:ea typeface="Fira Code SemiBold"/>
                  <a:cs typeface="Fira Code SemiBold"/>
                  <a:sym typeface="Fira Code SemiBold"/>
                </a:rPr>
                <a:t>2</a:t>
              </a:r>
              <a:r>
                <a:rPr lang="en-US" sz="1300" noProof="0" dirty="0">
                  <a:solidFill>
                    <a:srgbClr val="23373B"/>
                  </a:solidFill>
                  <a:latin typeface="Fira Code"/>
                  <a:ea typeface="Fira Code"/>
                  <a:cs typeface="Fira Code"/>
                  <a:sym typeface="Fira Code"/>
                </a:rPr>
                <a:t>/3</a:t>
              </a:r>
              <a:endParaRPr lang="en-US" sz="1300" baseline="-250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540EC1-AF87-3A31-3686-A32C3C5F30AA}"/>
              </a:ext>
            </a:extLst>
          </p:cNvPr>
          <p:cNvGrpSpPr/>
          <p:nvPr/>
        </p:nvGrpSpPr>
        <p:grpSpPr>
          <a:xfrm>
            <a:off x="1554384" y="1362295"/>
            <a:ext cx="6630798" cy="1398608"/>
            <a:chOff x="1554384" y="1436254"/>
            <a:chExt cx="6630798" cy="13986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06BA12-33D6-A683-F44F-BAF61E7AB804}"/>
                </a:ext>
              </a:extLst>
            </p:cNvPr>
            <p:cNvSpPr txBox="1"/>
            <p:nvPr/>
          </p:nvSpPr>
          <p:spPr>
            <a:xfrm>
              <a:off x="4601541" y="2311642"/>
              <a:ext cx="3583641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noProof="0" dirty="0" err="1">
                  <a:latin typeface="Fira Code Medium"/>
                  <a:ea typeface="Fira Code Medium"/>
                  <a:cs typeface="Fira Code Medium"/>
                </a:rPr>
                <a:t>ia.cr</a:t>
              </a:r>
              <a:r>
                <a:rPr lang="en-US" sz="1600" noProof="0" dirty="0">
                  <a:latin typeface="Fira Code Medium"/>
                  <a:ea typeface="Fira Code Medium"/>
                  <a:cs typeface="Fira Code Medium"/>
                </a:rPr>
                <a:t>/2024/935</a:t>
              </a:r>
              <a:endParaRPr lang="en-US" sz="1600" noProof="0" dirty="0">
                <a:latin typeface="Fira Code Medium"/>
                <a:ea typeface="Fira Code Medium"/>
                <a:cs typeface="Fira Code Medium"/>
                <a:hlinkClick r:id="" action="ppaction://noaction"/>
              </a:endParaRPr>
            </a:p>
            <a:p>
              <a:pPr algn="ctr"/>
              <a:endParaRPr lang="en-US" sz="1100" noProof="0" dirty="0">
                <a:latin typeface="Fira Code Medium"/>
                <a:ea typeface="Fira Code Medium"/>
                <a:cs typeface="Fira Code Medium"/>
              </a:endParaRPr>
            </a:p>
          </p:txBody>
        </p:sp>
        <p:pic>
          <p:nvPicPr>
            <p:cNvPr id="13" name="Google Shape;327;p26">
              <a:extLst>
                <a:ext uri="{FF2B5EF4-FFF2-40B4-BE49-F238E27FC236}">
                  <a16:creationId xmlns:a16="http://schemas.microsoft.com/office/drawing/2014/main" id="{324FFC04-1447-20E9-EC95-7B7CA48B630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rcRect l="27192" t="35039" r="30262" b="9344"/>
            <a:stretch/>
          </p:blipFill>
          <p:spPr>
            <a:xfrm>
              <a:off x="1554384" y="1529157"/>
              <a:ext cx="2061137" cy="107518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C6E99A-8545-6BFC-0478-E71C68C8CCDE}"/>
                </a:ext>
              </a:extLst>
            </p:cNvPr>
            <p:cNvGrpSpPr/>
            <p:nvPr/>
          </p:nvGrpSpPr>
          <p:grpSpPr>
            <a:xfrm>
              <a:off x="4686300" y="1436254"/>
              <a:ext cx="3415553" cy="750171"/>
              <a:chOff x="5553635" y="2485125"/>
              <a:chExt cx="2275915" cy="494677"/>
            </a:xfrm>
          </p:grpSpPr>
          <p:pic>
            <p:nvPicPr>
              <p:cNvPr id="30" name="Picture 29" descr="A white background with black text&#10;&#10;AI-generated content may be incorrect.">
                <a:extLst>
                  <a:ext uri="{FF2B5EF4-FFF2-40B4-BE49-F238E27FC236}">
                    <a16:creationId xmlns:a16="http://schemas.microsoft.com/office/drawing/2014/main" id="{85F3CB71-501F-8E45-A65A-4EE5F94ED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147" b="48370"/>
              <a:stretch/>
            </p:blipFill>
            <p:spPr>
              <a:xfrm>
                <a:off x="5553635" y="2485125"/>
                <a:ext cx="2272561" cy="320297"/>
              </a:xfrm>
              <a:prstGeom prst="rect">
                <a:avLst/>
              </a:prstGeom>
            </p:spPr>
          </p:pic>
          <p:pic>
            <p:nvPicPr>
              <p:cNvPr id="31" name="Picture 30" descr="A white background with black text&#10;&#10;AI-generated content may be incorrect.">
                <a:extLst>
                  <a:ext uri="{FF2B5EF4-FFF2-40B4-BE49-F238E27FC236}">
                    <a16:creationId xmlns:a16="http://schemas.microsoft.com/office/drawing/2014/main" id="{4B920462-0BD3-A090-7C06-DF75A6765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72826" b="-544"/>
              <a:stretch/>
            </p:blipFill>
            <p:spPr>
              <a:xfrm>
                <a:off x="5553635" y="2807853"/>
                <a:ext cx="2275915" cy="171949"/>
              </a:xfrm>
              <a:prstGeom prst="rect">
                <a:avLst/>
              </a:prstGeom>
            </p:spPr>
          </p:pic>
        </p:grp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7686C6-845E-675F-2BB5-9BBBE1DE2589}"/>
              </a:ext>
            </a:extLst>
          </p:cNvPr>
          <p:cNvCxnSpPr/>
          <p:nvPr/>
        </p:nvCxnSpPr>
        <p:spPr>
          <a:xfrm>
            <a:off x="1613372" y="2858635"/>
            <a:ext cx="6379499" cy="504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6D88C13-4E58-5F17-3C56-B3BB7053E351}"/>
              </a:ext>
            </a:extLst>
          </p:cNvPr>
          <p:cNvSpPr txBox="1"/>
          <p:nvPr/>
        </p:nvSpPr>
        <p:spPr>
          <a:xfrm>
            <a:off x="5096435" y="3297891"/>
            <a:ext cx="27633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noProof="0" dirty="0">
                <a:solidFill>
                  <a:srgbClr val="C00000"/>
                </a:solidFill>
                <a:latin typeface="Arial Black"/>
              </a:rPr>
              <a:t>What is a secure</a:t>
            </a:r>
            <a:endParaRPr lang="en-US" noProof="0" dirty="0">
              <a:solidFill>
                <a:srgbClr val="C00000"/>
              </a:solidFill>
            </a:endParaRPr>
          </a:p>
          <a:p>
            <a:pPr algn="ctr"/>
            <a:r>
              <a:rPr lang="en-US" sz="2000" noProof="0" dirty="0">
                <a:solidFill>
                  <a:srgbClr val="C00000"/>
                </a:solidFill>
                <a:latin typeface="Arial Black"/>
              </a:rPr>
              <a:t>n-KDF?</a:t>
            </a:r>
            <a:endParaRPr lang="en-US" noProof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Security of n-KDFs</a:t>
            </a:r>
          </a:p>
        </p:txBody>
      </p:sp>
      <p:sp>
        <p:nvSpPr>
          <p:cNvPr id="278" name="Google Shape;278;p22"/>
          <p:cNvSpPr txBox="1"/>
          <p:nvPr/>
        </p:nvSpPr>
        <p:spPr>
          <a:xfrm>
            <a:off x="2328325" y="4741325"/>
            <a:ext cx="609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noProof="0" dirty="0">
              <a:solidFill>
                <a:schemeClr val="dk1"/>
              </a:solidFill>
            </a:endParaRPr>
          </a:p>
        </p:txBody>
      </p:sp>
      <p:sp>
        <p:nvSpPr>
          <p:cNvPr id="2" name="Google Shape;109;p15">
            <a:extLst>
              <a:ext uri="{FF2B5EF4-FFF2-40B4-BE49-F238E27FC236}">
                <a16:creationId xmlns:a16="http://schemas.microsoft.com/office/drawing/2014/main" id="{E4E46664-3037-AC98-EFF6-39ECA194EAC8}"/>
              </a:ext>
            </a:extLst>
          </p:cNvPr>
          <p:cNvSpPr/>
          <p:nvPr/>
        </p:nvSpPr>
        <p:spPr>
          <a:xfrm>
            <a:off x="680488" y="2705904"/>
            <a:ext cx="7587345" cy="64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cxnSp>
        <p:nvCxnSpPr>
          <p:cNvPr id="7" name="Google Shape;119;p15">
            <a:extLst>
              <a:ext uri="{FF2B5EF4-FFF2-40B4-BE49-F238E27FC236}">
                <a16:creationId xmlns:a16="http://schemas.microsoft.com/office/drawing/2014/main" id="{4B8AF6FB-09A1-CBAC-ED28-55AAACC6F6D7}"/>
              </a:ext>
            </a:extLst>
          </p:cNvPr>
          <p:cNvCxnSpPr/>
          <p:nvPr/>
        </p:nvCxnSpPr>
        <p:spPr>
          <a:xfrm>
            <a:off x="4471183" y="3357295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120;p15">
            <a:extLst>
              <a:ext uri="{FF2B5EF4-FFF2-40B4-BE49-F238E27FC236}">
                <a16:creationId xmlns:a16="http://schemas.microsoft.com/office/drawing/2014/main" id="{E0F64780-8CAF-F6E4-6B5E-84EA3B911EF4}"/>
              </a:ext>
            </a:extLst>
          </p:cNvPr>
          <p:cNvSpPr txBox="1"/>
          <p:nvPr/>
        </p:nvSpPr>
        <p:spPr>
          <a:xfrm>
            <a:off x="3106177" y="3986565"/>
            <a:ext cx="273001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rgbClr val="F76105"/>
                </a:solidFill>
              </a:rPr>
              <a:t>Looks Random</a:t>
            </a:r>
          </a:p>
        </p:txBody>
      </p:sp>
      <p:cxnSp>
        <p:nvCxnSpPr>
          <p:cNvPr id="4" name="Google Shape;110;p15">
            <a:extLst>
              <a:ext uri="{FF2B5EF4-FFF2-40B4-BE49-F238E27FC236}">
                <a16:creationId xmlns:a16="http://schemas.microsoft.com/office/drawing/2014/main" id="{33B70BF1-C79C-BCE5-C04D-C3D60CB1BBF3}"/>
              </a:ext>
            </a:extLst>
          </p:cNvPr>
          <p:cNvCxnSpPr>
            <a:cxnSpLocks/>
          </p:cNvCxnSpPr>
          <p:nvPr/>
        </p:nvCxnSpPr>
        <p:spPr>
          <a:xfrm flipH="1">
            <a:off x="6033156" y="1300480"/>
            <a:ext cx="21428" cy="14029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86423CF-21E4-08D2-9D81-6CF0633AED42}"/>
              </a:ext>
            </a:extLst>
          </p:cNvPr>
          <p:cNvGrpSpPr/>
          <p:nvPr/>
        </p:nvGrpSpPr>
        <p:grpSpPr>
          <a:xfrm>
            <a:off x="735565" y="1806693"/>
            <a:ext cx="1276455" cy="907161"/>
            <a:chOff x="735565" y="1806693"/>
            <a:chExt cx="1276455" cy="907161"/>
          </a:xfrm>
        </p:grpSpPr>
        <p:cxnSp>
          <p:nvCxnSpPr>
            <p:cNvPr id="13" name="Google Shape;110;p15">
              <a:extLst>
                <a:ext uri="{FF2B5EF4-FFF2-40B4-BE49-F238E27FC236}">
                  <a16:creationId xmlns:a16="http://schemas.microsoft.com/office/drawing/2014/main" id="{7335367A-DD14-BFF9-85B4-1569FA5D0F4B}"/>
                </a:ext>
              </a:extLst>
            </p:cNvPr>
            <p:cNvCxnSpPr>
              <a:cxnSpLocks/>
            </p:cNvCxnSpPr>
            <p:nvPr/>
          </p:nvCxnSpPr>
          <p:spPr>
            <a:xfrm>
              <a:off x="1373792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" name="Google Shape;138;p16">
              <a:extLst>
                <a:ext uri="{FF2B5EF4-FFF2-40B4-BE49-F238E27FC236}">
                  <a16:creationId xmlns:a16="http://schemas.microsoft.com/office/drawing/2014/main" id="{EE7F98AE-4376-489C-EE19-B021C3118927}"/>
                </a:ext>
              </a:extLst>
            </p:cNvPr>
            <p:cNvSpPr txBox="1"/>
            <p:nvPr/>
          </p:nvSpPr>
          <p:spPr>
            <a:xfrm>
              <a:off x="735565" y="1806693"/>
              <a:ext cx="1276455" cy="344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endPara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6C976AD-9FBF-12E7-D5F5-7A9B3C597153}"/>
              </a:ext>
            </a:extLst>
          </p:cNvPr>
          <p:cNvGrpSpPr/>
          <p:nvPr/>
        </p:nvGrpSpPr>
        <p:grpSpPr>
          <a:xfrm>
            <a:off x="2069057" y="1815795"/>
            <a:ext cx="1276455" cy="890109"/>
            <a:chOff x="2006669" y="1815795"/>
            <a:chExt cx="1276455" cy="890109"/>
          </a:xfrm>
        </p:grpSpPr>
        <p:sp>
          <p:nvSpPr>
            <p:cNvPr id="26" name="Google Shape;138;p16">
              <a:extLst>
                <a:ext uri="{FF2B5EF4-FFF2-40B4-BE49-F238E27FC236}">
                  <a16:creationId xmlns:a16="http://schemas.microsoft.com/office/drawing/2014/main" id="{EA4B46D6-AD01-4DE8-302F-7768E7C7CD19}"/>
                </a:ext>
              </a:extLst>
            </p:cNvPr>
            <p:cNvSpPr txBox="1"/>
            <p:nvPr/>
          </p:nvSpPr>
          <p:spPr>
            <a:xfrm>
              <a:off x="2006669" y="1815795"/>
              <a:ext cx="1276455" cy="32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8" name="Google Shape;110;p15">
              <a:extLst>
                <a:ext uri="{FF2B5EF4-FFF2-40B4-BE49-F238E27FC236}">
                  <a16:creationId xmlns:a16="http://schemas.microsoft.com/office/drawing/2014/main" id="{BBB32350-76A7-C6A7-35F1-5931FC49DACB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96" y="213650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870739E-2501-D320-3949-4F8B5E69A4EF}"/>
              </a:ext>
            </a:extLst>
          </p:cNvPr>
          <p:cNvGrpSpPr/>
          <p:nvPr/>
        </p:nvGrpSpPr>
        <p:grpSpPr>
          <a:xfrm>
            <a:off x="3402549" y="1827620"/>
            <a:ext cx="1276455" cy="886234"/>
            <a:chOff x="3193707" y="1827620"/>
            <a:chExt cx="1276455" cy="886234"/>
          </a:xfrm>
        </p:grpSpPr>
        <p:sp>
          <p:nvSpPr>
            <p:cNvPr id="32" name="Google Shape;138;p16">
              <a:extLst>
                <a:ext uri="{FF2B5EF4-FFF2-40B4-BE49-F238E27FC236}">
                  <a16:creationId xmlns:a16="http://schemas.microsoft.com/office/drawing/2014/main" id="{DE7C92A1-0DA9-FF1B-5B70-A2C81FC8528F}"/>
                </a:ext>
              </a:extLst>
            </p:cNvPr>
            <p:cNvSpPr txBox="1"/>
            <p:nvPr/>
          </p:nvSpPr>
          <p:spPr>
            <a:xfrm>
              <a:off x="3193707" y="1827620"/>
              <a:ext cx="1276455" cy="302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33" name="Google Shape;110;p15">
              <a:extLst>
                <a:ext uri="{FF2B5EF4-FFF2-40B4-BE49-F238E27FC236}">
                  <a16:creationId xmlns:a16="http://schemas.microsoft.com/office/drawing/2014/main" id="{71324322-40D2-13E6-3E91-5412B1CCA24F}"/>
                </a:ext>
              </a:extLst>
            </p:cNvPr>
            <p:cNvCxnSpPr>
              <a:cxnSpLocks/>
            </p:cNvCxnSpPr>
            <p:nvPr/>
          </p:nvCxnSpPr>
          <p:spPr>
            <a:xfrm>
              <a:off x="3831934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03595F9-0492-BC5D-7917-E4005BB0A9E3}"/>
              </a:ext>
            </a:extLst>
          </p:cNvPr>
          <p:cNvGrpSpPr/>
          <p:nvPr/>
        </p:nvGrpSpPr>
        <p:grpSpPr>
          <a:xfrm>
            <a:off x="4736041" y="1808651"/>
            <a:ext cx="1276455" cy="905203"/>
            <a:chOff x="4284474" y="1808651"/>
            <a:chExt cx="1276455" cy="905203"/>
          </a:xfrm>
        </p:grpSpPr>
        <p:sp>
          <p:nvSpPr>
            <p:cNvPr id="35" name="Google Shape;138;p16">
              <a:extLst>
                <a:ext uri="{FF2B5EF4-FFF2-40B4-BE49-F238E27FC236}">
                  <a16:creationId xmlns:a16="http://schemas.microsoft.com/office/drawing/2014/main" id="{8ACFE41F-2BAC-0CC6-EC9E-1A3FC3A3B810}"/>
                </a:ext>
              </a:extLst>
            </p:cNvPr>
            <p:cNvSpPr txBox="1"/>
            <p:nvPr/>
          </p:nvSpPr>
          <p:spPr>
            <a:xfrm>
              <a:off x="4284474" y="1808651"/>
              <a:ext cx="1276455" cy="340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36" name="Google Shape;110;p15">
              <a:extLst>
                <a:ext uri="{FF2B5EF4-FFF2-40B4-BE49-F238E27FC236}">
                  <a16:creationId xmlns:a16="http://schemas.microsoft.com/office/drawing/2014/main" id="{CB876D1A-93F9-07C4-73F3-C24C7D813385}"/>
                </a:ext>
              </a:extLst>
            </p:cNvPr>
            <p:cNvCxnSpPr>
              <a:cxnSpLocks/>
            </p:cNvCxnSpPr>
            <p:nvPr/>
          </p:nvCxnSpPr>
          <p:spPr>
            <a:xfrm>
              <a:off x="4922701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3644B46-9B27-7411-2206-48BB29758EF7}"/>
              </a:ext>
            </a:extLst>
          </p:cNvPr>
          <p:cNvGrpSpPr/>
          <p:nvPr/>
        </p:nvGrpSpPr>
        <p:grpSpPr>
          <a:xfrm>
            <a:off x="6069533" y="1713445"/>
            <a:ext cx="967454" cy="999057"/>
            <a:chOff x="5657201" y="1713445"/>
            <a:chExt cx="967454" cy="999057"/>
          </a:xfrm>
        </p:grpSpPr>
        <p:sp>
          <p:nvSpPr>
            <p:cNvPr id="38" name="Google Shape;139;p16">
              <a:extLst>
                <a:ext uri="{FF2B5EF4-FFF2-40B4-BE49-F238E27FC236}">
                  <a16:creationId xmlns:a16="http://schemas.microsoft.com/office/drawing/2014/main" id="{740DE1C3-CC8A-1A6B-64D2-09033844E95D}"/>
                </a:ext>
              </a:extLst>
            </p:cNvPr>
            <p:cNvSpPr txBox="1"/>
            <p:nvPr/>
          </p:nvSpPr>
          <p:spPr>
            <a:xfrm>
              <a:off x="5657201" y="1713445"/>
              <a:ext cx="967454" cy="530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Label</a:t>
              </a:r>
              <a:endParaRPr lang="en-US" sz="15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39" name="Google Shape;121;p15">
              <a:extLst>
                <a:ext uri="{FF2B5EF4-FFF2-40B4-BE49-F238E27FC236}">
                  <a16:creationId xmlns:a16="http://schemas.microsoft.com/office/drawing/2014/main" id="{9D7AA500-6803-832A-20D7-F348BB60C828}"/>
                </a:ext>
              </a:extLst>
            </p:cNvPr>
            <p:cNvCxnSpPr>
              <a:cxnSpLocks/>
            </p:cNvCxnSpPr>
            <p:nvPr/>
          </p:nvCxnSpPr>
          <p:spPr>
            <a:xfrm>
              <a:off x="6126572" y="2127202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6F68684-91DD-B45B-1A17-DD28D45E7E08}"/>
              </a:ext>
            </a:extLst>
          </p:cNvPr>
          <p:cNvGrpSpPr/>
          <p:nvPr/>
        </p:nvGrpSpPr>
        <p:grpSpPr>
          <a:xfrm>
            <a:off x="7104186" y="1713445"/>
            <a:ext cx="946349" cy="989973"/>
            <a:chOff x="7104186" y="1713445"/>
            <a:chExt cx="946349" cy="989973"/>
          </a:xfrm>
        </p:grpSpPr>
        <p:cxnSp>
          <p:nvCxnSpPr>
            <p:cNvPr id="41" name="Google Shape;113;p15">
              <a:extLst>
                <a:ext uri="{FF2B5EF4-FFF2-40B4-BE49-F238E27FC236}">
                  <a16:creationId xmlns:a16="http://schemas.microsoft.com/office/drawing/2014/main" id="{D86745A9-97A4-2578-D8A9-A02F406BE1E9}"/>
                </a:ext>
              </a:extLst>
            </p:cNvPr>
            <p:cNvCxnSpPr>
              <a:cxnSpLocks/>
            </p:cNvCxnSpPr>
            <p:nvPr/>
          </p:nvCxnSpPr>
          <p:spPr>
            <a:xfrm>
              <a:off x="7580916" y="2118118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" name="Google Shape;114;p15">
              <a:extLst>
                <a:ext uri="{FF2B5EF4-FFF2-40B4-BE49-F238E27FC236}">
                  <a16:creationId xmlns:a16="http://schemas.microsoft.com/office/drawing/2014/main" id="{BA48B7BB-068F-61EC-40E3-DDE035E733E8}"/>
                </a:ext>
              </a:extLst>
            </p:cNvPr>
            <p:cNvSpPr txBox="1"/>
            <p:nvPr/>
          </p:nvSpPr>
          <p:spPr>
            <a:xfrm>
              <a:off x="7104186" y="1713445"/>
              <a:ext cx="946349" cy="486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length</a:t>
              </a:r>
            </a:p>
          </p:txBody>
        </p:sp>
      </p:grpSp>
      <p:sp>
        <p:nvSpPr>
          <p:cNvPr id="44" name="Google Shape;138;p16">
            <a:extLst>
              <a:ext uri="{FF2B5EF4-FFF2-40B4-BE49-F238E27FC236}">
                <a16:creationId xmlns:a16="http://schemas.microsoft.com/office/drawing/2014/main" id="{78520482-482B-AD93-56BE-07283D3822AE}"/>
              </a:ext>
            </a:extLst>
          </p:cNvPr>
          <p:cNvSpPr txBox="1"/>
          <p:nvPr/>
        </p:nvSpPr>
        <p:spPr>
          <a:xfrm>
            <a:off x="5322789" y="909469"/>
            <a:ext cx="1611411" cy="30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n</a:t>
            </a:r>
            <a:r>
              <a:rPr lang="en-US" sz="1500" baseline="-250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, </a:t>
            </a:r>
            <a:r>
              <a:rPr lang="en-US" sz="15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context</a:t>
            </a:r>
            <a:r>
              <a:rPr lang="en-US" sz="1500" baseline="-250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n</a:t>
            </a:r>
            <a:endParaRPr lang="en-US" sz="1600" baseline="-25000" noProof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D2AFAB22-B302-25F3-8246-EE4ACB543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>
            <a:extLst>
              <a:ext uri="{FF2B5EF4-FFF2-40B4-BE49-F238E27FC236}">
                <a16:creationId xmlns:a16="http://schemas.microsoft.com/office/drawing/2014/main" id="{B1F16876-7340-DC49-9715-AB51ABA08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Security of n-KDFs</a:t>
            </a:r>
          </a:p>
        </p:txBody>
      </p:sp>
      <p:sp>
        <p:nvSpPr>
          <p:cNvPr id="278" name="Google Shape;278;p22">
            <a:extLst>
              <a:ext uri="{FF2B5EF4-FFF2-40B4-BE49-F238E27FC236}">
                <a16:creationId xmlns:a16="http://schemas.microsoft.com/office/drawing/2014/main" id="{BFAD3834-00D0-2AA1-0C28-3BC6F3745163}"/>
              </a:ext>
            </a:extLst>
          </p:cNvPr>
          <p:cNvSpPr txBox="1"/>
          <p:nvPr/>
        </p:nvSpPr>
        <p:spPr>
          <a:xfrm>
            <a:off x="2328325" y="4741325"/>
            <a:ext cx="609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noProof="0" dirty="0">
              <a:solidFill>
                <a:schemeClr val="dk1"/>
              </a:solidFill>
            </a:endParaRPr>
          </a:p>
        </p:txBody>
      </p:sp>
      <p:sp>
        <p:nvSpPr>
          <p:cNvPr id="2" name="Google Shape;109;p15">
            <a:extLst>
              <a:ext uri="{FF2B5EF4-FFF2-40B4-BE49-F238E27FC236}">
                <a16:creationId xmlns:a16="http://schemas.microsoft.com/office/drawing/2014/main" id="{1FA88F7A-A1BF-2FA6-FB20-6E151808478E}"/>
              </a:ext>
            </a:extLst>
          </p:cNvPr>
          <p:cNvSpPr/>
          <p:nvPr/>
        </p:nvSpPr>
        <p:spPr>
          <a:xfrm>
            <a:off x="680488" y="2705904"/>
            <a:ext cx="7587345" cy="64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cxnSp>
        <p:nvCxnSpPr>
          <p:cNvPr id="7" name="Google Shape;119;p15">
            <a:extLst>
              <a:ext uri="{FF2B5EF4-FFF2-40B4-BE49-F238E27FC236}">
                <a16:creationId xmlns:a16="http://schemas.microsoft.com/office/drawing/2014/main" id="{87F8EDEC-ED4E-77A9-C6EA-C989F390764D}"/>
              </a:ext>
            </a:extLst>
          </p:cNvPr>
          <p:cNvCxnSpPr/>
          <p:nvPr/>
        </p:nvCxnSpPr>
        <p:spPr>
          <a:xfrm>
            <a:off x="4471183" y="3357295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120;p15">
            <a:extLst>
              <a:ext uri="{FF2B5EF4-FFF2-40B4-BE49-F238E27FC236}">
                <a16:creationId xmlns:a16="http://schemas.microsoft.com/office/drawing/2014/main" id="{F0E53AF0-0C3D-9056-D9F3-1C78B552C921}"/>
              </a:ext>
            </a:extLst>
          </p:cNvPr>
          <p:cNvSpPr txBox="1"/>
          <p:nvPr/>
        </p:nvSpPr>
        <p:spPr>
          <a:xfrm>
            <a:off x="3106177" y="3986565"/>
            <a:ext cx="2730011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rgbClr val="F76105"/>
                </a:solidFill>
              </a:rPr>
              <a:t>Looks Random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8059B9A-81E1-223D-2C2E-28CD33D21204}"/>
              </a:ext>
            </a:extLst>
          </p:cNvPr>
          <p:cNvGrpSpPr/>
          <p:nvPr/>
        </p:nvGrpSpPr>
        <p:grpSpPr>
          <a:xfrm>
            <a:off x="735565" y="1806693"/>
            <a:ext cx="1276455" cy="907161"/>
            <a:chOff x="735565" y="1806693"/>
            <a:chExt cx="1276455" cy="907161"/>
          </a:xfrm>
        </p:grpSpPr>
        <p:cxnSp>
          <p:nvCxnSpPr>
            <p:cNvPr id="3" name="Google Shape;110;p15">
              <a:extLst>
                <a:ext uri="{FF2B5EF4-FFF2-40B4-BE49-F238E27FC236}">
                  <a16:creationId xmlns:a16="http://schemas.microsoft.com/office/drawing/2014/main" id="{7639B035-775D-C915-7C52-357BCB617AB1}"/>
                </a:ext>
              </a:extLst>
            </p:cNvPr>
            <p:cNvCxnSpPr>
              <a:cxnSpLocks/>
            </p:cNvCxnSpPr>
            <p:nvPr/>
          </p:nvCxnSpPr>
          <p:spPr>
            <a:xfrm>
              <a:off x="1373792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" name="Google Shape;138;p16">
              <a:extLst>
                <a:ext uri="{FF2B5EF4-FFF2-40B4-BE49-F238E27FC236}">
                  <a16:creationId xmlns:a16="http://schemas.microsoft.com/office/drawing/2014/main" id="{9A01BF10-261F-CFAE-56D0-D3717BD38C8A}"/>
                </a:ext>
              </a:extLst>
            </p:cNvPr>
            <p:cNvSpPr txBox="1"/>
            <p:nvPr/>
          </p:nvSpPr>
          <p:spPr>
            <a:xfrm>
              <a:off x="735565" y="1806693"/>
              <a:ext cx="1276455" cy="344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3C53046-4796-045B-86D1-5D3B38D39139}"/>
              </a:ext>
            </a:extLst>
          </p:cNvPr>
          <p:cNvGrpSpPr/>
          <p:nvPr/>
        </p:nvGrpSpPr>
        <p:grpSpPr>
          <a:xfrm>
            <a:off x="2069057" y="1815795"/>
            <a:ext cx="1276455" cy="890109"/>
            <a:chOff x="2006669" y="1815795"/>
            <a:chExt cx="1276455" cy="890109"/>
          </a:xfrm>
        </p:grpSpPr>
        <p:sp>
          <p:nvSpPr>
            <p:cNvPr id="18" name="Google Shape;138;p16">
              <a:extLst>
                <a:ext uri="{FF2B5EF4-FFF2-40B4-BE49-F238E27FC236}">
                  <a16:creationId xmlns:a16="http://schemas.microsoft.com/office/drawing/2014/main" id="{5CCF1297-9471-51D6-4AB8-7FCEDE4D9694}"/>
                </a:ext>
              </a:extLst>
            </p:cNvPr>
            <p:cNvSpPr txBox="1"/>
            <p:nvPr/>
          </p:nvSpPr>
          <p:spPr>
            <a:xfrm>
              <a:off x="2006669" y="1815795"/>
              <a:ext cx="1276455" cy="32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0" name="Google Shape;110;p15">
              <a:extLst>
                <a:ext uri="{FF2B5EF4-FFF2-40B4-BE49-F238E27FC236}">
                  <a16:creationId xmlns:a16="http://schemas.microsoft.com/office/drawing/2014/main" id="{8AED07E0-534D-CDF8-B3EF-3CD90B0B0C23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96" y="213650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E9477B6-3B1A-9180-1900-738BF964A23F}"/>
              </a:ext>
            </a:extLst>
          </p:cNvPr>
          <p:cNvGrpSpPr/>
          <p:nvPr/>
        </p:nvGrpSpPr>
        <p:grpSpPr>
          <a:xfrm>
            <a:off x="3402549" y="1827620"/>
            <a:ext cx="1276455" cy="886234"/>
            <a:chOff x="3193707" y="1827620"/>
            <a:chExt cx="1276455" cy="886234"/>
          </a:xfrm>
        </p:grpSpPr>
        <p:sp>
          <p:nvSpPr>
            <p:cNvPr id="17" name="Google Shape;138;p16">
              <a:extLst>
                <a:ext uri="{FF2B5EF4-FFF2-40B4-BE49-F238E27FC236}">
                  <a16:creationId xmlns:a16="http://schemas.microsoft.com/office/drawing/2014/main" id="{42C93D2C-E0A2-B004-42B7-6D81FC92BC4F}"/>
                </a:ext>
              </a:extLst>
            </p:cNvPr>
            <p:cNvSpPr txBox="1"/>
            <p:nvPr/>
          </p:nvSpPr>
          <p:spPr>
            <a:xfrm>
              <a:off x="3193707" y="1827620"/>
              <a:ext cx="1276455" cy="302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110;p15">
              <a:extLst>
                <a:ext uri="{FF2B5EF4-FFF2-40B4-BE49-F238E27FC236}">
                  <a16:creationId xmlns:a16="http://schemas.microsoft.com/office/drawing/2014/main" id="{17B989A5-16A4-1030-EA34-9D36811F0C69}"/>
                </a:ext>
              </a:extLst>
            </p:cNvPr>
            <p:cNvCxnSpPr>
              <a:cxnSpLocks/>
            </p:cNvCxnSpPr>
            <p:nvPr/>
          </p:nvCxnSpPr>
          <p:spPr>
            <a:xfrm>
              <a:off x="3831934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7CBC789-CFC2-B18B-4496-0512E8D8D053}"/>
              </a:ext>
            </a:extLst>
          </p:cNvPr>
          <p:cNvGrpSpPr/>
          <p:nvPr/>
        </p:nvGrpSpPr>
        <p:grpSpPr>
          <a:xfrm>
            <a:off x="4736041" y="1808651"/>
            <a:ext cx="1276455" cy="905203"/>
            <a:chOff x="4284474" y="1808651"/>
            <a:chExt cx="1276455" cy="905203"/>
          </a:xfrm>
        </p:grpSpPr>
        <p:sp>
          <p:nvSpPr>
            <p:cNvPr id="19" name="Google Shape;138;p16">
              <a:extLst>
                <a:ext uri="{FF2B5EF4-FFF2-40B4-BE49-F238E27FC236}">
                  <a16:creationId xmlns:a16="http://schemas.microsoft.com/office/drawing/2014/main" id="{12B5F87E-6E94-902B-6EE4-602FA11E6737}"/>
                </a:ext>
              </a:extLst>
            </p:cNvPr>
            <p:cNvSpPr txBox="1"/>
            <p:nvPr/>
          </p:nvSpPr>
          <p:spPr>
            <a:xfrm>
              <a:off x="4284474" y="1808651"/>
              <a:ext cx="1276455" cy="340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</a:t>
              </a:r>
              <a:r>
                <a:rPr lang="en-US" sz="15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endParaRPr lang="en-US" sz="16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2" name="Google Shape;110;p15">
              <a:extLst>
                <a:ext uri="{FF2B5EF4-FFF2-40B4-BE49-F238E27FC236}">
                  <a16:creationId xmlns:a16="http://schemas.microsoft.com/office/drawing/2014/main" id="{1C9FF228-7645-55FE-A82F-9BF3B29ECEC6}"/>
                </a:ext>
              </a:extLst>
            </p:cNvPr>
            <p:cNvCxnSpPr>
              <a:cxnSpLocks/>
            </p:cNvCxnSpPr>
            <p:nvPr/>
          </p:nvCxnSpPr>
          <p:spPr>
            <a:xfrm>
              <a:off x="4922701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58799BC-6B62-E40C-4A1D-4ECA37FA0214}"/>
              </a:ext>
            </a:extLst>
          </p:cNvPr>
          <p:cNvGrpSpPr/>
          <p:nvPr/>
        </p:nvGrpSpPr>
        <p:grpSpPr>
          <a:xfrm>
            <a:off x="6069533" y="1713445"/>
            <a:ext cx="967454" cy="999057"/>
            <a:chOff x="5657201" y="1713445"/>
            <a:chExt cx="967454" cy="999057"/>
          </a:xfrm>
        </p:grpSpPr>
        <p:sp>
          <p:nvSpPr>
            <p:cNvPr id="11" name="Google Shape;139;p16">
              <a:extLst>
                <a:ext uri="{FF2B5EF4-FFF2-40B4-BE49-F238E27FC236}">
                  <a16:creationId xmlns:a16="http://schemas.microsoft.com/office/drawing/2014/main" id="{09D7B69C-40FD-307E-44A3-7FE488587711}"/>
                </a:ext>
              </a:extLst>
            </p:cNvPr>
            <p:cNvSpPr txBox="1"/>
            <p:nvPr/>
          </p:nvSpPr>
          <p:spPr>
            <a:xfrm>
              <a:off x="5657201" y="1713445"/>
              <a:ext cx="967454" cy="530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Label</a:t>
              </a:r>
              <a:endParaRPr lang="en-US" sz="15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3" name="Google Shape;121;p15">
              <a:extLst>
                <a:ext uri="{FF2B5EF4-FFF2-40B4-BE49-F238E27FC236}">
                  <a16:creationId xmlns:a16="http://schemas.microsoft.com/office/drawing/2014/main" id="{1468C899-BB6C-69D7-91A7-C4A7D69F1D1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572" y="2127202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7073CD43-1DF5-F529-42D8-601E81843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2967" y="1356255"/>
            <a:ext cx="395620" cy="42554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222201-1B0C-C77A-2BC1-A342E4AAA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6458" y="1352875"/>
            <a:ext cx="395620" cy="42554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4702E78-75FE-9F17-66EF-7D53B9AF2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043" y="1438573"/>
            <a:ext cx="635494" cy="31609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C0918A3-28DE-404E-4B39-98270764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5476" y="1438573"/>
            <a:ext cx="635494" cy="3160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7E4DAF-FF77-CB84-08CF-67D8E9EF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450" y="1347182"/>
            <a:ext cx="395620" cy="4255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2B7E07-08D2-7DA0-6070-FAFF10A6C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3106" y="1359777"/>
            <a:ext cx="395620" cy="425541"/>
          </a:xfrm>
          <a:prstGeom prst="rect">
            <a:avLst/>
          </a:prstGeom>
        </p:spPr>
      </p:pic>
      <p:cxnSp>
        <p:nvCxnSpPr>
          <p:cNvPr id="13" name="Google Shape;113;p15">
            <a:extLst>
              <a:ext uri="{FF2B5EF4-FFF2-40B4-BE49-F238E27FC236}">
                <a16:creationId xmlns:a16="http://schemas.microsoft.com/office/drawing/2014/main" id="{718DF6D3-4A16-E1C0-33E2-043009575DF1}"/>
              </a:ext>
            </a:extLst>
          </p:cNvPr>
          <p:cNvCxnSpPr>
            <a:cxnSpLocks/>
          </p:cNvCxnSpPr>
          <p:nvPr/>
        </p:nvCxnSpPr>
        <p:spPr>
          <a:xfrm>
            <a:off x="7580916" y="2118118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Google Shape;114;p15">
            <a:extLst>
              <a:ext uri="{FF2B5EF4-FFF2-40B4-BE49-F238E27FC236}">
                <a16:creationId xmlns:a16="http://schemas.microsoft.com/office/drawing/2014/main" id="{4F9993BD-8E7B-FA23-F7E6-A0C48037800E}"/>
              </a:ext>
            </a:extLst>
          </p:cNvPr>
          <p:cNvSpPr txBox="1"/>
          <p:nvPr/>
        </p:nvSpPr>
        <p:spPr>
          <a:xfrm>
            <a:off x="7104186" y="1713445"/>
            <a:ext cx="946349" cy="48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130882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>
          <a:extLst>
            <a:ext uri="{FF2B5EF4-FFF2-40B4-BE49-F238E27FC236}">
              <a16:creationId xmlns:a16="http://schemas.microsoft.com/office/drawing/2014/main" id="{45795380-6B38-4825-DA15-6C2BAA92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>
            <a:extLst>
              <a:ext uri="{FF2B5EF4-FFF2-40B4-BE49-F238E27FC236}">
                <a16:creationId xmlns:a16="http://schemas.microsoft.com/office/drawing/2014/main" id="{06B8D844-3965-2108-356C-7D51D94DFE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Security of n-KDFs</a:t>
            </a:r>
          </a:p>
        </p:txBody>
      </p:sp>
      <p:sp>
        <p:nvSpPr>
          <p:cNvPr id="278" name="Google Shape;278;p22">
            <a:extLst>
              <a:ext uri="{FF2B5EF4-FFF2-40B4-BE49-F238E27FC236}">
                <a16:creationId xmlns:a16="http://schemas.microsoft.com/office/drawing/2014/main" id="{82FA03A3-5FBA-4CD2-108E-477C5EE99591}"/>
              </a:ext>
            </a:extLst>
          </p:cNvPr>
          <p:cNvSpPr txBox="1"/>
          <p:nvPr/>
        </p:nvSpPr>
        <p:spPr>
          <a:xfrm>
            <a:off x="2328325" y="4741325"/>
            <a:ext cx="6096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noProof="0" dirty="0">
              <a:solidFill>
                <a:schemeClr val="dk1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67C5FD6-E487-2F76-1E6A-CD042237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0973" y="1318680"/>
            <a:ext cx="226484" cy="2436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9460DF0-B89E-C7F7-73A4-F6BCFFEF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8040" y="1345977"/>
            <a:ext cx="226484" cy="2436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BA6AEC-C6DA-96BB-0EB8-F7CDDBFF54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8548" y="1376473"/>
            <a:ext cx="226484" cy="243613"/>
          </a:xfrm>
          <a:prstGeom prst="rect">
            <a:avLst/>
          </a:prstGeom>
        </p:spPr>
      </p:pic>
      <p:sp>
        <p:nvSpPr>
          <p:cNvPr id="2" name="Google Shape;109;p15">
            <a:extLst>
              <a:ext uri="{FF2B5EF4-FFF2-40B4-BE49-F238E27FC236}">
                <a16:creationId xmlns:a16="http://schemas.microsoft.com/office/drawing/2014/main" id="{8DF87006-EAB3-FEBA-7541-160949906710}"/>
              </a:ext>
            </a:extLst>
          </p:cNvPr>
          <p:cNvSpPr/>
          <p:nvPr/>
        </p:nvSpPr>
        <p:spPr>
          <a:xfrm>
            <a:off x="969576" y="2193524"/>
            <a:ext cx="4343597" cy="36753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C3A8780-B185-93F0-E415-03C1D612B5FE}"/>
              </a:ext>
            </a:extLst>
          </p:cNvPr>
          <p:cNvGrpSpPr/>
          <p:nvPr/>
        </p:nvGrpSpPr>
        <p:grpSpPr>
          <a:xfrm>
            <a:off x="4641193" y="1608870"/>
            <a:ext cx="541765" cy="583230"/>
            <a:chOff x="7094026" y="1684637"/>
            <a:chExt cx="946349" cy="1018781"/>
          </a:xfrm>
        </p:grpSpPr>
        <p:cxnSp>
          <p:nvCxnSpPr>
            <p:cNvPr id="5" name="Google Shape;113;p15">
              <a:extLst>
                <a:ext uri="{FF2B5EF4-FFF2-40B4-BE49-F238E27FC236}">
                  <a16:creationId xmlns:a16="http://schemas.microsoft.com/office/drawing/2014/main" id="{4AE31DCE-080F-E65C-A781-52EAECDD6A9A}"/>
                </a:ext>
              </a:extLst>
            </p:cNvPr>
            <p:cNvCxnSpPr>
              <a:cxnSpLocks/>
            </p:cNvCxnSpPr>
            <p:nvPr/>
          </p:nvCxnSpPr>
          <p:spPr>
            <a:xfrm>
              <a:off x="7580916" y="2118118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" name="Google Shape;114;p15">
              <a:extLst>
                <a:ext uri="{FF2B5EF4-FFF2-40B4-BE49-F238E27FC236}">
                  <a16:creationId xmlns:a16="http://schemas.microsoft.com/office/drawing/2014/main" id="{4D4C8F0B-A88E-5FF4-4CC6-4AE6D89AAC0A}"/>
                </a:ext>
              </a:extLst>
            </p:cNvPr>
            <p:cNvSpPr txBox="1"/>
            <p:nvPr/>
          </p:nvSpPr>
          <p:spPr>
            <a:xfrm>
              <a:off x="7094026" y="1684637"/>
              <a:ext cx="946349" cy="48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length (l)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FFE61E8-DBF3-0EC6-3923-CDEE033D1536}"/>
              </a:ext>
            </a:extLst>
          </p:cNvPr>
          <p:cNvGrpSpPr/>
          <p:nvPr/>
        </p:nvGrpSpPr>
        <p:grpSpPr>
          <a:xfrm>
            <a:off x="1001106" y="1678745"/>
            <a:ext cx="730744" cy="519331"/>
            <a:chOff x="735565" y="1806693"/>
            <a:chExt cx="1276455" cy="907161"/>
          </a:xfrm>
        </p:grpSpPr>
        <p:cxnSp>
          <p:nvCxnSpPr>
            <p:cNvPr id="3" name="Google Shape;110;p15">
              <a:extLst>
                <a:ext uri="{FF2B5EF4-FFF2-40B4-BE49-F238E27FC236}">
                  <a16:creationId xmlns:a16="http://schemas.microsoft.com/office/drawing/2014/main" id="{79658EA1-1324-212D-0FF8-6E60C67E3E1B}"/>
                </a:ext>
              </a:extLst>
            </p:cNvPr>
            <p:cNvCxnSpPr>
              <a:cxnSpLocks/>
            </p:cNvCxnSpPr>
            <p:nvPr/>
          </p:nvCxnSpPr>
          <p:spPr>
            <a:xfrm>
              <a:off x="1373792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" name="Google Shape;138;p16">
              <a:extLst>
                <a:ext uri="{FF2B5EF4-FFF2-40B4-BE49-F238E27FC236}">
                  <a16:creationId xmlns:a16="http://schemas.microsoft.com/office/drawing/2014/main" id="{A34F183D-B0BE-7CDC-3BC8-1B2FD5DBD938}"/>
                </a:ext>
              </a:extLst>
            </p:cNvPr>
            <p:cNvSpPr txBox="1"/>
            <p:nvPr/>
          </p:nvSpPr>
          <p:spPr>
            <a:xfrm>
              <a:off x="735565" y="1806693"/>
              <a:ext cx="1276455" cy="344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 (σ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F878BBB-4C17-24C2-161B-510330601780}"/>
              </a:ext>
            </a:extLst>
          </p:cNvPr>
          <p:cNvGrpSpPr/>
          <p:nvPr/>
        </p:nvGrpSpPr>
        <p:grpSpPr>
          <a:xfrm>
            <a:off x="1764503" y="1683955"/>
            <a:ext cx="730744" cy="509569"/>
            <a:chOff x="2006669" y="1815795"/>
            <a:chExt cx="1276455" cy="890109"/>
          </a:xfrm>
        </p:grpSpPr>
        <p:sp>
          <p:nvSpPr>
            <p:cNvPr id="18" name="Google Shape;138;p16">
              <a:extLst>
                <a:ext uri="{FF2B5EF4-FFF2-40B4-BE49-F238E27FC236}">
                  <a16:creationId xmlns:a16="http://schemas.microsoft.com/office/drawing/2014/main" id="{B2FEB899-D9F6-50CE-0817-391428B635E3}"/>
                </a:ext>
              </a:extLst>
            </p:cNvPr>
            <p:cNvSpPr txBox="1"/>
            <p:nvPr/>
          </p:nvSpPr>
          <p:spPr>
            <a:xfrm>
              <a:off x="2006669" y="1815795"/>
              <a:ext cx="1276455" cy="32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 (c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0" name="Google Shape;110;p15">
              <a:extLst>
                <a:ext uri="{FF2B5EF4-FFF2-40B4-BE49-F238E27FC236}">
                  <a16:creationId xmlns:a16="http://schemas.microsoft.com/office/drawing/2014/main" id="{459B8186-F17C-3741-66E7-34E7881144DD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96" y="213650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293DC57-8D43-C480-D6A5-259188CBCC1D}"/>
              </a:ext>
            </a:extLst>
          </p:cNvPr>
          <p:cNvGrpSpPr/>
          <p:nvPr/>
        </p:nvGrpSpPr>
        <p:grpSpPr>
          <a:xfrm>
            <a:off x="2527899" y="1690725"/>
            <a:ext cx="730744" cy="507350"/>
            <a:chOff x="3193707" y="1827620"/>
            <a:chExt cx="1276455" cy="886234"/>
          </a:xfrm>
        </p:grpSpPr>
        <p:sp>
          <p:nvSpPr>
            <p:cNvPr id="17" name="Google Shape;138;p16">
              <a:extLst>
                <a:ext uri="{FF2B5EF4-FFF2-40B4-BE49-F238E27FC236}">
                  <a16:creationId xmlns:a16="http://schemas.microsoft.com/office/drawing/2014/main" id="{C023AFDF-7334-C918-91CD-3F1FD432697D}"/>
                </a:ext>
              </a:extLst>
            </p:cNvPr>
            <p:cNvSpPr txBox="1"/>
            <p:nvPr/>
          </p:nvSpPr>
          <p:spPr>
            <a:xfrm>
              <a:off x="3193707" y="1827620"/>
              <a:ext cx="1276455" cy="302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 (σ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1" name="Google Shape;110;p15">
              <a:extLst>
                <a:ext uri="{FF2B5EF4-FFF2-40B4-BE49-F238E27FC236}">
                  <a16:creationId xmlns:a16="http://schemas.microsoft.com/office/drawing/2014/main" id="{EACEA3ED-D4BA-5B07-E2A8-43C435160513}"/>
                </a:ext>
              </a:extLst>
            </p:cNvPr>
            <p:cNvCxnSpPr>
              <a:cxnSpLocks/>
            </p:cNvCxnSpPr>
            <p:nvPr/>
          </p:nvCxnSpPr>
          <p:spPr>
            <a:xfrm>
              <a:off x="3831934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D28FC93-26E0-9A74-BDD1-483978AC8110}"/>
              </a:ext>
            </a:extLst>
          </p:cNvPr>
          <p:cNvGrpSpPr/>
          <p:nvPr/>
        </p:nvGrpSpPr>
        <p:grpSpPr>
          <a:xfrm>
            <a:off x="3291296" y="1679866"/>
            <a:ext cx="730744" cy="518210"/>
            <a:chOff x="4284474" y="1808651"/>
            <a:chExt cx="1276455" cy="905203"/>
          </a:xfrm>
        </p:grpSpPr>
        <p:sp>
          <p:nvSpPr>
            <p:cNvPr id="19" name="Google Shape;138;p16">
              <a:extLst>
                <a:ext uri="{FF2B5EF4-FFF2-40B4-BE49-F238E27FC236}">
                  <a16:creationId xmlns:a16="http://schemas.microsoft.com/office/drawing/2014/main" id="{A451C486-7083-18DA-57C3-07F6C2436AAB}"/>
                </a:ext>
              </a:extLst>
            </p:cNvPr>
            <p:cNvSpPr txBox="1"/>
            <p:nvPr/>
          </p:nvSpPr>
          <p:spPr>
            <a:xfrm>
              <a:off x="4284474" y="1808651"/>
              <a:ext cx="1276455" cy="340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 (c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2" name="Google Shape;110;p15">
              <a:extLst>
                <a:ext uri="{FF2B5EF4-FFF2-40B4-BE49-F238E27FC236}">
                  <a16:creationId xmlns:a16="http://schemas.microsoft.com/office/drawing/2014/main" id="{578FD7CB-1E35-08B3-401A-85A5EB62AC7F}"/>
                </a:ext>
              </a:extLst>
            </p:cNvPr>
            <p:cNvCxnSpPr>
              <a:cxnSpLocks/>
            </p:cNvCxnSpPr>
            <p:nvPr/>
          </p:nvCxnSpPr>
          <p:spPr>
            <a:xfrm>
              <a:off x="4922701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B3941A4-9A8B-4A0A-C8E0-67AFDD0ED45B}"/>
              </a:ext>
            </a:extLst>
          </p:cNvPr>
          <p:cNvGrpSpPr/>
          <p:nvPr/>
        </p:nvGrpSpPr>
        <p:grpSpPr>
          <a:xfrm>
            <a:off x="4054692" y="1605042"/>
            <a:ext cx="553847" cy="592259"/>
            <a:chOff x="5657201" y="1677949"/>
            <a:chExt cx="967454" cy="1034553"/>
          </a:xfrm>
        </p:grpSpPr>
        <p:sp>
          <p:nvSpPr>
            <p:cNvPr id="11" name="Google Shape;139;p16">
              <a:extLst>
                <a:ext uri="{FF2B5EF4-FFF2-40B4-BE49-F238E27FC236}">
                  <a16:creationId xmlns:a16="http://schemas.microsoft.com/office/drawing/2014/main" id="{389D91DF-C0D7-49DB-E653-D0CC1144F3D7}"/>
                </a:ext>
              </a:extLst>
            </p:cNvPr>
            <p:cNvSpPr txBox="1"/>
            <p:nvPr/>
          </p:nvSpPr>
          <p:spPr>
            <a:xfrm>
              <a:off x="5657201" y="1677949"/>
              <a:ext cx="967454" cy="604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Label (L)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23" name="Google Shape;121;p15">
              <a:extLst>
                <a:ext uri="{FF2B5EF4-FFF2-40B4-BE49-F238E27FC236}">
                  <a16:creationId xmlns:a16="http://schemas.microsoft.com/office/drawing/2014/main" id="{CCDDAD30-9F6C-7397-19C4-D7C15884EE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572" y="2127202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22D6724B-1B96-5345-0DC2-0328B58B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9550" y="1415695"/>
            <a:ext cx="226484" cy="243613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2D453B9-8AC7-E498-77AB-5E9FF6EC0CC3}"/>
              </a:ext>
            </a:extLst>
          </p:cNvPr>
          <p:cNvGrpSpPr/>
          <p:nvPr/>
        </p:nvGrpSpPr>
        <p:grpSpPr>
          <a:xfrm>
            <a:off x="1188581" y="1292330"/>
            <a:ext cx="541994" cy="356630"/>
            <a:chOff x="1063043" y="1131708"/>
            <a:chExt cx="946749" cy="622957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1529F118-07C3-C5FF-9973-42401118B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3043" y="1438573"/>
              <a:ext cx="635494" cy="316092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CC3811F-BAF7-0608-49F3-1E036131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6294" y="1331312"/>
              <a:ext cx="635494" cy="31609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037D3F1-4DE8-C02D-5200-DAB874B1B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1047" y="1221241"/>
              <a:ext cx="635494" cy="31609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1BFB17D-9A1A-566F-D21E-2AEF8519C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74298" y="1131708"/>
              <a:ext cx="635494" cy="316092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ADD2CB0-9D89-479C-ADF7-580D7C950144}"/>
              </a:ext>
            </a:extLst>
          </p:cNvPr>
          <p:cNvGrpSpPr/>
          <p:nvPr/>
        </p:nvGrpSpPr>
        <p:grpSpPr>
          <a:xfrm>
            <a:off x="1942456" y="1325217"/>
            <a:ext cx="541994" cy="356630"/>
            <a:chOff x="1063043" y="1131708"/>
            <a:chExt cx="946749" cy="622957"/>
          </a:xfrm>
        </p:grpSpPr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469BDA30-67D0-C91B-7CB3-38241C5F8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3043" y="1438573"/>
              <a:ext cx="635494" cy="316092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10DB1387-E97B-8CED-E000-A13DF63D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6294" y="1331312"/>
              <a:ext cx="635494" cy="316092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FEE8B52F-611C-9789-AE75-2CB755F8C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1047" y="1221241"/>
              <a:ext cx="635494" cy="316092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9E60421F-BE54-EA67-0D89-8385C862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74298" y="1131708"/>
              <a:ext cx="635494" cy="316092"/>
            </a:xfrm>
            <a:prstGeom prst="rect">
              <a:avLst/>
            </a:prstGeom>
          </p:spPr>
        </p:pic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C2297B69-BEB2-2EA3-B899-1CDDEA06C2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9971" y="1335623"/>
            <a:ext cx="226484" cy="24361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6F99E4A-5111-C3FE-FE26-906CF0D2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7037" y="1362920"/>
            <a:ext cx="226484" cy="24361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C050A37-EB5A-5EE3-9362-E3615A7BE5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7545" y="1393415"/>
            <a:ext cx="226484" cy="24361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ED71216-45FE-1393-DE0F-0BB189C33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8548" y="1432638"/>
            <a:ext cx="226484" cy="243613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A45A3ED0-7825-9F19-BAF2-C16107845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160" y="1377691"/>
            <a:ext cx="226484" cy="24361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29ED416-39C6-C21E-F350-8F0A98BEF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6284" y="1393414"/>
            <a:ext cx="226484" cy="2436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A5F5F5-5BFA-49AF-72E0-6E239AC4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2503" y="3190237"/>
            <a:ext cx="226484" cy="2436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A0AA3F-4C41-D49E-36EF-80F8E4B484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293" y="3283114"/>
            <a:ext cx="226484" cy="24361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4901DCF-4244-1089-3509-2C6799D2D1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6656" y="3236176"/>
            <a:ext cx="226484" cy="243613"/>
          </a:xfrm>
          <a:prstGeom prst="rect">
            <a:avLst/>
          </a:prstGeom>
        </p:spPr>
      </p:pic>
      <p:sp>
        <p:nvSpPr>
          <p:cNvPr id="32" name="Google Shape;109;p15">
            <a:extLst>
              <a:ext uri="{FF2B5EF4-FFF2-40B4-BE49-F238E27FC236}">
                <a16:creationId xmlns:a16="http://schemas.microsoft.com/office/drawing/2014/main" id="{CFC444AC-1629-761B-E357-1EB04E642AF2}"/>
              </a:ext>
            </a:extLst>
          </p:cNvPr>
          <p:cNvSpPr/>
          <p:nvPr/>
        </p:nvSpPr>
        <p:spPr>
          <a:xfrm>
            <a:off x="1001106" y="4065081"/>
            <a:ext cx="4343597" cy="36753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E5C9D8E8-1BA8-1055-505A-ADBC7BED922A}"/>
              </a:ext>
            </a:extLst>
          </p:cNvPr>
          <p:cNvGrpSpPr/>
          <p:nvPr/>
        </p:nvGrpSpPr>
        <p:grpSpPr>
          <a:xfrm>
            <a:off x="4672723" y="3480427"/>
            <a:ext cx="541765" cy="583230"/>
            <a:chOff x="7094026" y="1684637"/>
            <a:chExt cx="946349" cy="1018781"/>
          </a:xfrm>
        </p:grpSpPr>
        <p:cxnSp>
          <p:nvCxnSpPr>
            <p:cNvPr id="47" name="Google Shape;113;p15">
              <a:extLst>
                <a:ext uri="{FF2B5EF4-FFF2-40B4-BE49-F238E27FC236}">
                  <a16:creationId xmlns:a16="http://schemas.microsoft.com/office/drawing/2014/main" id="{43451878-2F2F-F676-D4B8-0A571E6C143B}"/>
                </a:ext>
              </a:extLst>
            </p:cNvPr>
            <p:cNvCxnSpPr>
              <a:cxnSpLocks/>
            </p:cNvCxnSpPr>
            <p:nvPr/>
          </p:nvCxnSpPr>
          <p:spPr>
            <a:xfrm>
              <a:off x="7580916" y="2118118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" name="Google Shape;114;p15">
              <a:extLst>
                <a:ext uri="{FF2B5EF4-FFF2-40B4-BE49-F238E27FC236}">
                  <a16:creationId xmlns:a16="http://schemas.microsoft.com/office/drawing/2014/main" id="{E14E301B-9EC7-30E5-F06C-7A297D6D605F}"/>
                </a:ext>
              </a:extLst>
            </p:cNvPr>
            <p:cNvSpPr txBox="1"/>
            <p:nvPr/>
          </p:nvSpPr>
          <p:spPr>
            <a:xfrm>
              <a:off x="7094026" y="1684637"/>
              <a:ext cx="946349" cy="482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length (l)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4BA1646-44D9-F5CE-AAB5-3A48B1920942}"/>
              </a:ext>
            </a:extLst>
          </p:cNvPr>
          <p:cNvGrpSpPr/>
          <p:nvPr/>
        </p:nvGrpSpPr>
        <p:grpSpPr>
          <a:xfrm>
            <a:off x="1032636" y="3550302"/>
            <a:ext cx="730744" cy="519331"/>
            <a:chOff x="735565" y="1806693"/>
            <a:chExt cx="1276455" cy="907161"/>
          </a:xfrm>
        </p:grpSpPr>
        <p:cxnSp>
          <p:nvCxnSpPr>
            <p:cNvPr id="50" name="Google Shape;110;p15">
              <a:extLst>
                <a:ext uri="{FF2B5EF4-FFF2-40B4-BE49-F238E27FC236}">
                  <a16:creationId xmlns:a16="http://schemas.microsoft.com/office/drawing/2014/main" id="{52430C10-8D29-54C9-78EE-F617AA87C551}"/>
                </a:ext>
              </a:extLst>
            </p:cNvPr>
            <p:cNvCxnSpPr>
              <a:cxnSpLocks/>
            </p:cNvCxnSpPr>
            <p:nvPr/>
          </p:nvCxnSpPr>
          <p:spPr>
            <a:xfrm>
              <a:off x="1373792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" name="Google Shape;138;p16">
              <a:extLst>
                <a:ext uri="{FF2B5EF4-FFF2-40B4-BE49-F238E27FC236}">
                  <a16:creationId xmlns:a16="http://schemas.microsoft.com/office/drawing/2014/main" id="{933EBC83-5E28-807B-7B40-922A96D045AB}"/>
                </a:ext>
              </a:extLst>
            </p:cNvPr>
            <p:cNvSpPr txBox="1"/>
            <p:nvPr/>
          </p:nvSpPr>
          <p:spPr>
            <a:xfrm>
              <a:off x="735565" y="1806693"/>
              <a:ext cx="1276455" cy="344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 (σ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6251F229-9654-85A2-AFB4-83CA1A473027}"/>
              </a:ext>
            </a:extLst>
          </p:cNvPr>
          <p:cNvGrpSpPr/>
          <p:nvPr/>
        </p:nvGrpSpPr>
        <p:grpSpPr>
          <a:xfrm>
            <a:off x="1796033" y="3555512"/>
            <a:ext cx="730744" cy="509569"/>
            <a:chOff x="2006669" y="1815795"/>
            <a:chExt cx="1276455" cy="890109"/>
          </a:xfrm>
        </p:grpSpPr>
        <p:sp>
          <p:nvSpPr>
            <p:cNvPr id="53" name="Google Shape;138;p16">
              <a:extLst>
                <a:ext uri="{FF2B5EF4-FFF2-40B4-BE49-F238E27FC236}">
                  <a16:creationId xmlns:a16="http://schemas.microsoft.com/office/drawing/2014/main" id="{F42D52AD-1A9E-100E-97E1-67C0D2F920A6}"/>
                </a:ext>
              </a:extLst>
            </p:cNvPr>
            <p:cNvSpPr txBox="1"/>
            <p:nvPr/>
          </p:nvSpPr>
          <p:spPr>
            <a:xfrm>
              <a:off x="2006669" y="1815795"/>
              <a:ext cx="1276455" cy="326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 (c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1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54" name="Google Shape;110;p15">
              <a:extLst>
                <a:ext uri="{FF2B5EF4-FFF2-40B4-BE49-F238E27FC236}">
                  <a16:creationId xmlns:a16="http://schemas.microsoft.com/office/drawing/2014/main" id="{A2731F78-8DB2-B3A2-A41D-5DD70EFFDCDB}"/>
                </a:ext>
              </a:extLst>
            </p:cNvPr>
            <p:cNvCxnSpPr>
              <a:cxnSpLocks/>
            </p:cNvCxnSpPr>
            <p:nvPr/>
          </p:nvCxnSpPr>
          <p:spPr>
            <a:xfrm>
              <a:off x="2644896" y="213650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5979586-CE5D-47E3-D1EE-8BFD20FB5C05}"/>
              </a:ext>
            </a:extLst>
          </p:cNvPr>
          <p:cNvGrpSpPr/>
          <p:nvPr/>
        </p:nvGrpSpPr>
        <p:grpSpPr>
          <a:xfrm>
            <a:off x="2559429" y="3562282"/>
            <a:ext cx="730744" cy="507350"/>
            <a:chOff x="3193707" y="1827620"/>
            <a:chExt cx="1276455" cy="886234"/>
          </a:xfrm>
        </p:grpSpPr>
        <p:sp>
          <p:nvSpPr>
            <p:cNvPr id="56" name="Google Shape;138;p16">
              <a:extLst>
                <a:ext uri="{FF2B5EF4-FFF2-40B4-BE49-F238E27FC236}">
                  <a16:creationId xmlns:a16="http://schemas.microsoft.com/office/drawing/2014/main" id="{2EBDB58E-C7AE-7194-4C49-C4BB2D842F63}"/>
                </a:ext>
              </a:extLst>
            </p:cNvPr>
            <p:cNvSpPr txBox="1"/>
            <p:nvPr/>
          </p:nvSpPr>
          <p:spPr>
            <a:xfrm>
              <a:off x="3193707" y="1827620"/>
              <a:ext cx="1276455" cy="302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secret (σ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57" name="Google Shape;110;p15">
              <a:extLst>
                <a:ext uri="{FF2B5EF4-FFF2-40B4-BE49-F238E27FC236}">
                  <a16:creationId xmlns:a16="http://schemas.microsoft.com/office/drawing/2014/main" id="{669D5D2A-98BB-7786-061B-96059D8CAD88}"/>
                </a:ext>
              </a:extLst>
            </p:cNvPr>
            <p:cNvCxnSpPr>
              <a:cxnSpLocks/>
            </p:cNvCxnSpPr>
            <p:nvPr/>
          </p:nvCxnSpPr>
          <p:spPr>
            <a:xfrm>
              <a:off x="3831934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F2301B4-13A5-CE2D-46CD-ADA140FC2410}"/>
              </a:ext>
            </a:extLst>
          </p:cNvPr>
          <p:cNvGrpSpPr/>
          <p:nvPr/>
        </p:nvGrpSpPr>
        <p:grpSpPr>
          <a:xfrm>
            <a:off x="3322826" y="3551423"/>
            <a:ext cx="730744" cy="518210"/>
            <a:chOff x="4284474" y="1808651"/>
            <a:chExt cx="1276455" cy="905203"/>
          </a:xfrm>
        </p:grpSpPr>
        <p:sp>
          <p:nvSpPr>
            <p:cNvPr id="59" name="Google Shape;138;p16">
              <a:extLst>
                <a:ext uri="{FF2B5EF4-FFF2-40B4-BE49-F238E27FC236}">
                  <a16:creationId xmlns:a16="http://schemas.microsoft.com/office/drawing/2014/main" id="{778F3993-2A5B-926E-9CDB-C663F4D1B9FD}"/>
                </a:ext>
              </a:extLst>
            </p:cNvPr>
            <p:cNvSpPr txBox="1"/>
            <p:nvPr/>
          </p:nvSpPr>
          <p:spPr>
            <a:xfrm>
              <a:off x="4284474" y="1808651"/>
              <a:ext cx="1276455" cy="3404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context (c</a:t>
              </a:r>
              <a:r>
                <a:rPr lang="en-US" sz="700" baseline="-250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2</a:t>
              </a: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  <a:highlight>
                    <a:srgbClr val="FFFFFF"/>
                  </a:highlight>
                </a:rPr>
                <a:t>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60" name="Google Shape;110;p15">
              <a:extLst>
                <a:ext uri="{FF2B5EF4-FFF2-40B4-BE49-F238E27FC236}">
                  <a16:creationId xmlns:a16="http://schemas.microsoft.com/office/drawing/2014/main" id="{24C018C8-9446-56CD-AF9D-A3E3DB28A677}"/>
                </a:ext>
              </a:extLst>
            </p:cNvPr>
            <p:cNvCxnSpPr>
              <a:cxnSpLocks/>
            </p:cNvCxnSpPr>
            <p:nvPr/>
          </p:nvCxnSpPr>
          <p:spPr>
            <a:xfrm>
              <a:off x="4922701" y="2144454"/>
              <a:ext cx="0" cy="56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CBA8B69-37F1-7AFE-C8C0-83919500C406}"/>
              </a:ext>
            </a:extLst>
          </p:cNvPr>
          <p:cNvGrpSpPr/>
          <p:nvPr/>
        </p:nvGrpSpPr>
        <p:grpSpPr>
          <a:xfrm>
            <a:off x="4086222" y="3476599"/>
            <a:ext cx="553847" cy="592259"/>
            <a:chOff x="5657201" y="1677949"/>
            <a:chExt cx="967454" cy="1034553"/>
          </a:xfrm>
        </p:grpSpPr>
        <p:sp>
          <p:nvSpPr>
            <p:cNvPr id="62" name="Google Shape;139;p16">
              <a:extLst>
                <a:ext uri="{FF2B5EF4-FFF2-40B4-BE49-F238E27FC236}">
                  <a16:creationId xmlns:a16="http://schemas.microsoft.com/office/drawing/2014/main" id="{6230644D-205D-9367-DE57-36C717B73524}"/>
                </a:ext>
              </a:extLst>
            </p:cNvPr>
            <p:cNvSpPr txBox="1"/>
            <p:nvPr/>
          </p:nvSpPr>
          <p:spPr>
            <a:xfrm>
              <a:off x="5657201" y="1677949"/>
              <a:ext cx="967454" cy="604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00" noProof="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Label (L)</a:t>
              </a:r>
              <a:endParaRPr lang="en-US" sz="700" noProof="0" dirty="0">
                <a:solidFill>
                  <a:schemeClr val="dk1"/>
                </a:solidFill>
              </a:endParaRPr>
            </a:p>
          </p:txBody>
        </p:sp>
        <p:cxnSp>
          <p:nvCxnSpPr>
            <p:cNvPr id="63" name="Google Shape;121;p15">
              <a:extLst>
                <a:ext uri="{FF2B5EF4-FFF2-40B4-BE49-F238E27FC236}">
                  <a16:creationId xmlns:a16="http://schemas.microsoft.com/office/drawing/2014/main" id="{C1956EE7-658B-3AB6-4263-DCBBC66E84C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572" y="2127202"/>
              <a:ext cx="0" cy="58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58" name="Grafik 257">
            <a:extLst>
              <a:ext uri="{FF2B5EF4-FFF2-40B4-BE49-F238E27FC236}">
                <a16:creationId xmlns:a16="http://schemas.microsoft.com/office/drawing/2014/main" id="{792E04D9-53D3-316B-30C3-8DBD81831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3162" y="3364557"/>
            <a:ext cx="363807" cy="180956"/>
          </a:xfrm>
          <a:prstGeom prst="rect">
            <a:avLst/>
          </a:prstGeom>
        </p:spPr>
      </p:pic>
      <p:pic>
        <p:nvPicPr>
          <p:cNvPr id="261" name="Grafik 260">
            <a:extLst>
              <a:ext uri="{FF2B5EF4-FFF2-40B4-BE49-F238E27FC236}">
                <a16:creationId xmlns:a16="http://schemas.microsoft.com/office/drawing/2014/main" id="{B338715C-2883-4558-1F95-CEE87BC1E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349" y="3188883"/>
            <a:ext cx="363807" cy="180956"/>
          </a:xfrm>
          <a:prstGeom prst="rect">
            <a:avLst/>
          </a:prstGeom>
        </p:spPr>
      </p:pic>
      <p:pic>
        <p:nvPicPr>
          <p:cNvPr id="266" name="Grafik 265">
            <a:extLst>
              <a:ext uri="{FF2B5EF4-FFF2-40B4-BE49-F238E27FC236}">
                <a16:creationId xmlns:a16="http://schemas.microsoft.com/office/drawing/2014/main" id="{D360447A-E984-5759-4196-2E9E3F502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3304" y="3269837"/>
            <a:ext cx="363807" cy="180956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0248A8E7-C0EE-A302-0454-E5CCA222C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1051" y="3225329"/>
            <a:ext cx="363807" cy="180956"/>
          </a:xfrm>
          <a:prstGeom prst="rect">
            <a:avLst/>
          </a:prstGeom>
        </p:spPr>
      </p:pic>
      <p:pic>
        <p:nvPicPr>
          <p:cNvPr id="272" name="Grafik 271">
            <a:extLst>
              <a:ext uri="{FF2B5EF4-FFF2-40B4-BE49-F238E27FC236}">
                <a16:creationId xmlns:a16="http://schemas.microsoft.com/office/drawing/2014/main" id="{E10174E0-58FF-9A99-90E0-86A252CB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90" y="3249248"/>
            <a:ext cx="226484" cy="243613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03622DD4-4305-F311-BD78-B26CB783A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7814" y="3264971"/>
            <a:ext cx="226484" cy="243613"/>
          </a:xfrm>
          <a:prstGeom prst="rect">
            <a:avLst/>
          </a:prstGeom>
        </p:spPr>
      </p:pic>
      <p:pic>
        <p:nvPicPr>
          <p:cNvPr id="274" name="Grafik 273">
            <a:extLst>
              <a:ext uri="{FF2B5EF4-FFF2-40B4-BE49-F238E27FC236}">
                <a16:creationId xmlns:a16="http://schemas.microsoft.com/office/drawing/2014/main" id="{6738BB7D-27D2-1DE3-9A45-044114FD49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152" y="3293419"/>
            <a:ext cx="226484" cy="243613"/>
          </a:xfrm>
          <a:prstGeom prst="rect">
            <a:avLst/>
          </a:prstGeom>
        </p:spPr>
      </p:pic>
      <p:pic>
        <p:nvPicPr>
          <p:cNvPr id="275" name="Grafik 274">
            <a:extLst>
              <a:ext uri="{FF2B5EF4-FFF2-40B4-BE49-F238E27FC236}">
                <a16:creationId xmlns:a16="http://schemas.microsoft.com/office/drawing/2014/main" id="{C81F21A1-F589-9906-1471-2E394CB7FD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7515" y="3246481"/>
            <a:ext cx="226484" cy="243613"/>
          </a:xfrm>
          <a:prstGeom prst="rect">
            <a:avLst/>
          </a:prstGeom>
        </p:spPr>
      </p:pic>
      <p:pic>
        <p:nvPicPr>
          <p:cNvPr id="276" name="Grafik 275">
            <a:extLst>
              <a:ext uri="{FF2B5EF4-FFF2-40B4-BE49-F238E27FC236}">
                <a16:creationId xmlns:a16="http://schemas.microsoft.com/office/drawing/2014/main" id="{D82516E0-4E3F-CE1F-B58A-7A0670561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4021" y="3374862"/>
            <a:ext cx="363807" cy="180956"/>
          </a:xfrm>
          <a:prstGeom prst="rect">
            <a:avLst/>
          </a:prstGeom>
        </p:spPr>
      </p:pic>
      <p:pic>
        <p:nvPicPr>
          <p:cNvPr id="277" name="Grafik 276">
            <a:extLst>
              <a:ext uri="{FF2B5EF4-FFF2-40B4-BE49-F238E27FC236}">
                <a16:creationId xmlns:a16="http://schemas.microsoft.com/office/drawing/2014/main" id="{08F94E6D-150C-4885-4618-7121E5D62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2208" y="3199188"/>
            <a:ext cx="363807" cy="180956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7B06FFC7-5353-EFD6-592D-31B05C7BA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1080" y="3287252"/>
            <a:ext cx="226484" cy="243613"/>
          </a:xfrm>
          <a:prstGeom prst="rect">
            <a:avLst/>
          </a:prstGeom>
        </p:spPr>
      </p:pic>
      <p:pic>
        <p:nvPicPr>
          <p:cNvPr id="279" name="Grafik 278">
            <a:extLst>
              <a:ext uri="{FF2B5EF4-FFF2-40B4-BE49-F238E27FC236}">
                <a16:creationId xmlns:a16="http://schemas.microsoft.com/office/drawing/2014/main" id="{322B5AD6-B031-8337-90E2-70D75F4C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9682" y="3210687"/>
            <a:ext cx="226484" cy="243613"/>
          </a:xfrm>
          <a:prstGeom prst="rect">
            <a:avLst/>
          </a:prstGeom>
        </p:spPr>
      </p:pic>
      <p:pic>
        <p:nvPicPr>
          <p:cNvPr id="280" name="Grafik 279">
            <a:extLst>
              <a:ext uri="{FF2B5EF4-FFF2-40B4-BE49-F238E27FC236}">
                <a16:creationId xmlns:a16="http://schemas.microsoft.com/office/drawing/2014/main" id="{3B07F32C-0311-324E-C360-A390B26A6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0483" y="3290287"/>
            <a:ext cx="363807" cy="180956"/>
          </a:xfrm>
          <a:prstGeom prst="rect">
            <a:avLst/>
          </a:prstGeom>
        </p:spPr>
      </p:pic>
      <p:pic>
        <p:nvPicPr>
          <p:cNvPr id="281" name="Grafik 280">
            <a:extLst>
              <a:ext uri="{FF2B5EF4-FFF2-40B4-BE49-F238E27FC236}">
                <a16:creationId xmlns:a16="http://schemas.microsoft.com/office/drawing/2014/main" id="{4986BF92-EB28-C83D-DF71-CDA58FFCA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8230" y="3245779"/>
            <a:ext cx="363807" cy="180956"/>
          </a:xfrm>
          <a:prstGeom prst="rect">
            <a:avLst/>
          </a:prstGeom>
        </p:spPr>
      </p:pic>
      <p:pic>
        <p:nvPicPr>
          <p:cNvPr id="282" name="Grafik 281">
            <a:extLst>
              <a:ext uri="{FF2B5EF4-FFF2-40B4-BE49-F238E27FC236}">
                <a16:creationId xmlns:a16="http://schemas.microsoft.com/office/drawing/2014/main" id="{EEBA9904-7A4D-B4CD-8C78-FE57496DA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8259" y="3307702"/>
            <a:ext cx="226484" cy="243613"/>
          </a:xfrm>
          <a:prstGeom prst="rect">
            <a:avLst/>
          </a:prstGeom>
        </p:spPr>
      </p:pic>
      <p:sp>
        <p:nvSpPr>
          <p:cNvPr id="46" name="Textfeld 45">
            <a:extLst>
              <a:ext uri="{FF2B5EF4-FFF2-40B4-BE49-F238E27FC236}">
                <a16:creationId xmlns:a16="http://schemas.microsoft.com/office/drawing/2014/main" id="{ECE6AA02-D170-1841-ACA8-32E71A5592A9}"/>
              </a:ext>
            </a:extLst>
          </p:cNvPr>
          <p:cNvSpPr txBox="1"/>
          <p:nvPr/>
        </p:nvSpPr>
        <p:spPr>
          <a:xfrm>
            <a:off x="5979511" y="1870689"/>
            <a:ext cx="194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/>
              <a:t>Hybrid Setting</a:t>
            </a:r>
          </a:p>
        </p:txBody>
      </p:sp>
      <p:sp>
        <p:nvSpPr>
          <p:cNvPr id="257" name="Textfeld 256">
            <a:extLst>
              <a:ext uri="{FF2B5EF4-FFF2-40B4-BE49-F238E27FC236}">
                <a16:creationId xmlns:a16="http://schemas.microsoft.com/office/drawing/2014/main" id="{12E0F54E-87F3-E62A-7B59-98AA6884AAF7}"/>
              </a:ext>
            </a:extLst>
          </p:cNvPr>
          <p:cNvSpPr txBox="1"/>
          <p:nvPr/>
        </p:nvSpPr>
        <p:spPr>
          <a:xfrm>
            <a:off x="5979511" y="3872665"/>
            <a:ext cx="194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/>
              <a:t>General Setting</a:t>
            </a:r>
          </a:p>
        </p:txBody>
      </p:sp>
    </p:spTree>
    <p:extLst>
      <p:ext uri="{BB962C8B-B14F-4D97-AF65-F5344CB8AC3E}">
        <p14:creationId xmlns:p14="http://schemas.microsoft.com/office/powerpoint/2010/main" val="4124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FB2806-7657-FBFB-EC6F-45BB3BD3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Security of deployed constructions</a:t>
            </a:r>
          </a:p>
        </p:txBody>
      </p:sp>
      <p:pic>
        <p:nvPicPr>
          <p:cNvPr id="5" name="Grafik 4" descr="Ein Bild, das Grafiken, Schrift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5A645F98-F8A6-6E52-46C7-00C1A8EB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146"/>
            <a:ext cx="4233722" cy="12806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726E22-F459-092F-2EF8-0F4B5250B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3904" y="3074579"/>
            <a:ext cx="4336192" cy="13550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CAFFFD-6B8E-21ED-BDE3-09716E654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7912" y="1480130"/>
            <a:ext cx="3768259" cy="11775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EE51E7F-1269-A69C-2DC4-D40C6A02BF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2036" y="1931448"/>
            <a:ext cx="794054" cy="10587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17BCBBF-523B-6B32-0A52-A4701FDDE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2651" y="3728145"/>
            <a:ext cx="794054" cy="105873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3C02D5A-8AFA-1EA3-FCC6-47C89E4B25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3782" y="1931448"/>
            <a:ext cx="794054" cy="105873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EED5969-4AA8-4D57-4C7B-97E069CAB1AB}"/>
              </a:ext>
            </a:extLst>
          </p:cNvPr>
          <p:cNvSpPr txBox="1"/>
          <p:nvPr/>
        </p:nvSpPr>
        <p:spPr>
          <a:xfrm>
            <a:off x="1610616" y="2288707"/>
            <a:ext cx="1737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PSK Combiner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1A1C1E-6F5C-4A65-AF09-64D48BC29908}"/>
              </a:ext>
            </a:extLst>
          </p:cNvPr>
          <p:cNvSpPr txBox="1"/>
          <p:nvPr/>
        </p:nvSpPr>
        <p:spPr>
          <a:xfrm>
            <a:off x="4847912" y="2068920"/>
            <a:ext cx="151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 err="1"/>
              <a:t>CatKDF</a:t>
            </a:r>
            <a:endParaRPr lang="en-US" noProof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00E348-B516-C6E2-CBFE-6FB6CECA97AA}"/>
              </a:ext>
            </a:extLst>
          </p:cNvPr>
          <p:cNvSpPr txBox="1"/>
          <p:nvPr/>
        </p:nvSpPr>
        <p:spPr>
          <a:xfrm>
            <a:off x="3808317" y="4175477"/>
            <a:ext cx="1284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X3DH KDF</a:t>
            </a:r>
          </a:p>
        </p:txBody>
      </p:sp>
    </p:spTree>
    <p:extLst>
      <p:ext uri="{BB962C8B-B14F-4D97-AF65-F5344CB8AC3E}">
        <p14:creationId xmlns:p14="http://schemas.microsoft.com/office/powerpoint/2010/main" val="287700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1496C6-553D-1955-F028-DCBA5DB0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Multi-Input KDF Blueprint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33608A1D-10EF-F265-2486-276A6A6B25B2}"/>
              </a:ext>
            </a:extLst>
          </p:cNvPr>
          <p:cNvSpPr/>
          <p:nvPr/>
        </p:nvSpPr>
        <p:spPr>
          <a:xfrm rot="5400000">
            <a:off x="1806871" y="2062675"/>
            <a:ext cx="1651336" cy="1496727"/>
          </a:xfrm>
          <a:custGeom>
            <a:avLst/>
            <a:gdLst>
              <a:gd name="connsiteX0" fmla="*/ 0 w 1785486"/>
              <a:gd name="connsiteY0" fmla="*/ 871084 h 871084"/>
              <a:gd name="connsiteX1" fmla="*/ 528548 w 1785486"/>
              <a:gd name="connsiteY1" fmla="*/ 0 h 871084"/>
              <a:gd name="connsiteX2" fmla="*/ 1256938 w 1785486"/>
              <a:gd name="connsiteY2" fmla="*/ 0 h 871084"/>
              <a:gd name="connsiteX3" fmla="*/ 1785486 w 1785486"/>
              <a:gd name="connsiteY3" fmla="*/ 871084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486" h="871084">
                <a:moveTo>
                  <a:pt x="0" y="871084"/>
                </a:moveTo>
                <a:lnTo>
                  <a:pt x="528548" y="0"/>
                </a:lnTo>
                <a:lnTo>
                  <a:pt x="1256938" y="0"/>
                </a:lnTo>
                <a:lnTo>
                  <a:pt x="1785486" y="871084"/>
                </a:lnTo>
                <a:close/>
              </a:path>
            </a:pathLst>
          </a:custGeom>
          <a:noFill/>
          <a:ln>
            <a:solidFill>
              <a:srgbClr val="648FFF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Combine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6D946C87-9252-FCD2-DEF6-21BAD87FDFD9}"/>
              </a:ext>
            </a:extLst>
          </p:cNvPr>
          <p:cNvSpPr/>
          <p:nvPr/>
        </p:nvSpPr>
        <p:spPr>
          <a:xfrm rot="16200000" flipH="1">
            <a:off x="6090601" y="2062675"/>
            <a:ext cx="1651336" cy="1496727"/>
          </a:xfrm>
          <a:custGeom>
            <a:avLst/>
            <a:gdLst>
              <a:gd name="connsiteX0" fmla="*/ 0 w 1785486"/>
              <a:gd name="connsiteY0" fmla="*/ 871084 h 871084"/>
              <a:gd name="connsiteX1" fmla="*/ 528548 w 1785486"/>
              <a:gd name="connsiteY1" fmla="*/ 0 h 871084"/>
              <a:gd name="connsiteX2" fmla="*/ 1256938 w 1785486"/>
              <a:gd name="connsiteY2" fmla="*/ 0 h 871084"/>
              <a:gd name="connsiteX3" fmla="*/ 1785486 w 1785486"/>
              <a:gd name="connsiteY3" fmla="*/ 871084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486" h="871084">
                <a:moveTo>
                  <a:pt x="0" y="871084"/>
                </a:moveTo>
                <a:lnTo>
                  <a:pt x="528548" y="0"/>
                </a:lnTo>
                <a:lnTo>
                  <a:pt x="1256938" y="0"/>
                </a:lnTo>
                <a:lnTo>
                  <a:pt x="1785486" y="871084"/>
                </a:lnTo>
                <a:close/>
              </a:path>
            </a:pathLst>
          </a:custGeom>
          <a:noFill/>
          <a:ln>
            <a:solidFill>
              <a:srgbClr val="648FFF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Expand</a:t>
            </a:r>
          </a:p>
        </p:txBody>
      </p:sp>
      <p:cxnSp>
        <p:nvCxnSpPr>
          <p:cNvPr id="12" name="Google Shape;103;p15">
            <a:extLst>
              <a:ext uri="{FF2B5EF4-FFF2-40B4-BE49-F238E27FC236}">
                <a16:creationId xmlns:a16="http://schemas.microsoft.com/office/drawing/2014/main" id="{98D75641-9887-9CD3-4274-45003267F4A1}"/>
              </a:ext>
            </a:extLst>
          </p:cNvPr>
          <p:cNvCxnSpPr>
            <a:cxnSpLocks/>
          </p:cNvCxnSpPr>
          <p:nvPr/>
        </p:nvCxnSpPr>
        <p:spPr>
          <a:xfrm>
            <a:off x="3380903" y="2811038"/>
            <a:ext cx="882624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7F82246-880C-FF0E-0FE1-DBFDA8370195}"/>
              </a:ext>
            </a:extLst>
          </p:cNvPr>
          <p:cNvSpPr txBox="1"/>
          <p:nvPr/>
        </p:nvSpPr>
        <p:spPr>
          <a:xfrm>
            <a:off x="4263527" y="2580206"/>
            <a:ext cx="102456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noProof="0" dirty="0"/>
              <a:t>PRK</a:t>
            </a:r>
          </a:p>
        </p:txBody>
      </p:sp>
      <p:cxnSp>
        <p:nvCxnSpPr>
          <p:cNvPr id="15" name="Google Shape;103;p15">
            <a:extLst>
              <a:ext uri="{FF2B5EF4-FFF2-40B4-BE49-F238E27FC236}">
                <a16:creationId xmlns:a16="http://schemas.microsoft.com/office/drawing/2014/main" id="{4466AAFA-C89B-8167-3664-5ECB311F7F22}"/>
              </a:ext>
            </a:extLst>
          </p:cNvPr>
          <p:cNvCxnSpPr>
            <a:cxnSpLocks/>
          </p:cNvCxnSpPr>
          <p:nvPr/>
        </p:nvCxnSpPr>
        <p:spPr>
          <a:xfrm>
            <a:off x="5285281" y="2811038"/>
            <a:ext cx="882624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38;p16">
            <a:extLst>
              <a:ext uri="{FF2B5EF4-FFF2-40B4-BE49-F238E27FC236}">
                <a16:creationId xmlns:a16="http://schemas.microsoft.com/office/drawing/2014/main" id="{CB439D9B-09F5-CC72-296B-4503C1F07608}"/>
              </a:ext>
            </a:extLst>
          </p:cNvPr>
          <p:cNvSpPr txBox="1"/>
          <p:nvPr/>
        </p:nvSpPr>
        <p:spPr>
          <a:xfrm>
            <a:off x="224193" y="2119215"/>
            <a:ext cx="1276455" cy="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1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0" name="Google Shape;138;p16">
            <a:extLst>
              <a:ext uri="{FF2B5EF4-FFF2-40B4-BE49-F238E27FC236}">
                <a16:creationId xmlns:a16="http://schemas.microsoft.com/office/drawing/2014/main" id="{8CB0BA88-B028-FFF4-EE6B-FA257AE0EA06}"/>
              </a:ext>
            </a:extLst>
          </p:cNvPr>
          <p:cNvSpPr txBox="1"/>
          <p:nvPr/>
        </p:nvSpPr>
        <p:spPr>
          <a:xfrm>
            <a:off x="224193" y="2484115"/>
            <a:ext cx="1276455" cy="32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context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1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2" name="Google Shape;138;p16">
            <a:extLst>
              <a:ext uri="{FF2B5EF4-FFF2-40B4-BE49-F238E27FC236}">
                <a16:creationId xmlns:a16="http://schemas.microsoft.com/office/drawing/2014/main" id="{71C9D5C4-BA56-A612-C296-ED5E63261DEF}"/>
              </a:ext>
            </a:extLst>
          </p:cNvPr>
          <p:cNvSpPr txBox="1"/>
          <p:nvPr/>
        </p:nvSpPr>
        <p:spPr>
          <a:xfrm>
            <a:off x="224193" y="2818829"/>
            <a:ext cx="1276455" cy="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2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3" name="Google Shape;138;p16">
            <a:extLst>
              <a:ext uri="{FF2B5EF4-FFF2-40B4-BE49-F238E27FC236}">
                <a16:creationId xmlns:a16="http://schemas.microsoft.com/office/drawing/2014/main" id="{E22186CF-870D-ED31-AD98-95B63A53F15B}"/>
              </a:ext>
            </a:extLst>
          </p:cNvPr>
          <p:cNvSpPr txBox="1"/>
          <p:nvPr/>
        </p:nvSpPr>
        <p:spPr>
          <a:xfrm>
            <a:off x="224193" y="3183729"/>
            <a:ext cx="1276455" cy="32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context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2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6" name="Google Shape;114;p15">
            <a:extLst>
              <a:ext uri="{FF2B5EF4-FFF2-40B4-BE49-F238E27FC236}">
                <a16:creationId xmlns:a16="http://schemas.microsoft.com/office/drawing/2014/main" id="{2FD18B4C-F06F-9264-7A78-58227223A62B}"/>
              </a:ext>
            </a:extLst>
          </p:cNvPr>
          <p:cNvSpPr txBox="1"/>
          <p:nvPr/>
        </p:nvSpPr>
        <p:spPr>
          <a:xfrm>
            <a:off x="224193" y="4323104"/>
            <a:ext cx="946349" cy="3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tx1"/>
                </a:solidFill>
              </a:rPr>
              <a:t>length</a:t>
            </a:r>
          </a:p>
        </p:txBody>
      </p:sp>
      <p:sp>
        <p:nvSpPr>
          <p:cNvPr id="28" name="Google Shape;139;p16">
            <a:extLst>
              <a:ext uri="{FF2B5EF4-FFF2-40B4-BE49-F238E27FC236}">
                <a16:creationId xmlns:a16="http://schemas.microsoft.com/office/drawing/2014/main" id="{156A0BC2-DA7A-0A21-5D81-27519AEF482F}"/>
              </a:ext>
            </a:extLst>
          </p:cNvPr>
          <p:cNvSpPr txBox="1"/>
          <p:nvPr/>
        </p:nvSpPr>
        <p:spPr>
          <a:xfrm>
            <a:off x="224193" y="3940018"/>
            <a:ext cx="967454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r>
              <a:rPr lang="en-US" sz="1500" noProof="0" dirty="0">
                <a:solidFill>
                  <a:schemeClr val="tx1"/>
                </a:solidFill>
              </a:rPr>
              <a:t>Label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6C49773-9149-CF76-0D63-9037FC0FC81D}"/>
              </a:ext>
            </a:extLst>
          </p:cNvPr>
          <p:cNvSpPr/>
          <p:nvPr/>
        </p:nvSpPr>
        <p:spPr>
          <a:xfrm>
            <a:off x="1419440" y="1729648"/>
            <a:ext cx="6821176" cy="20673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1" name="Google Shape;103;p15">
            <a:extLst>
              <a:ext uri="{FF2B5EF4-FFF2-40B4-BE49-F238E27FC236}">
                <a16:creationId xmlns:a16="http://schemas.microsoft.com/office/drawing/2014/main" id="{D71FB007-EC07-5364-8AFE-8112DD9D79D9}"/>
              </a:ext>
            </a:extLst>
          </p:cNvPr>
          <p:cNvCxnSpPr>
            <a:cxnSpLocks/>
          </p:cNvCxnSpPr>
          <p:nvPr/>
        </p:nvCxnSpPr>
        <p:spPr>
          <a:xfrm>
            <a:off x="1254386" y="2291409"/>
            <a:ext cx="61923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" name="Google Shape;103;p15">
            <a:extLst>
              <a:ext uri="{FF2B5EF4-FFF2-40B4-BE49-F238E27FC236}">
                <a16:creationId xmlns:a16="http://schemas.microsoft.com/office/drawing/2014/main" id="{6634F7A6-9B92-5F4F-13AC-A5391A11395A}"/>
              </a:ext>
            </a:extLst>
          </p:cNvPr>
          <p:cNvCxnSpPr>
            <a:cxnSpLocks/>
          </p:cNvCxnSpPr>
          <p:nvPr/>
        </p:nvCxnSpPr>
        <p:spPr>
          <a:xfrm>
            <a:off x="1254386" y="2664147"/>
            <a:ext cx="61923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" name="Google Shape;103;p15">
            <a:extLst>
              <a:ext uri="{FF2B5EF4-FFF2-40B4-BE49-F238E27FC236}">
                <a16:creationId xmlns:a16="http://schemas.microsoft.com/office/drawing/2014/main" id="{9FBAC566-1ABA-E076-2495-F3A2809211ED}"/>
              </a:ext>
            </a:extLst>
          </p:cNvPr>
          <p:cNvCxnSpPr>
            <a:cxnSpLocks/>
          </p:cNvCxnSpPr>
          <p:nvPr/>
        </p:nvCxnSpPr>
        <p:spPr>
          <a:xfrm>
            <a:off x="1254386" y="3027083"/>
            <a:ext cx="61923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" name="Google Shape;103;p15">
            <a:extLst>
              <a:ext uri="{FF2B5EF4-FFF2-40B4-BE49-F238E27FC236}">
                <a16:creationId xmlns:a16="http://schemas.microsoft.com/office/drawing/2014/main" id="{D86E6DA1-6399-7F46-7318-B38D34813DF7}"/>
              </a:ext>
            </a:extLst>
          </p:cNvPr>
          <p:cNvCxnSpPr>
            <a:cxnSpLocks/>
          </p:cNvCxnSpPr>
          <p:nvPr/>
        </p:nvCxnSpPr>
        <p:spPr>
          <a:xfrm>
            <a:off x="1254386" y="3345357"/>
            <a:ext cx="61923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03;p15">
            <a:extLst>
              <a:ext uri="{FF2B5EF4-FFF2-40B4-BE49-F238E27FC236}">
                <a16:creationId xmlns:a16="http://schemas.microsoft.com/office/drawing/2014/main" id="{F794BFFF-F6D1-6E01-258C-9A2E2B8DFAB1}"/>
              </a:ext>
            </a:extLst>
          </p:cNvPr>
          <p:cNvCxnSpPr>
            <a:cxnSpLocks/>
          </p:cNvCxnSpPr>
          <p:nvPr/>
        </p:nvCxnSpPr>
        <p:spPr>
          <a:xfrm>
            <a:off x="1254386" y="4147752"/>
            <a:ext cx="581844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03;p15">
            <a:extLst>
              <a:ext uri="{FF2B5EF4-FFF2-40B4-BE49-F238E27FC236}">
                <a16:creationId xmlns:a16="http://schemas.microsoft.com/office/drawing/2014/main" id="{E5C78023-4802-4083-BDC8-C139D7C13C34}"/>
              </a:ext>
            </a:extLst>
          </p:cNvPr>
          <p:cNvCxnSpPr>
            <a:cxnSpLocks/>
          </p:cNvCxnSpPr>
          <p:nvPr/>
        </p:nvCxnSpPr>
        <p:spPr>
          <a:xfrm flipV="1">
            <a:off x="7072828" y="3502123"/>
            <a:ext cx="0" cy="64562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" name="Google Shape;103;p15">
            <a:extLst>
              <a:ext uri="{FF2B5EF4-FFF2-40B4-BE49-F238E27FC236}">
                <a16:creationId xmlns:a16="http://schemas.microsoft.com/office/drawing/2014/main" id="{E9E464F8-4335-7E8E-6ECC-E10026D896B2}"/>
              </a:ext>
            </a:extLst>
          </p:cNvPr>
          <p:cNvCxnSpPr>
            <a:cxnSpLocks/>
          </p:cNvCxnSpPr>
          <p:nvPr/>
        </p:nvCxnSpPr>
        <p:spPr>
          <a:xfrm>
            <a:off x="1254386" y="4498456"/>
            <a:ext cx="5831752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103;p15">
            <a:extLst>
              <a:ext uri="{FF2B5EF4-FFF2-40B4-BE49-F238E27FC236}">
                <a16:creationId xmlns:a16="http://schemas.microsoft.com/office/drawing/2014/main" id="{410EF80A-D939-A9A4-89C2-EE1EEF54A2D7}"/>
              </a:ext>
            </a:extLst>
          </p:cNvPr>
          <p:cNvCxnSpPr>
            <a:cxnSpLocks/>
          </p:cNvCxnSpPr>
          <p:nvPr/>
        </p:nvCxnSpPr>
        <p:spPr>
          <a:xfrm flipV="1">
            <a:off x="7072828" y="4147752"/>
            <a:ext cx="0" cy="35070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103;p15">
            <a:extLst>
              <a:ext uri="{FF2B5EF4-FFF2-40B4-BE49-F238E27FC236}">
                <a16:creationId xmlns:a16="http://schemas.microsoft.com/office/drawing/2014/main" id="{61842253-271C-71A0-CAC6-D077EA4FC9E1}"/>
              </a:ext>
            </a:extLst>
          </p:cNvPr>
          <p:cNvCxnSpPr>
            <a:cxnSpLocks/>
          </p:cNvCxnSpPr>
          <p:nvPr/>
        </p:nvCxnSpPr>
        <p:spPr>
          <a:xfrm>
            <a:off x="7664633" y="2811038"/>
            <a:ext cx="807337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283CF922-57E3-9724-3699-D05F79233F9E}"/>
              </a:ext>
            </a:extLst>
          </p:cNvPr>
          <p:cNvSpPr txBox="1"/>
          <p:nvPr/>
        </p:nvSpPr>
        <p:spPr>
          <a:xfrm>
            <a:off x="8518139" y="2576197"/>
            <a:ext cx="2333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noProof="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099929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5F9E-522A-F130-102B-54872943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D585CD-5333-7BB2-1023-6A7D2809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Multi-Input KDF Blueprint</a:t>
            </a: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ACECEB3A-6C04-A42F-5CC6-30969DDF5E92}"/>
              </a:ext>
            </a:extLst>
          </p:cNvPr>
          <p:cNvSpPr/>
          <p:nvPr/>
        </p:nvSpPr>
        <p:spPr>
          <a:xfrm rot="5400000">
            <a:off x="1192767" y="2098059"/>
            <a:ext cx="1651336" cy="1496727"/>
          </a:xfrm>
          <a:custGeom>
            <a:avLst/>
            <a:gdLst>
              <a:gd name="connsiteX0" fmla="*/ 0 w 1785486"/>
              <a:gd name="connsiteY0" fmla="*/ 871084 h 871084"/>
              <a:gd name="connsiteX1" fmla="*/ 528548 w 1785486"/>
              <a:gd name="connsiteY1" fmla="*/ 0 h 871084"/>
              <a:gd name="connsiteX2" fmla="*/ 1256938 w 1785486"/>
              <a:gd name="connsiteY2" fmla="*/ 0 h 871084"/>
              <a:gd name="connsiteX3" fmla="*/ 1785486 w 1785486"/>
              <a:gd name="connsiteY3" fmla="*/ 871084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486" h="871084">
                <a:moveTo>
                  <a:pt x="0" y="871084"/>
                </a:moveTo>
                <a:lnTo>
                  <a:pt x="528548" y="0"/>
                </a:lnTo>
                <a:lnTo>
                  <a:pt x="1256938" y="0"/>
                </a:lnTo>
                <a:lnTo>
                  <a:pt x="1785486" y="871084"/>
                </a:lnTo>
                <a:close/>
              </a:path>
            </a:pathLst>
          </a:custGeom>
          <a:noFill/>
          <a:ln>
            <a:solidFill>
              <a:srgbClr val="648FFF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Combine</a:t>
            </a:r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id="{7E4D2B2F-3D8F-1B18-663C-DD6DB168EF0B}"/>
              </a:ext>
            </a:extLst>
          </p:cNvPr>
          <p:cNvSpPr/>
          <p:nvPr/>
        </p:nvSpPr>
        <p:spPr>
          <a:xfrm rot="16200000" flipH="1">
            <a:off x="6299899" y="2098059"/>
            <a:ext cx="1651336" cy="1496727"/>
          </a:xfrm>
          <a:custGeom>
            <a:avLst/>
            <a:gdLst>
              <a:gd name="connsiteX0" fmla="*/ 0 w 1785486"/>
              <a:gd name="connsiteY0" fmla="*/ 871084 h 871084"/>
              <a:gd name="connsiteX1" fmla="*/ 528548 w 1785486"/>
              <a:gd name="connsiteY1" fmla="*/ 0 h 871084"/>
              <a:gd name="connsiteX2" fmla="*/ 1256938 w 1785486"/>
              <a:gd name="connsiteY2" fmla="*/ 0 h 871084"/>
              <a:gd name="connsiteX3" fmla="*/ 1785486 w 1785486"/>
              <a:gd name="connsiteY3" fmla="*/ 871084 h 87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486" h="871084">
                <a:moveTo>
                  <a:pt x="0" y="871084"/>
                </a:moveTo>
                <a:lnTo>
                  <a:pt x="528548" y="0"/>
                </a:lnTo>
                <a:lnTo>
                  <a:pt x="1256938" y="0"/>
                </a:lnTo>
                <a:lnTo>
                  <a:pt x="1785486" y="871084"/>
                </a:lnTo>
                <a:close/>
              </a:path>
            </a:pathLst>
          </a:custGeom>
          <a:noFill/>
          <a:ln>
            <a:solidFill>
              <a:srgbClr val="648FFF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en-US" sz="2400" noProof="0" dirty="0">
                <a:solidFill>
                  <a:schemeClr val="tx1"/>
                </a:solidFill>
              </a:rPr>
              <a:t>Expand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1B4150-C881-6857-8171-3FF041B57D42}"/>
              </a:ext>
            </a:extLst>
          </p:cNvPr>
          <p:cNvSpPr txBox="1"/>
          <p:nvPr/>
        </p:nvSpPr>
        <p:spPr>
          <a:xfrm>
            <a:off x="529325" y="4106156"/>
            <a:ext cx="297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"combiner n-KDF"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B2C1DF4-E2DA-754A-F22A-DE43EF93B5E9}"/>
              </a:ext>
            </a:extLst>
          </p:cNvPr>
          <p:cNvSpPr txBox="1"/>
          <p:nvPr/>
        </p:nvSpPr>
        <p:spPr>
          <a:xfrm>
            <a:off x="4637691" y="4185935"/>
            <a:ext cx="463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PRF with variable output length</a:t>
            </a:r>
          </a:p>
        </p:txBody>
      </p:sp>
    </p:spTree>
    <p:extLst>
      <p:ext uri="{BB962C8B-B14F-4D97-AF65-F5344CB8AC3E}">
        <p14:creationId xmlns:p14="http://schemas.microsoft.com/office/powerpoint/2010/main" val="3326178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49FD3A88-2878-5C2D-40AC-9E5A7450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>
            <a:extLst>
              <a:ext uri="{FF2B5EF4-FFF2-40B4-BE49-F238E27FC236}">
                <a16:creationId xmlns:a16="http://schemas.microsoft.com/office/drawing/2014/main" id="{D4329D94-83C4-A00A-1ADC-D989AA6BA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KDFs in Hybrid 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Google Shape;107;p15">
                <a:extLst>
                  <a:ext uri="{FF2B5EF4-FFF2-40B4-BE49-F238E27FC236}">
                    <a16:creationId xmlns:a16="http://schemas.microsoft.com/office/drawing/2014/main" id="{CBFB8314-3B32-D61A-3FDD-CE61EE121484}"/>
                  </a:ext>
                </a:extLst>
              </p:cNvPr>
              <p:cNvSpPr txBox="1"/>
              <p:nvPr/>
            </p:nvSpPr>
            <p:spPr>
              <a:xfrm>
                <a:off x="311700" y="3316219"/>
                <a:ext cx="797126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noProof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7" name="Google Shape;107;p15">
                <a:extLst>
                  <a:ext uri="{FF2B5EF4-FFF2-40B4-BE49-F238E27FC236}">
                    <a16:creationId xmlns:a16="http://schemas.microsoft.com/office/drawing/2014/main" id="{CBFB8314-3B32-D61A-3FDD-CE61EE121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3316219"/>
                <a:ext cx="797126" cy="321000"/>
              </a:xfrm>
              <a:prstGeom prst="rect">
                <a:avLst/>
              </a:prstGeom>
              <a:blipFill>
                <a:blip r:embed="rId3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EED24845-64C5-87B2-0957-465A47F56D83}"/>
              </a:ext>
            </a:extLst>
          </p:cNvPr>
          <p:cNvSpPr/>
          <p:nvPr/>
        </p:nvSpPr>
        <p:spPr>
          <a:xfrm>
            <a:off x="5980178" y="2356138"/>
            <a:ext cx="2643447" cy="64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KDF</a:t>
            </a:r>
          </a:p>
        </p:txBody>
      </p:sp>
      <p:cxnSp>
        <p:nvCxnSpPr>
          <p:cNvPr id="110" name="Google Shape;110;p15">
            <a:extLst>
              <a:ext uri="{FF2B5EF4-FFF2-40B4-BE49-F238E27FC236}">
                <a16:creationId xmlns:a16="http://schemas.microsoft.com/office/drawing/2014/main" id="{F8DB6162-08F3-F72B-2085-4B189A7E343D}"/>
              </a:ext>
            </a:extLst>
          </p:cNvPr>
          <p:cNvCxnSpPr>
            <a:cxnSpLocks/>
          </p:cNvCxnSpPr>
          <p:nvPr/>
        </p:nvCxnSpPr>
        <p:spPr>
          <a:xfrm>
            <a:off x="6353547" y="1786738"/>
            <a:ext cx="0" cy="5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FE30FB70-4E25-E93A-A5FC-35C2A61E31D1}"/>
              </a:ext>
            </a:extLst>
          </p:cNvPr>
          <p:cNvSpPr txBox="1"/>
          <p:nvPr/>
        </p:nvSpPr>
        <p:spPr>
          <a:xfrm>
            <a:off x="7073932" y="1512536"/>
            <a:ext cx="774595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noProof="0" dirty="0">
              <a:solidFill>
                <a:schemeClr val="dk1"/>
              </a:solidFill>
            </a:endParaRPr>
          </a:p>
        </p:txBody>
      </p:sp>
      <p:cxnSp>
        <p:nvCxnSpPr>
          <p:cNvPr id="113" name="Google Shape;113;p15">
            <a:extLst>
              <a:ext uri="{FF2B5EF4-FFF2-40B4-BE49-F238E27FC236}">
                <a16:creationId xmlns:a16="http://schemas.microsoft.com/office/drawing/2014/main" id="{1649B34C-5F3B-EE2B-13E8-B068A2CC61ED}"/>
              </a:ext>
            </a:extLst>
          </p:cNvPr>
          <p:cNvCxnSpPr>
            <a:cxnSpLocks/>
          </p:cNvCxnSpPr>
          <p:nvPr/>
        </p:nvCxnSpPr>
        <p:spPr>
          <a:xfrm>
            <a:off x="8475425" y="1778788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5">
            <a:extLst>
              <a:ext uri="{FF2B5EF4-FFF2-40B4-BE49-F238E27FC236}">
                <a16:creationId xmlns:a16="http://schemas.microsoft.com/office/drawing/2014/main" id="{3961725B-E2B5-E217-4A8E-B567884C0D7F}"/>
              </a:ext>
            </a:extLst>
          </p:cNvPr>
          <p:cNvCxnSpPr/>
          <p:nvPr/>
        </p:nvCxnSpPr>
        <p:spPr>
          <a:xfrm>
            <a:off x="7278155" y="3007529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5">
            <a:extLst>
              <a:ext uri="{FF2B5EF4-FFF2-40B4-BE49-F238E27FC236}">
                <a16:creationId xmlns:a16="http://schemas.microsoft.com/office/drawing/2014/main" id="{2E694856-AD49-945C-48B9-5EBB1B7ED294}"/>
              </a:ext>
            </a:extLst>
          </p:cNvPr>
          <p:cNvSpPr txBox="1"/>
          <p:nvPr/>
        </p:nvSpPr>
        <p:spPr>
          <a:xfrm>
            <a:off x="7115705" y="3592829"/>
            <a:ext cx="32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dk1"/>
                </a:solidFill>
              </a:rPr>
              <a:t>K</a:t>
            </a:r>
          </a:p>
        </p:txBody>
      </p:sp>
      <p:cxnSp>
        <p:nvCxnSpPr>
          <p:cNvPr id="121" name="Google Shape;121;p15">
            <a:extLst>
              <a:ext uri="{FF2B5EF4-FFF2-40B4-BE49-F238E27FC236}">
                <a16:creationId xmlns:a16="http://schemas.microsoft.com/office/drawing/2014/main" id="{BAEAD5E7-6454-8595-EB52-4462AFC358B3}"/>
              </a:ext>
            </a:extLst>
          </p:cNvPr>
          <p:cNvCxnSpPr>
            <a:cxnSpLocks/>
          </p:cNvCxnSpPr>
          <p:nvPr/>
        </p:nvCxnSpPr>
        <p:spPr>
          <a:xfrm>
            <a:off x="7414486" y="1778788"/>
            <a:ext cx="0" cy="5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44A91646-A701-C828-8535-50984A02B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360" y="2241974"/>
            <a:ext cx="1004567" cy="1004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7A6BC9-47DB-E6B5-7DB6-68360364E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96" y="2041346"/>
            <a:ext cx="1253271" cy="1253271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B026396-8DE9-53F1-F3FF-DC5FF8AC1F13}"/>
              </a:ext>
            </a:extLst>
          </p:cNvPr>
          <p:cNvGrpSpPr/>
          <p:nvPr/>
        </p:nvGrpSpPr>
        <p:grpSpPr>
          <a:xfrm>
            <a:off x="1530067" y="2380271"/>
            <a:ext cx="1169002" cy="382957"/>
            <a:chOff x="1644937" y="1728421"/>
            <a:chExt cx="1169002" cy="382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Google Shape;106;p15">
                  <a:extLst>
                    <a:ext uri="{FF2B5EF4-FFF2-40B4-BE49-F238E27FC236}">
                      <a16:creationId xmlns:a16="http://schemas.microsoft.com/office/drawing/2014/main" id="{D45EB779-352E-74DE-7EEF-8F6EB1346555}"/>
                    </a:ext>
                  </a:extLst>
                </p:cNvPr>
                <p:cNvSpPr txBox="1"/>
                <p:nvPr/>
              </p:nvSpPr>
              <p:spPr>
                <a:xfrm>
                  <a:off x="1929522" y="1728421"/>
                  <a:ext cx="657900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1800" b="0" i="1" noProof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800" noProof="0" dirty="0">
                    <a:solidFill>
                      <a:schemeClr val="dk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Google Shape;106;p15">
                  <a:extLst>
                    <a:ext uri="{FF2B5EF4-FFF2-40B4-BE49-F238E27FC236}">
                      <a16:creationId xmlns:a16="http://schemas.microsoft.com/office/drawing/2014/main" id="{D45EB779-352E-74DE-7EEF-8F6EB1346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22" y="1728421"/>
                  <a:ext cx="657900" cy="321000"/>
                </a:xfrm>
                <a:prstGeom prst="rect">
                  <a:avLst/>
                </a:prstGeom>
                <a:blipFill>
                  <a:blip r:embed="rId8"/>
                  <a:stretch>
                    <a:fillRect b="-423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Google Shape;103;p15">
              <a:extLst>
                <a:ext uri="{FF2B5EF4-FFF2-40B4-BE49-F238E27FC236}">
                  <a16:creationId xmlns:a16="http://schemas.microsoft.com/office/drawing/2014/main" id="{E1A9F54F-D524-D926-81B7-C5EEABFB5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937" y="2111378"/>
              <a:ext cx="1169002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C86292D-F2AB-5BE4-B0B1-6AC87001F494}"/>
              </a:ext>
            </a:extLst>
          </p:cNvPr>
          <p:cNvGrpSpPr/>
          <p:nvPr/>
        </p:nvGrpSpPr>
        <p:grpSpPr>
          <a:xfrm>
            <a:off x="1450264" y="1971603"/>
            <a:ext cx="1336694" cy="408668"/>
            <a:chOff x="1552111" y="1059932"/>
            <a:chExt cx="1336694" cy="408668"/>
          </a:xfrm>
        </p:grpSpPr>
        <p:cxnSp>
          <p:nvCxnSpPr>
            <p:cNvPr id="103" name="Google Shape;103;p15">
              <a:extLst>
                <a:ext uri="{FF2B5EF4-FFF2-40B4-BE49-F238E27FC236}">
                  <a16:creationId xmlns:a16="http://schemas.microsoft.com/office/drawing/2014/main" id="{C074E04B-7D18-F934-E5DE-2832553ABC48}"/>
                </a:ext>
              </a:extLst>
            </p:cNvPr>
            <p:cNvCxnSpPr>
              <a:cxnSpLocks/>
            </p:cNvCxnSpPr>
            <p:nvPr/>
          </p:nvCxnSpPr>
          <p:spPr>
            <a:xfrm>
              <a:off x="1644938" y="1468600"/>
              <a:ext cx="123445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106;p15">
                  <a:extLst>
                    <a:ext uri="{FF2B5EF4-FFF2-40B4-BE49-F238E27FC236}">
                      <a16:creationId xmlns:a16="http://schemas.microsoft.com/office/drawing/2014/main" id="{816FF7BE-CFB2-AA5C-AB3D-D7012A924CB2}"/>
                    </a:ext>
                  </a:extLst>
                </p:cNvPr>
                <p:cNvSpPr txBox="1"/>
                <p:nvPr/>
              </p:nvSpPr>
              <p:spPr>
                <a:xfrm>
                  <a:off x="1552111" y="1059932"/>
                  <a:ext cx="1336694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noProof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1800" b="0" i="1" noProof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𝐾𝐸𝑀</m:t>
                        </m:r>
                        <m:r>
                          <a:rPr lang="en-US" sz="1800" b="0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noProof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1800" noProof="0" dirty="0">
                    <a:solidFill>
                      <a:schemeClr val="dk1"/>
                    </a:solidFill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800" noProof="0" dirty="0">
                    <a:solidFill>
                      <a:schemeClr val="dk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Google Shape;106;p15">
                  <a:extLst>
                    <a:ext uri="{FF2B5EF4-FFF2-40B4-BE49-F238E27FC236}">
                      <a16:creationId xmlns:a16="http://schemas.microsoft.com/office/drawing/2014/main" id="{816FF7BE-CFB2-AA5C-AB3D-D7012A924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111" y="1059932"/>
                  <a:ext cx="1336694" cy="321000"/>
                </a:xfrm>
                <a:prstGeom prst="rect">
                  <a:avLst/>
                </a:prstGeom>
                <a:blipFill>
                  <a:blip r:embed="rId9"/>
                  <a:stretch>
                    <a:fillRect r="-3774" b="-461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107;p15">
                <a:extLst>
                  <a:ext uri="{FF2B5EF4-FFF2-40B4-BE49-F238E27FC236}">
                    <a16:creationId xmlns:a16="http://schemas.microsoft.com/office/drawing/2014/main" id="{EF2AB5A0-B8FE-50B1-EC34-9B02B1AA9D92}"/>
                  </a:ext>
                </a:extLst>
              </p:cNvPr>
              <p:cNvSpPr txBox="1"/>
              <p:nvPr/>
            </p:nvSpPr>
            <p:spPr>
              <a:xfrm>
                <a:off x="3077743" y="3316219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noProof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" name="Google Shape;107;p15">
                <a:extLst>
                  <a:ext uri="{FF2B5EF4-FFF2-40B4-BE49-F238E27FC236}">
                    <a16:creationId xmlns:a16="http://schemas.microsoft.com/office/drawing/2014/main" id="{EF2AB5A0-B8FE-50B1-EC34-9B02B1AA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743" y="3316219"/>
                <a:ext cx="657900" cy="321000"/>
              </a:xfrm>
              <a:prstGeom prst="rect">
                <a:avLst/>
              </a:prstGeom>
              <a:blipFill>
                <a:blip r:embed="rId10"/>
                <a:stretch>
                  <a:fillRect r="-1887"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07;p15">
                <a:extLst>
                  <a:ext uri="{FF2B5EF4-FFF2-40B4-BE49-F238E27FC236}">
                    <a16:creationId xmlns:a16="http://schemas.microsoft.com/office/drawing/2014/main" id="{8C426454-F061-BB40-B02A-816D8A57924E}"/>
                  </a:ext>
                </a:extLst>
              </p:cNvPr>
              <p:cNvSpPr txBox="1"/>
              <p:nvPr/>
            </p:nvSpPr>
            <p:spPr>
              <a:xfrm>
                <a:off x="4991588" y="1544041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8" name="Google Shape;107;p15">
                <a:extLst>
                  <a:ext uri="{FF2B5EF4-FFF2-40B4-BE49-F238E27FC236}">
                    <a16:creationId xmlns:a16="http://schemas.microsoft.com/office/drawing/2014/main" id="{8C426454-F061-BB40-B02A-816D8A57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88" y="1544041"/>
                <a:ext cx="657900" cy="321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oogle Shape;103;p15">
            <a:extLst>
              <a:ext uri="{FF2B5EF4-FFF2-40B4-BE49-F238E27FC236}">
                <a16:creationId xmlns:a16="http://schemas.microsoft.com/office/drawing/2014/main" id="{8B50A38C-2F8C-A093-9383-A1C3CA87F84B}"/>
              </a:ext>
            </a:extLst>
          </p:cNvPr>
          <p:cNvCxnSpPr>
            <a:cxnSpLocks/>
          </p:cNvCxnSpPr>
          <p:nvPr/>
        </p:nvCxnSpPr>
        <p:spPr>
          <a:xfrm rot="2700000">
            <a:off x="5371704" y="2113181"/>
            <a:ext cx="72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03;p15">
            <a:extLst>
              <a:ext uri="{FF2B5EF4-FFF2-40B4-BE49-F238E27FC236}">
                <a16:creationId xmlns:a16="http://schemas.microsoft.com/office/drawing/2014/main" id="{537052FE-52EF-1B06-A7CB-FF49C7AEA025}"/>
              </a:ext>
            </a:extLst>
          </p:cNvPr>
          <p:cNvCxnSpPr>
            <a:cxnSpLocks/>
          </p:cNvCxnSpPr>
          <p:nvPr/>
        </p:nvCxnSpPr>
        <p:spPr>
          <a:xfrm rot="-2700000">
            <a:off x="5360267" y="3251933"/>
            <a:ext cx="72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A2F28AB6-0B1C-5C08-05D1-057A74E8FFF4}"/>
              </a:ext>
            </a:extLst>
          </p:cNvPr>
          <p:cNvSpPr txBox="1"/>
          <p:nvPr/>
        </p:nvSpPr>
        <p:spPr>
          <a:xfrm>
            <a:off x="4670526" y="3484346"/>
            <a:ext cx="106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Additional Context?</a:t>
            </a:r>
          </a:p>
        </p:txBody>
      </p:sp>
      <p:sp>
        <p:nvSpPr>
          <p:cNvPr id="2" name="Google Shape;112;p15">
            <a:extLst>
              <a:ext uri="{FF2B5EF4-FFF2-40B4-BE49-F238E27FC236}">
                <a16:creationId xmlns:a16="http://schemas.microsoft.com/office/drawing/2014/main" id="{B58EF485-C29F-32CA-09CE-76781D83643C}"/>
              </a:ext>
            </a:extLst>
          </p:cNvPr>
          <p:cNvSpPr txBox="1"/>
          <p:nvPr/>
        </p:nvSpPr>
        <p:spPr>
          <a:xfrm>
            <a:off x="6926489" y="1503903"/>
            <a:ext cx="975993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noProof="0" dirty="0">
                <a:solidFill>
                  <a:schemeClr val="dk1"/>
                </a:solidFill>
              </a:rPr>
              <a:t>“RWC key”</a:t>
            </a:r>
          </a:p>
        </p:txBody>
      </p:sp>
      <p:sp>
        <p:nvSpPr>
          <p:cNvPr id="4" name="Google Shape;114;p15">
            <a:extLst>
              <a:ext uri="{FF2B5EF4-FFF2-40B4-BE49-F238E27FC236}">
                <a16:creationId xmlns:a16="http://schemas.microsoft.com/office/drawing/2014/main" id="{347561F8-16B7-C92C-DF64-8CA334245987}"/>
              </a:ext>
            </a:extLst>
          </p:cNvPr>
          <p:cNvSpPr txBox="1"/>
          <p:nvPr/>
        </p:nvSpPr>
        <p:spPr>
          <a:xfrm>
            <a:off x="8009060" y="1085639"/>
            <a:ext cx="946349" cy="45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length (l)</a:t>
            </a:r>
          </a:p>
        </p:txBody>
      </p:sp>
      <p:sp>
        <p:nvSpPr>
          <p:cNvPr id="7" name="Google Shape;138;p16">
            <a:extLst>
              <a:ext uri="{FF2B5EF4-FFF2-40B4-BE49-F238E27FC236}">
                <a16:creationId xmlns:a16="http://schemas.microsoft.com/office/drawing/2014/main" id="{03BF2D54-2E23-5A37-29BA-71695EB8A5A0}"/>
              </a:ext>
            </a:extLst>
          </p:cNvPr>
          <p:cNvSpPr txBox="1"/>
          <p:nvPr/>
        </p:nvSpPr>
        <p:spPr>
          <a:xfrm>
            <a:off x="5819385" y="1144070"/>
            <a:ext cx="1074787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Secret (</a:t>
            </a:r>
            <a:r>
              <a:rPr lang="en-US" sz="1500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σ</a:t>
            </a: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)</a:t>
            </a:r>
            <a:endParaRPr lang="en-US" sz="1600" noProof="0" dirty="0">
              <a:solidFill>
                <a:schemeClr val="dk1"/>
              </a:solidFill>
            </a:endParaRPr>
          </a:p>
        </p:txBody>
      </p:sp>
      <p:sp>
        <p:nvSpPr>
          <p:cNvPr id="11" name="Google Shape;139;p16">
            <a:extLst>
              <a:ext uri="{FF2B5EF4-FFF2-40B4-BE49-F238E27FC236}">
                <a16:creationId xmlns:a16="http://schemas.microsoft.com/office/drawing/2014/main" id="{56F26F86-3A93-B3E1-EEF9-964F3AEC9D0D}"/>
              </a:ext>
            </a:extLst>
          </p:cNvPr>
          <p:cNvSpPr txBox="1"/>
          <p:nvPr/>
        </p:nvSpPr>
        <p:spPr>
          <a:xfrm>
            <a:off x="6967889" y="1049783"/>
            <a:ext cx="967454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Label (L)</a:t>
            </a:r>
            <a:endParaRPr lang="en-US" sz="1500" noProof="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6E1BD9-0D1D-379E-8F73-6E04A6E0C1FC}"/>
                  </a:ext>
                </a:extLst>
              </p:cNvPr>
              <p:cNvSpPr txBox="1"/>
              <p:nvPr/>
            </p:nvSpPr>
            <p:spPr>
              <a:xfrm>
                <a:off x="6096721" y="1473728"/>
                <a:ext cx="529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noProof="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A6E1BD9-0D1D-379E-8F73-6E04A6E0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721" y="1473728"/>
                <a:ext cx="529207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CF2C999E-7016-8B39-3B9F-48620399889A}"/>
              </a:ext>
            </a:extLst>
          </p:cNvPr>
          <p:cNvSpPr txBox="1"/>
          <p:nvPr/>
        </p:nvSpPr>
        <p:spPr>
          <a:xfrm>
            <a:off x="8155970" y="1478118"/>
            <a:ext cx="63890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noProof="0" dirty="0">
                <a:solidFill>
                  <a:schemeClr val="dk1"/>
                </a:solidFill>
              </a:rPr>
              <a:t>256 bit</a:t>
            </a: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A766574E-5BAD-72B9-1F35-E5EAFEEC106F}"/>
              </a:ext>
            </a:extLst>
          </p:cNvPr>
          <p:cNvSpPr txBox="1"/>
          <p:nvPr/>
        </p:nvSpPr>
        <p:spPr>
          <a:xfrm>
            <a:off x="1593202" y="4092976"/>
            <a:ext cx="141291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chemeClr val="accent1"/>
                </a:solidFill>
              </a:rPr>
              <a:t>Not uniform</a:t>
            </a:r>
          </a:p>
        </p:txBody>
      </p:sp>
      <p:sp>
        <p:nvSpPr>
          <p:cNvPr id="14" name="Google Shape;118;p15">
            <a:extLst>
              <a:ext uri="{FF2B5EF4-FFF2-40B4-BE49-F238E27FC236}">
                <a16:creationId xmlns:a16="http://schemas.microsoft.com/office/drawing/2014/main" id="{6F6E06CE-15EE-F3E3-801F-0C3F758835D7}"/>
              </a:ext>
            </a:extLst>
          </p:cNvPr>
          <p:cNvSpPr txBox="1"/>
          <p:nvPr/>
        </p:nvSpPr>
        <p:spPr>
          <a:xfrm>
            <a:off x="6393335" y="4092976"/>
            <a:ext cx="208209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noProof="0" dirty="0">
                <a:solidFill>
                  <a:schemeClr val="accent1"/>
                </a:solidFill>
              </a:rPr>
              <a:t>“Close” to uniform</a:t>
            </a:r>
          </a:p>
        </p:txBody>
      </p:sp>
    </p:spTree>
    <p:extLst>
      <p:ext uri="{BB962C8B-B14F-4D97-AF65-F5344CB8AC3E}">
        <p14:creationId xmlns:p14="http://schemas.microsoft.com/office/powerpoint/2010/main" val="26558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Combining without Hashing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A72174F-804F-3D2F-0FF6-4BAEBC109E45}"/>
              </a:ext>
            </a:extLst>
          </p:cNvPr>
          <p:cNvGrpSpPr/>
          <p:nvPr/>
        </p:nvGrpSpPr>
        <p:grpSpPr>
          <a:xfrm>
            <a:off x="2131279" y="2501811"/>
            <a:ext cx="900000" cy="900000"/>
            <a:chOff x="1062237" y="2173753"/>
            <a:chExt cx="900000" cy="900000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6722780D-E435-7A5A-8D38-4BF5F1F19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2237" y="2173753"/>
              <a:ext cx="900000" cy="9000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BC</a:t>
              </a:r>
            </a:p>
          </p:txBody>
        </p:sp>
        <p:sp>
          <p:nvSpPr>
            <p:cNvPr id="5" name="Dreieck 4">
              <a:extLst>
                <a:ext uri="{FF2B5EF4-FFF2-40B4-BE49-F238E27FC236}">
                  <a16:creationId xmlns:a16="http://schemas.microsoft.com/office/drawing/2014/main" id="{75B7E96A-3B14-C4A0-E051-F116E60404EF}"/>
                </a:ext>
              </a:extLst>
            </p:cNvPr>
            <p:cNvSpPr/>
            <p:nvPr/>
          </p:nvSpPr>
          <p:spPr>
            <a:xfrm rot="10800000">
              <a:off x="1377237" y="2173753"/>
              <a:ext cx="270000" cy="180000"/>
            </a:xfrm>
            <a:prstGeom prst="triangl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9B9F5C3-7D91-AC07-67BA-E022CC742882}"/>
              </a:ext>
            </a:extLst>
          </p:cNvPr>
          <p:cNvCxnSpPr/>
          <p:nvPr/>
        </p:nvCxnSpPr>
        <p:spPr>
          <a:xfrm>
            <a:off x="1231279" y="2951811"/>
            <a:ext cx="90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F26FCB0-32AA-CF81-A6EC-45024B7DCA51}"/>
              </a:ext>
            </a:extLst>
          </p:cNvPr>
          <p:cNvGrpSpPr/>
          <p:nvPr/>
        </p:nvGrpSpPr>
        <p:grpSpPr>
          <a:xfrm>
            <a:off x="3934219" y="2501811"/>
            <a:ext cx="900000" cy="900000"/>
            <a:chOff x="1062237" y="2173753"/>
            <a:chExt cx="900000" cy="900000"/>
          </a:xfrm>
        </p:grpSpPr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FC766DB8-4991-EFE0-DE90-E75C73285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2237" y="2173753"/>
              <a:ext cx="900000" cy="9000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BC</a:t>
              </a:r>
            </a:p>
          </p:txBody>
        </p:sp>
        <p:sp>
          <p:nvSpPr>
            <p:cNvPr id="11" name="Dreieck 10">
              <a:extLst>
                <a:ext uri="{FF2B5EF4-FFF2-40B4-BE49-F238E27FC236}">
                  <a16:creationId xmlns:a16="http://schemas.microsoft.com/office/drawing/2014/main" id="{B393D401-B9EB-7381-C7D0-957C0C89FA82}"/>
                </a:ext>
              </a:extLst>
            </p:cNvPr>
            <p:cNvSpPr/>
            <p:nvPr/>
          </p:nvSpPr>
          <p:spPr>
            <a:xfrm rot="10800000">
              <a:off x="1377237" y="2173753"/>
              <a:ext cx="270000" cy="180000"/>
            </a:xfrm>
            <a:prstGeom prst="triangl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187B95E-A938-9289-4A64-1F132DDDD622}"/>
              </a:ext>
            </a:extLst>
          </p:cNvPr>
          <p:cNvCxnSpPr/>
          <p:nvPr/>
        </p:nvCxnSpPr>
        <p:spPr>
          <a:xfrm>
            <a:off x="3034219" y="2951811"/>
            <a:ext cx="90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6750DC9-8933-091C-9CA2-CCF845985F5F}"/>
              </a:ext>
            </a:extLst>
          </p:cNvPr>
          <p:cNvGrpSpPr/>
          <p:nvPr/>
        </p:nvGrpSpPr>
        <p:grpSpPr>
          <a:xfrm>
            <a:off x="5737159" y="2488219"/>
            <a:ext cx="900000" cy="900000"/>
            <a:chOff x="1062237" y="2173753"/>
            <a:chExt cx="900000" cy="900000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DC3FDD8-AF0A-4696-FDC5-803F1B6C7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2237" y="2173753"/>
              <a:ext cx="900000" cy="900000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noProof="0" dirty="0">
                  <a:solidFill>
                    <a:schemeClr val="tx1"/>
                  </a:solidFill>
                </a:rPr>
                <a:t>BC</a:t>
              </a:r>
            </a:p>
          </p:txBody>
        </p:sp>
        <p:sp>
          <p:nvSpPr>
            <p:cNvPr id="15" name="Dreieck 14">
              <a:extLst>
                <a:ext uri="{FF2B5EF4-FFF2-40B4-BE49-F238E27FC236}">
                  <a16:creationId xmlns:a16="http://schemas.microsoft.com/office/drawing/2014/main" id="{E6BE86FC-E9CA-A566-BE2D-45EFA66882FC}"/>
                </a:ext>
              </a:extLst>
            </p:cNvPr>
            <p:cNvSpPr/>
            <p:nvPr/>
          </p:nvSpPr>
          <p:spPr>
            <a:xfrm rot="10800000">
              <a:off x="1377237" y="2173753"/>
              <a:ext cx="270000" cy="180000"/>
            </a:xfrm>
            <a:prstGeom prst="triangl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5F7D0BD0-5D86-6B0B-578E-C8FFF7BA906D}"/>
              </a:ext>
            </a:extLst>
          </p:cNvPr>
          <p:cNvCxnSpPr/>
          <p:nvPr/>
        </p:nvCxnSpPr>
        <p:spPr>
          <a:xfrm>
            <a:off x="4837159" y="2938219"/>
            <a:ext cx="90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A9885243-9113-3BC3-2E14-C7A47A232C92}"/>
              </a:ext>
            </a:extLst>
          </p:cNvPr>
          <p:cNvCxnSpPr/>
          <p:nvPr/>
        </p:nvCxnSpPr>
        <p:spPr>
          <a:xfrm>
            <a:off x="6637159" y="2938219"/>
            <a:ext cx="90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EC03F5F3-F475-748D-04D6-5F70B29DAD08}"/>
              </a:ext>
            </a:extLst>
          </p:cNvPr>
          <p:cNvSpPr txBox="1"/>
          <p:nvPr/>
        </p:nvSpPr>
        <p:spPr>
          <a:xfrm>
            <a:off x="820271" y="2780361"/>
            <a:ext cx="2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/>
              <a:t>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05E402-8558-C4A4-8540-ECA42511FA33}"/>
              </a:ext>
            </a:extLst>
          </p:cNvPr>
          <p:cNvSpPr txBox="1"/>
          <p:nvPr/>
        </p:nvSpPr>
        <p:spPr>
          <a:xfrm>
            <a:off x="7537157" y="2777534"/>
            <a:ext cx="2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noProof="0" dirty="0"/>
              <a:t>K</a:t>
            </a:r>
          </a:p>
        </p:txBody>
      </p:sp>
      <p:sp>
        <p:nvSpPr>
          <p:cNvPr id="20" name="Google Shape;138;p16">
            <a:extLst>
              <a:ext uri="{FF2B5EF4-FFF2-40B4-BE49-F238E27FC236}">
                <a16:creationId xmlns:a16="http://schemas.microsoft.com/office/drawing/2014/main" id="{BBC11D20-AB0F-B37B-A183-CF970EA737C3}"/>
              </a:ext>
            </a:extLst>
          </p:cNvPr>
          <p:cNvSpPr txBox="1"/>
          <p:nvPr/>
        </p:nvSpPr>
        <p:spPr>
          <a:xfrm>
            <a:off x="1983682" y="1777631"/>
            <a:ext cx="1276455" cy="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1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B71A1F97-2597-850C-BCE2-22D29F3AADC3}"/>
              </a:ext>
            </a:extLst>
          </p:cNvPr>
          <p:cNvCxnSpPr>
            <a:cxnSpLocks/>
          </p:cNvCxnSpPr>
          <p:nvPr/>
        </p:nvCxnSpPr>
        <p:spPr>
          <a:xfrm rot="5400000">
            <a:off x="2401278" y="2321811"/>
            <a:ext cx="36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59F7CB2-7481-545F-778E-4823B5A6207C}"/>
              </a:ext>
            </a:extLst>
          </p:cNvPr>
          <p:cNvCxnSpPr>
            <a:cxnSpLocks/>
          </p:cNvCxnSpPr>
          <p:nvPr/>
        </p:nvCxnSpPr>
        <p:spPr>
          <a:xfrm rot="5400000">
            <a:off x="4204219" y="2321811"/>
            <a:ext cx="36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6AC4F59-B169-1468-DA52-7DFEA4B08237}"/>
              </a:ext>
            </a:extLst>
          </p:cNvPr>
          <p:cNvCxnSpPr>
            <a:cxnSpLocks/>
          </p:cNvCxnSpPr>
          <p:nvPr/>
        </p:nvCxnSpPr>
        <p:spPr>
          <a:xfrm rot="5400000">
            <a:off x="6007159" y="2301751"/>
            <a:ext cx="360000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38;p16">
            <a:extLst>
              <a:ext uri="{FF2B5EF4-FFF2-40B4-BE49-F238E27FC236}">
                <a16:creationId xmlns:a16="http://schemas.microsoft.com/office/drawing/2014/main" id="{C16AE182-15AF-B6A2-CB14-1712CC16F892}"/>
              </a:ext>
            </a:extLst>
          </p:cNvPr>
          <p:cNvSpPr txBox="1"/>
          <p:nvPr/>
        </p:nvSpPr>
        <p:spPr>
          <a:xfrm>
            <a:off x="3745991" y="1778832"/>
            <a:ext cx="1276455" cy="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2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sp>
        <p:nvSpPr>
          <p:cNvPr id="25" name="Google Shape;138;p16">
            <a:extLst>
              <a:ext uri="{FF2B5EF4-FFF2-40B4-BE49-F238E27FC236}">
                <a16:creationId xmlns:a16="http://schemas.microsoft.com/office/drawing/2014/main" id="{DE0367C0-3377-5DF4-583A-5BD14728C9AF}"/>
              </a:ext>
            </a:extLst>
          </p:cNvPr>
          <p:cNvSpPr txBox="1"/>
          <p:nvPr/>
        </p:nvSpPr>
        <p:spPr>
          <a:xfrm>
            <a:off x="5548931" y="1774129"/>
            <a:ext cx="1276455" cy="34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 noProof="0" dirty="0">
                <a:solidFill>
                  <a:schemeClr val="tx1"/>
                </a:solidFill>
                <a:highlight>
                  <a:srgbClr val="FFFFFF"/>
                </a:highlight>
              </a:rPr>
              <a:t>secret</a:t>
            </a:r>
            <a:r>
              <a:rPr lang="en-US" sz="1500" baseline="-25000" noProof="0" dirty="0">
                <a:solidFill>
                  <a:schemeClr val="tx1"/>
                </a:solidFill>
                <a:highlight>
                  <a:srgbClr val="FFFFFF"/>
                </a:highlight>
              </a:rPr>
              <a:t>1</a:t>
            </a:r>
            <a:endParaRPr lang="en-US" sz="1600" noProof="0" dirty="0">
              <a:solidFill>
                <a:schemeClr val="tx1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6B728CB-682D-1733-CB48-5760E834B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946" y="105094"/>
            <a:ext cx="839354" cy="9126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5907431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1800" noProof="0" dirty="0"/>
          </a:p>
          <a:p>
            <a:pPr marL="0" indent="0">
              <a:buNone/>
            </a:pPr>
            <a:r>
              <a:rPr lang="en-US" sz="1800" noProof="0" dirty="0"/>
              <a:t>Designing secure n-KDFs has pitfalls</a:t>
            </a:r>
          </a:p>
          <a:p>
            <a:pPr marL="0" indent="0">
              <a:buNone/>
            </a:pPr>
            <a:endParaRPr lang="en-US" sz="1800" noProof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noProof="0" dirty="0"/>
              <a:t>Formal analysis helps validate constructions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1800" noProof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noProof="0" dirty="0"/>
              <a:t>Positive results on Signal and MLS in our new model</a:t>
            </a:r>
            <a:endParaRPr lang="en-US" noProof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noProof="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856" name="Google Shape;856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82508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Lessons Learned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61F760-89A7-A8BC-9F01-07415672AFC9}"/>
              </a:ext>
            </a:extLst>
          </p:cNvPr>
          <p:cNvSpPr txBox="1"/>
          <p:nvPr/>
        </p:nvSpPr>
        <p:spPr>
          <a:xfrm>
            <a:off x="6442142" y="3168257"/>
            <a:ext cx="2727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noProof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MFKDF: Multiple Factors Knocked Down Flat</a:t>
            </a:r>
          </a:p>
          <a:p>
            <a:r>
              <a:rPr lang="en-US" noProof="0" dirty="0"/>
              <a:t>@</a:t>
            </a:r>
            <a:r>
              <a:rPr lang="en-US" noProof="0" dirty="0" err="1"/>
              <a:t>Usenix</a:t>
            </a:r>
            <a:r>
              <a:rPr lang="en-US" noProof="0" dirty="0"/>
              <a:t> 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9C9367-53A4-A4A9-F995-5010140E2B9A}"/>
              </a:ext>
            </a:extLst>
          </p:cNvPr>
          <p:cNvSpPr txBox="1"/>
          <p:nvPr/>
        </p:nvSpPr>
        <p:spPr>
          <a:xfrm>
            <a:off x="6442143" y="2571750"/>
            <a:ext cx="254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Matteo Scarlata</a:t>
            </a:r>
            <a:br>
              <a:rPr lang="en-US" noProof="0" dirty="0"/>
            </a:br>
            <a:r>
              <a:rPr lang="en-US" sz="1000" noProof="0" dirty="0" err="1"/>
              <a:t>matteo.scarlata@inf.ethz.ch</a:t>
            </a:r>
            <a:r>
              <a:rPr lang="en-US" sz="1000" noProof="0" dirty="0"/>
              <a:t> </a:t>
            </a:r>
          </a:p>
          <a:p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BFDC798-6842-380B-92ED-E0167E032A6A}"/>
              </a:ext>
            </a:extLst>
          </p:cNvPr>
          <p:cNvSpPr txBox="1"/>
          <p:nvPr/>
        </p:nvSpPr>
        <p:spPr>
          <a:xfrm>
            <a:off x="6442144" y="3998197"/>
            <a:ext cx="2727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Derivation Functions</a:t>
            </a:r>
          </a:p>
          <a:p>
            <a:r>
              <a:rPr lang="en-US" b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Without a Grain of Salt</a:t>
            </a:r>
          </a:p>
          <a:p>
            <a:r>
              <a:rPr lang="en-US" noProof="0" dirty="0"/>
              <a:t>@</a:t>
            </a:r>
            <a:r>
              <a:rPr lang="en-US" noProof="0" dirty="0" err="1"/>
              <a:t>Eurocrypt</a:t>
            </a:r>
            <a:r>
              <a:rPr lang="en-US" noProof="0" dirty="0"/>
              <a:t> 2025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64BB1D-AEC7-E424-0A0C-00272EBF49F5}"/>
              </a:ext>
            </a:extLst>
          </p:cNvPr>
          <p:cNvSpPr txBox="1"/>
          <p:nvPr/>
        </p:nvSpPr>
        <p:spPr>
          <a:xfrm>
            <a:off x="6432310" y="2150432"/>
            <a:ext cx="2549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/>
              <a:t>Sebastian Clermont</a:t>
            </a:r>
            <a:br>
              <a:rPr lang="en-US" noProof="0" dirty="0"/>
            </a:br>
            <a:r>
              <a:rPr lang="en-US" sz="1000" noProof="0" dirty="0" err="1"/>
              <a:t>sebastian.clermont@tu-darmstadt.de</a:t>
            </a:r>
            <a:endParaRPr lang="en-US" sz="1000" noProof="0" dirty="0"/>
          </a:p>
          <a:p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63C0FE-21E7-5112-BC52-4E78C2253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6239" y="685947"/>
            <a:ext cx="1485900" cy="584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73F2F1-0BCA-BCA3-F649-1DCE2728A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0488" b="31946"/>
          <a:stretch/>
        </p:blipFill>
        <p:spPr>
          <a:xfrm>
            <a:off x="5700538" y="88056"/>
            <a:ext cx="1483208" cy="5571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6DD895-5CA4-6B3B-6502-7BED514D0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4239" b="38332"/>
          <a:stretch/>
        </p:blipFill>
        <p:spPr>
          <a:xfrm>
            <a:off x="7207548" y="143814"/>
            <a:ext cx="1624752" cy="4456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B53F8D-432B-D1DC-E97C-02C89E89C7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1914" y="825647"/>
            <a:ext cx="1828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6203033C-64DC-AE18-664F-7CE6EEC8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11" y="3330774"/>
            <a:ext cx="5566181" cy="1419019"/>
          </a:xfrm>
          <a:prstGeom prst="rect">
            <a:avLst/>
          </a:prstGeom>
        </p:spPr>
      </p:pic>
      <p:pic>
        <p:nvPicPr>
          <p:cNvPr id="8" name="Grafik 7" descr="Ein Bild, das Text, Screenshot, Schrift, Algebra enthält.&#10;&#10;KI-generierte Inhalte können fehlerhaft sein.">
            <a:extLst>
              <a:ext uri="{FF2B5EF4-FFF2-40B4-BE49-F238E27FC236}">
                <a16:creationId xmlns:a16="http://schemas.microsoft.com/office/drawing/2014/main" id="{14050695-53BB-4162-F3F1-363FADFA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919" y="1198863"/>
            <a:ext cx="6014763" cy="2032549"/>
          </a:xfrm>
          <a:prstGeom prst="rect">
            <a:avLst/>
          </a:prstGeom>
        </p:spPr>
      </p:pic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Multiple Inputs</a:t>
            </a:r>
          </a:p>
        </p:txBody>
      </p:sp>
      <p:sp>
        <p:nvSpPr>
          <p:cNvPr id="258" name="Google Shape;258;p21"/>
          <p:cNvSpPr/>
          <p:nvPr/>
        </p:nvSpPr>
        <p:spPr>
          <a:xfrm>
            <a:off x="2149247" y="1550713"/>
            <a:ext cx="948906" cy="19777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3" name="Google Shape;258;p21">
            <a:extLst>
              <a:ext uri="{FF2B5EF4-FFF2-40B4-BE49-F238E27FC236}">
                <a16:creationId xmlns:a16="http://schemas.microsoft.com/office/drawing/2014/main" id="{0EDE0106-97E7-3A72-E9A5-7464D42E4DA6}"/>
              </a:ext>
            </a:extLst>
          </p:cNvPr>
          <p:cNvSpPr/>
          <p:nvPr/>
        </p:nvSpPr>
        <p:spPr>
          <a:xfrm>
            <a:off x="4745960" y="1742978"/>
            <a:ext cx="327537" cy="198839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4" name="Google Shape;258;p21">
            <a:extLst>
              <a:ext uri="{FF2B5EF4-FFF2-40B4-BE49-F238E27FC236}">
                <a16:creationId xmlns:a16="http://schemas.microsoft.com/office/drawing/2014/main" id="{D888968B-7BA1-79E7-A0AF-AA5BDD371453}"/>
              </a:ext>
            </a:extLst>
          </p:cNvPr>
          <p:cNvSpPr/>
          <p:nvPr/>
        </p:nvSpPr>
        <p:spPr>
          <a:xfrm>
            <a:off x="4745961" y="1279814"/>
            <a:ext cx="407286" cy="198839"/>
          </a:xfrm>
          <a:prstGeom prst="rect">
            <a:avLst/>
          </a:prstGeom>
          <a:solidFill>
            <a:srgbClr val="648FF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solidFill>
                <a:srgbClr val="648FFF"/>
              </a:solidFill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3052157" y="3693277"/>
            <a:ext cx="1247773" cy="19933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5" name="Google Shape;258;p21">
            <a:extLst>
              <a:ext uri="{FF2B5EF4-FFF2-40B4-BE49-F238E27FC236}">
                <a16:creationId xmlns:a16="http://schemas.microsoft.com/office/drawing/2014/main" id="{82C10A60-0A0E-9598-B30C-35DC6A6D7420}"/>
              </a:ext>
            </a:extLst>
          </p:cNvPr>
          <p:cNvSpPr/>
          <p:nvPr/>
        </p:nvSpPr>
        <p:spPr>
          <a:xfrm>
            <a:off x="7107479" y="3435318"/>
            <a:ext cx="159497" cy="198839"/>
          </a:xfrm>
          <a:prstGeom prst="rect">
            <a:avLst/>
          </a:prstGeom>
          <a:solidFill>
            <a:srgbClr val="648FF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solidFill>
                <a:srgbClr val="648FFF"/>
              </a:solidFill>
            </a:endParaRPr>
          </a:p>
        </p:txBody>
      </p:sp>
      <p:sp>
        <p:nvSpPr>
          <p:cNvPr id="7" name="Google Shape;258;p21">
            <a:extLst>
              <a:ext uri="{FF2B5EF4-FFF2-40B4-BE49-F238E27FC236}">
                <a16:creationId xmlns:a16="http://schemas.microsoft.com/office/drawing/2014/main" id="{737E9BEB-087F-0C95-D0EC-E8777E0149BC}"/>
              </a:ext>
            </a:extLst>
          </p:cNvPr>
          <p:cNvSpPr/>
          <p:nvPr/>
        </p:nvSpPr>
        <p:spPr>
          <a:xfrm>
            <a:off x="3116564" y="1298225"/>
            <a:ext cx="301752" cy="2021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9" name="Google Shape;260;p21">
            <a:extLst>
              <a:ext uri="{FF2B5EF4-FFF2-40B4-BE49-F238E27FC236}">
                <a16:creationId xmlns:a16="http://schemas.microsoft.com/office/drawing/2014/main" id="{EB06F26A-A32B-1F35-5EBE-B01932EC81F3}"/>
              </a:ext>
            </a:extLst>
          </p:cNvPr>
          <p:cNvSpPr/>
          <p:nvPr/>
        </p:nvSpPr>
        <p:spPr>
          <a:xfrm>
            <a:off x="3257715" y="3435997"/>
            <a:ext cx="159497" cy="19933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10" name="Google Shape;260;p21">
            <a:extLst>
              <a:ext uri="{FF2B5EF4-FFF2-40B4-BE49-F238E27FC236}">
                <a16:creationId xmlns:a16="http://schemas.microsoft.com/office/drawing/2014/main" id="{2D979ACC-6165-2FE0-A02E-609DF8746A70}"/>
              </a:ext>
            </a:extLst>
          </p:cNvPr>
          <p:cNvSpPr/>
          <p:nvPr/>
        </p:nvSpPr>
        <p:spPr>
          <a:xfrm>
            <a:off x="5073498" y="3434821"/>
            <a:ext cx="159497" cy="19933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2" name="Google Shape;258;p21">
            <a:extLst>
              <a:ext uri="{FF2B5EF4-FFF2-40B4-BE49-F238E27FC236}">
                <a16:creationId xmlns:a16="http://schemas.microsoft.com/office/drawing/2014/main" id="{08F111E7-BC50-F3A6-7C2C-1BCA43DD116C}"/>
              </a:ext>
            </a:extLst>
          </p:cNvPr>
          <p:cNvSpPr/>
          <p:nvPr/>
        </p:nvSpPr>
        <p:spPr>
          <a:xfrm>
            <a:off x="4117313" y="1298225"/>
            <a:ext cx="301752" cy="2021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3" grpId="0" animBg="1"/>
      <p:bldP spid="4" grpId="0" animBg="1"/>
      <p:bldP spid="260" grpId="0" animBg="1"/>
      <p:bldP spid="5" grpId="0" animBg="1"/>
      <p:bldP spid="7" grpId="0" animBg="1"/>
      <p:bldP spid="9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8D15A-C36C-9623-91ED-190B50FD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54F3DC0-B860-E228-AFF6-C1B17256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Labels and Contexts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07;p15">
                <a:extLst>
                  <a:ext uri="{FF2B5EF4-FFF2-40B4-BE49-F238E27FC236}">
                    <a16:creationId xmlns:a16="http://schemas.microsoft.com/office/drawing/2014/main" id="{E27F9AE4-720B-1EEA-1C1A-8A4F911ACA00}"/>
                  </a:ext>
                </a:extLst>
              </p:cNvPr>
              <p:cNvSpPr txBox="1"/>
              <p:nvPr/>
            </p:nvSpPr>
            <p:spPr>
              <a:xfrm>
                <a:off x="4920276" y="3846623"/>
                <a:ext cx="797126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" name="Google Shape;107;p15">
                <a:extLst>
                  <a:ext uri="{FF2B5EF4-FFF2-40B4-BE49-F238E27FC236}">
                    <a16:creationId xmlns:a16="http://schemas.microsoft.com/office/drawing/2014/main" id="{E27F9AE4-720B-1EEA-1C1A-8A4F911AC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276" y="3846623"/>
                <a:ext cx="797126" cy="321000"/>
              </a:xfrm>
              <a:prstGeom prst="rect">
                <a:avLst/>
              </a:prstGeom>
              <a:blipFill>
                <a:blip r:embed="rId3"/>
                <a:stretch>
                  <a:fillRect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BDA6A8F-53FE-5C32-2BF7-2F05F3D03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936" y="2772378"/>
            <a:ext cx="1004567" cy="10045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FE7405-A641-FD8A-E75C-60F059C98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372" y="2571750"/>
            <a:ext cx="1253271" cy="1253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107;p15">
                <a:extLst>
                  <a:ext uri="{FF2B5EF4-FFF2-40B4-BE49-F238E27FC236}">
                    <a16:creationId xmlns:a16="http://schemas.microsoft.com/office/drawing/2014/main" id="{3BA29583-7F55-121D-EFDB-20F5F9E07B1C}"/>
                  </a:ext>
                </a:extLst>
              </p:cNvPr>
              <p:cNvSpPr txBox="1"/>
              <p:nvPr/>
            </p:nvSpPr>
            <p:spPr>
              <a:xfrm>
                <a:off x="7686319" y="3846623"/>
                <a:ext cx="6579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noProof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noProof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noProof="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6" name="Google Shape;107;p15">
                <a:extLst>
                  <a:ext uri="{FF2B5EF4-FFF2-40B4-BE49-F238E27FC236}">
                    <a16:creationId xmlns:a16="http://schemas.microsoft.com/office/drawing/2014/main" id="{3BA29583-7F55-121D-EFDB-20F5F9E07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19" y="3846623"/>
                <a:ext cx="657900" cy="321000"/>
              </a:xfrm>
              <a:prstGeom prst="rect">
                <a:avLst/>
              </a:prstGeom>
              <a:blipFill>
                <a:blip r:embed="rId8"/>
                <a:stretch>
                  <a:fillRect r="-1887" b="-25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09B92DA2-7A02-B486-96CE-F7AE5C7F2554}"/>
              </a:ext>
            </a:extLst>
          </p:cNvPr>
          <p:cNvSpPr txBox="1"/>
          <p:nvPr/>
        </p:nvSpPr>
        <p:spPr>
          <a:xfrm>
            <a:off x="5988921" y="2153285"/>
            <a:ext cx="1559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0" dirty="0">
                <a:solidFill>
                  <a:srgbClr val="648FFF"/>
                </a:solidFill>
              </a:rPr>
              <a:t>“RWC enc key”</a:t>
            </a:r>
            <a:endParaRPr lang="en-US" b="1" noProof="0" dirty="0">
              <a:solidFill>
                <a:srgbClr val="648FFF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77B7A33-E71A-BD01-84F2-D854C0426617}"/>
              </a:ext>
            </a:extLst>
          </p:cNvPr>
          <p:cNvSpPr txBox="1"/>
          <p:nvPr/>
        </p:nvSpPr>
        <p:spPr>
          <a:xfrm>
            <a:off x="207054" y="1629380"/>
            <a:ext cx="50666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noProof="0" dirty="0">
                <a:solidFill>
                  <a:srgbClr val="648FFF"/>
                </a:solidFill>
              </a:rPr>
              <a:t>One</a:t>
            </a:r>
            <a:r>
              <a:rPr lang="en-US" sz="2200" noProof="0" dirty="0">
                <a:solidFill>
                  <a:srgbClr val="648FFF"/>
                </a:solidFill>
              </a:rPr>
              <a:t> Label: Associated with final key</a:t>
            </a:r>
          </a:p>
          <a:p>
            <a:r>
              <a:rPr lang="en-US" noProof="0" dirty="0"/>
              <a:t> </a:t>
            </a:r>
          </a:p>
          <a:p>
            <a:r>
              <a:rPr lang="en-US" noProof="0" dirty="0"/>
              <a:t>	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E39D7EC-128E-C9A7-E03C-07643790DF0C}"/>
              </a:ext>
            </a:extLst>
          </p:cNvPr>
          <p:cNvSpPr txBox="1"/>
          <p:nvPr/>
        </p:nvSpPr>
        <p:spPr>
          <a:xfrm>
            <a:off x="207055" y="2922042"/>
            <a:ext cx="43649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noProof="0" dirty="0">
                <a:solidFill>
                  <a:srgbClr val="DC267F"/>
                </a:solidFill>
              </a:rPr>
              <a:t>Multiple</a:t>
            </a:r>
            <a:r>
              <a:rPr lang="en-US" sz="2200" noProof="0" dirty="0">
                <a:solidFill>
                  <a:srgbClr val="DC267F"/>
                </a:solidFill>
              </a:rPr>
              <a:t> Contexts: </a:t>
            </a:r>
          </a:p>
          <a:p>
            <a:r>
              <a:rPr lang="en-US" sz="2200" noProof="0" dirty="0">
                <a:solidFill>
                  <a:srgbClr val="DC267F"/>
                </a:solidFill>
              </a:rPr>
              <a:t>Associated with component key</a:t>
            </a:r>
            <a:r>
              <a:rPr lang="en-US" noProof="0" dirty="0"/>
              <a:t>	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7723288-EE31-6A18-1140-FBB334B1FC98}"/>
              </a:ext>
            </a:extLst>
          </p:cNvPr>
          <p:cNvSpPr txBox="1"/>
          <p:nvPr/>
        </p:nvSpPr>
        <p:spPr>
          <a:xfrm>
            <a:off x="839264" y="2048530"/>
            <a:ext cx="354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noProof="0" dirty="0"/>
              <a:t>name of key, purpose of key (MAC, Enc, …)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E71D759-A87A-972E-8B5B-1552366AD5BB}"/>
              </a:ext>
            </a:extLst>
          </p:cNvPr>
          <p:cNvSpPr txBox="1"/>
          <p:nvPr/>
        </p:nvSpPr>
        <p:spPr>
          <a:xfrm>
            <a:off x="799781" y="3623056"/>
            <a:ext cx="349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noProof="0" dirty="0"/>
              <a:t>public parameters, transcript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DF5AE0F-FA7D-EE0D-A8EA-7F2873203BD9}"/>
              </a:ext>
            </a:extLst>
          </p:cNvPr>
          <p:cNvGrpSpPr/>
          <p:nvPr/>
        </p:nvGrpSpPr>
        <p:grpSpPr>
          <a:xfrm>
            <a:off x="6184293" y="3186467"/>
            <a:ext cx="1169002" cy="382957"/>
            <a:chOff x="1644937" y="1728421"/>
            <a:chExt cx="1169002" cy="382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Google Shape;106;p15">
                  <a:extLst>
                    <a:ext uri="{FF2B5EF4-FFF2-40B4-BE49-F238E27FC236}">
                      <a16:creationId xmlns:a16="http://schemas.microsoft.com/office/drawing/2014/main" id="{E28A0EC3-D98B-F856-A1AB-93FC749418F9}"/>
                    </a:ext>
                  </a:extLst>
                </p:cNvPr>
                <p:cNvSpPr txBox="1"/>
                <p:nvPr/>
              </p:nvSpPr>
              <p:spPr>
                <a:xfrm>
                  <a:off x="1929522" y="1728421"/>
                  <a:ext cx="657900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800" noProof="0" dirty="0">
                    <a:solidFill>
                      <a:srgbClr val="DC267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Google Shape;106;p15">
                  <a:extLst>
                    <a:ext uri="{FF2B5EF4-FFF2-40B4-BE49-F238E27FC236}">
                      <a16:creationId xmlns:a16="http://schemas.microsoft.com/office/drawing/2014/main" id="{E28A0EC3-D98B-F856-A1AB-93FC74941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522" y="1728421"/>
                  <a:ext cx="657900" cy="321000"/>
                </a:xfrm>
                <a:prstGeom prst="rect">
                  <a:avLst/>
                </a:prstGeom>
                <a:blipFill>
                  <a:blip r:embed="rId9"/>
                  <a:stretch>
                    <a:fillRect b="-4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Google Shape;103;p15">
              <a:extLst>
                <a:ext uri="{FF2B5EF4-FFF2-40B4-BE49-F238E27FC236}">
                  <a16:creationId xmlns:a16="http://schemas.microsoft.com/office/drawing/2014/main" id="{504E4A82-F3D4-9B62-37C2-6CA52828D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937" y="2111378"/>
              <a:ext cx="1169002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FD56E0C-6675-99DB-6D70-56C256BC1F65}"/>
              </a:ext>
            </a:extLst>
          </p:cNvPr>
          <p:cNvGrpSpPr/>
          <p:nvPr/>
        </p:nvGrpSpPr>
        <p:grpSpPr>
          <a:xfrm>
            <a:off x="6104490" y="2777799"/>
            <a:ext cx="1336694" cy="408668"/>
            <a:chOff x="1552111" y="1059932"/>
            <a:chExt cx="1336694" cy="408668"/>
          </a:xfrm>
        </p:grpSpPr>
        <p:cxnSp>
          <p:nvCxnSpPr>
            <p:cNvPr id="24" name="Google Shape;103;p15">
              <a:extLst>
                <a:ext uri="{FF2B5EF4-FFF2-40B4-BE49-F238E27FC236}">
                  <a16:creationId xmlns:a16="http://schemas.microsoft.com/office/drawing/2014/main" id="{F2F24D40-D730-A9B8-6887-AC14FD5BCBEA}"/>
                </a:ext>
              </a:extLst>
            </p:cNvPr>
            <p:cNvCxnSpPr>
              <a:cxnSpLocks/>
            </p:cNvCxnSpPr>
            <p:nvPr/>
          </p:nvCxnSpPr>
          <p:spPr>
            <a:xfrm>
              <a:off x="1644938" y="1468600"/>
              <a:ext cx="123445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Google Shape;106;p15">
                  <a:extLst>
                    <a:ext uri="{FF2B5EF4-FFF2-40B4-BE49-F238E27FC236}">
                      <a16:creationId xmlns:a16="http://schemas.microsoft.com/office/drawing/2014/main" id="{D6201F44-A2E7-B1A9-71B6-73B0BD775B06}"/>
                    </a:ext>
                  </a:extLst>
                </p:cNvPr>
                <p:cNvSpPr txBox="1"/>
                <p:nvPr/>
              </p:nvSpPr>
              <p:spPr>
                <a:xfrm>
                  <a:off x="1552111" y="1059932"/>
                  <a:ext cx="1336694" cy="32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noProof="0" smtClean="0">
                                <a:solidFill>
                                  <a:srgbClr val="DC267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𝐾𝐸𝑀</m:t>
                        </m:r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0" i="1" noProof="0" smtClean="0">
                            <a:solidFill>
                              <a:srgbClr val="DC267F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1800" noProof="0" dirty="0">
                    <a:solidFill>
                      <a:srgbClr val="DC267F"/>
                    </a:solidFill>
                  </a:endParaRP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sz="1800" noProof="0" dirty="0">
                    <a:solidFill>
                      <a:schemeClr val="dk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Google Shape;106;p15">
                  <a:extLst>
                    <a:ext uri="{FF2B5EF4-FFF2-40B4-BE49-F238E27FC236}">
                      <a16:creationId xmlns:a16="http://schemas.microsoft.com/office/drawing/2014/main" id="{D6201F44-A2E7-B1A9-71B6-73B0BD775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2111" y="1059932"/>
                  <a:ext cx="1336694" cy="321000"/>
                </a:xfrm>
                <a:prstGeom prst="rect">
                  <a:avLst/>
                </a:prstGeom>
                <a:blipFill>
                  <a:blip r:embed="rId10"/>
                  <a:stretch>
                    <a:fillRect r="-3738" b="-5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00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ETSI-</a:t>
            </a:r>
            <a:r>
              <a:rPr lang="en-US" noProof="0" dirty="0" err="1"/>
              <a:t>CatKDF</a:t>
            </a:r>
            <a:r>
              <a:rPr lang="en-US" noProof="0" dirty="0"/>
              <a:t>: Misusing Salts?</a:t>
            </a:r>
          </a:p>
        </p:txBody>
      </p:sp>
      <p:pic>
        <p:nvPicPr>
          <p:cNvPr id="4" name="Grafik 3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C9173DD3-802C-8114-B061-74184379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1" y="1771650"/>
            <a:ext cx="8378418" cy="2171700"/>
          </a:xfrm>
          <a:prstGeom prst="rect">
            <a:avLst/>
          </a:prstGeom>
        </p:spPr>
      </p:pic>
      <p:sp>
        <p:nvSpPr>
          <p:cNvPr id="304" name="Google Shape;304;p24"/>
          <p:cNvSpPr/>
          <p:nvPr/>
        </p:nvSpPr>
        <p:spPr>
          <a:xfrm>
            <a:off x="7927675" y="1917225"/>
            <a:ext cx="341100" cy="360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2927650" y="3225260"/>
            <a:ext cx="341100" cy="3603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>
              <a:solidFill>
                <a:schemeClr val="accent1"/>
              </a:solidFill>
            </a:endParaRPr>
          </a:p>
        </p:txBody>
      </p:sp>
      <p:cxnSp>
        <p:nvCxnSpPr>
          <p:cNvPr id="306" name="Google Shape;306;p24"/>
          <p:cNvCxnSpPr>
            <a:stCxn id="304" idx="3"/>
            <a:endCxn id="305" idx="6"/>
          </p:cNvCxnSpPr>
          <p:nvPr/>
        </p:nvCxnSpPr>
        <p:spPr>
          <a:xfrm flipH="1">
            <a:off x="3268750" y="2224760"/>
            <a:ext cx="4708878" cy="1180650"/>
          </a:xfrm>
          <a:prstGeom prst="straightConnector1">
            <a:avLst/>
          </a:prstGeom>
          <a:ln w="28575">
            <a:solidFill>
              <a:srgbClr val="648F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ETSI-</a:t>
            </a:r>
            <a:r>
              <a:rPr lang="en-US" noProof="0" dirty="0" err="1"/>
              <a:t>CatKDF</a:t>
            </a:r>
            <a:r>
              <a:rPr lang="en-US" noProof="0" dirty="0"/>
              <a:t>: Misusing Salts?</a:t>
            </a:r>
          </a:p>
        </p:txBody>
      </p:sp>
      <p:sp>
        <p:nvSpPr>
          <p:cNvPr id="317" name="Google Shape;317;p25"/>
          <p:cNvSpPr txBox="1"/>
          <p:nvPr/>
        </p:nvSpPr>
        <p:spPr>
          <a:xfrm>
            <a:off x="211425" y="1364650"/>
            <a:ext cx="85866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  <a:sym typeface="Roboto Mono"/>
              </a:rPr>
              <a:t>HKDF-Extract(salt, IKM) -&gt; PRK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  <a:sym typeface="Roboto Mono"/>
              </a:rPr>
              <a:t>	:= HMAC-Hash(salt, IKM)</a:t>
            </a:r>
            <a:endParaRPr lang="en-US" sz="1500" noProof="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8" name="Google Shape;318;p25"/>
          <p:cNvSpPr/>
          <p:nvPr/>
        </p:nvSpPr>
        <p:spPr>
          <a:xfrm rot="2919679">
            <a:off x="259467" y="2474557"/>
            <a:ext cx="624519" cy="346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319" name="Google Shape;319;p25"/>
          <p:cNvSpPr/>
          <p:nvPr/>
        </p:nvSpPr>
        <p:spPr>
          <a:xfrm rot="2919679">
            <a:off x="1050638" y="3553196"/>
            <a:ext cx="624519" cy="3460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320" name="Google Shape;320;p25"/>
          <p:cNvSpPr txBox="1"/>
          <p:nvPr/>
        </p:nvSpPr>
        <p:spPr>
          <a:xfrm>
            <a:off x="995400" y="2747451"/>
            <a:ext cx="78369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</a:rPr>
              <a:t>(1) append zeros to the end of K (=</a:t>
            </a:r>
            <a:r>
              <a:rPr lang="en-US" sz="2200" i="1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</a:rPr>
              <a:t>salt</a:t>
            </a:r>
            <a:r>
              <a:rPr lang="en-US" sz="2200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</a:rPr>
              <a:t>)</a:t>
            </a:r>
          </a:p>
        </p:txBody>
      </p:sp>
      <p:sp>
        <p:nvSpPr>
          <p:cNvPr id="321" name="Google Shape;321;p25"/>
          <p:cNvSpPr txBox="1"/>
          <p:nvPr/>
        </p:nvSpPr>
        <p:spPr>
          <a:xfrm>
            <a:off x="1494375" y="3892100"/>
            <a:ext cx="744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noProof="0" dirty="0">
                <a:solidFill>
                  <a:srgbClr val="212529"/>
                </a:solidFill>
                <a:latin typeface="Roboto Mono"/>
                <a:ea typeface="Roboto Mono"/>
                <a:cs typeface="Roboto Mono"/>
                <a:sym typeface="Roboto Mono"/>
              </a:rPr>
              <a:t>It is easy to generate colliding labels</a:t>
            </a:r>
            <a:endParaRPr lang="en-US" sz="1500" noProof="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noProof="0" dirty="0">
              <a:solidFill>
                <a:schemeClr val="dk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339180-E80D-D3D4-A77C-8D1CC1AA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880" y="1069813"/>
            <a:ext cx="3157120" cy="81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pic>
        <p:nvPicPr>
          <p:cNvPr id="327" name="Google Shape;3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26" y="1448474"/>
            <a:ext cx="7554749" cy="3021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BB3E2-8980-1432-8AB2-4EDC260C652A}"/>
              </a:ext>
            </a:extLst>
          </p:cNvPr>
          <p:cNvSpPr txBox="1"/>
          <p:nvPr/>
        </p:nvSpPr>
        <p:spPr>
          <a:xfrm>
            <a:off x="5119968" y="4471147"/>
            <a:ext cx="32306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noProof="0" dirty="0"/>
              <a:t>Vivek Nair, Dawn Song, USENIX Security '23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MFKDF</a:t>
            </a:r>
          </a:p>
        </p:txBody>
      </p:sp>
      <p:pic>
        <p:nvPicPr>
          <p:cNvPr id="333" name="Google Shape;3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175" y="2265208"/>
            <a:ext cx="1410476" cy="141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7"/>
          <p:cNvSpPr txBox="1"/>
          <p:nvPr/>
        </p:nvSpPr>
        <p:spPr>
          <a:xfrm>
            <a:off x="2025826" y="1262475"/>
            <a:ext cx="14748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Password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~40 bits</a:t>
            </a:r>
          </a:p>
        </p:txBody>
      </p:sp>
      <p:sp>
        <p:nvSpPr>
          <p:cNvPr id="335" name="Google Shape;335;p27"/>
          <p:cNvSpPr txBox="1"/>
          <p:nvPr/>
        </p:nvSpPr>
        <p:spPr>
          <a:xfrm>
            <a:off x="4109362" y="1262475"/>
            <a:ext cx="10341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HOTP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5862837" y="1244000"/>
            <a:ext cx="10341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TOTP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~30 bits</a:t>
            </a: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cxnSp>
        <p:nvCxnSpPr>
          <p:cNvPr id="337" name="Google Shape;337;p27"/>
          <p:cNvCxnSpPr>
            <a:cxnSpLocks/>
          </p:cNvCxnSpPr>
          <p:nvPr/>
        </p:nvCxnSpPr>
        <p:spPr>
          <a:xfrm>
            <a:off x="4626412" y="1917975"/>
            <a:ext cx="1" cy="390249"/>
          </a:xfrm>
          <a:prstGeom prst="straightConnector1">
            <a:avLst/>
          </a:prstGeom>
          <a:noFill/>
          <a:ln w="9525" cap="flat" cmpd="sng">
            <a:solidFill>
              <a:srgbClr val="2A2C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27"/>
          <p:cNvCxnSpPr>
            <a:cxnSpLocks/>
          </p:cNvCxnSpPr>
          <p:nvPr/>
        </p:nvCxnSpPr>
        <p:spPr>
          <a:xfrm rot="16200000" flipH="1">
            <a:off x="3499726" y="1181475"/>
            <a:ext cx="390249" cy="18631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2A2C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27"/>
          <p:cNvCxnSpPr>
            <a:cxnSpLocks/>
          </p:cNvCxnSpPr>
          <p:nvPr/>
        </p:nvCxnSpPr>
        <p:spPr>
          <a:xfrm rot="5400000">
            <a:off x="5308137" y="1236350"/>
            <a:ext cx="390124" cy="17534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2A2C2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27"/>
          <p:cNvCxnSpPr>
            <a:cxnSpLocks/>
          </p:cNvCxnSpPr>
          <p:nvPr/>
        </p:nvCxnSpPr>
        <p:spPr>
          <a:xfrm>
            <a:off x="4626412" y="3543884"/>
            <a:ext cx="0" cy="286200"/>
          </a:xfrm>
          <a:prstGeom prst="straightConnector1">
            <a:avLst/>
          </a:prstGeom>
          <a:noFill/>
          <a:ln w="9525" cap="flat" cmpd="sng">
            <a:solidFill>
              <a:srgbClr val="2A2C2B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" name="Google Shape;341;p27"/>
          <p:cNvSpPr txBox="1"/>
          <p:nvPr/>
        </p:nvSpPr>
        <p:spPr>
          <a:xfrm>
            <a:off x="4109362" y="3830084"/>
            <a:ext cx="10341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noProof="0" dirty="0">
                <a:solidFill>
                  <a:srgbClr val="23373B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>
                <a:solidFill>
                  <a:srgbClr val="23373B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~100 bits</a:t>
            </a:r>
            <a:endParaRPr lang="en-US" sz="2200" noProof="0" dirty="0">
              <a:solidFill>
                <a:srgbClr val="23373B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noProof="0" dirty="0">
              <a:solidFill>
                <a:srgbClr val="23373B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UD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001A"/>
      </a:accent1>
      <a:accent2>
        <a:srgbClr val="004E8A"/>
      </a:accent2>
      <a:accent3>
        <a:srgbClr val="009CDA"/>
      </a:accent3>
      <a:accent4>
        <a:srgbClr val="00689D"/>
      </a:accent4>
      <a:accent5>
        <a:srgbClr val="B5B5B5"/>
      </a:accent5>
      <a:accent6>
        <a:srgbClr val="535353"/>
      </a:accent6>
      <a:hlink>
        <a:srgbClr val="243572"/>
      </a:hlink>
      <a:folHlink>
        <a:srgbClr val="611C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Macintosh PowerPoint</Application>
  <PresentationFormat>Bildschirmpräsentation (16:9)</PresentationFormat>
  <Paragraphs>437</Paragraphs>
  <Slides>31</Slides>
  <Notes>30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4" baseType="lpstr">
      <vt:lpstr>Fira Code SemiBold</vt:lpstr>
      <vt:lpstr>Arial</vt:lpstr>
      <vt:lpstr>Arial Black</vt:lpstr>
      <vt:lpstr>Fira Sans Light</vt:lpstr>
      <vt:lpstr>Fira Code Light</vt:lpstr>
      <vt:lpstr>Fira Sans</vt:lpstr>
      <vt:lpstr>Fira Code</vt:lpstr>
      <vt:lpstr>Fira Sans Medium</vt:lpstr>
      <vt:lpstr>Fira Code Medium</vt:lpstr>
      <vt:lpstr>Noto Sans Symbols</vt:lpstr>
      <vt:lpstr>Roboto Mono</vt:lpstr>
      <vt:lpstr>Cambria Math</vt:lpstr>
      <vt:lpstr>Template</vt:lpstr>
      <vt:lpstr>D(e)rive with Care </vt:lpstr>
      <vt:lpstr>Key Derivation Functions</vt:lpstr>
      <vt:lpstr>KDFs in Hybrid Settings</vt:lpstr>
      <vt:lpstr>Multiple Inputs</vt:lpstr>
      <vt:lpstr>Labels and Contexts</vt:lpstr>
      <vt:lpstr>ETSI-CatKDF: Misusing Salts?</vt:lpstr>
      <vt:lpstr>ETSI-CatKDF: Misusing Salts?</vt:lpstr>
      <vt:lpstr>MFKDF</vt:lpstr>
      <vt:lpstr>MFKDF</vt:lpstr>
      <vt:lpstr>MFKDF</vt:lpstr>
      <vt:lpstr>MFKDF</vt:lpstr>
      <vt:lpstr>MFKDF</vt:lpstr>
      <vt:lpstr>MFKDF</vt:lpstr>
      <vt:lpstr>MFKDF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MFKDF falls short...</vt:lpstr>
      <vt:lpstr>Security of n-KDFs</vt:lpstr>
      <vt:lpstr>Security of n-KDFs</vt:lpstr>
      <vt:lpstr>Security of n-KDFs</vt:lpstr>
      <vt:lpstr>Security of deployed constructions</vt:lpstr>
      <vt:lpstr>Multi-Input KDF Blueprint</vt:lpstr>
      <vt:lpstr>Multi-Input KDF Blueprint</vt:lpstr>
      <vt:lpstr>Combining without Hashing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Sebastian Clermont</cp:lastModifiedBy>
  <cp:revision>3</cp:revision>
  <dcterms:modified xsi:type="dcterms:W3CDTF">2025-03-22T07:06:58Z</dcterms:modified>
</cp:coreProperties>
</file>